
<file path=[Content_Types].xml><?xml version="1.0" encoding="utf-8"?>
<Types xmlns="http://schemas.openxmlformats.org/package/2006/content-types">
  <Default Extension="gif" ContentType="image/gif"/>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31"/>
  </p:notesMasterIdLst>
  <p:sldIdLst>
    <p:sldId id="394" r:id="rId2"/>
    <p:sldId id="395" r:id="rId3"/>
    <p:sldId id="396" r:id="rId4"/>
    <p:sldId id="397" r:id="rId5"/>
    <p:sldId id="398" r:id="rId6"/>
    <p:sldId id="669" r:id="rId7"/>
    <p:sldId id="399" r:id="rId8"/>
    <p:sldId id="670" r:id="rId9"/>
    <p:sldId id="671" r:id="rId10"/>
    <p:sldId id="672" r:id="rId11"/>
    <p:sldId id="673" r:id="rId12"/>
    <p:sldId id="400" r:id="rId13"/>
    <p:sldId id="401" r:id="rId14"/>
    <p:sldId id="402" r:id="rId15"/>
    <p:sldId id="674" r:id="rId16"/>
    <p:sldId id="403" r:id="rId17"/>
    <p:sldId id="404" r:id="rId18"/>
    <p:sldId id="405" r:id="rId19"/>
    <p:sldId id="407" r:id="rId20"/>
    <p:sldId id="408" r:id="rId21"/>
    <p:sldId id="409" r:id="rId22"/>
    <p:sldId id="677" r:id="rId23"/>
    <p:sldId id="410" r:id="rId24"/>
    <p:sldId id="678" r:id="rId25"/>
    <p:sldId id="679" r:id="rId26"/>
    <p:sldId id="411" r:id="rId27"/>
    <p:sldId id="681" r:id="rId28"/>
    <p:sldId id="682" r:id="rId29"/>
    <p:sldId id="683" r:id="rId30"/>
    <p:sldId id="412" r:id="rId31"/>
    <p:sldId id="413" r:id="rId32"/>
    <p:sldId id="684" r:id="rId33"/>
    <p:sldId id="685" r:id="rId34"/>
    <p:sldId id="414" r:id="rId35"/>
    <p:sldId id="415" r:id="rId36"/>
    <p:sldId id="416" r:id="rId37"/>
    <p:sldId id="417" r:id="rId38"/>
    <p:sldId id="418" r:id="rId39"/>
    <p:sldId id="686" r:id="rId40"/>
    <p:sldId id="708" r:id="rId41"/>
    <p:sldId id="707" r:id="rId42"/>
    <p:sldId id="419" r:id="rId43"/>
    <p:sldId id="421" r:id="rId44"/>
    <p:sldId id="422" r:id="rId45"/>
    <p:sldId id="423" r:id="rId46"/>
    <p:sldId id="424" r:id="rId47"/>
    <p:sldId id="425" r:id="rId48"/>
    <p:sldId id="426" r:id="rId49"/>
    <p:sldId id="427" r:id="rId50"/>
    <p:sldId id="715" r:id="rId51"/>
    <p:sldId id="428" r:id="rId52"/>
    <p:sldId id="429" r:id="rId53"/>
    <p:sldId id="430" r:id="rId54"/>
    <p:sldId id="431" r:id="rId55"/>
    <p:sldId id="432" r:id="rId56"/>
    <p:sldId id="433" r:id="rId57"/>
    <p:sldId id="434" r:id="rId58"/>
    <p:sldId id="435" r:id="rId59"/>
    <p:sldId id="436" r:id="rId60"/>
    <p:sldId id="437" r:id="rId61"/>
    <p:sldId id="438" r:id="rId62"/>
    <p:sldId id="439" r:id="rId63"/>
    <p:sldId id="440" r:id="rId64"/>
    <p:sldId id="441" r:id="rId65"/>
    <p:sldId id="442" r:id="rId66"/>
    <p:sldId id="687" r:id="rId67"/>
    <p:sldId id="443" r:id="rId68"/>
    <p:sldId id="444" r:id="rId69"/>
    <p:sldId id="445" r:id="rId70"/>
    <p:sldId id="446" r:id="rId71"/>
    <p:sldId id="447" r:id="rId72"/>
    <p:sldId id="709" r:id="rId73"/>
    <p:sldId id="710" r:id="rId74"/>
    <p:sldId id="716" r:id="rId75"/>
    <p:sldId id="449" r:id="rId76"/>
    <p:sldId id="450" r:id="rId77"/>
    <p:sldId id="451" r:id="rId78"/>
    <p:sldId id="452" r:id="rId79"/>
    <p:sldId id="453" r:id="rId80"/>
    <p:sldId id="454" r:id="rId81"/>
    <p:sldId id="455" r:id="rId82"/>
    <p:sldId id="456" r:id="rId83"/>
    <p:sldId id="689" r:id="rId84"/>
    <p:sldId id="690" r:id="rId85"/>
    <p:sldId id="691" r:id="rId86"/>
    <p:sldId id="692" r:id="rId87"/>
    <p:sldId id="457" r:id="rId88"/>
    <p:sldId id="693" r:id="rId89"/>
    <p:sldId id="694" r:id="rId90"/>
    <p:sldId id="695" r:id="rId91"/>
    <p:sldId id="696" r:id="rId92"/>
    <p:sldId id="697" r:id="rId93"/>
    <p:sldId id="698" r:id="rId94"/>
    <p:sldId id="459" r:id="rId95"/>
    <p:sldId id="700" r:id="rId96"/>
    <p:sldId id="701" r:id="rId97"/>
    <p:sldId id="460" r:id="rId98"/>
    <p:sldId id="461" r:id="rId99"/>
    <p:sldId id="462" r:id="rId100"/>
    <p:sldId id="703" r:id="rId101"/>
    <p:sldId id="463" r:id="rId102"/>
    <p:sldId id="702" r:id="rId103"/>
    <p:sldId id="464" r:id="rId104"/>
    <p:sldId id="704" r:id="rId105"/>
    <p:sldId id="705" r:id="rId106"/>
    <p:sldId id="706" r:id="rId107"/>
    <p:sldId id="465" r:id="rId108"/>
    <p:sldId id="466" r:id="rId109"/>
    <p:sldId id="467" r:id="rId110"/>
    <p:sldId id="468" r:id="rId111"/>
    <p:sldId id="469" r:id="rId112"/>
    <p:sldId id="711" r:id="rId113"/>
    <p:sldId id="470" r:id="rId114"/>
    <p:sldId id="471" r:id="rId115"/>
    <p:sldId id="472" r:id="rId116"/>
    <p:sldId id="473" r:id="rId117"/>
    <p:sldId id="474" r:id="rId118"/>
    <p:sldId id="475" r:id="rId119"/>
    <p:sldId id="712" r:id="rId120"/>
    <p:sldId id="713" r:id="rId121"/>
    <p:sldId id="476" r:id="rId122"/>
    <p:sldId id="714" r:id="rId123"/>
    <p:sldId id="477" r:id="rId124"/>
    <p:sldId id="478" r:id="rId125"/>
    <p:sldId id="479" r:id="rId126"/>
    <p:sldId id="480" r:id="rId127"/>
    <p:sldId id="481" r:id="rId128"/>
    <p:sldId id="482" r:id="rId129"/>
    <p:sldId id="483" r:id="rId130"/>
  </p:sldIdLst>
  <p:sldSz cx="9144000" cy="6858000" type="screen4x3"/>
  <p:notesSz cx="9144000" cy="6858000"/>
  <p:defaultText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880">
          <p15:clr>
            <a:srgbClr val="A4A3A4"/>
          </p15:clr>
        </p15:guide>
        <p15:guide id="2" pos="216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5503" autoAdjust="0"/>
  </p:normalViewPr>
  <p:slideViewPr>
    <p:cSldViewPr>
      <p:cViewPr varScale="1">
        <p:scale>
          <a:sx n="87" d="100"/>
          <a:sy n="87" d="100"/>
        </p:scale>
        <p:origin x="822" y="78"/>
      </p:cViewPr>
      <p:guideLst>
        <p:guide orient="horz" pos="2880"/>
        <p:guide pos="2160"/>
      </p:guideLst>
    </p:cSldViewPr>
  </p:slideViewPr>
  <p:notesTextViewPr>
    <p:cViewPr>
      <p:scale>
        <a:sx n="3" d="2"/>
        <a:sy n="3" d="2"/>
      </p:scale>
      <p:origin x="0" y="0"/>
    </p:cViewPr>
  </p:notesTextViewPr>
  <p:notesViewPr>
    <p:cSldViewPr>
      <p:cViewPr>
        <p:scale>
          <a:sx n="125" d="100"/>
          <a:sy n="125" d="100"/>
        </p:scale>
        <p:origin x="366" y="-198"/>
      </p:cViewPr>
      <p:guideLst/>
    </p:cSldViewPr>
  </p:notesViewPr>
  <p:gridSpacing cx="76200" cy="7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notesMaster" Target="notesMasters/notesMaster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488"/>
          </a:xfrm>
          <a:prstGeom prst="rect">
            <a:avLst/>
          </a:prstGeom>
        </p:spPr>
        <p:txBody>
          <a:bodyPr vert="horz" lIns="91440" tIns="45720" rIns="91440" bIns="45720" rtlCol="0"/>
          <a:lstStyle>
            <a:lvl1pPr algn="l">
              <a:defRPr sz="1200"/>
            </a:lvl1pPr>
          </a:lstStyle>
          <a:p>
            <a:endParaRPr lang="fr-FR"/>
          </a:p>
        </p:txBody>
      </p:sp>
      <p:sp>
        <p:nvSpPr>
          <p:cNvPr id="3" name="Date Placeholder 2"/>
          <p:cNvSpPr>
            <a:spLocks noGrp="1"/>
          </p:cNvSpPr>
          <p:nvPr>
            <p:ph type="dt" idx="1"/>
          </p:nvPr>
        </p:nvSpPr>
        <p:spPr>
          <a:xfrm>
            <a:off x="5180013" y="0"/>
            <a:ext cx="3962400" cy="344488"/>
          </a:xfrm>
          <a:prstGeom prst="rect">
            <a:avLst/>
          </a:prstGeom>
        </p:spPr>
        <p:txBody>
          <a:bodyPr vert="horz" lIns="91440" tIns="45720" rIns="91440" bIns="45720" rtlCol="0"/>
          <a:lstStyle>
            <a:lvl1pPr algn="r">
              <a:defRPr sz="1200"/>
            </a:lvl1pPr>
          </a:lstStyle>
          <a:p>
            <a:fld id="{21668E15-02A6-45FA-BBF0-69C8AF35EC64}" type="datetimeFigureOut">
              <a:rPr lang="fr-FR" smtClean="0"/>
              <a:t>13/10/2023</a:t>
            </a:fld>
            <a:endParaRPr lang="fr-FR"/>
          </a:p>
        </p:txBody>
      </p:sp>
      <p:sp>
        <p:nvSpPr>
          <p:cNvPr id="4" name="Slide Image Placeholder 3"/>
          <p:cNvSpPr>
            <a:spLocks noGrp="1" noRot="1" noChangeAspect="1"/>
          </p:cNvSpPr>
          <p:nvPr>
            <p:ph type="sldImg" idx="2"/>
          </p:nvPr>
        </p:nvSpPr>
        <p:spPr>
          <a:xfrm>
            <a:off x="3028950" y="857250"/>
            <a:ext cx="3086100" cy="2314575"/>
          </a:xfrm>
          <a:prstGeom prst="rect">
            <a:avLst/>
          </a:prstGeom>
          <a:noFill/>
          <a:ln w="12700">
            <a:solidFill>
              <a:prstClr val="black"/>
            </a:solidFill>
          </a:ln>
        </p:spPr>
        <p:txBody>
          <a:bodyPr vert="horz" lIns="91440" tIns="45720" rIns="91440" bIns="45720" rtlCol="0" anchor="ctr"/>
          <a:lstStyle/>
          <a:p>
            <a:endParaRPr lang="fr-FR"/>
          </a:p>
        </p:txBody>
      </p:sp>
      <p:sp>
        <p:nvSpPr>
          <p:cNvPr id="5" name="Notes Placeholder 4"/>
          <p:cNvSpPr>
            <a:spLocks noGrp="1"/>
          </p:cNvSpPr>
          <p:nvPr>
            <p:ph type="body" sz="quarter" idx="3"/>
          </p:nvPr>
        </p:nvSpPr>
        <p:spPr>
          <a:xfrm>
            <a:off x="914400" y="3300413"/>
            <a:ext cx="7315200" cy="27003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r-FR"/>
          </a:p>
        </p:txBody>
      </p:sp>
      <p:sp>
        <p:nvSpPr>
          <p:cNvPr id="6" name="Footer Placeholder 5"/>
          <p:cNvSpPr>
            <a:spLocks noGrp="1"/>
          </p:cNvSpPr>
          <p:nvPr>
            <p:ph type="ftr" sz="quarter" idx="4"/>
          </p:nvPr>
        </p:nvSpPr>
        <p:spPr>
          <a:xfrm>
            <a:off x="0" y="6513513"/>
            <a:ext cx="3962400" cy="344487"/>
          </a:xfrm>
          <a:prstGeom prst="rect">
            <a:avLst/>
          </a:prstGeom>
        </p:spPr>
        <p:txBody>
          <a:bodyPr vert="horz" lIns="91440" tIns="45720" rIns="91440" bIns="45720" rtlCol="0" anchor="b"/>
          <a:lstStyle>
            <a:lvl1pPr algn="l">
              <a:defRPr sz="1200"/>
            </a:lvl1pPr>
          </a:lstStyle>
          <a:p>
            <a:endParaRPr lang="fr-FR"/>
          </a:p>
        </p:txBody>
      </p:sp>
      <p:sp>
        <p:nvSpPr>
          <p:cNvPr id="7" name="Slide Number Placeholder 6"/>
          <p:cNvSpPr>
            <a:spLocks noGrp="1"/>
          </p:cNvSpPr>
          <p:nvPr>
            <p:ph type="sldNum" sz="quarter" idx="5"/>
          </p:nvPr>
        </p:nvSpPr>
        <p:spPr>
          <a:xfrm>
            <a:off x="5180013" y="6513513"/>
            <a:ext cx="3962400" cy="344487"/>
          </a:xfrm>
          <a:prstGeom prst="rect">
            <a:avLst/>
          </a:prstGeom>
        </p:spPr>
        <p:txBody>
          <a:bodyPr vert="horz" lIns="91440" tIns="45720" rIns="91440" bIns="45720" rtlCol="0" anchor="b"/>
          <a:lstStyle>
            <a:lvl1pPr algn="r">
              <a:defRPr sz="1200"/>
            </a:lvl1pPr>
          </a:lstStyle>
          <a:p>
            <a:fld id="{9FF314DB-80AF-4B81-9DE4-B63BAD91A843}" type="slidenum">
              <a:rPr lang="fr-FR" smtClean="0"/>
              <a:t>‹#›</a:t>
            </a:fld>
            <a:endParaRPr lang="fr-FR"/>
          </a:p>
        </p:txBody>
      </p:sp>
    </p:spTree>
    <p:extLst>
      <p:ext uri="{BB962C8B-B14F-4D97-AF65-F5344CB8AC3E}">
        <p14:creationId xmlns:p14="http://schemas.microsoft.com/office/powerpoint/2010/main" val="77893379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Creating and maintaining statistics and indexes is a core element in enhancing the performance of the SQL Server</a:t>
            </a:r>
          </a:p>
          <a:p>
            <a:r>
              <a:rPr lang="en-US" dirty="0"/>
              <a:t>Database Engine. </a:t>
            </a:r>
          </a:p>
          <a:p>
            <a:endParaRPr lang="en-US" dirty="0"/>
          </a:p>
          <a:p>
            <a:r>
              <a:rPr lang="en-US" dirty="0"/>
              <a:t>Both statistics and indexes are used to select suitable query execution plans; indexes also speed up the retrieval of data. To understand and influence query performance, you should have a good understanding of queries and indexes.</a:t>
            </a:r>
          </a:p>
        </p:txBody>
      </p:sp>
      <p:sp>
        <p:nvSpPr>
          <p:cNvPr id="4" name="Slide Number Placeholder 3"/>
          <p:cNvSpPr>
            <a:spLocks noGrp="1"/>
          </p:cNvSpPr>
          <p:nvPr>
            <p:ph type="sldNum" sz="quarter" idx="5"/>
          </p:nvPr>
        </p:nvSpPr>
        <p:spPr/>
        <p:txBody>
          <a:bodyPr/>
          <a:lstStyle/>
          <a:p>
            <a:fld id="{9FF314DB-80AF-4B81-9DE4-B63BAD91A843}" type="slidenum">
              <a:rPr lang="fr-FR" smtClean="0"/>
              <a:t>1</a:t>
            </a:fld>
            <a:endParaRPr lang="fr-FR"/>
          </a:p>
        </p:txBody>
      </p:sp>
    </p:spTree>
    <p:extLst>
      <p:ext uri="{BB962C8B-B14F-4D97-AF65-F5344CB8AC3E}">
        <p14:creationId xmlns:p14="http://schemas.microsoft.com/office/powerpoint/2010/main" val="220333797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10</a:t>
            </a:fld>
            <a:endParaRPr lang="fr-FR"/>
          </a:p>
        </p:txBody>
      </p:sp>
    </p:spTree>
    <p:extLst>
      <p:ext uri="{BB962C8B-B14F-4D97-AF65-F5344CB8AC3E}">
        <p14:creationId xmlns:p14="http://schemas.microsoft.com/office/powerpoint/2010/main" val="1216279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11</a:t>
            </a:fld>
            <a:endParaRPr lang="fr-FR"/>
          </a:p>
        </p:txBody>
      </p:sp>
    </p:spTree>
    <p:extLst>
      <p:ext uri="{BB962C8B-B14F-4D97-AF65-F5344CB8AC3E}">
        <p14:creationId xmlns:p14="http://schemas.microsoft.com/office/powerpoint/2010/main" val="37833188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12</a:t>
            </a:fld>
            <a:endParaRPr lang="fr-FR"/>
          </a:p>
        </p:txBody>
      </p:sp>
    </p:spTree>
    <p:extLst>
      <p:ext uri="{BB962C8B-B14F-4D97-AF65-F5344CB8AC3E}">
        <p14:creationId xmlns:p14="http://schemas.microsoft.com/office/powerpoint/2010/main" val="26217992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13</a:t>
            </a:fld>
            <a:endParaRPr lang="fr-FR"/>
          </a:p>
        </p:txBody>
      </p:sp>
    </p:spTree>
    <p:extLst>
      <p:ext uri="{BB962C8B-B14F-4D97-AF65-F5344CB8AC3E}">
        <p14:creationId xmlns:p14="http://schemas.microsoft.com/office/powerpoint/2010/main" val="2116091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14</a:t>
            </a:fld>
            <a:endParaRPr lang="fr-FR"/>
          </a:p>
        </p:txBody>
      </p:sp>
    </p:spTree>
    <p:extLst>
      <p:ext uri="{BB962C8B-B14F-4D97-AF65-F5344CB8AC3E}">
        <p14:creationId xmlns:p14="http://schemas.microsoft.com/office/powerpoint/2010/main" val="364997493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15</a:t>
            </a:fld>
            <a:endParaRPr lang="fr-FR"/>
          </a:p>
        </p:txBody>
      </p:sp>
    </p:spTree>
    <p:extLst>
      <p:ext uri="{BB962C8B-B14F-4D97-AF65-F5344CB8AC3E}">
        <p14:creationId xmlns:p14="http://schemas.microsoft.com/office/powerpoint/2010/main" val="42401229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16</a:t>
            </a:fld>
            <a:endParaRPr lang="fr-FR"/>
          </a:p>
        </p:txBody>
      </p:sp>
    </p:spTree>
    <p:extLst>
      <p:ext uri="{BB962C8B-B14F-4D97-AF65-F5344CB8AC3E}">
        <p14:creationId xmlns:p14="http://schemas.microsoft.com/office/powerpoint/2010/main" val="318069424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17</a:t>
            </a:fld>
            <a:endParaRPr lang="fr-FR"/>
          </a:p>
        </p:txBody>
      </p:sp>
    </p:spTree>
    <p:extLst>
      <p:ext uri="{BB962C8B-B14F-4D97-AF65-F5344CB8AC3E}">
        <p14:creationId xmlns:p14="http://schemas.microsoft.com/office/powerpoint/2010/main" val="33940380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F314DB-80AF-4B81-9DE4-B63BAD91A843}" type="slidenum">
              <a:rPr lang="fr-FR" smtClean="0"/>
              <a:t>18</a:t>
            </a:fld>
            <a:endParaRPr lang="fr-FR"/>
          </a:p>
        </p:txBody>
      </p:sp>
    </p:spTree>
    <p:extLst>
      <p:ext uri="{BB962C8B-B14F-4D97-AF65-F5344CB8AC3E}">
        <p14:creationId xmlns:p14="http://schemas.microsoft.com/office/powerpoint/2010/main" val="259372451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a:xfrm>
            <a:off x="914400" y="3300413"/>
            <a:ext cx="7315200" cy="3328987"/>
          </a:xfrm>
        </p:spPr>
        <p:txBody>
          <a:bodyPr/>
          <a:lstStyle/>
          <a:p>
            <a:pPr algn="l"/>
            <a:endParaRPr lang="en-US" dirty="0"/>
          </a:p>
        </p:txBody>
      </p:sp>
      <p:sp>
        <p:nvSpPr>
          <p:cNvPr id="4" name="Slide Number Placeholder 3"/>
          <p:cNvSpPr>
            <a:spLocks noGrp="1"/>
          </p:cNvSpPr>
          <p:nvPr>
            <p:ph type="sldNum" sz="quarter" idx="5"/>
          </p:nvPr>
        </p:nvSpPr>
        <p:spPr/>
        <p:txBody>
          <a:bodyPr/>
          <a:lstStyle/>
          <a:p>
            <a:fld id="{9FF314DB-80AF-4B81-9DE4-B63BAD91A843}" type="slidenum">
              <a:rPr lang="fr-FR" smtClean="0"/>
              <a:t>47</a:t>
            </a:fld>
            <a:endParaRPr lang="fr-FR"/>
          </a:p>
        </p:txBody>
      </p:sp>
    </p:spTree>
    <p:extLst>
      <p:ext uri="{BB962C8B-B14F-4D97-AF65-F5344CB8AC3E}">
        <p14:creationId xmlns:p14="http://schemas.microsoft.com/office/powerpoint/2010/main" val="14968318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2</a:t>
            </a:fld>
            <a:endParaRPr lang="fr-FR"/>
          </a:p>
        </p:txBody>
      </p:sp>
    </p:spTree>
    <p:extLst>
      <p:ext uri="{BB962C8B-B14F-4D97-AF65-F5344CB8AC3E}">
        <p14:creationId xmlns:p14="http://schemas.microsoft.com/office/powerpoint/2010/main" val="221973113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F314DB-80AF-4B81-9DE4-B63BAD91A843}" type="slidenum">
              <a:rPr lang="fr-FR" smtClean="0"/>
              <a:t>48</a:t>
            </a:fld>
            <a:endParaRPr lang="fr-FR"/>
          </a:p>
        </p:txBody>
      </p:sp>
    </p:spTree>
    <p:extLst>
      <p:ext uri="{BB962C8B-B14F-4D97-AF65-F5344CB8AC3E}">
        <p14:creationId xmlns:p14="http://schemas.microsoft.com/office/powerpoint/2010/main" val="41733359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49</a:t>
            </a:fld>
            <a:endParaRPr lang="fr-FR"/>
          </a:p>
        </p:txBody>
      </p:sp>
    </p:spTree>
    <p:extLst>
      <p:ext uri="{BB962C8B-B14F-4D97-AF65-F5344CB8AC3E}">
        <p14:creationId xmlns:p14="http://schemas.microsoft.com/office/powerpoint/2010/main" val="112776024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50</a:t>
            </a:fld>
            <a:endParaRPr lang="fr-FR"/>
          </a:p>
        </p:txBody>
      </p:sp>
    </p:spTree>
    <p:extLst>
      <p:ext uri="{BB962C8B-B14F-4D97-AF65-F5344CB8AC3E}">
        <p14:creationId xmlns:p14="http://schemas.microsoft.com/office/powerpoint/2010/main" val="2402474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51</a:t>
            </a:fld>
            <a:endParaRPr lang="fr-FR"/>
          </a:p>
        </p:txBody>
      </p:sp>
    </p:spTree>
    <p:extLst>
      <p:ext uri="{BB962C8B-B14F-4D97-AF65-F5344CB8AC3E}">
        <p14:creationId xmlns:p14="http://schemas.microsoft.com/office/powerpoint/2010/main" val="90252596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F314DB-80AF-4B81-9DE4-B63BAD91A843}" type="slidenum">
              <a:rPr lang="fr-FR" smtClean="0"/>
              <a:t>63</a:t>
            </a:fld>
            <a:endParaRPr lang="fr-FR"/>
          </a:p>
        </p:txBody>
      </p:sp>
    </p:spTree>
    <p:extLst>
      <p:ext uri="{BB962C8B-B14F-4D97-AF65-F5344CB8AC3E}">
        <p14:creationId xmlns:p14="http://schemas.microsoft.com/office/powerpoint/2010/main" val="159408811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64</a:t>
            </a:fld>
            <a:endParaRPr lang="fr-FR"/>
          </a:p>
        </p:txBody>
      </p:sp>
    </p:spTree>
    <p:extLst>
      <p:ext uri="{BB962C8B-B14F-4D97-AF65-F5344CB8AC3E}">
        <p14:creationId xmlns:p14="http://schemas.microsoft.com/office/powerpoint/2010/main" val="388599077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FF314DB-80AF-4B81-9DE4-B63BAD91A843}" type="slidenum">
              <a:rPr lang="fr-FR" smtClean="0"/>
              <a:t>103</a:t>
            </a:fld>
            <a:endParaRPr lang="fr-FR"/>
          </a:p>
        </p:txBody>
      </p:sp>
    </p:spTree>
    <p:extLst>
      <p:ext uri="{BB962C8B-B14F-4D97-AF65-F5344CB8AC3E}">
        <p14:creationId xmlns:p14="http://schemas.microsoft.com/office/powerpoint/2010/main" val="341690272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104</a:t>
            </a:fld>
            <a:endParaRPr lang="fr-FR"/>
          </a:p>
        </p:txBody>
      </p:sp>
    </p:spTree>
    <p:extLst>
      <p:ext uri="{BB962C8B-B14F-4D97-AF65-F5344CB8AC3E}">
        <p14:creationId xmlns:p14="http://schemas.microsoft.com/office/powerpoint/2010/main" val="177721715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105</a:t>
            </a:fld>
            <a:endParaRPr lang="fr-FR"/>
          </a:p>
        </p:txBody>
      </p:sp>
    </p:spTree>
    <p:extLst>
      <p:ext uri="{BB962C8B-B14F-4D97-AF65-F5344CB8AC3E}">
        <p14:creationId xmlns:p14="http://schemas.microsoft.com/office/powerpoint/2010/main" val="116571166"/>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106</a:t>
            </a:fld>
            <a:endParaRPr lang="fr-FR"/>
          </a:p>
        </p:txBody>
      </p:sp>
    </p:spTree>
    <p:extLst>
      <p:ext uri="{BB962C8B-B14F-4D97-AF65-F5344CB8AC3E}">
        <p14:creationId xmlns:p14="http://schemas.microsoft.com/office/powerpoint/2010/main" val="2060249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3</a:t>
            </a:fld>
            <a:endParaRPr lang="fr-FR"/>
          </a:p>
        </p:txBody>
      </p:sp>
    </p:spTree>
    <p:extLst>
      <p:ext uri="{BB962C8B-B14F-4D97-AF65-F5344CB8AC3E}">
        <p14:creationId xmlns:p14="http://schemas.microsoft.com/office/powerpoint/2010/main" val="3951185958"/>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107</a:t>
            </a:fld>
            <a:endParaRPr lang="fr-FR"/>
          </a:p>
        </p:txBody>
      </p:sp>
    </p:spTree>
    <p:extLst>
      <p:ext uri="{BB962C8B-B14F-4D97-AF65-F5344CB8AC3E}">
        <p14:creationId xmlns:p14="http://schemas.microsoft.com/office/powerpoint/2010/main" val="376895047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108</a:t>
            </a:fld>
            <a:endParaRPr lang="fr-FR"/>
          </a:p>
        </p:txBody>
      </p:sp>
    </p:spTree>
    <p:extLst>
      <p:ext uri="{BB962C8B-B14F-4D97-AF65-F5344CB8AC3E}">
        <p14:creationId xmlns:p14="http://schemas.microsoft.com/office/powerpoint/2010/main" val="1285713441"/>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109</a:t>
            </a:fld>
            <a:endParaRPr lang="fr-FR"/>
          </a:p>
        </p:txBody>
      </p:sp>
    </p:spTree>
    <p:extLst>
      <p:ext uri="{BB962C8B-B14F-4D97-AF65-F5344CB8AC3E}">
        <p14:creationId xmlns:p14="http://schemas.microsoft.com/office/powerpoint/2010/main" val="382370031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110</a:t>
            </a:fld>
            <a:endParaRPr lang="fr-FR"/>
          </a:p>
        </p:txBody>
      </p:sp>
    </p:spTree>
    <p:extLst>
      <p:ext uri="{BB962C8B-B14F-4D97-AF65-F5344CB8AC3E}">
        <p14:creationId xmlns:p14="http://schemas.microsoft.com/office/powerpoint/2010/main" val="342814536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111</a:t>
            </a:fld>
            <a:endParaRPr lang="fr-FR"/>
          </a:p>
        </p:txBody>
      </p:sp>
    </p:spTree>
    <p:extLst>
      <p:ext uri="{BB962C8B-B14F-4D97-AF65-F5344CB8AC3E}">
        <p14:creationId xmlns:p14="http://schemas.microsoft.com/office/powerpoint/2010/main" val="37681788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4</a:t>
            </a:fld>
            <a:endParaRPr lang="fr-FR"/>
          </a:p>
        </p:txBody>
      </p:sp>
    </p:spTree>
    <p:extLst>
      <p:ext uri="{BB962C8B-B14F-4D97-AF65-F5344CB8AC3E}">
        <p14:creationId xmlns:p14="http://schemas.microsoft.com/office/powerpoint/2010/main" val="16973368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5</a:t>
            </a:fld>
            <a:endParaRPr lang="fr-FR"/>
          </a:p>
        </p:txBody>
      </p:sp>
    </p:spTree>
    <p:extLst>
      <p:ext uri="{BB962C8B-B14F-4D97-AF65-F5344CB8AC3E}">
        <p14:creationId xmlns:p14="http://schemas.microsoft.com/office/powerpoint/2010/main" val="398043879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6</a:t>
            </a:fld>
            <a:endParaRPr lang="fr-FR"/>
          </a:p>
        </p:txBody>
      </p:sp>
    </p:spTree>
    <p:extLst>
      <p:ext uri="{BB962C8B-B14F-4D97-AF65-F5344CB8AC3E}">
        <p14:creationId xmlns:p14="http://schemas.microsoft.com/office/powerpoint/2010/main" val="211473383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7</a:t>
            </a:fld>
            <a:endParaRPr lang="fr-FR"/>
          </a:p>
        </p:txBody>
      </p:sp>
    </p:spTree>
    <p:extLst>
      <p:ext uri="{BB962C8B-B14F-4D97-AF65-F5344CB8AC3E}">
        <p14:creationId xmlns:p14="http://schemas.microsoft.com/office/powerpoint/2010/main" val="20698135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8</a:t>
            </a:fld>
            <a:endParaRPr lang="fr-FR"/>
          </a:p>
        </p:txBody>
      </p:sp>
    </p:spTree>
    <p:extLst>
      <p:ext uri="{BB962C8B-B14F-4D97-AF65-F5344CB8AC3E}">
        <p14:creationId xmlns:p14="http://schemas.microsoft.com/office/powerpoint/2010/main" val="3935404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FF314DB-80AF-4B81-9DE4-B63BAD91A843}" type="slidenum">
              <a:rPr lang="fr-FR" smtClean="0"/>
              <a:t>9</a:t>
            </a:fld>
            <a:endParaRPr lang="fr-FR"/>
          </a:p>
        </p:txBody>
      </p:sp>
    </p:spTree>
    <p:extLst>
      <p:ext uri="{BB962C8B-B14F-4D97-AF65-F5344CB8AC3E}">
        <p14:creationId xmlns:p14="http://schemas.microsoft.com/office/powerpoint/2010/main" val="30574958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Slide">
    <p:spTree>
      <p:nvGrpSpPr>
        <p:cNvPr id="1" name=""/>
        <p:cNvGrpSpPr/>
        <p:nvPr/>
      </p:nvGrpSpPr>
      <p:grpSpPr>
        <a:xfrm>
          <a:off x="0" y="0"/>
          <a:ext cx="0" cy="0"/>
          <a:chOff x="0" y="0"/>
          <a:chExt cx="0" cy="0"/>
        </a:xfrm>
      </p:grpSpPr>
      <p:sp>
        <p:nvSpPr>
          <p:cNvPr id="2" name="Holder 2"/>
          <p:cNvSpPr>
            <a:spLocks noGrp="1"/>
          </p:cNvSpPr>
          <p:nvPr>
            <p:ph type="ctrTitle"/>
          </p:nvPr>
        </p:nvSpPr>
        <p:spPr>
          <a:xfrm>
            <a:off x="685800" y="2125980"/>
            <a:ext cx="7772400" cy="1440180"/>
          </a:xfrm>
          <a:prstGeom prst="rect">
            <a:avLst/>
          </a:prstGeom>
        </p:spPr>
        <p:txBody>
          <a:bodyPr wrap="square" lIns="0" tIns="0" rIns="0" bIns="0">
            <a:spAutoFit/>
          </a:bodyPr>
          <a:lstStyle>
            <a:lvl1pPr>
              <a:defRPr/>
            </a:lvl1pPr>
          </a:lstStyle>
          <a:p>
            <a:endParaRPr/>
          </a:p>
        </p:txBody>
      </p:sp>
      <p:sp>
        <p:nvSpPr>
          <p:cNvPr id="3" name="Holder 3"/>
          <p:cNvSpPr>
            <a:spLocks noGrp="1"/>
          </p:cNvSpPr>
          <p:nvPr>
            <p:ph type="subTitle" idx="4"/>
          </p:nvPr>
        </p:nvSpPr>
        <p:spPr>
          <a:xfrm>
            <a:off x="1371600" y="3840480"/>
            <a:ext cx="6400800" cy="1714500"/>
          </a:xfrm>
          <a:prstGeom prst="rect">
            <a:avLst/>
          </a:prstGeom>
        </p:spPr>
        <p:txBody>
          <a:bodyPr wrap="square" lIns="0" tIns="0" rIns="0" bIns="0">
            <a:spAutoFit/>
          </a:bodyPr>
          <a:lstStyle>
            <a:lvl1pPr>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type="body" idx="1"/>
          </p:nvPr>
        </p:nvSpPr>
        <p:spPr/>
        <p:txBody>
          <a:bodyPr lIns="0" tIns="0" rIns="0" bIns="0"/>
          <a:lstStyle>
            <a:lvl1pPr>
              <a:defRPr b="0" i="0">
                <a:solidFill>
                  <a:schemeClr val="tx1"/>
                </a:solidFill>
              </a:defRPr>
            </a:lvl1pPr>
          </a:lstStyle>
          <a:p>
            <a:endParaRPr/>
          </a:p>
        </p:txBody>
      </p:sp>
      <p:sp>
        <p:nvSpPr>
          <p:cNvPr id="4" name="Holder 4"/>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5" name="Holder 5"/>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6" name="Holder 6"/>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wo Content">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sz="half" idx="2"/>
          </p:nvPr>
        </p:nvSpPr>
        <p:spPr>
          <a:xfrm>
            <a:off x="457200" y="1577340"/>
            <a:ext cx="3977640" cy="4526280"/>
          </a:xfrm>
          <a:prstGeom prst="rect">
            <a:avLst/>
          </a:prstGeom>
        </p:spPr>
        <p:txBody>
          <a:bodyPr wrap="square" lIns="0" tIns="0" rIns="0" bIns="0">
            <a:spAutoFit/>
          </a:bodyPr>
          <a:lstStyle>
            <a:lvl1pPr>
              <a:defRPr/>
            </a:lvl1pPr>
          </a:lstStyle>
          <a:p>
            <a:endParaRPr/>
          </a:p>
        </p:txBody>
      </p:sp>
      <p:sp>
        <p:nvSpPr>
          <p:cNvPr id="4" name="Holder 4"/>
          <p:cNvSpPr>
            <a:spLocks noGrp="1"/>
          </p:cNvSpPr>
          <p:nvPr>
            <p:ph sz="half" idx="3"/>
          </p:nvPr>
        </p:nvSpPr>
        <p:spPr>
          <a:xfrm>
            <a:off x="4709160" y="1577340"/>
            <a:ext cx="3977640" cy="4526280"/>
          </a:xfrm>
          <a:prstGeom prst="rect">
            <a:avLst/>
          </a:prstGeom>
        </p:spPr>
        <p:txBody>
          <a:bodyPr wrap="square" lIns="0" tIns="0" rIns="0" bIns="0">
            <a:spAutoFit/>
          </a:bodyPr>
          <a:lstStyle>
            <a:lvl1pPr>
              <a:defRPr/>
            </a:lvl1pPr>
          </a:lstStyle>
          <a:p>
            <a:endParaRPr/>
          </a:p>
        </p:txBody>
      </p:sp>
      <p:sp>
        <p:nvSpPr>
          <p:cNvPr id="5" name="Holder 5"/>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6" name="Holder 6"/>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7" name="Holder 7"/>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Title Only">
    <p:spTree>
      <p:nvGrpSpPr>
        <p:cNvPr id="1" name=""/>
        <p:cNvGrpSpPr/>
        <p:nvPr/>
      </p:nvGrpSpPr>
      <p:grpSpPr>
        <a:xfrm>
          <a:off x="0" y="0"/>
          <a:ext cx="0" cy="0"/>
          <a:chOff x="0" y="0"/>
          <a:chExt cx="0" cy="0"/>
        </a:xfrm>
      </p:grpSpPr>
      <p:sp>
        <p:nvSpPr>
          <p:cNvPr id="2" name="Holder 2"/>
          <p:cNvSpPr>
            <a:spLocks noGrp="1"/>
          </p:cNvSpPr>
          <p:nvPr>
            <p:ph type="title"/>
          </p:nvPr>
        </p:nvSpPr>
        <p:spPr/>
        <p:txBody>
          <a:bodyPr lIns="0" tIns="0" rIns="0" bIns="0"/>
          <a:lstStyle>
            <a:lvl1pPr>
              <a:defRPr sz="2750" b="0" i="0">
                <a:solidFill>
                  <a:schemeClr val="bg1"/>
                </a:solidFill>
                <a:latin typeface="Segoe UI"/>
                <a:cs typeface="Segoe UI"/>
              </a:defRPr>
            </a:lvl1pPr>
          </a:lstStyle>
          <a:p>
            <a:endParaRPr/>
          </a:p>
        </p:txBody>
      </p:sp>
      <p:sp>
        <p:nvSpPr>
          <p:cNvPr id="3" name="Holder 3"/>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4" name="Holder 4"/>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5" name="Holder 5"/>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reserve="1">
  <p:cSld name="Blank">
    <p:spTree>
      <p:nvGrpSpPr>
        <p:cNvPr id="1" name=""/>
        <p:cNvGrpSpPr/>
        <p:nvPr/>
      </p:nvGrpSpPr>
      <p:grpSpPr>
        <a:xfrm>
          <a:off x="0" y="0"/>
          <a:ext cx="0" cy="0"/>
          <a:chOff x="0" y="0"/>
          <a:chExt cx="0" cy="0"/>
        </a:xfrm>
      </p:grpSpPr>
      <p:sp>
        <p:nvSpPr>
          <p:cNvPr id="2" name="Holder 2"/>
          <p:cNvSpPr>
            <a:spLocks noGrp="1"/>
          </p:cNvSpPr>
          <p:nvPr>
            <p:ph type="ftr" sz="quarter" idx="5"/>
          </p:nvPr>
        </p:nvSpPr>
        <p:spPr/>
        <p:txBody>
          <a:bodyPr lIns="0" tIns="0" rIns="0" bIns="0"/>
          <a:lstStyle>
            <a:lvl1pPr algn="ctr">
              <a:defRPr>
                <a:solidFill>
                  <a:schemeClr val="tx1">
                    <a:tint val="75000"/>
                  </a:schemeClr>
                </a:solidFill>
              </a:defRPr>
            </a:lvl1pPr>
          </a:lstStyle>
          <a:p>
            <a:endParaRPr/>
          </a:p>
        </p:txBody>
      </p:sp>
      <p:sp>
        <p:nvSpPr>
          <p:cNvPr id="3" name="Holder 3"/>
          <p:cNvSpPr>
            <a:spLocks noGrp="1"/>
          </p:cNvSpPr>
          <p:nvPr>
            <p:ph type="dt" sz="half" idx="6"/>
          </p:nvPr>
        </p:nvSpPr>
        <p:spPr/>
        <p:txBody>
          <a:bodyPr lIns="0" tIns="0" rIns="0" bIns="0"/>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4" name="Holder 4"/>
          <p:cNvSpPr>
            <a:spLocks noGrp="1"/>
          </p:cNvSpPr>
          <p:nvPr>
            <p:ph type="sldNum" sz="quarter" idx="7"/>
          </p:nvPr>
        </p:nvSpPr>
        <p:spPr/>
        <p:txBody>
          <a:bodyPr lIns="0" tIns="0" rIns="0" bIns="0"/>
          <a:lstStyle>
            <a:lvl1pPr algn="r">
              <a:defRPr>
                <a:solidFill>
                  <a:schemeClr val="tx1">
                    <a:tint val="75000"/>
                  </a:schemeClr>
                </a:solidFill>
              </a:defRPr>
            </a:lvl1pPr>
          </a:lstStyle>
          <a:p>
            <a:fld id="{B6F15528-21DE-4FAA-801E-634DDDAF4B2B}" type="slidenum">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6" name="bg object 16"/>
          <p:cNvSpPr/>
          <p:nvPr/>
        </p:nvSpPr>
        <p:spPr>
          <a:xfrm>
            <a:off x="0" y="0"/>
            <a:ext cx="9144000" cy="704850"/>
          </a:xfrm>
          <a:custGeom>
            <a:avLst/>
            <a:gdLst/>
            <a:ahLst/>
            <a:cxnLst/>
            <a:rect l="l" t="t" r="r" b="b"/>
            <a:pathLst>
              <a:path w="9144000" h="704850">
                <a:moveTo>
                  <a:pt x="9144000" y="0"/>
                </a:moveTo>
                <a:lnTo>
                  <a:pt x="0" y="0"/>
                </a:lnTo>
                <a:lnTo>
                  <a:pt x="0" y="704850"/>
                </a:lnTo>
                <a:lnTo>
                  <a:pt x="9144000" y="704850"/>
                </a:lnTo>
                <a:lnTo>
                  <a:pt x="9144000" y="0"/>
                </a:lnTo>
                <a:close/>
              </a:path>
            </a:pathLst>
          </a:custGeom>
          <a:solidFill>
            <a:srgbClr val="006FC0"/>
          </a:solidFill>
        </p:spPr>
        <p:txBody>
          <a:bodyPr wrap="square" lIns="0" tIns="0" rIns="0" bIns="0" rtlCol="0"/>
          <a:lstStyle/>
          <a:p>
            <a:endParaRPr/>
          </a:p>
        </p:txBody>
      </p:sp>
      <p:sp>
        <p:nvSpPr>
          <p:cNvPr id="2" name="Holder 2"/>
          <p:cNvSpPr>
            <a:spLocks noGrp="1"/>
          </p:cNvSpPr>
          <p:nvPr>
            <p:ph type="title"/>
          </p:nvPr>
        </p:nvSpPr>
        <p:spPr>
          <a:xfrm>
            <a:off x="429260" y="109474"/>
            <a:ext cx="8285479" cy="449580"/>
          </a:xfrm>
          <a:prstGeom prst="rect">
            <a:avLst/>
          </a:prstGeom>
        </p:spPr>
        <p:txBody>
          <a:bodyPr wrap="square" lIns="0" tIns="0" rIns="0" bIns="0">
            <a:spAutoFit/>
          </a:bodyPr>
          <a:lstStyle>
            <a:lvl1pPr>
              <a:defRPr sz="2750" b="0" i="0">
                <a:solidFill>
                  <a:schemeClr val="bg1"/>
                </a:solidFill>
                <a:latin typeface="Segoe UI"/>
                <a:cs typeface="Segoe UI"/>
              </a:defRPr>
            </a:lvl1pPr>
          </a:lstStyle>
          <a:p>
            <a:endParaRPr/>
          </a:p>
        </p:txBody>
      </p:sp>
      <p:sp>
        <p:nvSpPr>
          <p:cNvPr id="3" name="Holder 3"/>
          <p:cNvSpPr>
            <a:spLocks noGrp="1"/>
          </p:cNvSpPr>
          <p:nvPr>
            <p:ph type="body" idx="1"/>
          </p:nvPr>
        </p:nvSpPr>
        <p:spPr>
          <a:xfrm>
            <a:off x="681723" y="2076450"/>
            <a:ext cx="7920355" cy="3371850"/>
          </a:xfrm>
          <a:prstGeom prst="rect">
            <a:avLst/>
          </a:prstGeom>
        </p:spPr>
        <p:txBody>
          <a:bodyPr wrap="square" lIns="0" tIns="0" rIns="0" bIns="0">
            <a:spAutoFit/>
          </a:bodyPr>
          <a:lstStyle>
            <a:lvl1pPr>
              <a:defRPr b="0" i="0">
                <a:solidFill>
                  <a:schemeClr val="tx1"/>
                </a:solidFill>
              </a:defRPr>
            </a:lvl1pPr>
          </a:lstStyle>
          <a:p>
            <a:endParaRPr/>
          </a:p>
        </p:txBody>
      </p:sp>
      <p:sp>
        <p:nvSpPr>
          <p:cNvPr id="4" name="Holder 4"/>
          <p:cNvSpPr>
            <a:spLocks noGrp="1"/>
          </p:cNvSpPr>
          <p:nvPr>
            <p:ph type="ftr" sz="quarter" idx="5"/>
          </p:nvPr>
        </p:nvSpPr>
        <p:spPr>
          <a:xfrm>
            <a:off x="3108960" y="6377940"/>
            <a:ext cx="2926080" cy="342900"/>
          </a:xfrm>
          <a:prstGeom prst="rect">
            <a:avLst/>
          </a:prstGeom>
        </p:spPr>
        <p:txBody>
          <a:bodyPr wrap="square" lIns="0" tIns="0" rIns="0" bIns="0">
            <a:spAutoFit/>
          </a:bodyPr>
          <a:lstStyle>
            <a:lvl1pPr algn="ctr">
              <a:defRPr>
                <a:solidFill>
                  <a:schemeClr val="tx1">
                    <a:tint val="75000"/>
                  </a:schemeClr>
                </a:solidFill>
              </a:defRPr>
            </a:lvl1pPr>
          </a:lstStyle>
          <a:p>
            <a:endParaRPr/>
          </a:p>
        </p:txBody>
      </p:sp>
      <p:sp>
        <p:nvSpPr>
          <p:cNvPr id="5" name="Holder 5"/>
          <p:cNvSpPr>
            <a:spLocks noGrp="1"/>
          </p:cNvSpPr>
          <p:nvPr>
            <p:ph type="dt" sz="half" idx="6"/>
          </p:nvPr>
        </p:nvSpPr>
        <p:spPr>
          <a:xfrm>
            <a:off x="457200" y="6377940"/>
            <a:ext cx="2103120" cy="342900"/>
          </a:xfrm>
          <a:prstGeom prst="rect">
            <a:avLst/>
          </a:prstGeom>
        </p:spPr>
        <p:txBody>
          <a:bodyPr wrap="square" lIns="0" tIns="0" rIns="0" bIns="0">
            <a:spAutoFit/>
          </a:bodyPr>
          <a:lstStyle>
            <a:lvl1pPr algn="l">
              <a:defRPr>
                <a:solidFill>
                  <a:schemeClr val="tx1">
                    <a:tint val="75000"/>
                  </a:schemeClr>
                </a:solidFill>
              </a:defRPr>
            </a:lvl1pPr>
          </a:lstStyle>
          <a:p>
            <a:fld id="{1D8BD707-D9CF-40AE-B4C6-C98DA3205C09}" type="datetimeFigureOut">
              <a:rPr lang="en-US"/>
              <a:t>10/13/2023</a:t>
            </a:fld>
            <a:endParaRPr lang="en-US"/>
          </a:p>
        </p:txBody>
      </p:sp>
      <p:sp>
        <p:nvSpPr>
          <p:cNvPr id="6" name="Holder 6"/>
          <p:cNvSpPr>
            <a:spLocks noGrp="1"/>
          </p:cNvSpPr>
          <p:nvPr>
            <p:ph type="sldNum" sz="quarter" idx="7"/>
          </p:nvPr>
        </p:nvSpPr>
        <p:spPr>
          <a:xfrm>
            <a:off x="6583680" y="6377940"/>
            <a:ext cx="2103120" cy="342900"/>
          </a:xfrm>
          <a:prstGeom prst="rect">
            <a:avLst/>
          </a:prstGeom>
        </p:spPr>
        <p:txBody>
          <a:bodyPr wrap="square" lIns="0" tIns="0" rIns="0" bIns="0">
            <a:spAutoFit/>
          </a:bodyPr>
          <a:lstStyle>
            <a:lvl1pPr algn="r">
              <a:defRPr>
                <a:solidFill>
                  <a:schemeClr val="tx1">
                    <a:tint val="75000"/>
                  </a:schemeClr>
                </a:solidFill>
              </a:defRPr>
            </a:lvl1pPr>
          </a:lstStyle>
          <a:p>
            <a:fld id="{B6F15528-21DE-4FAA-801E-634DDDAF4B2B}" type="slidenum">
              <a:t>‹#›</a:t>
            </a:fld>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Lst>
  <p:txStyles>
    <p:titleStyle>
      <a:lvl1pPr>
        <a:defRPr>
          <a:latin typeface="+mj-lt"/>
          <a:ea typeface="+mj-ea"/>
          <a:cs typeface="+mj-cs"/>
        </a:defRPr>
      </a:lvl1pPr>
    </p:titleStyle>
    <p:body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bodyStyle>
    <p:otherStyle>
      <a:lvl1pPr marL="0">
        <a:defRPr>
          <a:latin typeface="+mn-lt"/>
          <a:ea typeface="+mn-ea"/>
          <a:cs typeface="+mn-cs"/>
        </a:defRPr>
      </a:lvl1pPr>
      <a:lvl2pPr marL="457200">
        <a:defRPr>
          <a:latin typeface="+mn-lt"/>
          <a:ea typeface="+mn-ea"/>
          <a:cs typeface="+mn-cs"/>
        </a:defRPr>
      </a:lvl2pPr>
      <a:lvl3pPr marL="914400">
        <a:defRPr>
          <a:latin typeface="+mn-lt"/>
          <a:ea typeface="+mn-ea"/>
          <a:cs typeface="+mn-cs"/>
        </a:defRPr>
      </a:lvl3pPr>
      <a:lvl4pPr marL="1371600">
        <a:defRPr>
          <a:latin typeface="+mn-lt"/>
          <a:ea typeface="+mn-ea"/>
          <a:cs typeface="+mn-cs"/>
        </a:defRPr>
      </a:lvl4pPr>
      <a:lvl5pPr marL="1828800">
        <a:defRPr>
          <a:latin typeface="+mn-lt"/>
          <a:ea typeface="+mn-ea"/>
          <a:cs typeface="+mn-cs"/>
        </a:defRPr>
      </a:lvl5pPr>
      <a:lvl6pPr marL="2286000">
        <a:defRPr>
          <a:latin typeface="+mn-lt"/>
          <a:ea typeface="+mn-ea"/>
          <a:cs typeface="+mn-cs"/>
        </a:defRPr>
      </a:lvl6pPr>
      <a:lvl7pPr marL="2743200">
        <a:defRPr>
          <a:latin typeface="+mn-lt"/>
          <a:ea typeface="+mn-ea"/>
          <a:cs typeface="+mn-cs"/>
        </a:defRPr>
      </a:lvl7pPr>
      <a:lvl8pPr marL="3200400">
        <a:defRPr>
          <a:latin typeface="+mn-lt"/>
          <a:ea typeface="+mn-ea"/>
          <a:cs typeface="+mn-cs"/>
        </a:defRPr>
      </a:lvl8pPr>
      <a:lvl9pPr marL="3657600">
        <a:defRPr>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5.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image" Target="../media/image3.gif"/><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5.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5" y="0"/>
            <a:ext cx="9134475" cy="6858000"/>
          </a:xfrm>
          <a:custGeom>
            <a:avLst/>
            <a:gdLst/>
            <a:ahLst/>
            <a:cxnLst/>
            <a:rect l="l" t="t" r="r" b="b"/>
            <a:pathLst>
              <a:path w="9134475" h="6858000">
                <a:moveTo>
                  <a:pt x="9134475" y="6857998"/>
                </a:moveTo>
                <a:lnTo>
                  <a:pt x="9134475" y="0"/>
                </a:lnTo>
                <a:lnTo>
                  <a:pt x="0" y="0"/>
                </a:lnTo>
                <a:lnTo>
                  <a:pt x="0" y="6857998"/>
                </a:lnTo>
                <a:lnTo>
                  <a:pt x="9134475" y="6857998"/>
                </a:lnTo>
                <a:close/>
              </a:path>
            </a:pathLst>
          </a:custGeom>
          <a:solidFill>
            <a:srgbClr val="006FC0"/>
          </a:solidFill>
        </p:spPr>
        <p:txBody>
          <a:bodyPr wrap="square" lIns="0" tIns="0" rIns="0" bIns="0" rtlCol="0"/>
          <a:lstStyle/>
          <a:p>
            <a:endParaRPr/>
          </a:p>
        </p:txBody>
      </p:sp>
      <p:sp>
        <p:nvSpPr>
          <p:cNvPr id="3" name="object 3"/>
          <p:cNvSpPr txBox="1">
            <a:spLocks noGrp="1"/>
          </p:cNvSpPr>
          <p:nvPr>
            <p:ph type="title"/>
          </p:nvPr>
        </p:nvSpPr>
        <p:spPr>
          <a:xfrm>
            <a:off x="3200400" y="1828800"/>
            <a:ext cx="5734050" cy="1019175"/>
          </a:xfrm>
          <a:prstGeom prst="rect">
            <a:avLst/>
          </a:prstGeom>
          <a:solidFill>
            <a:srgbClr val="3399FF"/>
          </a:solidFill>
        </p:spPr>
        <p:txBody>
          <a:bodyPr vert="horz" wrap="square" lIns="0" tIns="76835" rIns="0" bIns="0" rtlCol="0">
            <a:spAutoFit/>
          </a:bodyPr>
          <a:lstStyle/>
          <a:p>
            <a:pPr marL="3175">
              <a:lnSpc>
                <a:spcPct val="100000"/>
              </a:lnSpc>
              <a:spcBef>
                <a:spcPts val="605"/>
              </a:spcBef>
            </a:pPr>
            <a:r>
              <a:rPr sz="4800" spc="5" dirty="0"/>
              <a:t>Module</a:t>
            </a:r>
            <a:r>
              <a:rPr sz="4800" spc="-120" dirty="0"/>
              <a:t> </a:t>
            </a:r>
            <a:r>
              <a:rPr sz="4800" dirty="0"/>
              <a:t>6</a:t>
            </a:r>
          </a:p>
        </p:txBody>
      </p:sp>
      <p:sp>
        <p:nvSpPr>
          <p:cNvPr id="4" name="object 4"/>
          <p:cNvSpPr txBox="1"/>
          <p:nvPr/>
        </p:nvSpPr>
        <p:spPr>
          <a:xfrm>
            <a:off x="3282696" y="2903855"/>
            <a:ext cx="4468495" cy="449580"/>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Statistics</a:t>
            </a:r>
            <a:r>
              <a:rPr sz="2750" spc="-80" dirty="0">
                <a:solidFill>
                  <a:srgbClr val="FFFFFF"/>
                </a:solidFill>
                <a:latin typeface="Segoe UI"/>
                <a:cs typeface="Segoe UI"/>
              </a:rPr>
              <a:t> </a:t>
            </a:r>
            <a:r>
              <a:rPr sz="2750" spc="15" dirty="0">
                <a:solidFill>
                  <a:srgbClr val="FFFFFF"/>
                </a:solidFill>
                <a:latin typeface="Segoe UI"/>
                <a:cs typeface="Segoe UI"/>
              </a:rPr>
              <a:t>and</a:t>
            </a:r>
            <a:r>
              <a:rPr sz="2750" spc="5" dirty="0">
                <a:solidFill>
                  <a:srgbClr val="FFFFFF"/>
                </a:solidFill>
                <a:latin typeface="Segoe UI"/>
                <a:cs typeface="Segoe UI"/>
              </a:rPr>
              <a:t> </a:t>
            </a:r>
            <a:r>
              <a:rPr sz="2750" spc="10" dirty="0">
                <a:solidFill>
                  <a:srgbClr val="FFFFFF"/>
                </a:solidFill>
                <a:latin typeface="Segoe UI"/>
                <a:cs typeface="Segoe UI"/>
              </a:rPr>
              <a:t>Index</a:t>
            </a:r>
            <a:r>
              <a:rPr sz="2750" spc="60" dirty="0">
                <a:solidFill>
                  <a:srgbClr val="FFFFFF"/>
                </a:solidFill>
                <a:latin typeface="Segoe UI"/>
                <a:cs typeface="Segoe UI"/>
              </a:rPr>
              <a:t> </a:t>
            </a:r>
            <a:r>
              <a:rPr sz="2750" spc="10" dirty="0">
                <a:solidFill>
                  <a:srgbClr val="FFFFFF"/>
                </a:solidFill>
                <a:latin typeface="Segoe UI"/>
                <a:cs typeface="Segoe UI"/>
              </a:rPr>
              <a:t>Internals</a:t>
            </a:r>
            <a:endParaRPr sz="2750">
              <a:latin typeface="Segoe UI"/>
              <a:cs typeface="Segoe UI"/>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126105" cy="449580"/>
          </a:xfrm>
          <a:prstGeom prst="rect">
            <a:avLst/>
          </a:prstGeom>
        </p:spPr>
        <p:txBody>
          <a:bodyPr vert="horz" wrap="square" lIns="0" tIns="16510" rIns="0" bIns="0" rtlCol="0">
            <a:spAutoFit/>
          </a:bodyPr>
          <a:lstStyle/>
          <a:p>
            <a:pPr marL="12700">
              <a:lnSpc>
                <a:spcPct val="100000"/>
              </a:lnSpc>
              <a:spcBef>
                <a:spcPts val="130"/>
              </a:spcBef>
            </a:pPr>
            <a:r>
              <a:rPr spc="10" dirty="0"/>
              <a:t>Inspecting</a:t>
            </a:r>
            <a:r>
              <a:rPr spc="55" dirty="0"/>
              <a:t> </a:t>
            </a:r>
            <a:r>
              <a:rPr spc="20" dirty="0"/>
              <a:t>Statistics</a:t>
            </a:r>
          </a:p>
        </p:txBody>
      </p:sp>
      <p:sp>
        <p:nvSpPr>
          <p:cNvPr id="3" name="object 3"/>
          <p:cNvSpPr txBox="1"/>
          <p:nvPr/>
        </p:nvSpPr>
        <p:spPr>
          <a:xfrm>
            <a:off x="538162" y="951275"/>
            <a:ext cx="7843838" cy="2282356"/>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Histogram</a:t>
            </a:r>
            <a:endParaRPr lang="fr-FR" sz="1600" b="1" i="0" u="none" strike="noStrike" baseline="0" dirty="0">
              <a:latin typeface="Segoe-Bold"/>
            </a:endParaRPr>
          </a:p>
          <a:p>
            <a:pPr algn="l">
              <a:lnSpc>
                <a:spcPct val="150000"/>
              </a:lnSpc>
            </a:pPr>
            <a:r>
              <a:rPr lang="en-GB" sz="1600" b="0" i="0" u="none" strike="noStrike" baseline="0" dirty="0">
                <a:latin typeface="Segoe"/>
              </a:rPr>
              <a:t>The histogram contains information about the distribution of data values for the first column covered by the statistics object. The values in the column are summarized into steps—also referred to as buckets or ranges. A histogram can contain up to 200 steps. Each step holds the following information—the value in brackets at the end of each item is the name given to this column in the output of DBCC </a:t>
            </a:r>
            <a:r>
              <a:rPr lang="fr-FR" sz="1600" b="0" i="0" u="none" strike="noStrike" baseline="0" dirty="0">
                <a:latin typeface="Segoe"/>
              </a:rPr>
              <a:t>SHOW_STATISTICS</a:t>
            </a:r>
            <a:endParaRPr sz="1100" dirty="0">
              <a:latin typeface="Segoe UI"/>
              <a:cs typeface="Segoe UI"/>
            </a:endParaRPr>
          </a:p>
        </p:txBody>
      </p:sp>
    </p:spTree>
    <p:extLst>
      <p:ext uri="{BB962C8B-B14F-4D97-AF65-F5344CB8AC3E}">
        <p14:creationId xmlns:p14="http://schemas.microsoft.com/office/powerpoint/2010/main" val="393930195"/>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688330" cy="449580"/>
          </a:xfrm>
          <a:prstGeom prst="rect">
            <a:avLst/>
          </a:prstGeom>
        </p:spPr>
        <p:txBody>
          <a:bodyPr vert="horz" wrap="square" lIns="0" tIns="16510" rIns="0" bIns="0" rtlCol="0">
            <a:spAutoFit/>
          </a:bodyPr>
          <a:lstStyle/>
          <a:p>
            <a:pPr marL="12700">
              <a:lnSpc>
                <a:spcPct val="100000"/>
              </a:lnSpc>
              <a:spcBef>
                <a:spcPts val="130"/>
              </a:spcBef>
            </a:pPr>
            <a:r>
              <a:rPr spc="10" dirty="0"/>
              <a:t>Query</a:t>
            </a:r>
            <a:r>
              <a:rPr spc="50" dirty="0"/>
              <a:t> </a:t>
            </a:r>
            <a:r>
              <a:rPr spc="15" dirty="0"/>
              <a:t>Execution</a:t>
            </a:r>
            <a:r>
              <a:rPr spc="45" dirty="0"/>
              <a:t> </a:t>
            </a:r>
            <a:r>
              <a:rPr spc="15" dirty="0"/>
              <a:t>Plan</a:t>
            </a:r>
            <a:r>
              <a:rPr spc="-30" dirty="0"/>
              <a:t> </a:t>
            </a:r>
            <a:r>
              <a:rPr spc="15" dirty="0"/>
              <a:t>Recompilation</a:t>
            </a:r>
          </a:p>
        </p:txBody>
      </p:sp>
      <p:sp>
        <p:nvSpPr>
          <p:cNvPr id="3" name="object 3"/>
          <p:cNvSpPr txBox="1"/>
          <p:nvPr/>
        </p:nvSpPr>
        <p:spPr>
          <a:xfrm>
            <a:off x="538162" y="1046416"/>
            <a:ext cx="7920038" cy="2545249"/>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The process of generating a query execution plan is called </a:t>
            </a:r>
            <a:r>
              <a:rPr lang="en-GB" sz="1600" b="0" i="1" u="none" strike="noStrike" baseline="0" dirty="0">
                <a:latin typeface="Segoe-Italic"/>
              </a:rPr>
              <a:t>compilation</a:t>
            </a:r>
            <a:r>
              <a:rPr lang="en-GB" sz="1600" b="0" i="0" u="none" strike="noStrike" baseline="0" dirty="0">
                <a:latin typeface="Segoe"/>
              </a:rPr>
              <a:t>. As you have learned in the previous lesson, in most circumstances, a compiled query plan will be added to the plan cache for later reuse.</a:t>
            </a:r>
          </a:p>
          <a:p>
            <a:pPr algn="l">
              <a:lnSpc>
                <a:spcPct val="150000"/>
              </a:lnSpc>
            </a:pPr>
            <a:r>
              <a:rPr lang="en-GB" sz="1600" b="0" i="0" u="none" strike="noStrike" baseline="0" dirty="0">
                <a:latin typeface="Segoe"/>
              </a:rPr>
              <a:t>Query execution plan </a:t>
            </a:r>
            <a:r>
              <a:rPr lang="en-GB" sz="1600" b="0" i="1" u="none" strike="noStrike" baseline="0" dirty="0">
                <a:latin typeface="Segoe-Italic"/>
              </a:rPr>
              <a:t>recompilation </a:t>
            </a:r>
            <a:r>
              <a:rPr lang="en-GB" sz="1600" b="0" i="0" u="none" strike="noStrike" baseline="0" dirty="0">
                <a:latin typeface="Segoe"/>
              </a:rPr>
              <a:t>occurs when a cached plan is discarded, and a new query execution plan is compiled for a Transact-SQL statement for which a query execution plan existed in the plan cache. The existing query execution plan is replaced in the plan cache by the newly-generated query execution plan.</a:t>
            </a:r>
            <a:endParaRPr lang="en-GB" sz="2000" spc="15" dirty="0">
              <a:latin typeface="Segoe UI"/>
              <a:cs typeface="Segoe UI"/>
            </a:endParaRPr>
          </a:p>
        </p:txBody>
      </p:sp>
    </p:spTree>
    <p:extLst>
      <p:ext uri="{BB962C8B-B14F-4D97-AF65-F5344CB8AC3E}">
        <p14:creationId xmlns:p14="http://schemas.microsoft.com/office/powerpoint/2010/main" val="3916045698"/>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688330" cy="449580"/>
          </a:xfrm>
          <a:prstGeom prst="rect">
            <a:avLst/>
          </a:prstGeom>
        </p:spPr>
        <p:txBody>
          <a:bodyPr vert="horz" wrap="square" lIns="0" tIns="16510" rIns="0" bIns="0" rtlCol="0">
            <a:spAutoFit/>
          </a:bodyPr>
          <a:lstStyle/>
          <a:p>
            <a:pPr marL="12700">
              <a:lnSpc>
                <a:spcPct val="100000"/>
              </a:lnSpc>
              <a:spcBef>
                <a:spcPts val="130"/>
              </a:spcBef>
            </a:pPr>
            <a:r>
              <a:rPr spc="10" dirty="0"/>
              <a:t>Query</a:t>
            </a:r>
            <a:r>
              <a:rPr spc="50" dirty="0"/>
              <a:t> </a:t>
            </a:r>
            <a:r>
              <a:rPr spc="15" dirty="0"/>
              <a:t>Execution</a:t>
            </a:r>
            <a:r>
              <a:rPr spc="45" dirty="0"/>
              <a:t> </a:t>
            </a:r>
            <a:r>
              <a:rPr spc="15" dirty="0"/>
              <a:t>Plan</a:t>
            </a:r>
            <a:r>
              <a:rPr spc="-30" dirty="0"/>
              <a:t> </a:t>
            </a:r>
            <a:r>
              <a:rPr spc="15" dirty="0"/>
              <a:t>Recompilation</a:t>
            </a:r>
          </a:p>
        </p:txBody>
      </p:sp>
      <p:sp>
        <p:nvSpPr>
          <p:cNvPr id="3" name="object 3"/>
          <p:cNvSpPr txBox="1"/>
          <p:nvPr/>
        </p:nvSpPr>
        <p:spPr>
          <a:xfrm>
            <a:off x="538162" y="1046416"/>
            <a:ext cx="7920038" cy="4889159"/>
          </a:xfrm>
          <a:prstGeom prst="rect">
            <a:avLst/>
          </a:prstGeom>
        </p:spPr>
        <p:txBody>
          <a:bodyPr vert="horz" wrap="square" lIns="0" tIns="5715" rIns="0" bIns="0" rtlCol="0">
            <a:spAutoFit/>
          </a:bodyPr>
          <a:lstStyle/>
          <a:p>
            <a:pPr marL="355600" marR="481330" indent="-342900">
              <a:lnSpc>
                <a:spcPct val="150000"/>
              </a:lnSpc>
              <a:spcBef>
                <a:spcPts val="45"/>
              </a:spcBef>
              <a:buClr>
                <a:srgbClr val="006FC0"/>
              </a:buClr>
              <a:buSzPct val="92727"/>
              <a:buFont typeface="Arial" panose="020B0604020202020204" pitchFamily="34" charset="0"/>
              <a:buChar char="•"/>
              <a:tabLst>
                <a:tab pos="184150" algn="l"/>
              </a:tabLst>
            </a:pPr>
            <a:r>
              <a:rPr spc="15" dirty="0">
                <a:latin typeface="Segoe UI"/>
                <a:cs typeface="Segoe UI"/>
              </a:rPr>
              <a:t>Recompilation</a:t>
            </a:r>
            <a:r>
              <a:rPr spc="70" dirty="0">
                <a:latin typeface="Segoe UI"/>
                <a:cs typeface="Segoe UI"/>
              </a:rPr>
              <a:t> </a:t>
            </a:r>
            <a:r>
              <a:rPr spc="15" dirty="0">
                <a:latin typeface="Segoe UI"/>
                <a:cs typeface="Segoe UI"/>
              </a:rPr>
              <a:t>occurs when</a:t>
            </a:r>
            <a:r>
              <a:rPr spc="70" dirty="0">
                <a:latin typeface="Segoe UI"/>
                <a:cs typeface="Segoe UI"/>
              </a:rPr>
              <a:t> </a:t>
            </a:r>
            <a:r>
              <a:rPr spc="10" dirty="0">
                <a:latin typeface="Segoe UI"/>
                <a:cs typeface="Segoe UI"/>
              </a:rPr>
              <a:t>a cached</a:t>
            </a:r>
            <a:r>
              <a:rPr spc="80" dirty="0">
                <a:latin typeface="Segoe UI"/>
                <a:cs typeface="Segoe UI"/>
              </a:rPr>
              <a:t> </a:t>
            </a:r>
            <a:r>
              <a:rPr spc="15" dirty="0">
                <a:latin typeface="Segoe UI"/>
                <a:cs typeface="Segoe UI"/>
              </a:rPr>
              <a:t>plan</a:t>
            </a:r>
            <a:r>
              <a:rPr spc="70" dirty="0">
                <a:latin typeface="Segoe UI"/>
                <a:cs typeface="Segoe UI"/>
              </a:rPr>
              <a:t> </a:t>
            </a:r>
            <a:r>
              <a:rPr dirty="0">
                <a:latin typeface="Segoe UI"/>
                <a:cs typeface="Segoe UI"/>
              </a:rPr>
              <a:t>is </a:t>
            </a:r>
            <a:r>
              <a:rPr spc="-735" dirty="0">
                <a:latin typeface="Segoe UI"/>
                <a:cs typeface="Segoe UI"/>
              </a:rPr>
              <a:t> </a:t>
            </a:r>
            <a:r>
              <a:rPr spc="15" dirty="0">
                <a:latin typeface="Segoe UI"/>
                <a:cs typeface="Segoe UI"/>
              </a:rPr>
              <a:t>invalidated</a:t>
            </a:r>
            <a:r>
              <a:rPr spc="5" dirty="0">
                <a:latin typeface="Segoe UI"/>
                <a:cs typeface="Segoe UI"/>
              </a:rPr>
              <a:t> </a:t>
            </a:r>
            <a:r>
              <a:rPr spc="15" dirty="0">
                <a:latin typeface="Segoe UI"/>
                <a:cs typeface="Segoe UI"/>
              </a:rPr>
              <a:t>and</a:t>
            </a:r>
            <a:r>
              <a:rPr spc="85" dirty="0">
                <a:latin typeface="Segoe UI"/>
                <a:cs typeface="Segoe UI"/>
              </a:rPr>
              <a:t> </a:t>
            </a:r>
            <a:r>
              <a:rPr spc="15" dirty="0">
                <a:latin typeface="Segoe UI"/>
                <a:cs typeface="Segoe UI"/>
              </a:rPr>
              <a:t>a</a:t>
            </a:r>
            <a:r>
              <a:rPr spc="5" dirty="0">
                <a:latin typeface="Segoe UI"/>
                <a:cs typeface="Segoe UI"/>
              </a:rPr>
              <a:t> new</a:t>
            </a:r>
            <a:r>
              <a:rPr spc="85" dirty="0">
                <a:latin typeface="Segoe UI"/>
                <a:cs typeface="Segoe UI"/>
              </a:rPr>
              <a:t> </a:t>
            </a:r>
            <a:r>
              <a:rPr spc="15" dirty="0">
                <a:latin typeface="Segoe UI"/>
                <a:cs typeface="Segoe UI"/>
              </a:rPr>
              <a:t>plan</a:t>
            </a:r>
            <a:r>
              <a:rPr spc="5" dirty="0">
                <a:latin typeface="Segoe UI"/>
                <a:cs typeface="Segoe UI"/>
              </a:rPr>
              <a:t> is</a:t>
            </a:r>
            <a:r>
              <a:rPr spc="15" dirty="0">
                <a:latin typeface="Segoe UI"/>
                <a:cs typeface="Segoe UI"/>
              </a:rPr>
              <a:t> </a:t>
            </a:r>
            <a:r>
              <a:rPr spc="10" dirty="0">
                <a:latin typeface="Segoe UI"/>
                <a:cs typeface="Segoe UI"/>
              </a:rPr>
              <a:t>compiled</a:t>
            </a:r>
            <a:endParaRPr dirty="0">
              <a:latin typeface="Segoe UI"/>
              <a:cs typeface="Segoe UI"/>
            </a:endParaRPr>
          </a:p>
          <a:p>
            <a:pPr marL="355600" indent="-342900">
              <a:lnSpc>
                <a:spcPct val="150000"/>
              </a:lnSpc>
              <a:spcBef>
                <a:spcPts val="685"/>
              </a:spcBef>
              <a:buClr>
                <a:srgbClr val="006FC0"/>
              </a:buClr>
              <a:buSzPct val="92727"/>
              <a:buFont typeface="Arial" panose="020B0604020202020204" pitchFamily="34" charset="0"/>
              <a:buChar char="•"/>
              <a:tabLst>
                <a:tab pos="184150" algn="l"/>
              </a:tabLst>
            </a:pPr>
            <a:r>
              <a:rPr spc="15" dirty="0">
                <a:latin typeface="Segoe UI"/>
                <a:cs typeface="Segoe UI"/>
              </a:rPr>
              <a:t>A</a:t>
            </a:r>
            <a:r>
              <a:rPr spc="5" dirty="0">
                <a:latin typeface="Segoe UI"/>
                <a:cs typeface="Segoe UI"/>
              </a:rPr>
              <a:t> </a:t>
            </a:r>
            <a:r>
              <a:rPr spc="10" dirty="0">
                <a:latin typeface="Segoe UI"/>
                <a:cs typeface="Segoe UI"/>
              </a:rPr>
              <a:t>cached</a:t>
            </a:r>
            <a:r>
              <a:rPr spc="85" dirty="0">
                <a:latin typeface="Segoe UI"/>
                <a:cs typeface="Segoe UI"/>
              </a:rPr>
              <a:t> </a:t>
            </a:r>
            <a:r>
              <a:rPr spc="15" dirty="0">
                <a:latin typeface="Segoe UI"/>
                <a:cs typeface="Segoe UI"/>
              </a:rPr>
              <a:t>plan</a:t>
            </a:r>
            <a:r>
              <a:rPr spc="75" dirty="0">
                <a:latin typeface="Segoe UI"/>
                <a:cs typeface="Segoe UI"/>
              </a:rPr>
              <a:t> </a:t>
            </a:r>
            <a:r>
              <a:rPr spc="20" dirty="0">
                <a:latin typeface="Segoe UI"/>
                <a:cs typeface="Segoe UI"/>
              </a:rPr>
              <a:t>may</a:t>
            </a:r>
            <a:r>
              <a:rPr spc="5" dirty="0">
                <a:latin typeface="Segoe UI"/>
                <a:cs typeface="Segoe UI"/>
              </a:rPr>
              <a:t> </a:t>
            </a:r>
            <a:r>
              <a:rPr spc="15" dirty="0">
                <a:latin typeface="Segoe UI"/>
                <a:cs typeface="Segoe UI"/>
              </a:rPr>
              <a:t>become</a:t>
            </a:r>
            <a:r>
              <a:rPr spc="45" dirty="0">
                <a:latin typeface="Segoe UI"/>
                <a:cs typeface="Segoe UI"/>
              </a:rPr>
              <a:t> </a:t>
            </a:r>
            <a:r>
              <a:rPr spc="10" dirty="0">
                <a:latin typeface="Segoe UI"/>
                <a:cs typeface="Segoe UI"/>
              </a:rPr>
              <a:t>invalid because:</a:t>
            </a:r>
            <a:endParaRPr dirty="0">
              <a:latin typeface="Segoe UI"/>
              <a:cs typeface="Segoe UI"/>
            </a:endParaRPr>
          </a:p>
          <a:p>
            <a:pPr marL="583565" lvl="1" indent="-285750">
              <a:lnSpc>
                <a:spcPct val="150000"/>
              </a:lnSpc>
              <a:spcBef>
                <a:spcPts val="655"/>
              </a:spcBef>
              <a:buClr>
                <a:srgbClr val="006FC0"/>
              </a:buClr>
              <a:buSzPct val="81250"/>
              <a:buFont typeface="Arial" panose="020B0604020202020204" pitchFamily="34" charset="0"/>
              <a:buChar char="•"/>
              <a:tabLst>
                <a:tab pos="470534" algn="l"/>
              </a:tabLst>
            </a:pPr>
            <a:r>
              <a:rPr sz="1600" spc="15" dirty="0">
                <a:latin typeface="Segoe UI"/>
                <a:cs typeface="Segoe UI"/>
              </a:rPr>
              <a:t>It</a:t>
            </a:r>
            <a:r>
              <a:rPr sz="1600" spc="-50" dirty="0">
                <a:latin typeface="Segoe UI"/>
                <a:cs typeface="Segoe UI"/>
              </a:rPr>
              <a:t> </a:t>
            </a:r>
            <a:r>
              <a:rPr sz="1600" spc="15" dirty="0">
                <a:latin typeface="Segoe UI"/>
                <a:cs typeface="Segoe UI"/>
              </a:rPr>
              <a:t>becomes</a:t>
            </a:r>
            <a:r>
              <a:rPr sz="1600" spc="-100" dirty="0">
                <a:latin typeface="Segoe UI"/>
                <a:cs typeface="Segoe UI"/>
              </a:rPr>
              <a:t> </a:t>
            </a:r>
            <a:r>
              <a:rPr sz="1600" spc="5" dirty="0">
                <a:latin typeface="Segoe UI"/>
                <a:cs typeface="Segoe UI"/>
              </a:rPr>
              <a:t>incorrect</a:t>
            </a:r>
            <a:r>
              <a:rPr sz="1600" spc="-45" dirty="0">
                <a:latin typeface="Segoe UI"/>
                <a:cs typeface="Segoe UI"/>
              </a:rPr>
              <a:t> </a:t>
            </a:r>
            <a:r>
              <a:rPr sz="1600" spc="5" dirty="0">
                <a:latin typeface="Segoe UI"/>
                <a:cs typeface="Segoe UI"/>
              </a:rPr>
              <a:t>(for</a:t>
            </a:r>
            <a:r>
              <a:rPr sz="1600" spc="-65" dirty="0">
                <a:latin typeface="Segoe UI"/>
                <a:cs typeface="Segoe UI"/>
              </a:rPr>
              <a:t> </a:t>
            </a:r>
            <a:r>
              <a:rPr sz="1600" spc="10" dirty="0">
                <a:latin typeface="Segoe UI"/>
                <a:cs typeface="Segoe UI"/>
              </a:rPr>
              <a:t>example,</a:t>
            </a:r>
            <a:r>
              <a:rPr sz="1600" spc="-50" dirty="0">
                <a:latin typeface="Segoe UI"/>
                <a:cs typeface="Segoe UI"/>
              </a:rPr>
              <a:t> </a:t>
            </a:r>
            <a:r>
              <a:rPr sz="1600" dirty="0">
                <a:latin typeface="Segoe UI"/>
                <a:cs typeface="Segoe UI"/>
              </a:rPr>
              <a:t>a</a:t>
            </a:r>
            <a:r>
              <a:rPr sz="1600" spc="-5" dirty="0">
                <a:latin typeface="Segoe UI"/>
                <a:cs typeface="Segoe UI"/>
              </a:rPr>
              <a:t> </a:t>
            </a:r>
            <a:r>
              <a:rPr sz="1600" spc="10" dirty="0">
                <a:latin typeface="Segoe UI"/>
                <a:cs typeface="Segoe UI"/>
              </a:rPr>
              <a:t>schema</a:t>
            </a:r>
            <a:r>
              <a:rPr sz="1600" spc="-75" dirty="0">
                <a:latin typeface="Segoe UI"/>
                <a:cs typeface="Segoe UI"/>
              </a:rPr>
              <a:t> </a:t>
            </a:r>
            <a:r>
              <a:rPr sz="1600" spc="-5" dirty="0">
                <a:latin typeface="Segoe UI"/>
                <a:cs typeface="Segoe UI"/>
              </a:rPr>
              <a:t>change)</a:t>
            </a:r>
            <a:endParaRPr sz="1600" dirty="0">
              <a:latin typeface="Segoe UI"/>
              <a:cs typeface="Segoe UI"/>
            </a:endParaRPr>
          </a:p>
          <a:p>
            <a:pPr marL="584200" marR="540385" lvl="1" indent="-285750">
              <a:lnSpc>
                <a:spcPct val="150000"/>
              </a:lnSpc>
              <a:spcBef>
                <a:spcPts val="695"/>
              </a:spcBef>
              <a:buClr>
                <a:srgbClr val="006FC0"/>
              </a:buClr>
              <a:buSzPct val="81250"/>
              <a:buFont typeface="Arial" panose="020B0604020202020204" pitchFamily="34" charset="0"/>
              <a:buChar char="•"/>
              <a:tabLst>
                <a:tab pos="470534" algn="l"/>
              </a:tabLst>
            </a:pPr>
            <a:r>
              <a:rPr sz="1600" spc="15" dirty="0">
                <a:latin typeface="Segoe UI"/>
                <a:cs typeface="Segoe UI"/>
              </a:rPr>
              <a:t>It</a:t>
            </a:r>
            <a:r>
              <a:rPr sz="1600" spc="-50" dirty="0">
                <a:latin typeface="Segoe UI"/>
                <a:cs typeface="Segoe UI"/>
              </a:rPr>
              <a:t> </a:t>
            </a:r>
            <a:r>
              <a:rPr sz="1600" spc="15" dirty="0">
                <a:latin typeface="Segoe UI"/>
                <a:cs typeface="Segoe UI"/>
              </a:rPr>
              <a:t>becomes</a:t>
            </a:r>
            <a:r>
              <a:rPr sz="1600" spc="-105" dirty="0">
                <a:latin typeface="Segoe UI"/>
                <a:cs typeface="Segoe UI"/>
              </a:rPr>
              <a:t> </a:t>
            </a:r>
            <a:r>
              <a:rPr sz="1600" spc="5" dirty="0">
                <a:latin typeface="Segoe UI"/>
                <a:cs typeface="Segoe UI"/>
              </a:rPr>
              <a:t>non-optimal</a:t>
            </a:r>
            <a:r>
              <a:rPr sz="1600" spc="-45" dirty="0">
                <a:latin typeface="Segoe UI"/>
                <a:cs typeface="Segoe UI"/>
              </a:rPr>
              <a:t> </a:t>
            </a:r>
            <a:r>
              <a:rPr sz="1600" spc="5" dirty="0">
                <a:latin typeface="Segoe UI"/>
                <a:cs typeface="Segoe UI"/>
              </a:rPr>
              <a:t>(for</a:t>
            </a:r>
            <a:r>
              <a:rPr sz="1600" spc="-75" dirty="0">
                <a:latin typeface="Segoe UI"/>
                <a:cs typeface="Segoe UI"/>
              </a:rPr>
              <a:t> </a:t>
            </a:r>
            <a:r>
              <a:rPr sz="1600" spc="10" dirty="0">
                <a:latin typeface="Segoe UI"/>
                <a:cs typeface="Segoe UI"/>
              </a:rPr>
              <a:t>example,</a:t>
            </a:r>
            <a:r>
              <a:rPr sz="1600" spc="-135" dirty="0">
                <a:latin typeface="Segoe UI"/>
                <a:cs typeface="Segoe UI"/>
              </a:rPr>
              <a:t> </a:t>
            </a:r>
            <a:r>
              <a:rPr sz="1600" dirty="0">
                <a:latin typeface="Segoe UI"/>
                <a:cs typeface="Segoe UI"/>
              </a:rPr>
              <a:t>a</a:t>
            </a:r>
            <a:r>
              <a:rPr sz="1600" spc="65" dirty="0">
                <a:latin typeface="Segoe UI"/>
                <a:cs typeface="Segoe UI"/>
              </a:rPr>
              <a:t> </a:t>
            </a:r>
            <a:r>
              <a:rPr sz="1600" spc="5" dirty="0">
                <a:latin typeface="Segoe UI"/>
                <a:cs typeface="Segoe UI"/>
              </a:rPr>
              <a:t>statistics </a:t>
            </a:r>
            <a:r>
              <a:rPr sz="1600" spc="-645" dirty="0">
                <a:latin typeface="Segoe UI"/>
                <a:cs typeface="Segoe UI"/>
              </a:rPr>
              <a:t> </a:t>
            </a:r>
            <a:r>
              <a:rPr sz="1600" spc="-5" dirty="0">
                <a:latin typeface="Segoe UI"/>
                <a:cs typeface="Segoe UI"/>
              </a:rPr>
              <a:t>change)</a:t>
            </a:r>
            <a:endParaRPr sz="1600" dirty="0">
              <a:latin typeface="Segoe UI"/>
              <a:cs typeface="Segoe UI"/>
            </a:endParaRPr>
          </a:p>
          <a:p>
            <a:pPr marL="355600" indent="-342900">
              <a:lnSpc>
                <a:spcPct val="150000"/>
              </a:lnSpc>
              <a:spcBef>
                <a:spcPts val="585"/>
              </a:spcBef>
              <a:buClr>
                <a:srgbClr val="006FC0"/>
              </a:buClr>
              <a:buSzPct val="92727"/>
              <a:buFont typeface="Arial" panose="020B0604020202020204" pitchFamily="34" charset="0"/>
              <a:buChar char="•"/>
              <a:tabLst>
                <a:tab pos="184150" algn="l"/>
              </a:tabLst>
            </a:pPr>
            <a:r>
              <a:rPr spc="15" dirty="0">
                <a:latin typeface="Segoe UI"/>
                <a:cs typeface="Segoe UI"/>
              </a:rPr>
              <a:t>Recompilation</a:t>
            </a:r>
            <a:r>
              <a:rPr spc="70" dirty="0">
                <a:latin typeface="Segoe UI"/>
                <a:cs typeface="Segoe UI"/>
              </a:rPr>
              <a:t> </a:t>
            </a:r>
            <a:r>
              <a:rPr spc="15" dirty="0">
                <a:latin typeface="Segoe UI"/>
                <a:cs typeface="Segoe UI"/>
              </a:rPr>
              <a:t>can</a:t>
            </a:r>
            <a:r>
              <a:rPr dirty="0">
                <a:latin typeface="Segoe UI"/>
                <a:cs typeface="Segoe UI"/>
              </a:rPr>
              <a:t> </a:t>
            </a:r>
            <a:r>
              <a:rPr spc="20" dirty="0">
                <a:latin typeface="Segoe UI"/>
                <a:cs typeface="Segoe UI"/>
              </a:rPr>
              <a:t>be</a:t>
            </a:r>
            <a:r>
              <a:rPr spc="35" dirty="0">
                <a:latin typeface="Segoe UI"/>
                <a:cs typeface="Segoe UI"/>
              </a:rPr>
              <a:t> </a:t>
            </a:r>
            <a:r>
              <a:rPr spc="5" dirty="0">
                <a:latin typeface="Segoe UI"/>
                <a:cs typeface="Segoe UI"/>
              </a:rPr>
              <a:t>tracked</a:t>
            </a:r>
            <a:r>
              <a:rPr spc="80" dirty="0">
                <a:latin typeface="Segoe UI"/>
                <a:cs typeface="Segoe UI"/>
              </a:rPr>
              <a:t> </a:t>
            </a:r>
            <a:r>
              <a:rPr spc="15" dirty="0">
                <a:latin typeface="Segoe UI"/>
                <a:cs typeface="Segoe UI"/>
              </a:rPr>
              <a:t>using:</a:t>
            </a:r>
            <a:endParaRPr dirty="0">
              <a:latin typeface="Segoe UI"/>
              <a:cs typeface="Segoe UI"/>
            </a:endParaRPr>
          </a:p>
          <a:p>
            <a:pPr marL="583565" lvl="1" indent="-285750">
              <a:lnSpc>
                <a:spcPct val="150000"/>
              </a:lnSpc>
              <a:spcBef>
                <a:spcPts val="655"/>
              </a:spcBef>
              <a:buClr>
                <a:srgbClr val="006FC0"/>
              </a:buClr>
              <a:buSzPct val="81250"/>
              <a:buFont typeface="Arial" panose="020B0604020202020204" pitchFamily="34" charset="0"/>
              <a:buChar char="•"/>
              <a:tabLst>
                <a:tab pos="470534" algn="l"/>
              </a:tabLst>
            </a:pPr>
            <a:r>
              <a:rPr sz="1600" spc="-5" dirty="0">
                <a:latin typeface="Segoe UI"/>
                <a:cs typeface="Segoe UI"/>
              </a:rPr>
              <a:t>SQL</a:t>
            </a:r>
            <a:r>
              <a:rPr sz="1600" spc="-20" dirty="0">
                <a:latin typeface="Segoe UI"/>
                <a:cs typeface="Segoe UI"/>
              </a:rPr>
              <a:t> </a:t>
            </a:r>
            <a:r>
              <a:rPr sz="1600" spc="5" dirty="0">
                <a:latin typeface="Segoe UI"/>
                <a:cs typeface="Segoe UI"/>
              </a:rPr>
              <a:t>Profiler</a:t>
            </a:r>
            <a:endParaRPr sz="1600" dirty="0">
              <a:latin typeface="Segoe UI"/>
              <a:cs typeface="Segoe UI"/>
            </a:endParaRPr>
          </a:p>
          <a:p>
            <a:pPr marL="583565" lvl="1" indent="-285750">
              <a:lnSpc>
                <a:spcPct val="150000"/>
              </a:lnSpc>
              <a:spcBef>
                <a:spcPts val="575"/>
              </a:spcBef>
              <a:buClr>
                <a:srgbClr val="006FC0"/>
              </a:buClr>
              <a:buSzPct val="81250"/>
              <a:buFont typeface="Arial" panose="020B0604020202020204" pitchFamily="34" charset="0"/>
              <a:buChar char="•"/>
              <a:tabLst>
                <a:tab pos="470534" algn="l"/>
              </a:tabLst>
            </a:pPr>
            <a:r>
              <a:rPr sz="1600" spc="5" dirty="0">
                <a:latin typeface="Segoe UI"/>
                <a:cs typeface="Segoe UI"/>
              </a:rPr>
              <a:t>Extended</a:t>
            </a:r>
            <a:r>
              <a:rPr sz="1600" spc="-80" dirty="0">
                <a:latin typeface="Segoe UI"/>
                <a:cs typeface="Segoe UI"/>
              </a:rPr>
              <a:t> </a:t>
            </a:r>
            <a:r>
              <a:rPr sz="1600" spc="-5" dirty="0">
                <a:latin typeface="Segoe UI"/>
                <a:cs typeface="Segoe UI"/>
              </a:rPr>
              <a:t>Events</a:t>
            </a:r>
            <a:endParaRPr sz="1600" dirty="0">
              <a:latin typeface="Segoe UI"/>
              <a:cs typeface="Segoe UI"/>
            </a:endParaRPr>
          </a:p>
          <a:p>
            <a:pPr marL="583565" lvl="1" indent="-285750">
              <a:lnSpc>
                <a:spcPct val="150000"/>
              </a:lnSpc>
              <a:spcBef>
                <a:spcPts val="575"/>
              </a:spcBef>
              <a:buClr>
                <a:srgbClr val="006FC0"/>
              </a:buClr>
              <a:buSzPct val="81250"/>
              <a:buFont typeface="Arial" panose="020B0604020202020204" pitchFamily="34" charset="0"/>
              <a:buChar char="•"/>
              <a:tabLst>
                <a:tab pos="470534" algn="l"/>
              </a:tabLst>
            </a:pPr>
            <a:r>
              <a:rPr sz="1600" dirty="0">
                <a:latin typeface="Segoe UI"/>
                <a:cs typeface="Segoe UI"/>
              </a:rPr>
              <a:t>Windows</a:t>
            </a:r>
            <a:r>
              <a:rPr sz="1600" spc="-30" dirty="0">
                <a:latin typeface="Segoe UI"/>
                <a:cs typeface="Segoe UI"/>
              </a:rPr>
              <a:t> </a:t>
            </a:r>
            <a:r>
              <a:rPr sz="1600" dirty="0">
                <a:latin typeface="Segoe UI"/>
                <a:cs typeface="Segoe UI"/>
              </a:rPr>
              <a:t>Performance</a:t>
            </a:r>
            <a:r>
              <a:rPr sz="1600" spc="-40" dirty="0">
                <a:latin typeface="Segoe UI"/>
                <a:cs typeface="Segoe UI"/>
              </a:rPr>
              <a:t> </a:t>
            </a:r>
            <a:r>
              <a:rPr sz="1600" spc="5" dirty="0">
                <a:latin typeface="Segoe UI"/>
                <a:cs typeface="Segoe UI"/>
              </a:rPr>
              <a:t>Monitor</a:t>
            </a:r>
            <a:endParaRPr lang="en-GB" sz="1600" spc="5" dirty="0">
              <a:latin typeface="Segoe UI"/>
              <a:cs typeface="Segoe UI"/>
            </a:endParaRPr>
          </a:p>
          <a:p>
            <a:pPr marL="1200150" lvl="2" indent="-285750">
              <a:buFont typeface="Arial" panose="020B0604020202020204" pitchFamily="34" charset="0"/>
              <a:buChar char="•"/>
            </a:pPr>
            <a:r>
              <a:rPr lang="fr-FR" sz="1400" b="0" i="0" u="none" strike="noStrike" baseline="0" dirty="0">
                <a:latin typeface="Segoe"/>
              </a:rPr>
              <a:t>Batch </a:t>
            </a:r>
            <a:r>
              <a:rPr lang="fr-FR" sz="1400" b="0" i="0" u="none" strike="noStrike" baseline="0" dirty="0" err="1">
                <a:latin typeface="Segoe"/>
              </a:rPr>
              <a:t>requests</a:t>
            </a:r>
            <a:r>
              <a:rPr lang="fr-FR" sz="1400" b="0" i="0" u="none" strike="noStrike" baseline="0" dirty="0">
                <a:latin typeface="Segoe"/>
              </a:rPr>
              <a:t>/sec</a:t>
            </a:r>
          </a:p>
          <a:p>
            <a:pPr marL="1200150" lvl="2" indent="-285750">
              <a:buFont typeface="Arial" panose="020B0604020202020204" pitchFamily="34" charset="0"/>
              <a:buChar char="•"/>
            </a:pPr>
            <a:r>
              <a:rPr lang="fr-FR" sz="1400" b="0" i="0" u="none" strike="noStrike" baseline="0" dirty="0">
                <a:latin typeface="Segoe"/>
              </a:rPr>
              <a:t>SQL compilations/sec</a:t>
            </a:r>
          </a:p>
          <a:p>
            <a:pPr marL="1200150" lvl="2" indent="-285750">
              <a:buFont typeface="Arial" panose="020B0604020202020204" pitchFamily="34" charset="0"/>
              <a:buChar char="•"/>
            </a:pPr>
            <a:r>
              <a:rPr lang="fr-FR" sz="1400" b="0" i="0" u="none" strike="noStrike" baseline="0" dirty="0">
                <a:latin typeface="Segoe"/>
              </a:rPr>
              <a:t>SQL recompilations/sec</a:t>
            </a:r>
            <a:endParaRPr sz="1400" dirty="0">
              <a:latin typeface="Segoe UI"/>
              <a:cs typeface="Segoe UI"/>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688330" cy="449580"/>
          </a:xfrm>
          <a:prstGeom prst="rect">
            <a:avLst/>
          </a:prstGeom>
        </p:spPr>
        <p:txBody>
          <a:bodyPr vert="horz" wrap="square" lIns="0" tIns="16510" rIns="0" bIns="0" rtlCol="0">
            <a:spAutoFit/>
          </a:bodyPr>
          <a:lstStyle/>
          <a:p>
            <a:pPr marL="12700">
              <a:lnSpc>
                <a:spcPct val="100000"/>
              </a:lnSpc>
              <a:spcBef>
                <a:spcPts val="130"/>
              </a:spcBef>
            </a:pPr>
            <a:r>
              <a:rPr spc="10" dirty="0"/>
              <a:t>Query</a:t>
            </a:r>
            <a:r>
              <a:rPr spc="50" dirty="0"/>
              <a:t> </a:t>
            </a:r>
            <a:r>
              <a:rPr spc="15" dirty="0"/>
              <a:t>Execution</a:t>
            </a:r>
            <a:r>
              <a:rPr spc="45" dirty="0"/>
              <a:t> </a:t>
            </a:r>
            <a:r>
              <a:rPr spc="15" dirty="0"/>
              <a:t>Plan</a:t>
            </a:r>
            <a:r>
              <a:rPr spc="-30" dirty="0"/>
              <a:t> </a:t>
            </a:r>
            <a:r>
              <a:rPr spc="15" dirty="0"/>
              <a:t>Recompilation</a:t>
            </a:r>
          </a:p>
        </p:txBody>
      </p:sp>
      <p:sp>
        <p:nvSpPr>
          <p:cNvPr id="3" name="object 3"/>
          <p:cNvSpPr txBox="1"/>
          <p:nvPr/>
        </p:nvSpPr>
        <p:spPr>
          <a:xfrm>
            <a:off x="538162" y="1046416"/>
            <a:ext cx="7920038" cy="5130572"/>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The full list of reasons for the recompilation of a cached plan is:</a:t>
            </a:r>
          </a:p>
          <a:p>
            <a:pPr marL="285750" indent="-285750" algn="l">
              <a:lnSpc>
                <a:spcPct val="150000"/>
              </a:lnSpc>
              <a:buFont typeface="Arial" panose="020B0604020202020204" pitchFamily="34" charset="0"/>
              <a:buChar char="•"/>
            </a:pPr>
            <a:r>
              <a:rPr lang="fr-FR" sz="1600" b="0" i="0" u="none" strike="noStrike" baseline="0" dirty="0" err="1">
                <a:latin typeface="Segoe"/>
              </a:rPr>
              <a:t>Schema</a:t>
            </a:r>
            <a:r>
              <a:rPr lang="fr-FR" sz="1600" b="0" i="0" u="none" strike="noStrike" baseline="0" dirty="0">
                <a:latin typeface="Segoe"/>
              </a:rPr>
              <a:t> </a:t>
            </a:r>
            <a:r>
              <a:rPr lang="fr-FR" sz="1600" b="0" i="0" u="none" strike="noStrike" baseline="0" dirty="0" err="1">
                <a:latin typeface="Segoe"/>
              </a:rPr>
              <a:t>changed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err="1">
                <a:latin typeface="Segoe"/>
              </a:rPr>
              <a:t>Statistics</a:t>
            </a:r>
            <a:r>
              <a:rPr lang="fr-FR" sz="1600" b="0" i="0" u="none" strike="noStrike" baseline="0" dirty="0">
                <a:latin typeface="Segoe"/>
              </a:rPr>
              <a:t> </a:t>
            </a:r>
            <a:r>
              <a:rPr lang="fr-FR" sz="1600" b="0" i="0" u="none" strike="noStrike" baseline="0" dirty="0" err="1">
                <a:latin typeface="Segoe"/>
              </a:rPr>
              <a:t>changed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Deferred compile. A referenced object did not exist during compilation but was created at run time;</a:t>
            </a:r>
          </a:p>
          <a:p>
            <a:pPr marL="285750" indent="-285750" algn="l">
              <a:lnSpc>
                <a:spcPct val="150000"/>
              </a:lnSpc>
              <a:buFont typeface="Arial" panose="020B0604020202020204" pitchFamily="34" charset="0"/>
              <a:buChar char="•"/>
            </a:pPr>
            <a:r>
              <a:rPr lang="en-GB" sz="1600" b="0" i="0" u="none" strike="noStrike" baseline="0" dirty="0">
                <a:latin typeface="Segoe"/>
              </a:rPr>
              <a:t>for example, a temporary table created as part of a stored procedure.</a:t>
            </a:r>
          </a:p>
          <a:p>
            <a:pPr marL="285750" indent="-285750" algn="l">
              <a:lnSpc>
                <a:spcPct val="150000"/>
              </a:lnSpc>
              <a:buFont typeface="Arial" panose="020B0604020202020204" pitchFamily="34" charset="0"/>
              <a:buChar char="•"/>
            </a:pPr>
            <a:r>
              <a:rPr lang="fr-FR" sz="1600" b="0" i="0" u="none" strike="noStrike" baseline="0" dirty="0">
                <a:latin typeface="Segoe"/>
              </a:rPr>
              <a:t>SET option </a:t>
            </a:r>
            <a:r>
              <a:rPr lang="fr-FR" sz="1600" b="0" i="0" u="none" strike="noStrike" baseline="0" dirty="0" err="1">
                <a:latin typeface="Segoe"/>
              </a:rPr>
              <a:t>changed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err="1">
                <a:latin typeface="Segoe"/>
              </a:rPr>
              <a:t>Temporary</a:t>
            </a:r>
            <a:r>
              <a:rPr lang="fr-FR" sz="1600" b="0" i="0" u="none" strike="noStrike" baseline="0" dirty="0">
                <a:latin typeface="Segoe"/>
              </a:rPr>
              <a:t> table </a:t>
            </a:r>
            <a:r>
              <a:rPr lang="fr-FR" sz="1600" b="0" i="0" u="none" strike="noStrike" baseline="0" dirty="0" err="1">
                <a:latin typeface="Segoe"/>
              </a:rPr>
              <a:t>changed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err="1">
                <a:latin typeface="Segoe"/>
              </a:rPr>
              <a:t>Remote</a:t>
            </a:r>
            <a:r>
              <a:rPr lang="fr-FR" sz="1600" b="0" i="0" u="none" strike="noStrike" baseline="0" dirty="0">
                <a:latin typeface="Segoe"/>
              </a:rPr>
              <a:t> </a:t>
            </a:r>
            <a:r>
              <a:rPr lang="fr-FR" sz="1600" b="0" i="0" u="none" strike="noStrike" baseline="0" dirty="0" err="1">
                <a:latin typeface="Segoe"/>
              </a:rPr>
              <a:t>rowset</a:t>
            </a:r>
            <a:r>
              <a:rPr lang="fr-FR" sz="1600" b="0" i="0" u="none" strike="noStrike" baseline="0" dirty="0">
                <a:latin typeface="Segoe"/>
              </a:rPr>
              <a:t> </a:t>
            </a:r>
            <a:r>
              <a:rPr lang="fr-FR" sz="1600" b="0" i="0" u="none" strike="noStrike" baseline="0" dirty="0" err="1">
                <a:latin typeface="Segoe"/>
              </a:rPr>
              <a:t>changed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a:latin typeface="Segoe"/>
              </a:rPr>
              <a:t>FOR BROWSE permission </a:t>
            </a:r>
            <a:r>
              <a:rPr lang="fr-FR" sz="1600" b="0" i="0" u="none" strike="noStrike" baseline="0" dirty="0" err="1">
                <a:latin typeface="Segoe"/>
              </a:rPr>
              <a:t>changed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err="1">
                <a:latin typeface="Segoe"/>
              </a:rPr>
              <a:t>Query</a:t>
            </a:r>
            <a:r>
              <a:rPr lang="fr-FR" sz="1600" b="0" i="0" u="none" strike="noStrike" baseline="0" dirty="0">
                <a:latin typeface="Segoe"/>
              </a:rPr>
              <a:t> notification </a:t>
            </a:r>
            <a:r>
              <a:rPr lang="fr-FR" sz="1600" b="0" i="0" u="none" strike="noStrike" baseline="0" dirty="0" err="1">
                <a:latin typeface="Segoe"/>
              </a:rPr>
              <a:t>environment</a:t>
            </a:r>
            <a:r>
              <a:rPr lang="fr-FR" sz="1600" b="0" i="0" u="none" strike="noStrike" baseline="0" dirty="0">
                <a:latin typeface="Segoe"/>
              </a:rPr>
              <a:t> </a:t>
            </a:r>
            <a:r>
              <a:rPr lang="fr-FR" sz="1600" b="0" i="0" u="none" strike="noStrike" baseline="0" dirty="0" err="1">
                <a:latin typeface="Segoe"/>
              </a:rPr>
              <a:t>changed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err="1">
                <a:latin typeface="Segoe"/>
              </a:rPr>
              <a:t>Partitioned</a:t>
            </a:r>
            <a:r>
              <a:rPr lang="fr-FR" sz="1600" b="0" i="0" u="none" strike="noStrike" baseline="0" dirty="0">
                <a:latin typeface="Segoe"/>
              </a:rPr>
              <a:t> </a:t>
            </a:r>
            <a:r>
              <a:rPr lang="fr-FR" sz="1600" b="0" i="0" u="none" strike="noStrike" baseline="0" dirty="0" err="1">
                <a:latin typeface="Segoe"/>
              </a:rPr>
              <a:t>view</a:t>
            </a:r>
            <a:r>
              <a:rPr lang="fr-FR" sz="1600" b="0" i="0" u="none" strike="noStrike" baseline="0" dirty="0">
                <a:latin typeface="Segoe"/>
              </a:rPr>
              <a:t> </a:t>
            </a:r>
            <a:r>
              <a:rPr lang="fr-FR" sz="1600" b="0" i="0" u="none" strike="noStrike" baseline="0" dirty="0" err="1">
                <a:latin typeface="Segoe"/>
              </a:rPr>
              <a:t>changed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err="1">
                <a:latin typeface="Segoe"/>
              </a:rPr>
              <a:t>Cursor</a:t>
            </a:r>
            <a:r>
              <a:rPr lang="fr-FR" sz="1600" b="0" i="0" u="none" strike="noStrike" baseline="0" dirty="0">
                <a:latin typeface="Segoe"/>
              </a:rPr>
              <a:t> options </a:t>
            </a:r>
            <a:r>
              <a:rPr lang="fr-FR" sz="1600" b="0" i="0" u="none" strike="noStrike" baseline="0" dirty="0" err="1">
                <a:latin typeface="Segoe"/>
              </a:rPr>
              <a:t>changed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a:latin typeface="Segoe"/>
              </a:rPr>
              <a:t>OPTION (RECOMPILE) </a:t>
            </a:r>
            <a:r>
              <a:rPr lang="fr-FR" sz="1600" b="0" i="0" u="none" strike="noStrike" baseline="0" dirty="0" err="1">
                <a:latin typeface="Segoe"/>
              </a:rPr>
              <a:t>requested</a:t>
            </a:r>
            <a:r>
              <a:rPr lang="fr-FR" sz="1600" b="0" i="0" u="none" strike="noStrike" baseline="0" dirty="0">
                <a:latin typeface="Segoe"/>
              </a:rPr>
              <a:t>.</a:t>
            </a:r>
            <a:endParaRPr dirty="0">
              <a:latin typeface="Segoe UI"/>
              <a:cs typeface="Segoe UI"/>
            </a:endParaRPr>
          </a:p>
        </p:txBody>
      </p:sp>
    </p:spTree>
    <p:extLst>
      <p:ext uri="{BB962C8B-B14F-4D97-AF65-F5344CB8AC3E}">
        <p14:creationId xmlns:p14="http://schemas.microsoft.com/office/powerpoint/2010/main" val="308974136"/>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06445" cy="449580"/>
          </a:xfrm>
          <a:prstGeom prst="rect">
            <a:avLst/>
          </a:prstGeom>
        </p:spPr>
        <p:txBody>
          <a:bodyPr vert="horz" wrap="square" lIns="0" tIns="16510" rIns="0" bIns="0" rtlCol="0">
            <a:spAutoFit/>
          </a:bodyPr>
          <a:lstStyle/>
          <a:p>
            <a:pPr marL="12700">
              <a:lnSpc>
                <a:spcPct val="100000"/>
              </a:lnSpc>
              <a:spcBef>
                <a:spcPts val="130"/>
              </a:spcBef>
            </a:pPr>
            <a:r>
              <a:rPr spc="15" dirty="0"/>
              <a:t>Recompilation</a:t>
            </a:r>
            <a:r>
              <a:rPr spc="10" dirty="0"/>
              <a:t> Issues</a:t>
            </a:r>
          </a:p>
        </p:txBody>
      </p:sp>
      <p:sp>
        <p:nvSpPr>
          <p:cNvPr id="3" name="object 3"/>
          <p:cNvSpPr txBox="1"/>
          <p:nvPr/>
        </p:nvSpPr>
        <p:spPr>
          <a:xfrm>
            <a:off x="538162" y="1046416"/>
            <a:ext cx="7706995" cy="2175917"/>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You might encounter performance issues caused by cached plan recompilation happening more often than you expect, or not as often as you </a:t>
            </a:r>
            <a:r>
              <a:rPr lang="fr-FR" sz="1600" b="0" i="0" u="none" strike="noStrike" baseline="0" dirty="0" err="1">
                <a:latin typeface="Segoe"/>
              </a:rPr>
              <a:t>expect</a:t>
            </a:r>
            <a:r>
              <a:rPr lang="fr-FR" sz="1600" b="0" i="0" u="none" strike="noStrike" baseline="0" dirty="0">
                <a:latin typeface="Segoe"/>
              </a:rPr>
              <a:t>.</a:t>
            </a:r>
          </a:p>
          <a:p>
            <a:pPr algn="l">
              <a:lnSpc>
                <a:spcPct val="150000"/>
              </a:lnSpc>
            </a:pPr>
            <a:endParaRPr lang="fr-FR" sz="1600" dirty="0">
              <a:latin typeface="Segoe"/>
            </a:endParaRPr>
          </a:p>
          <a:p>
            <a:pPr marL="285750" indent="-285750" algn="l">
              <a:lnSpc>
                <a:spcPct val="150000"/>
              </a:lnSpc>
              <a:buFont typeface="Arial" panose="020B0604020202020204" pitchFamily="34" charset="0"/>
              <a:buChar char="•"/>
            </a:pPr>
            <a:r>
              <a:rPr lang="fr-FR" sz="1600" b="0" i="0" u="none" strike="noStrike" baseline="0" dirty="0" err="1">
                <a:latin typeface="Segoe"/>
              </a:rPr>
              <a:t>Parameter</a:t>
            </a:r>
            <a:r>
              <a:rPr lang="fr-FR" sz="1600" b="0" i="0" u="none" strike="noStrike" baseline="0" dirty="0">
                <a:latin typeface="Segoe"/>
              </a:rPr>
              <a:t> </a:t>
            </a:r>
            <a:r>
              <a:rPr lang="fr-FR" sz="1600" b="0" i="0" u="none" strike="noStrike" baseline="0" dirty="0" err="1">
                <a:latin typeface="Segoe"/>
              </a:rPr>
              <a:t>Sniffing</a:t>
            </a:r>
            <a:endParaRPr lang="fr-FR" sz="1600" b="0" i="0" u="none" strike="noStrike" baseline="0" dirty="0">
              <a:latin typeface="Segoe"/>
            </a:endParaRPr>
          </a:p>
          <a:p>
            <a:pPr marL="285750" indent="-285750" algn="l">
              <a:lnSpc>
                <a:spcPct val="150000"/>
              </a:lnSpc>
              <a:buFont typeface="Arial" panose="020B0604020202020204" pitchFamily="34" charset="0"/>
              <a:buChar char="•"/>
            </a:pPr>
            <a:r>
              <a:rPr lang="fr-FR" sz="1600" dirty="0" err="1">
                <a:latin typeface="Segoe"/>
              </a:rPr>
              <a:t>Statistics</a:t>
            </a:r>
            <a:r>
              <a:rPr lang="fr-FR" sz="1600" dirty="0">
                <a:latin typeface="Segoe"/>
              </a:rPr>
              <a:t> changes</a:t>
            </a:r>
          </a:p>
          <a:p>
            <a:pPr marL="285750" indent="-285750" algn="l">
              <a:lnSpc>
                <a:spcPct val="150000"/>
              </a:lnSpc>
              <a:buFont typeface="Arial" panose="020B0604020202020204" pitchFamily="34" charset="0"/>
              <a:buChar char="•"/>
            </a:pPr>
            <a:r>
              <a:rPr lang="en-GB" sz="1600" i="0" u="none" strike="noStrike" baseline="0" dirty="0">
                <a:latin typeface="Segoe-Bold"/>
              </a:rPr>
              <a:t>Coding Patterns That Increase Recompilation</a:t>
            </a:r>
            <a:endParaRPr lang="fr-FR" sz="1600" dirty="0">
              <a:latin typeface="Segoe"/>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06445" cy="449580"/>
          </a:xfrm>
          <a:prstGeom prst="rect">
            <a:avLst/>
          </a:prstGeom>
        </p:spPr>
        <p:txBody>
          <a:bodyPr vert="horz" wrap="square" lIns="0" tIns="16510" rIns="0" bIns="0" rtlCol="0">
            <a:spAutoFit/>
          </a:bodyPr>
          <a:lstStyle/>
          <a:p>
            <a:pPr marL="12700">
              <a:lnSpc>
                <a:spcPct val="100000"/>
              </a:lnSpc>
              <a:spcBef>
                <a:spcPts val="130"/>
              </a:spcBef>
            </a:pPr>
            <a:r>
              <a:rPr spc="15" dirty="0"/>
              <a:t>Recompilation</a:t>
            </a:r>
            <a:r>
              <a:rPr spc="10" dirty="0"/>
              <a:t> Issues</a:t>
            </a:r>
          </a:p>
        </p:txBody>
      </p:sp>
      <p:sp>
        <p:nvSpPr>
          <p:cNvPr id="3" name="object 3"/>
          <p:cNvSpPr txBox="1"/>
          <p:nvPr/>
        </p:nvSpPr>
        <p:spPr>
          <a:xfrm>
            <a:off x="538162" y="1046416"/>
            <a:ext cx="7706995" cy="4761240"/>
          </a:xfrm>
          <a:prstGeom prst="rect">
            <a:avLst/>
          </a:prstGeom>
        </p:spPr>
        <p:txBody>
          <a:bodyPr vert="horz" wrap="square" lIns="0" tIns="5715" rIns="0" bIns="0" rtlCol="0">
            <a:spAutoFit/>
          </a:bodyPr>
          <a:lstStyle/>
          <a:p>
            <a:pPr algn="l">
              <a:lnSpc>
                <a:spcPct val="150000"/>
              </a:lnSpc>
            </a:pPr>
            <a:r>
              <a:rPr lang="fr-FR" sz="1600" b="1" i="0" u="none" strike="noStrike" baseline="0" dirty="0" err="1">
                <a:latin typeface="Segoe-Bold"/>
              </a:rPr>
              <a:t>Parameter</a:t>
            </a:r>
            <a:r>
              <a:rPr lang="fr-FR" sz="1600" b="1" i="0" u="none" strike="noStrike" baseline="0" dirty="0">
                <a:latin typeface="Segoe-Bold"/>
              </a:rPr>
              <a:t> </a:t>
            </a:r>
            <a:r>
              <a:rPr lang="fr-FR" sz="1600" b="1" i="0" u="none" strike="noStrike" baseline="0" dirty="0" err="1">
                <a:latin typeface="Segoe-Bold"/>
              </a:rPr>
              <a:t>Sniffing</a:t>
            </a:r>
            <a:endParaRPr lang="fr-FR" sz="1600" b="1" i="0" u="none" strike="noStrike" baseline="0" dirty="0">
              <a:latin typeface="Segoe-Bold"/>
            </a:endParaRPr>
          </a:p>
          <a:p>
            <a:pPr algn="l">
              <a:lnSpc>
                <a:spcPct val="150000"/>
              </a:lnSpc>
            </a:pPr>
            <a:r>
              <a:rPr lang="en-GB" sz="1600" b="0" i="0" u="none" strike="noStrike" baseline="0" dirty="0">
                <a:latin typeface="Segoe"/>
              </a:rPr>
              <a:t>Parameter sniffing can occur for stored procedures, </a:t>
            </a:r>
            <a:r>
              <a:rPr lang="en-GB" sz="1600" b="0" i="0" u="none" strike="noStrike" baseline="0" dirty="0" err="1">
                <a:latin typeface="Segoe"/>
              </a:rPr>
              <a:t>userdefined</a:t>
            </a:r>
            <a:r>
              <a:rPr lang="en-GB" sz="1600" b="0" i="0" u="none" strike="noStrike" baseline="0" dirty="0">
                <a:latin typeface="Segoe"/>
              </a:rPr>
              <a:t> functions, and triggers when a cached plan is based on unrepresentative parameter values. Later executions that reuse the cached plan have poor performance because the data has significantly different cardinality for different parameter values. The solution to parameter sniffing is either to force more recompilations, or to force the</a:t>
            </a:r>
          </a:p>
          <a:p>
            <a:pPr algn="l">
              <a:lnSpc>
                <a:spcPct val="150000"/>
              </a:lnSpc>
            </a:pPr>
            <a:r>
              <a:rPr lang="en-GB" sz="1600" b="0" i="0" u="none" strike="noStrike" baseline="0" dirty="0">
                <a:latin typeface="Segoe"/>
              </a:rPr>
              <a:t>generation of an alternative query execution plan using:</a:t>
            </a:r>
          </a:p>
          <a:p>
            <a:pPr marL="285750" indent="-285750" algn="l">
              <a:lnSpc>
                <a:spcPct val="150000"/>
              </a:lnSpc>
              <a:buFont typeface="Arial" panose="020B0604020202020204" pitchFamily="34" charset="0"/>
              <a:buChar char="•"/>
            </a:pPr>
            <a:r>
              <a:rPr lang="en-GB" sz="1600" b="0" i="0" u="none" strike="noStrike" baseline="0" dirty="0">
                <a:latin typeface="Segoe"/>
              </a:rPr>
              <a:t>OPTION (RECOMPILE). As discussed in the previous lesson, adding the OPTION (RECOMPILE) query hint to a Transact-SQL statement prevents the creation of a cached plan for the statement</a:t>
            </a:r>
          </a:p>
          <a:p>
            <a:pPr marL="285750" indent="-285750" algn="l">
              <a:lnSpc>
                <a:spcPct val="150000"/>
              </a:lnSpc>
              <a:buFont typeface="Arial" panose="020B0604020202020204" pitchFamily="34" charset="0"/>
              <a:buChar char="•"/>
            </a:pPr>
            <a:r>
              <a:rPr lang="en-GB" sz="1600" b="0" i="0" u="none" strike="noStrike" baseline="0" dirty="0">
                <a:latin typeface="Segoe"/>
              </a:rPr>
              <a:t>OPTION (OPTIMIZE FOR...). By adding the OPTION (OPTIMIZE FOR...) query hint to a Transact-SQL statement, you can specify that the query execution plan should be compiled based on other values than the parameter values used on first execution</a:t>
            </a:r>
            <a:endParaRPr lang="fr-FR" sz="1400" dirty="0">
              <a:latin typeface="Segoe"/>
            </a:endParaRPr>
          </a:p>
        </p:txBody>
      </p:sp>
    </p:spTree>
    <p:extLst>
      <p:ext uri="{BB962C8B-B14F-4D97-AF65-F5344CB8AC3E}">
        <p14:creationId xmlns:p14="http://schemas.microsoft.com/office/powerpoint/2010/main" val="164144253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06445" cy="449580"/>
          </a:xfrm>
          <a:prstGeom prst="rect">
            <a:avLst/>
          </a:prstGeom>
        </p:spPr>
        <p:txBody>
          <a:bodyPr vert="horz" wrap="square" lIns="0" tIns="16510" rIns="0" bIns="0" rtlCol="0">
            <a:spAutoFit/>
          </a:bodyPr>
          <a:lstStyle/>
          <a:p>
            <a:pPr marL="12700">
              <a:lnSpc>
                <a:spcPct val="100000"/>
              </a:lnSpc>
              <a:spcBef>
                <a:spcPts val="130"/>
              </a:spcBef>
            </a:pPr>
            <a:r>
              <a:rPr spc="15" dirty="0"/>
              <a:t>Recompilation</a:t>
            </a:r>
            <a:r>
              <a:rPr spc="10" dirty="0"/>
              <a:t> Issues</a:t>
            </a:r>
          </a:p>
        </p:txBody>
      </p:sp>
      <p:sp>
        <p:nvSpPr>
          <p:cNvPr id="3" name="object 3"/>
          <p:cNvSpPr txBox="1"/>
          <p:nvPr/>
        </p:nvSpPr>
        <p:spPr>
          <a:xfrm>
            <a:off x="538162" y="1046416"/>
            <a:ext cx="7706995" cy="2175917"/>
          </a:xfrm>
          <a:prstGeom prst="rect">
            <a:avLst/>
          </a:prstGeom>
        </p:spPr>
        <p:txBody>
          <a:bodyPr vert="horz" wrap="square" lIns="0" tIns="5715" rIns="0" bIns="0" rtlCol="0">
            <a:spAutoFit/>
          </a:bodyPr>
          <a:lstStyle/>
          <a:p>
            <a:pPr algn="l">
              <a:lnSpc>
                <a:spcPct val="150000"/>
              </a:lnSpc>
            </a:pPr>
            <a:r>
              <a:rPr lang="fr-FR" sz="1600" b="1" i="0" u="none" strike="noStrike" baseline="0" dirty="0" err="1">
                <a:latin typeface="Segoe-Bold"/>
              </a:rPr>
              <a:t>Statistics</a:t>
            </a:r>
            <a:r>
              <a:rPr lang="fr-FR" sz="1600" b="1" i="0" u="none" strike="noStrike" baseline="0" dirty="0">
                <a:latin typeface="Segoe-Bold"/>
              </a:rPr>
              <a:t> Changes</a:t>
            </a:r>
          </a:p>
          <a:p>
            <a:pPr algn="l">
              <a:lnSpc>
                <a:spcPct val="150000"/>
              </a:lnSpc>
            </a:pPr>
            <a:r>
              <a:rPr lang="en-GB" sz="1600" b="0" i="0" u="none" strike="noStrike" baseline="0" dirty="0">
                <a:latin typeface="Segoe"/>
              </a:rPr>
              <a:t>If statistics on your tables are regularly changing, either because the AUTO_UPDATE_STATISTICS database option is on and being triggered, or because you are updating statistics manually, cached plans that reference the objects will be recompiled to keep the plan optimal for the available statistics. In busy systems, this may result in large numbers of recompilations.</a:t>
            </a:r>
            <a:endParaRPr lang="fr-FR" sz="1200" dirty="0">
              <a:latin typeface="Segoe"/>
            </a:endParaRPr>
          </a:p>
        </p:txBody>
      </p:sp>
    </p:spTree>
    <p:extLst>
      <p:ext uri="{BB962C8B-B14F-4D97-AF65-F5344CB8AC3E}">
        <p14:creationId xmlns:p14="http://schemas.microsoft.com/office/powerpoint/2010/main" val="2768237712"/>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306445" cy="449580"/>
          </a:xfrm>
          <a:prstGeom prst="rect">
            <a:avLst/>
          </a:prstGeom>
        </p:spPr>
        <p:txBody>
          <a:bodyPr vert="horz" wrap="square" lIns="0" tIns="16510" rIns="0" bIns="0" rtlCol="0">
            <a:spAutoFit/>
          </a:bodyPr>
          <a:lstStyle/>
          <a:p>
            <a:pPr marL="12700">
              <a:lnSpc>
                <a:spcPct val="100000"/>
              </a:lnSpc>
              <a:spcBef>
                <a:spcPts val="130"/>
              </a:spcBef>
            </a:pPr>
            <a:r>
              <a:rPr spc="15" dirty="0"/>
              <a:t>Recompilation</a:t>
            </a:r>
            <a:r>
              <a:rPr spc="10" dirty="0"/>
              <a:t> Issues</a:t>
            </a:r>
          </a:p>
        </p:txBody>
      </p:sp>
      <p:sp>
        <p:nvSpPr>
          <p:cNvPr id="3" name="object 3"/>
          <p:cNvSpPr txBox="1"/>
          <p:nvPr/>
        </p:nvSpPr>
        <p:spPr>
          <a:xfrm>
            <a:off x="538162" y="1046416"/>
            <a:ext cx="7706995" cy="329257"/>
          </a:xfrm>
          <a:prstGeom prst="rect">
            <a:avLst/>
          </a:prstGeom>
        </p:spPr>
        <p:txBody>
          <a:bodyPr vert="horz" wrap="square" lIns="0" tIns="5715" rIns="0" bIns="0" rtlCol="0">
            <a:spAutoFit/>
          </a:bodyPr>
          <a:lstStyle/>
          <a:p>
            <a:pPr algn="l">
              <a:lnSpc>
                <a:spcPct val="150000"/>
              </a:lnSpc>
            </a:pPr>
            <a:r>
              <a:rPr lang="en-GB" sz="1600" b="1" i="0" u="none" strike="noStrike" baseline="0" dirty="0">
                <a:latin typeface="Segoe-Bold"/>
              </a:rPr>
              <a:t>Coding Patterns That Increase Recompilation</a:t>
            </a:r>
            <a:endParaRPr lang="fr-FR" sz="1200" dirty="0">
              <a:latin typeface="Segoe"/>
            </a:endParaRPr>
          </a:p>
        </p:txBody>
      </p:sp>
      <p:pic>
        <p:nvPicPr>
          <p:cNvPr id="5" name="Picture 4">
            <a:extLst>
              <a:ext uri="{FF2B5EF4-FFF2-40B4-BE49-F238E27FC236}">
                <a16:creationId xmlns:a16="http://schemas.microsoft.com/office/drawing/2014/main" id="{3897A7A9-32B4-A64E-4EFE-C084A8A0C001}"/>
              </a:ext>
            </a:extLst>
          </p:cNvPr>
          <p:cNvPicPr>
            <a:picLocks noChangeAspect="1"/>
          </p:cNvPicPr>
          <p:nvPr/>
        </p:nvPicPr>
        <p:blipFill>
          <a:blip r:embed="rId3"/>
          <a:stretch>
            <a:fillRect/>
          </a:stretch>
        </p:blipFill>
        <p:spPr>
          <a:xfrm>
            <a:off x="990600" y="1600200"/>
            <a:ext cx="7162800" cy="4891829"/>
          </a:xfrm>
          <a:prstGeom prst="rect">
            <a:avLst/>
          </a:prstGeom>
        </p:spPr>
      </p:pic>
    </p:spTree>
    <p:extLst>
      <p:ext uri="{BB962C8B-B14F-4D97-AF65-F5344CB8AC3E}">
        <p14:creationId xmlns:p14="http://schemas.microsoft.com/office/powerpoint/2010/main" val="1263150548"/>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21810" cy="449580"/>
          </a:xfrm>
          <a:prstGeom prst="rect">
            <a:avLst/>
          </a:prstGeom>
        </p:spPr>
        <p:txBody>
          <a:bodyPr vert="horz" wrap="square" lIns="0" tIns="16510" rIns="0" bIns="0" rtlCol="0">
            <a:spAutoFit/>
          </a:bodyPr>
          <a:lstStyle/>
          <a:p>
            <a:pPr marL="12700">
              <a:lnSpc>
                <a:spcPct val="100000"/>
              </a:lnSpc>
              <a:spcBef>
                <a:spcPts val="130"/>
              </a:spcBef>
            </a:pPr>
            <a:r>
              <a:rPr spc="15" dirty="0"/>
              <a:t>Problems</a:t>
            </a:r>
            <a:r>
              <a:rPr dirty="0"/>
              <a:t> </a:t>
            </a:r>
            <a:r>
              <a:rPr spc="20" dirty="0"/>
              <a:t>of</a:t>
            </a:r>
            <a:r>
              <a:rPr spc="10" dirty="0"/>
              <a:t> </a:t>
            </a:r>
            <a:r>
              <a:rPr spc="20" dirty="0"/>
              <a:t>the</a:t>
            </a:r>
            <a:r>
              <a:rPr spc="-45" dirty="0"/>
              <a:t> </a:t>
            </a:r>
            <a:r>
              <a:rPr spc="15" dirty="0"/>
              <a:t>Plan</a:t>
            </a:r>
            <a:r>
              <a:rPr spc="55" dirty="0"/>
              <a:t> </a:t>
            </a:r>
            <a:r>
              <a:rPr spc="15" dirty="0"/>
              <a:t>Cache</a:t>
            </a:r>
          </a:p>
        </p:txBody>
      </p:sp>
      <p:sp>
        <p:nvSpPr>
          <p:cNvPr id="3" name="object 3"/>
          <p:cNvSpPr txBox="1"/>
          <p:nvPr/>
        </p:nvSpPr>
        <p:spPr>
          <a:xfrm>
            <a:off x="448309" y="838200"/>
            <a:ext cx="8467091" cy="5975675"/>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Plan Cache </a:t>
            </a:r>
            <a:r>
              <a:rPr lang="fr-FR" sz="1600" b="1" i="0" u="none" strike="noStrike" baseline="0" dirty="0" err="1">
                <a:latin typeface="Segoe-Bold"/>
              </a:rPr>
              <a:t>Bloat</a:t>
            </a:r>
            <a:endParaRPr lang="fr-FR" sz="1600" b="1" i="0" u="none" strike="noStrike" baseline="0" dirty="0">
              <a:latin typeface="Segoe-Bold"/>
            </a:endParaRPr>
          </a:p>
          <a:p>
            <a:pPr algn="l">
              <a:lnSpc>
                <a:spcPct val="150000"/>
              </a:lnSpc>
            </a:pPr>
            <a:r>
              <a:rPr lang="en-GB" sz="1600" b="0" i="0" u="none" strike="noStrike" baseline="0" dirty="0">
                <a:latin typeface="Segoe"/>
              </a:rPr>
              <a:t>A cached plan cannot be reused unless the plan cache key matches exactly between executions. This can particularly affect SQL Server instances where many ad hoc queries are executed, because changes in query formatting and different SET options between clients can result in many cached plans for queries that are, in most respects, identical. This can cause the size of the plan cache to increase considerably—a phenomenon known </a:t>
            </a:r>
            <a:r>
              <a:rPr lang="fr-FR" sz="1600" b="0" i="0" u="none" strike="noStrike" baseline="0" dirty="0">
                <a:latin typeface="Segoe"/>
              </a:rPr>
              <a:t>as </a:t>
            </a:r>
            <a:r>
              <a:rPr lang="fr-FR" sz="1600" b="0" i="1" u="none" strike="noStrike" baseline="0" dirty="0">
                <a:latin typeface="Segoe-Italic"/>
              </a:rPr>
              <a:t>plan cache </a:t>
            </a:r>
            <a:r>
              <a:rPr lang="fr-FR" sz="1600" b="0" i="1" u="none" strike="noStrike" baseline="0" dirty="0" err="1">
                <a:latin typeface="Segoe-Italic"/>
              </a:rPr>
              <a:t>bloating</a:t>
            </a:r>
            <a:r>
              <a:rPr lang="fr-FR" sz="1600" b="0" i="0" u="none" strike="noStrike" baseline="0" dirty="0">
                <a:latin typeface="Segoe"/>
              </a:rPr>
              <a:t>.</a:t>
            </a:r>
          </a:p>
          <a:p>
            <a:pPr algn="l">
              <a:lnSpc>
                <a:spcPct val="150000"/>
              </a:lnSpc>
            </a:pPr>
            <a:r>
              <a:rPr lang="fr-FR" sz="1600" b="1" i="0" u="none" strike="noStrike" baseline="0" dirty="0">
                <a:latin typeface="Segoe-Bold"/>
              </a:rPr>
              <a:t>Windows Performance Monitor</a:t>
            </a:r>
          </a:p>
          <a:p>
            <a:pPr algn="l">
              <a:lnSpc>
                <a:spcPct val="150000"/>
              </a:lnSpc>
            </a:pPr>
            <a:r>
              <a:rPr lang="en-GB" sz="1600" b="0" i="0" u="none" strike="noStrike" baseline="0" dirty="0">
                <a:latin typeface="Segoe"/>
              </a:rPr>
              <a:t>Two performance monitor counters can be used to monitor the plan cache:</a:t>
            </a:r>
          </a:p>
          <a:p>
            <a:pPr marL="285750" indent="-285750" algn="l">
              <a:lnSpc>
                <a:spcPct val="150000"/>
              </a:lnSpc>
              <a:buFont typeface="Arial" panose="020B0604020202020204" pitchFamily="34" charset="0"/>
              <a:buChar char="•"/>
            </a:pPr>
            <a:r>
              <a:rPr lang="en-GB" sz="1600" b="1" i="0" u="none" strike="noStrike" baseline="0" dirty="0">
                <a:latin typeface="Segoe-Bold"/>
              </a:rPr>
              <a:t>SQL Server Plan Cache: Cache Pages (_Total)</a:t>
            </a:r>
            <a:r>
              <a:rPr lang="en-GB" sz="1600" b="0" i="0" u="none" strike="noStrike" baseline="0" dirty="0">
                <a:latin typeface="Segoe"/>
              </a:rPr>
              <a:t>: This counts the total number of pages in the plan cache. A sudden increase in the value of this counter may be an indication of plan cache bloating, whereas a sudden decrease may indicate internal or external memory pressure.</a:t>
            </a:r>
          </a:p>
          <a:p>
            <a:pPr marL="285750" indent="-285750" algn="l">
              <a:lnSpc>
                <a:spcPct val="150000"/>
              </a:lnSpc>
              <a:buFont typeface="Arial" panose="020B0604020202020204" pitchFamily="34" charset="0"/>
              <a:buChar char="•"/>
            </a:pPr>
            <a:r>
              <a:rPr lang="en-GB" sz="1600" b="1" i="0" u="none" strike="noStrike" baseline="0" dirty="0">
                <a:latin typeface="Segoe-Bold"/>
              </a:rPr>
              <a:t>SQL Server Memory Manager: SQL Cache Memory</a:t>
            </a:r>
            <a:r>
              <a:rPr lang="en-GB" sz="1600" b="0" i="0" u="none" strike="noStrike" baseline="0" dirty="0">
                <a:latin typeface="Segoe"/>
              </a:rPr>
              <a:t>: This shows the total amount of dynamic memory consumed by the SQL plan cache. This is similar to the SQL Server Plan Cache: Cache Pages counter, except this gives the size in kilobytes instead of the number of pages.</a:t>
            </a:r>
            <a:endParaRPr dirty="0">
              <a:latin typeface="Segoe UI"/>
              <a:cs typeface="Segoe UI"/>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162291" cy="4708340"/>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Using</a:t>
            </a:r>
            <a:r>
              <a:rPr sz="2750" spc="75" dirty="0">
                <a:solidFill>
                  <a:srgbClr val="FFFFFF"/>
                </a:solidFill>
                <a:latin typeface="Segoe UI"/>
                <a:cs typeface="Segoe UI"/>
              </a:rPr>
              <a:t> </a:t>
            </a:r>
            <a:r>
              <a:rPr sz="2750" spc="20" dirty="0">
                <a:solidFill>
                  <a:srgbClr val="FFFFFF"/>
                </a:solidFill>
                <a:latin typeface="Segoe UI"/>
                <a:cs typeface="Segoe UI"/>
              </a:rPr>
              <a:t>the</a:t>
            </a:r>
            <a:r>
              <a:rPr sz="2750" spc="-35" dirty="0">
                <a:solidFill>
                  <a:srgbClr val="FFFFFF"/>
                </a:solidFill>
                <a:latin typeface="Segoe UI"/>
                <a:cs typeface="Segoe UI"/>
              </a:rPr>
              <a:t> </a:t>
            </a:r>
            <a:r>
              <a:rPr sz="2750" spc="15" dirty="0">
                <a:solidFill>
                  <a:srgbClr val="FFFFFF"/>
                </a:solidFill>
                <a:latin typeface="Segoe UI"/>
                <a:cs typeface="Segoe UI"/>
              </a:rPr>
              <a:t>Plan</a:t>
            </a:r>
            <a:r>
              <a:rPr sz="2750" spc="-10" dirty="0">
                <a:solidFill>
                  <a:srgbClr val="FFFFFF"/>
                </a:solidFill>
                <a:latin typeface="Segoe UI"/>
                <a:cs typeface="Segoe UI"/>
              </a:rPr>
              <a:t> </a:t>
            </a:r>
            <a:r>
              <a:rPr sz="2750" spc="15" dirty="0">
                <a:solidFill>
                  <a:srgbClr val="FFFFFF"/>
                </a:solidFill>
                <a:latin typeface="Segoe UI"/>
                <a:cs typeface="Segoe UI"/>
              </a:rPr>
              <a:t>Cache</a:t>
            </a:r>
            <a:r>
              <a:rPr sz="2750" spc="114" dirty="0">
                <a:solidFill>
                  <a:srgbClr val="FFFFFF"/>
                </a:solidFill>
                <a:latin typeface="Segoe UI"/>
                <a:cs typeface="Segoe UI"/>
              </a:rPr>
              <a:t> </a:t>
            </a:r>
            <a:r>
              <a:rPr sz="2750" spc="25" dirty="0">
                <a:solidFill>
                  <a:srgbClr val="FFFFFF"/>
                </a:solidFill>
                <a:latin typeface="Segoe UI"/>
                <a:cs typeface="Segoe UI"/>
              </a:rPr>
              <a:t>to</a:t>
            </a:r>
            <a:r>
              <a:rPr sz="2750" spc="-65" dirty="0">
                <a:solidFill>
                  <a:srgbClr val="FFFFFF"/>
                </a:solidFill>
                <a:latin typeface="Segoe UI"/>
                <a:cs typeface="Segoe UI"/>
              </a:rPr>
              <a:t> </a:t>
            </a:r>
            <a:r>
              <a:rPr sz="2750" spc="10" dirty="0">
                <a:solidFill>
                  <a:srgbClr val="FFFFFF"/>
                </a:solidFill>
                <a:latin typeface="Segoe UI"/>
                <a:cs typeface="Segoe UI"/>
              </a:rPr>
              <a:t>Guide</a:t>
            </a:r>
            <a:r>
              <a:rPr sz="2750" spc="114" dirty="0">
                <a:solidFill>
                  <a:srgbClr val="FFFFFF"/>
                </a:solidFill>
                <a:latin typeface="Segoe UI"/>
                <a:cs typeface="Segoe UI"/>
              </a:rPr>
              <a:t> </a:t>
            </a:r>
            <a:r>
              <a:rPr sz="2750" spc="20" dirty="0">
                <a:solidFill>
                  <a:srgbClr val="FFFFFF"/>
                </a:solidFill>
                <a:latin typeface="Segoe UI"/>
                <a:cs typeface="Segoe UI"/>
              </a:rPr>
              <a:t>Optimization</a:t>
            </a:r>
            <a:endParaRPr sz="2750" dirty="0">
              <a:latin typeface="Segoe UI"/>
              <a:cs typeface="Segoe UI"/>
            </a:endParaRPr>
          </a:p>
          <a:p>
            <a:pPr>
              <a:lnSpc>
                <a:spcPct val="100000"/>
              </a:lnSpc>
              <a:spcBef>
                <a:spcPts val="5"/>
              </a:spcBef>
            </a:pPr>
            <a:endParaRPr sz="3000" dirty="0">
              <a:latin typeface="Segoe UI"/>
              <a:cs typeface="Segoe UI"/>
            </a:endParaRPr>
          </a:p>
          <a:p>
            <a:pPr marL="559435" marR="539115" indent="-457200">
              <a:lnSpc>
                <a:spcPct val="150000"/>
              </a:lnSpc>
              <a:buClr>
                <a:srgbClr val="006FC0"/>
              </a:buClr>
              <a:buSzPct val="92727"/>
              <a:buFont typeface="Arial" panose="020B0604020202020204" pitchFamily="34" charset="0"/>
              <a:buChar char="•"/>
              <a:tabLst>
                <a:tab pos="274320" algn="l"/>
              </a:tabLst>
            </a:pPr>
            <a:r>
              <a:rPr sz="2750" spc="10" dirty="0">
                <a:latin typeface="Segoe UI"/>
                <a:cs typeface="Segoe UI"/>
              </a:rPr>
              <a:t>Many</a:t>
            </a:r>
            <a:r>
              <a:rPr sz="2750" spc="75" dirty="0">
                <a:latin typeface="Segoe UI"/>
                <a:cs typeface="Segoe UI"/>
              </a:rPr>
              <a:t> </a:t>
            </a:r>
            <a:r>
              <a:rPr sz="2750" spc="20" dirty="0">
                <a:latin typeface="Segoe UI"/>
                <a:cs typeface="Segoe UI"/>
              </a:rPr>
              <a:t>performance</a:t>
            </a:r>
            <a:r>
              <a:rPr sz="2750" spc="45" dirty="0">
                <a:latin typeface="Segoe UI"/>
                <a:cs typeface="Segoe UI"/>
              </a:rPr>
              <a:t> </a:t>
            </a:r>
            <a:r>
              <a:rPr sz="2750" spc="10" dirty="0">
                <a:latin typeface="Segoe UI"/>
                <a:cs typeface="Segoe UI"/>
              </a:rPr>
              <a:t>measures</a:t>
            </a:r>
            <a:r>
              <a:rPr sz="2750" spc="90" dirty="0">
                <a:latin typeface="Segoe UI"/>
                <a:cs typeface="Segoe UI"/>
              </a:rPr>
              <a:t> </a:t>
            </a:r>
            <a:r>
              <a:rPr sz="2750" spc="15" dirty="0">
                <a:latin typeface="Segoe UI"/>
                <a:cs typeface="Segoe UI"/>
              </a:rPr>
              <a:t>are</a:t>
            </a:r>
            <a:r>
              <a:rPr sz="2750" spc="40" dirty="0">
                <a:latin typeface="Segoe UI"/>
                <a:cs typeface="Segoe UI"/>
              </a:rPr>
              <a:t> </a:t>
            </a:r>
            <a:r>
              <a:rPr sz="2750" spc="15" dirty="0">
                <a:latin typeface="Segoe UI"/>
                <a:cs typeface="Segoe UI"/>
              </a:rPr>
              <a:t>captured</a:t>
            </a:r>
            <a:r>
              <a:rPr sz="2750" spc="10" dirty="0">
                <a:latin typeface="Segoe UI"/>
                <a:cs typeface="Segoe UI"/>
              </a:rPr>
              <a:t> </a:t>
            </a:r>
            <a:r>
              <a:rPr sz="2750" spc="25" dirty="0">
                <a:latin typeface="Segoe UI"/>
                <a:cs typeface="Segoe UI"/>
              </a:rPr>
              <a:t>for </a:t>
            </a:r>
            <a:r>
              <a:rPr sz="2750" spc="-740" dirty="0">
                <a:latin typeface="Segoe UI"/>
                <a:cs typeface="Segoe UI"/>
              </a:rPr>
              <a:t> </a:t>
            </a:r>
            <a:r>
              <a:rPr sz="2750" spc="15" dirty="0">
                <a:latin typeface="Segoe UI"/>
                <a:cs typeface="Segoe UI"/>
              </a:rPr>
              <a:t>cache</a:t>
            </a:r>
            <a:r>
              <a:rPr sz="2750" spc="45" dirty="0">
                <a:latin typeface="Segoe UI"/>
                <a:cs typeface="Segoe UI"/>
              </a:rPr>
              <a:t> </a:t>
            </a:r>
            <a:r>
              <a:rPr sz="2750" spc="15" dirty="0">
                <a:latin typeface="Segoe UI"/>
                <a:cs typeface="Segoe UI"/>
              </a:rPr>
              <a:t>plans</a:t>
            </a:r>
            <a:r>
              <a:rPr sz="2750" spc="25" dirty="0">
                <a:latin typeface="Segoe UI"/>
                <a:cs typeface="Segoe UI"/>
              </a:rPr>
              <a:t> </a:t>
            </a:r>
            <a:r>
              <a:rPr sz="2750" spc="5" dirty="0">
                <a:latin typeface="Segoe UI"/>
                <a:cs typeface="Segoe UI"/>
              </a:rPr>
              <a:t>in</a:t>
            </a:r>
            <a:r>
              <a:rPr sz="2750" spc="75" dirty="0">
                <a:latin typeface="Segoe UI"/>
                <a:cs typeface="Segoe UI"/>
              </a:rPr>
              <a:t> </a:t>
            </a:r>
            <a:r>
              <a:rPr sz="2750" spc="10" dirty="0">
                <a:latin typeface="Segoe UI"/>
                <a:cs typeface="Segoe UI"/>
              </a:rPr>
              <a:t>sys.dm_exec_query_stats</a:t>
            </a:r>
            <a:r>
              <a:rPr sz="2750" spc="170" dirty="0">
                <a:latin typeface="Segoe UI"/>
                <a:cs typeface="Segoe UI"/>
              </a:rPr>
              <a:t> </a:t>
            </a:r>
            <a:r>
              <a:rPr sz="2750" spc="15" dirty="0">
                <a:latin typeface="Segoe UI"/>
                <a:cs typeface="Segoe UI"/>
              </a:rPr>
              <a:t>and </a:t>
            </a:r>
            <a:r>
              <a:rPr sz="2750" spc="10" dirty="0" err="1">
                <a:latin typeface="Segoe UI"/>
                <a:cs typeface="Segoe UI"/>
              </a:rPr>
              <a:t>sys.dm_exec_procedure_stats</a:t>
            </a:r>
            <a:endParaRPr sz="2750" dirty="0">
              <a:latin typeface="Segoe UI"/>
              <a:cs typeface="Segoe UI"/>
            </a:endParaRPr>
          </a:p>
          <a:p>
            <a:pPr marL="559435" marR="5080" indent="-457200">
              <a:lnSpc>
                <a:spcPct val="150000"/>
              </a:lnSpc>
              <a:spcBef>
                <a:spcPts val="605"/>
              </a:spcBef>
              <a:buClr>
                <a:srgbClr val="006FC0"/>
              </a:buClr>
              <a:buSzPct val="92727"/>
              <a:buFont typeface="Arial" panose="020B0604020202020204" pitchFamily="34" charset="0"/>
              <a:buChar char="•"/>
              <a:tabLst>
                <a:tab pos="274320" algn="l"/>
              </a:tabLst>
            </a:pPr>
            <a:r>
              <a:rPr sz="2750" spc="10" dirty="0">
                <a:latin typeface="Segoe UI"/>
                <a:cs typeface="Segoe UI"/>
              </a:rPr>
              <a:t>Use</a:t>
            </a:r>
            <a:r>
              <a:rPr sz="2750" spc="40" dirty="0">
                <a:latin typeface="Segoe UI"/>
                <a:cs typeface="Segoe UI"/>
              </a:rPr>
              <a:t> </a:t>
            </a:r>
            <a:r>
              <a:rPr sz="2750" spc="15" dirty="0">
                <a:latin typeface="Segoe UI"/>
                <a:cs typeface="Segoe UI"/>
              </a:rPr>
              <a:t>these</a:t>
            </a:r>
            <a:r>
              <a:rPr sz="2750" spc="40" dirty="0">
                <a:latin typeface="Segoe UI"/>
                <a:cs typeface="Segoe UI"/>
              </a:rPr>
              <a:t> </a:t>
            </a:r>
            <a:r>
              <a:rPr sz="2750" spc="10" dirty="0">
                <a:latin typeface="Segoe UI"/>
                <a:cs typeface="Segoe UI"/>
              </a:rPr>
              <a:t>DMVs</a:t>
            </a:r>
            <a:r>
              <a:rPr sz="2750" spc="90" dirty="0">
                <a:latin typeface="Segoe UI"/>
                <a:cs typeface="Segoe UI"/>
              </a:rPr>
              <a:t> </a:t>
            </a:r>
            <a:r>
              <a:rPr sz="2750" spc="25" dirty="0">
                <a:latin typeface="Segoe UI"/>
                <a:cs typeface="Segoe UI"/>
              </a:rPr>
              <a:t>to</a:t>
            </a:r>
            <a:r>
              <a:rPr sz="2750" spc="-60" dirty="0">
                <a:latin typeface="Segoe UI"/>
                <a:cs typeface="Segoe UI"/>
              </a:rPr>
              <a:t> </a:t>
            </a:r>
            <a:r>
              <a:rPr sz="2750" spc="15" dirty="0">
                <a:latin typeface="Segoe UI"/>
                <a:cs typeface="Segoe UI"/>
              </a:rPr>
              <a:t>identify</a:t>
            </a:r>
            <a:r>
              <a:rPr sz="2750" spc="80" dirty="0">
                <a:latin typeface="Segoe UI"/>
                <a:cs typeface="Segoe UI"/>
              </a:rPr>
              <a:t> </a:t>
            </a:r>
            <a:r>
              <a:rPr sz="2750" spc="20" dirty="0">
                <a:latin typeface="Segoe UI"/>
                <a:cs typeface="Segoe UI"/>
              </a:rPr>
              <a:t>candidate</a:t>
            </a:r>
            <a:r>
              <a:rPr sz="2750" spc="-35" dirty="0">
                <a:latin typeface="Segoe UI"/>
                <a:cs typeface="Segoe UI"/>
              </a:rPr>
              <a:t> </a:t>
            </a:r>
            <a:r>
              <a:rPr sz="2750" spc="20" dirty="0">
                <a:latin typeface="Segoe UI"/>
                <a:cs typeface="Segoe UI"/>
              </a:rPr>
              <a:t>statements </a:t>
            </a:r>
            <a:r>
              <a:rPr sz="2750" spc="-740" dirty="0">
                <a:latin typeface="Segoe UI"/>
                <a:cs typeface="Segoe UI"/>
              </a:rPr>
              <a:t> </a:t>
            </a:r>
            <a:r>
              <a:rPr sz="2750" spc="25" dirty="0">
                <a:latin typeface="Segoe UI"/>
                <a:cs typeface="Segoe UI"/>
              </a:rPr>
              <a:t>for</a:t>
            </a:r>
            <a:r>
              <a:rPr sz="2750" spc="5" dirty="0">
                <a:latin typeface="Segoe UI"/>
                <a:cs typeface="Segoe UI"/>
              </a:rPr>
              <a:t> </a:t>
            </a:r>
            <a:r>
              <a:rPr sz="2750" spc="20" dirty="0">
                <a:latin typeface="Segoe UI"/>
                <a:cs typeface="Segoe UI"/>
              </a:rPr>
              <a:t>optimization</a:t>
            </a:r>
            <a:r>
              <a:rPr sz="2750" spc="-75" dirty="0">
                <a:latin typeface="Segoe UI"/>
                <a:cs typeface="Segoe UI"/>
              </a:rPr>
              <a:t> </a:t>
            </a:r>
            <a:r>
              <a:rPr sz="2750" spc="15" dirty="0">
                <a:latin typeface="Segoe UI"/>
                <a:cs typeface="Segoe UI"/>
              </a:rPr>
              <a:t>and performance</a:t>
            </a:r>
            <a:r>
              <a:rPr sz="2750" spc="40" dirty="0">
                <a:latin typeface="Segoe UI"/>
                <a:cs typeface="Segoe UI"/>
              </a:rPr>
              <a:t> </a:t>
            </a:r>
            <a:r>
              <a:rPr sz="2750" spc="20" dirty="0">
                <a:latin typeface="Segoe UI"/>
                <a:cs typeface="Segoe UI"/>
              </a:rPr>
              <a:t>tuning</a:t>
            </a:r>
            <a:endParaRPr sz="2750" dirty="0">
              <a:latin typeface="Segoe UI"/>
              <a:cs typeface="Segoe UI"/>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65747" y="109474"/>
            <a:ext cx="8506460" cy="4395242"/>
          </a:xfrm>
          <a:prstGeom prst="rect">
            <a:avLst/>
          </a:prstGeom>
        </p:spPr>
        <p:txBody>
          <a:bodyPr vert="horz" wrap="square" lIns="0" tIns="16510" rIns="0" bIns="0" rtlCol="0">
            <a:spAutoFit/>
          </a:bodyPr>
          <a:lstStyle/>
          <a:p>
            <a:pPr marL="12700">
              <a:lnSpc>
                <a:spcPct val="100000"/>
              </a:lnSpc>
              <a:spcBef>
                <a:spcPts val="130"/>
              </a:spcBef>
            </a:pPr>
            <a:r>
              <a:rPr sz="2750" spc="20" dirty="0">
                <a:solidFill>
                  <a:srgbClr val="FFFFFF"/>
                </a:solidFill>
                <a:latin typeface="Segoe UI"/>
                <a:cs typeface="Segoe UI"/>
              </a:rPr>
              <a:t>Demonstration:</a:t>
            </a:r>
            <a:r>
              <a:rPr sz="2750" spc="5" dirty="0">
                <a:solidFill>
                  <a:srgbClr val="FFFFFF"/>
                </a:solidFill>
                <a:latin typeface="Segoe UI"/>
                <a:cs typeface="Segoe UI"/>
              </a:rPr>
              <a:t> </a:t>
            </a:r>
            <a:r>
              <a:rPr sz="2750" spc="15" dirty="0">
                <a:solidFill>
                  <a:srgbClr val="FFFFFF"/>
                </a:solidFill>
                <a:latin typeface="Segoe UI"/>
                <a:cs typeface="Segoe UI"/>
              </a:rPr>
              <a:t>Troubleshooting</a:t>
            </a:r>
            <a:r>
              <a:rPr sz="2750" spc="80" dirty="0">
                <a:solidFill>
                  <a:srgbClr val="FFFFFF"/>
                </a:solidFill>
                <a:latin typeface="Segoe UI"/>
                <a:cs typeface="Segoe UI"/>
              </a:rPr>
              <a:t> </a:t>
            </a:r>
            <a:r>
              <a:rPr sz="2750" spc="20" dirty="0">
                <a:solidFill>
                  <a:srgbClr val="FFFFFF"/>
                </a:solidFill>
                <a:latin typeface="Segoe UI"/>
                <a:cs typeface="Segoe UI"/>
              </a:rPr>
              <a:t>Ad</a:t>
            </a:r>
            <a:r>
              <a:rPr sz="2750" spc="10" dirty="0">
                <a:solidFill>
                  <a:srgbClr val="FFFFFF"/>
                </a:solidFill>
                <a:latin typeface="Segoe UI"/>
                <a:cs typeface="Segoe UI"/>
              </a:rPr>
              <a:t> Hoc</a:t>
            </a:r>
            <a:r>
              <a:rPr sz="2750" spc="60" dirty="0">
                <a:solidFill>
                  <a:srgbClr val="FFFFFF"/>
                </a:solidFill>
                <a:latin typeface="Segoe UI"/>
                <a:cs typeface="Segoe UI"/>
              </a:rPr>
              <a:t> </a:t>
            </a:r>
            <a:r>
              <a:rPr sz="2750" spc="15" dirty="0">
                <a:solidFill>
                  <a:srgbClr val="FFFFFF"/>
                </a:solidFill>
                <a:latin typeface="Segoe UI"/>
                <a:cs typeface="Segoe UI"/>
              </a:rPr>
              <a:t>Plan</a:t>
            </a:r>
            <a:r>
              <a:rPr sz="2750" spc="5" dirty="0">
                <a:solidFill>
                  <a:srgbClr val="FFFFFF"/>
                </a:solidFill>
                <a:latin typeface="Segoe UI"/>
                <a:cs typeface="Segoe UI"/>
              </a:rPr>
              <a:t> </a:t>
            </a:r>
            <a:r>
              <a:rPr sz="2750" spc="15" dirty="0">
                <a:solidFill>
                  <a:srgbClr val="FFFFFF"/>
                </a:solidFill>
                <a:latin typeface="Segoe UI"/>
                <a:cs typeface="Segoe UI"/>
              </a:rPr>
              <a:t>Caching</a:t>
            </a:r>
            <a:endParaRPr sz="2750" dirty="0">
              <a:latin typeface="Segoe UI"/>
              <a:cs typeface="Segoe UI"/>
            </a:endParaRPr>
          </a:p>
          <a:p>
            <a:pPr>
              <a:lnSpc>
                <a:spcPct val="100000"/>
              </a:lnSpc>
              <a:spcBef>
                <a:spcPts val="15"/>
              </a:spcBef>
            </a:pPr>
            <a:endParaRPr sz="3050" dirty="0">
              <a:latin typeface="Segoe UI"/>
              <a:cs typeface="Segoe UI"/>
            </a:endParaRPr>
          </a:p>
          <a:p>
            <a:pPr marL="285115">
              <a:lnSpc>
                <a:spcPct val="150000"/>
              </a:lnSpc>
            </a:pPr>
            <a:r>
              <a:rPr sz="2400" spc="10" dirty="0">
                <a:latin typeface="Segoe UI"/>
                <a:cs typeface="Segoe UI"/>
              </a:rPr>
              <a:t>In</a:t>
            </a:r>
            <a:r>
              <a:rPr sz="2400" spc="-10" dirty="0">
                <a:latin typeface="Segoe UI"/>
                <a:cs typeface="Segoe UI"/>
              </a:rPr>
              <a:t> </a:t>
            </a:r>
            <a:r>
              <a:rPr sz="2400" spc="15" dirty="0">
                <a:latin typeface="Segoe UI"/>
                <a:cs typeface="Segoe UI"/>
              </a:rPr>
              <a:t>this</a:t>
            </a:r>
            <a:r>
              <a:rPr sz="2400" spc="10" dirty="0">
                <a:latin typeface="Segoe UI"/>
                <a:cs typeface="Segoe UI"/>
              </a:rPr>
              <a:t> </a:t>
            </a:r>
            <a:r>
              <a:rPr sz="2400" spc="20" dirty="0">
                <a:latin typeface="Segoe UI"/>
                <a:cs typeface="Segoe UI"/>
              </a:rPr>
              <a:t>demonstration,</a:t>
            </a:r>
            <a:r>
              <a:rPr sz="2400" spc="-5" dirty="0">
                <a:latin typeface="Segoe UI"/>
                <a:cs typeface="Segoe UI"/>
              </a:rPr>
              <a:t> </a:t>
            </a:r>
            <a:r>
              <a:rPr sz="2400" spc="20" dirty="0">
                <a:latin typeface="Segoe UI"/>
                <a:cs typeface="Segoe UI"/>
              </a:rPr>
              <a:t>you</a:t>
            </a:r>
            <a:r>
              <a:rPr sz="2400" spc="-5" dirty="0">
                <a:latin typeface="Segoe UI"/>
                <a:cs typeface="Segoe UI"/>
              </a:rPr>
              <a:t> </a:t>
            </a:r>
            <a:r>
              <a:rPr sz="2400" spc="10" dirty="0">
                <a:latin typeface="Segoe UI"/>
                <a:cs typeface="Segoe UI"/>
              </a:rPr>
              <a:t>will</a:t>
            </a:r>
            <a:r>
              <a:rPr sz="2400" spc="60" dirty="0">
                <a:latin typeface="Segoe UI"/>
                <a:cs typeface="Segoe UI"/>
              </a:rPr>
              <a:t> </a:t>
            </a:r>
            <a:r>
              <a:rPr sz="2400" dirty="0">
                <a:latin typeface="Segoe UI"/>
                <a:cs typeface="Segoe UI"/>
              </a:rPr>
              <a:t>see:</a:t>
            </a:r>
          </a:p>
          <a:p>
            <a:pPr marL="456565" marR="1627505" indent="-171450">
              <a:lnSpc>
                <a:spcPct val="150000"/>
              </a:lnSpc>
              <a:spcBef>
                <a:spcPts val="605"/>
              </a:spcBef>
              <a:buClr>
                <a:srgbClr val="006FC0"/>
              </a:buClr>
              <a:buSzPct val="92727"/>
              <a:buFont typeface="Arial MT"/>
              <a:buChar char="•"/>
              <a:tabLst>
                <a:tab pos="456565" algn="l"/>
              </a:tabLst>
            </a:pPr>
            <a:r>
              <a:rPr sz="2400" spc="15" dirty="0">
                <a:latin typeface="Segoe UI"/>
                <a:cs typeface="Segoe UI"/>
              </a:rPr>
              <a:t>How</a:t>
            </a:r>
            <a:r>
              <a:rPr sz="2400" spc="10" dirty="0">
                <a:latin typeface="Segoe UI"/>
                <a:cs typeface="Segoe UI"/>
              </a:rPr>
              <a:t> </a:t>
            </a:r>
            <a:r>
              <a:rPr sz="2400" spc="25" dirty="0">
                <a:latin typeface="Segoe UI"/>
                <a:cs typeface="Segoe UI"/>
              </a:rPr>
              <a:t>to</a:t>
            </a:r>
            <a:r>
              <a:rPr sz="2400" spc="20" dirty="0">
                <a:latin typeface="Segoe UI"/>
                <a:cs typeface="Segoe UI"/>
              </a:rPr>
              <a:t> turn</a:t>
            </a:r>
            <a:r>
              <a:rPr sz="2400" spc="5" dirty="0">
                <a:latin typeface="Segoe UI"/>
                <a:cs typeface="Segoe UI"/>
              </a:rPr>
              <a:t> </a:t>
            </a:r>
            <a:r>
              <a:rPr sz="2400" spc="20" dirty="0">
                <a:latin typeface="Segoe UI"/>
                <a:cs typeface="Segoe UI"/>
              </a:rPr>
              <a:t>on</a:t>
            </a:r>
            <a:r>
              <a:rPr sz="2400" dirty="0">
                <a:latin typeface="Segoe UI"/>
                <a:cs typeface="Segoe UI"/>
              </a:rPr>
              <a:t> </a:t>
            </a:r>
            <a:r>
              <a:rPr sz="2400" spc="20" dirty="0">
                <a:latin typeface="Segoe UI"/>
                <a:cs typeface="Segoe UI"/>
              </a:rPr>
              <a:t>the</a:t>
            </a:r>
            <a:r>
              <a:rPr sz="2400" spc="50" dirty="0">
                <a:latin typeface="Segoe UI"/>
                <a:cs typeface="Segoe UI"/>
              </a:rPr>
              <a:t> </a:t>
            </a:r>
            <a:r>
              <a:rPr sz="2400" b="1" spc="20" dirty="0">
                <a:latin typeface="Segoe UI"/>
                <a:cs typeface="Segoe UI"/>
              </a:rPr>
              <a:t>optimize</a:t>
            </a:r>
            <a:r>
              <a:rPr sz="2400" b="1" spc="-15" dirty="0">
                <a:latin typeface="Segoe UI"/>
                <a:cs typeface="Segoe UI"/>
              </a:rPr>
              <a:t> </a:t>
            </a:r>
            <a:r>
              <a:rPr sz="2400" b="1" spc="10" dirty="0">
                <a:latin typeface="Segoe UI"/>
                <a:cs typeface="Segoe UI"/>
              </a:rPr>
              <a:t>for</a:t>
            </a:r>
            <a:r>
              <a:rPr sz="2400" b="1" spc="75" dirty="0">
                <a:latin typeface="Segoe UI"/>
                <a:cs typeface="Segoe UI"/>
              </a:rPr>
              <a:t> </a:t>
            </a:r>
            <a:r>
              <a:rPr sz="2400" b="1" spc="20" dirty="0">
                <a:latin typeface="Segoe UI"/>
                <a:cs typeface="Segoe UI"/>
              </a:rPr>
              <a:t>ad-hoc </a:t>
            </a:r>
            <a:r>
              <a:rPr sz="2400" b="1" spc="-745" dirty="0">
                <a:latin typeface="Segoe UI"/>
                <a:cs typeface="Segoe UI"/>
              </a:rPr>
              <a:t> </a:t>
            </a:r>
            <a:r>
              <a:rPr sz="2400" b="1" spc="30" dirty="0">
                <a:latin typeface="Segoe UI"/>
                <a:cs typeface="Segoe UI"/>
              </a:rPr>
              <a:t>workloads</a:t>
            </a:r>
            <a:r>
              <a:rPr sz="2400" b="1" spc="-25" dirty="0">
                <a:latin typeface="Segoe UI"/>
                <a:cs typeface="Segoe UI"/>
              </a:rPr>
              <a:t> </a:t>
            </a:r>
            <a:r>
              <a:rPr sz="2400" spc="15" dirty="0">
                <a:latin typeface="Segoe UI"/>
                <a:cs typeface="Segoe UI"/>
              </a:rPr>
              <a:t>setting</a:t>
            </a:r>
            <a:endParaRPr sz="2400" dirty="0">
              <a:latin typeface="Segoe UI"/>
              <a:cs typeface="Segoe UI"/>
            </a:endParaRPr>
          </a:p>
          <a:p>
            <a:pPr marL="456565" marR="756920" indent="-171450">
              <a:lnSpc>
                <a:spcPct val="150000"/>
              </a:lnSpc>
              <a:spcBef>
                <a:spcPts val="600"/>
              </a:spcBef>
              <a:buClr>
                <a:srgbClr val="006FC0"/>
              </a:buClr>
              <a:buSzPct val="92727"/>
              <a:buFont typeface="Arial MT"/>
              <a:buChar char="•"/>
              <a:tabLst>
                <a:tab pos="456565" algn="l"/>
              </a:tabLst>
            </a:pPr>
            <a:r>
              <a:rPr sz="2400" dirty="0">
                <a:latin typeface="Segoe UI"/>
                <a:cs typeface="Segoe UI"/>
              </a:rPr>
              <a:t>The</a:t>
            </a:r>
            <a:r>
              <a:rPr sz="2400" spc="50" dirty="0">
                <a:latin typeface="Segoe UI"/>
                <a:cs typeface="Segoe UI"/>
              </a:rPr>
              <a:t> </a:t>
            </a:r>
            <a:r>
              <a:rPr sz="2400" spc="15" dirty="0">
                <a:latin typeface="Segoe UI"/>
                <a:cs typeface="Segoe UI"/>
              </a:rPr>
              <a:t>effects</a:t>
            </a:r>
            <a:r>
              <a:rPr sz="2400" spc="20" dirty="0">
                <a:latin typeface="Segoe UI"/>
                <a:cs typeface="Segoe UI"/>
              </a:rPr>
              <a:t> of</a:t>
            </a:r>
            <a:r>
              <a:rPr sz="2400" spc="35" dirty="0">
                <a:latin typeface="Segoe UI"/>
                <a:cs typeface="Segoe UI"/>
              </a:rPr>
              <a:t> </a:t>
            </a:r>
            <a:r>
              <a:rPr sz="2400" spc="15" dirty="0">
                <a:latin typeface="Segoe UI"/>
                <a:cs typeface="Segoe UI"/>
              </a:rPr>
              <a:t>turning </a:t>
            </a:r>
            <a:r>
              <a:rPr sz="2400" spc="25" dirty="0">
                <a:latin typeface="Segoe UI"/>
                <a:cs typeface="Segoe UI"/>
              </a:rPr>
              <a:t>on</a:t>
            </a:r>
            <a:r>
              <a:rPr sz="2400" spc="80" dirty="0">
                <a:latin typeface="Segoe UI"/>
                <a:cs typeface="Segoe UI"/>
              </a:rPr>
              <a:t> </a:t>
            </a:r>
            <a:r>
              <a:rPr sz="2400" spc="20" dirty="0">
                <a:latin typeface="Segoe UI"/>
                <a:cs typeface="Segoe UI"/>
              </a:rPr>
              <a:t>the</a:t>
            </a:r>
            <a:r>
              <a:rPr sz="2400" spc="-25" dirty="0">
                <a:latin typeface="Segoe UI"/>
                <a:cs typeface="Segoe UI"/>
              </a:rPr>
              <a:t> </a:t>
            </a:r>
            <a:r>
              <a:rPr sz="2400" b="1" spc="20" dirty="0">
                <a:latin typeface="Segoe UI"/>
                <a:cs typeface="Segoe UI"/>
              </a:rPr>
              <a:t>optimize</a:t>
            </a:r>
            <a:r>
              <a:rPr sz="2400" b="1" spc="-5" dirty="0">
                <a:latin typeface="Segoe UI"/>
                <a:cs typeface="Segoe UI"/>
              </a:rPr>
              <a:t> </a:t>
            </a:r>
            <a:r>
              <a:rPr sz="2400" b="1" spc="15" dirty="0">
                <a:latin typeface="Segoe UI"/>
                <a:cs typeface="Segoe UI"/>
              </a:rPr>
              <a:t>for</a:t>
            </a:r>
            <a:r>
              <a:rPr sz="2400" b="1" spc="85" dirty="0">
                <a:latin typeface="Segoe UI"/>
                <a:cs typeface="Segoe UI"/>
              </a:rPr>
              <a:t> </a:t>
            </a:r>
            <a:r>
              <a:rPr sz="2400" b="1" spc="15" dirty="0">
                <a:latin typeface="Segoe UI"/>
                <a:cs typeface="Segoe UI"/>
              </a:rPr>
              <a:t>ad- </a:t>
            </a:r>
            <a:r>
              <a:rPr sz="2400" b="1" spc="-745" dirty="0">
                <a:latin typeface="Segoe UI"/>
                <a:cs typeface="Segoe UI"/>
              </a:rPr>
              <a:t> </a:t>
            </a:r>
            <a:r>
              <a:rPr sz="2400" b="1" spc="15" dirty="0">
                <a:latin typeface="Segoe UI"/>
                <a:cs typeface="Segoe UI"/>
              </a:rPr>
              <a:t>hoc</a:t>
            </a:r>
            <a:r>
              <a:rPr sz="2400" b="1" spc="75" dirty="0">
                <a:latin typeface="Segoe UI"/>
                <a:cs typeface="Segoe UI"/>
              </a:rPr>
              <a:t> </a:t>
            </a:r>
            <a:r>
              <a:rPr sz="2400" b="1" spc="30" dirty="0">
                <a:latin typeface="Segoe UI"/>
                <a:cs typeface="Segoe UI"/>
              </a:rPr>
              <a:t>workloads</a:t>
            </a:r>
            <a:r>
              <a:rPr sz="2400" b="1" spc="-90" dirty="0">
                <a:latin typeface="Segoe UI"/>
                <a:cs typeface="Segoe UI"/>
              </a:rPr>
              <a:t> </a:t>
            </a:r>
            <a:r>
              <a:rPr sz="2400" spc="15" dirty="0">
                <a:latin typeface="Segoe UI"/>
                <a:cs typeface="Segoe UI"/>
              </a:rPr>
              <a:t>setting</a:t>
            </a:r>
            <a:endParaRPr lang="en-US" sz="2400" spc="15" dirty="0">
              <a:latin typeface="Segoe UI"/>
              <a:cs typeface="Segoe UI"/>
            </a:endParaRPr>
          </a:p>
          <a:p>
            <a:pPr marL="456565" marR="756920" indent="-171450">
              <a:lnSpc>
                <a:spcPct val="150000"/>
              </a:lnSpc>
              <a:spcBef>
                <a:spcPts val="600"/>
              </a:spcBef>
              <a:buClr>
                <a:srgbClr val="006FC0"/>
              </a:buClr>
              <a:buSzPct val="92727"/>
              <a:buFont typeface="Arial MT"/>
              <a:buChar char="•"/>
              <a:tabLst>
                <a:tab pos="456565" algn="l"/>
              </a:tabLst>
            </a:pPr>
            <a:r>
              <a:rPr lang="en-US" sz="2400" b="1" spc="15" dirty="0">
                <a:solidFill>
                  <a:srgbClr val="FF0000"/>
                </a:solidFill>
                <a:effectLst>
                  <a:outerShdw blurRad="38100" dist="38100" dir="2700000" algn="tl">
                    <a:srgbClr val="000000">
                      <a:alpha val="43137"/>
                    </a:srgbClr>
                  </a:outerShdw>
                </a:effectLst>
                <a:latin typeface="Segoe UI"/>
                <a:cs typeface="Segoe UI"/>
              </a:rPr>
              <a:t>Pg241</a:t>
            </a:r>
            <a:endParaRPr sz="240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126105" cy="449580"/>
          </a:xfrm>
          <a:prstGeom prst="rect">
            <a:avLst/>
          </a:prstGeom>
        </p:spPr>
        <p:txBody>
          <a:bodyPr vert="horz" wrap="square" lIns="0" tIns="16510" rIns="0" bIns="0" rtlCol="0">
            <a:spAutoFit/>
          </a:bodyPr>
          <a:lstStyle/>
          <a:p>
            <a:pPr marL="12700">
              <a:lnSpc>
                <a:spcPct val="100000"/>
              </a:lnSpc>
              <a:spcBef>
                <a:spcPts val="130"/>
              </a:spcBef>
            </a:pPr>
            <a:r>
              <a:rPr spc="10" dirty="0"/>
              <a:t>Inspecting</a:t>
            </a:r>
            <a:r>
              <a:rPr spc="55" dirty="0"/>
              <a:t> </a:t>
            </a:r>
            <a:r>
              <a:rPr spc="20" dirty="0"/>
              <a:t>Statistics</a:t>
            </a:r>
          </a:p>
        </p:txBody>
      </p:sp>
      <p:sp>
        <p:nvSpPr>
          <p:cNvPr id="3" name="object 3"/>
          <p:cNvSpPr txBox="1"/>
          <p:nvPr/>
        </p:nvSpPr>
        <p:spPr>
          <a:xfrm>
            <a:off x="538162" y="951275"/>
            <a:ext cx="7843838" cy="3759684"/>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Viewing</a:t>
            </a:r>
            <a:r>
              <a:rPr lang="fr-FR" sz="1600" b="1" i="0" u="none" strike="noStrike" baseline="0" dirty="0">
                <a:latin typeface="Segoe-Bold"/>
              </a:rPr>
              <a:t> </a:t>
            </a:r>
            <a:r>
              <a:rPr lang="fr-FR" sz="1600" b="1" i="0" u="none" strike="noStrike" baseline="0" dirty="0" err="1">
                <a:latin typeface="Segoe-Bold"/>
              </a:rPr>
              <a:t>Statistics</a:t>
            </a:r>
            <a:endParaRPr lang="fr-FR" sz="1600" b="1" i="0" u="none" strike="noStrike" baseline="0" dirty="0">
              <a:latin typeface="Segoe-Bold"/>
            </a:endParaRPr>
          </a:p>
          <a:p>
            <a:pPr algn="l">
              <a:lnSpc>
                <a:spcPct val="150000"/>
              </a:lnSpc>
            </a:pPr>
            <a:r>
              <a:rPr lang="en-GB" sz="1600" b="0" i="0" u="none" strike="noStrike" baseline="0" dirty="0">
                <a:latin typeface="Segoe"/>
              </a:rPr>
              <a:t>You can use the </a:t>
            </a:r>
            <a:r>
              <a:rPr lang="en-GB" sz="1600" b="1" i="0" u="none" strike="noStrike" baseline="0" dirty="0" err="1">
                <a:latin typeface="Segoe-Bold"/>
              </a:rPr>
              <a:t>sys.stats</a:t>
            </a:r>
            <a:r>
              <a:rPr lang="en-GB" sz="1600" b="1" i="0" u="none" strike="noStrike" baseline="0" dirty="0">
                <a:latin typeface="Segoe-Bold"/>
              </a:rPr>
              <a:t> </a:t>
            </a:r>
            <a:r>
              <a:rPr lang="en-GB" sz="1600" b="0" i="0" u="none" strike="noStrike" baseline="0" dirty="0">
                <a:latin typeface="Segoe"/>
              </a:rPr>
              <a:t>and </a:t>
            </a:r>
            <a:r>
              <a:rPr lang="en-GB" sz="1600" b="1" i="0" u="none" strike="noStrike" baseline="0" dirty="0" err="1">
                <a:latin typeface="Segoe-Bold"/>
              </a:rPr>
              <a:t>sys.stats_colums</a:t>
            </a:r>
            <a:r>
              <a:rPr lang="en-GB" sz="1600" b="1" i="0" u="none" strike="noStrike" baseline="0" dirty="0">
                <a:latin typeface="Segoe-Bold"/>
              </a:rPr>
              <a:t> </a:t>
            </a:r>
            <a:r>
              <a:rPr lang="en-GB" sz="1600" b="0" i="0" u="none" strike="noStrike" baseline="0" dirty="0">
                <a:latin typeface="Segoe"/>
              </a:rPr>
              <a:t>system views to get information about the statistics objects that exist in a database, and the tables and columns to which they relate.</a:t>
            </a:r>
          </a:p>
          <a:p>
            <a:pPr algn="l">
              <a:lnSpc>
                <a:spcPct val="150000"/>
              </a:lnSpc>
            </a:pPr>
            <a:r>
              <a:rPr lang="en-GB" sz="1600" b="0" i="0" u="none" strike="noStrike" baseline="0" dirty="0">
                <a:latin typeface="Segoe"/>
              </a:rPr>
              <a:t>The STATS_DATE function can be used to return the date when a statistics object was last updated; this is the same last updated date information that is returned on the statistics header.</a:t>
            </a:r>
          </a:p>
          <a:p>
            <a:pPr algn="l">
              <a:lnSpc>
                <a:spcPct val="150000"/>
              </a:lnSpc>
            </a:pPr>
            <a:r>
              <a:rPr lang="en-GB" sz="1600" b="0" i="0" u="none" strike="noStrike" baseline="0" dirty="0">
                <a:latin typeface="Segoe"/>
              </a:rPr>
              <a:t>Detailed statistics data can be viewed using the DBCC command DBCC SHOW_STATISTICS. DBCC SHOW_STATISTICS can be used to return the statistics header, density vector, histogram, or statistics stream for a statistics object.</a:t>
            </a:r>
            <a:endParaRPr sz="1050" dirty="0">
              <a:latin typeface="Segoe UI"/>
              <a:cs typeface="Segoe UI"/>
            </a:endParaRPr>
          </a:p>
        </p:txBody>
      </p:sp>
    </p:spTree>
    <p:extLst>
      <p:ext uri="{BB962C8B-B14F-4D97-AF65-F5344CB8AC3E}">
        <p14:creationId xmlns:p14="http://schemas.microsoft.com/office/powerpoint/2010/main" val="70978432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6868478" cy="3304110"/>
          </a:xfrm>
          <a:prstGeom prst="rect">
            <a:avLst/>
          </a:prstGeom>
        </p:spPr>
        <p:txBody>
          <a:bodyPr vert="horz" wrap="square" lIns="0" tIns="16510" rIns="0" bIns="0" rtlCol="0">
            <a:spAutoFit/>
          </a:bodyPr>
          <a:lstStyle/>
          <a:p>
            <a:pPr marL="13970">
              <a:lnSpc>
                <a:spcPct val="150000"/>
              </a:lnSpc>
              <a:spcBef>
                <a:spcPts val="130"/>
              </a:spcBef>
            </a:pPr>
            <a:r>
              <a:rPr sz="2750" spc="10" dirty="0">
                <a:solidFill>
                  <a:srgbClr val="FFFFFF"/>
                </a:solidFill>
                <a:latin typeface="Segoe UI"/>
                <a:cs typeface="Segoe UI"/>
              </a:rPr>
              <a:t>Lesson</a:t>
            </a:r>
            <a:r>
              <a:rPr sz="2750" spc="60" dirty="0">
                <a:solidFill>
                  <a:srgbClr val="FFFFFF"/>
                </a:solidFill>
                <a:latin typeface="Segoe UI"/>
                <a:cs typeface="Segoe UI"/>
              </a:rPr>
              <a:t> </a:t>
            </a:r>
            <a:r>
              <a:rPr sz="2750" spc="5" dirty="0">
                <a:solidFill>
                  <a:srgbClr val="FFFFFF"/>
                </a:solidFill>
                <a:latin typeface="Segoe UI"/>
                <a:cs typeface="Segoe UI"/>
              </a:rPr>
              <a:t>3:</a:t>
            </a:r>
            <a:r>
              <a:rPr sz="2750" spc="-15" dirty="0">
                <a:solidFill>
                  <a:srgbClr val="FFFFFF"/>
                </a:solidFill>
                <a:latin typeface="Segoe UI"/>
                <a:cs typeface="Segoe UI"/>
              </a:rPr>
              <a:t> </a:t>
            </a:r>
            <a:r>
              <a:rPr sz="2750" spc="20" dirty="0">
                <a:solidFill>
                  <a:srgbClr val="FFFFFF"/>
                </a:solidFill>
                <a:latin typeface="Segoe UI"/>
                <a:cs typeface="Segoe UI"/>
              </a:rPr>
              <a:t>Automatic</a:t>
            </a:r>
            <a:r>
              <a:rPr sz="2750" spc="-20" dirty="0">
                <a:solidFill>
                  <a:srgbClr val="FFFFFF"/>
                </a:solidFill>
                <a:latin typeface="Segoe UI"/>
                <a:cs typeface="Segoe UI"/>
              </a:rPr>
              <a:t> </a:t>
            </a:r>
            <a:r>
              <a:rPr sz="2750" spc="5" dirty="0">
                <a:solidFill>
                  <a:srgbClr val="FFFFFF"/>
                </a:solidFill>
                <a:latin typeface="Segoe UI"/>
                <a:cs typeface="Segoe UI"/>
              </a:rPr>
              <a:t>Tuning</a:t>
            </a:r>
            <a:endParaRPr sz="2750" dirty="0">
              <a:latin typeface="Segoe UI"/>
              <a:cs typeface="Segoe UI"/>
            </a:endParaRPr>
          </a:p>
          <a:p>
            <a:pPr>
              <a:lnSpc>
                <a:spcPct val="150000"/>
              </a:lnSpc>
              <a:spcBef>
                <a:spcPts val="55"/>
              </a:spcBef>
            </a:pPr>
            <a:endParaRPr sz="2750"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750" spc="25" dirty="0">
                <a:latin typeface="Segoe UI"/>
                <a:cs typeface="Segoe UI"/>
              </a:rPr>
              <a:t>What</a:t>
            </a:r>
            <a:r>
              <a:rPr sz="2750" spc="20" dirty="0">
                <a:latin typeface="Segoe UI"/>
                <a:cs typeface="Segoe UI"/>
              </a:rPr>
              <a:t> </a:t>
            </a:r>
            <a:r>
              <a:rPr sz="2750" spc="5" dirty="0">
                <a:latin typeface="Segoe UI"/>
                <a:cs typeface="Segoe UI"/>
              </a:rPr>
              <a:t>is</a:t>
            </a:r>
            <a:r>
              <a:rPr sz="2750" spc="10" dirty="0">
                <a:latin typeface="Segoe UI"/>
                <a:cs typeface="Segoe UI"/>
              </a:rPr>
              <a:t> </a:t>
            </a:r>
            <a:r>
              <a:rPr sz="2750" spc="20" dirty="0">
                <a:latin typeface="Segoe UI"/>
                <a:cs typeface="Segoe UI"/>
              </a:rPr>
              <a:t>Automatic</a:t>
            </a:r>
            <a:r>
              <a:rPr sz="2750" spc="-15" dirty="0">
                <a:latin typeface="Segoe UI"/>
                <a:cs typeface="Segoe UI"/>
              </a:rPr>
              <a:t> </a:t>
            </a:r>
            <a:r>
              <a:rPr sz="2750" spc="10" dirty="0">
                <a:latin typeface="Segoe UI"/>
                <a:cs typeface="Segoe UI"/>
              </a:rPr>
              <a:t>Tuning?</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sys.dm_db_tuning_recommendations</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5" dirty="0">
                <a:latin typeface="Segoe UI"/>
                <a:cs typeface="Segoe UI"/>
              </a:rPr>
              <a:t>Plan</a:t>
            </a:r>
            <a:r>
              <a:rPr sz="2750" spc="-15" dirty="0">
                <a:latin typeface="Segoe UI"/>
                <a:cs typeface="Segoe UI"/>
              </a:rPr>
              <a:t> </a:t>
            </a:r>
            <a:r>
              <a:rPr sz="2750" spc="15" dirty="0">
                <a:latin typeface="Segoe UI"/>
                <a:cs typeface="Segoe UI"/>
              </a:rPr>
              <a:t>Choice</a:t>
            </a:r>
            <a:r>
              <a:rPr sz="2750" spc="20" dirty="0">
                <a:latin typeface="Segoe UI"/>
                <a:cs typeface="Segoe UI"/>
              </a:rPr>
              <a:t> </a:t>
            </a:r>
            <a:r>
              <a:rPr sz="2750" spc="15" dirty="0">
                <a:latin typeface="Segoe UI"/>
                <a:cs typeface="Segoe UI"/>
              </a:rPr>
              <a:t>Correction</a:t>
            </a:r>
            <a:endParaRPr sz="2750" dirty="0">
              <a:latin typeface="Segoe UI"/>
              <a:cs typeface="Segoe UI"/>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38625" cy="449580"/>
          </a:xfrm>
          <a:prstGeom prst="rect">
            <a:avLst/>
          </a:prstGeom>
        </p:spPr>
        <p:txBody>
          <a:bodyPr vert="horz" wrap="square" lIns="0" tIns="16510" rIns="0" bIns="0" rtlCol="0">
            <a:spAutoFit/>
          </a:bodyPr>
          <a:lstStyle/>
          <a:p>
            <a:pPr marL="12700">
              <a:lnSpc>
                <a:spcPct val="100000"/>
              </a:lnSpc>
              <a:spcBef>
                <a:spcPts val="130"/>
              </a:spcBef>
            </a:pPr>
            <a:r>
              <a:rPr spc="25" dirty="0"/>
              <a:t>What</a:t>
            </a:r>
            <a:r>
              <a:rPr spc="5" dirty="0"/>
              <a:t> is</a:t>
            </a:r>
            <a:r>
              <a:rPr dirty="0"/>
              <a:t> </a:t>
            </a:r>
            <a:r>
              <a:rPr spc="20" dirty="0"/>
              <a:t>Automatic</a:t>
            </a:r>
            <a:r>
              <a:rPr spc="-30" dirty="0"/>
              <a:t> </a:t>
            </a:r>
            <a:r>
              <a:rPr spc="10" dirty="0"/>
              <a:t>Tuning?</a:t>
            </a:r>
          </a:p>
        </p:txBody>
      </p:sp>
      <p:sp>
        <p:nvSpPr>
          <p:cNvPr id="3" name="object 3"/>
          <p:cNvSpPr txBox="1"/>
          <p:nvPr/>
        </p:nvSpPr>
        <p:spPr>
          <a:xfrm>
            <a:off x="538162" y="1045844"/>
            <a:ext cx="7911465" cy="2922275"/>
          </a:xfrm>
          <a:prstGeom prst="rect">
            <a:avLst/>
          </a:prstGeom>
        </p:spPr>
        <p:txBody>
          <a:bodyPr vert="horz" wrap="square" lIns="0" tIns="13335" rIns="0" bIns="0" rtlCol="0">
            <a:spAutoFit/>
          </a:bodyPr>
          <a:lstStyle/>
          <a:p>
            <a:pPr algn="l">
              <a:lnSpc>
                <a:spcPct val="150000"/>
              </a:lnSpc>
            </a:pPr>
            <a:r>
              <a:rPr lang="en-GB" sz="1600" b="0" i="0" u="none" strike="noStrike" baseline="0" dirty="0">
                <a:latin typeface="Segoe"/>
              </a:rPr>
              <a:t>It can be time consuming to investigate and resolve query performance problems caused by changes in a query execution plan. Automatic</a:t>
            </a:r>
          </a:p>
          <a:p>
            <a:pPr algn="l">
              <a:lnSpc>
                <a:spcPct val="150000"/>
              </a:lnSpc>
            </a:pPr>
            <a:r>
              <a:rPr lang="en-GB" sz="1600" b="0" i="0" u="none" strike="noStrike" baseline="0" dirty="0">
                <a:latin typeface="Segoe"/>
              </a:rPr>
              <a:t>tuning simplifies this process by collecting information about plan changes, and identifying </a:t>
            </a:r>
            <a:r>
              <a:rPr lang="fr-FR" sz="1600" b="0" i="0" u="none" strike="noStrike" baseline="0" dirty="0">
                <a:latin typeface="Segoe"/>
              </a:rPr>
              <a:t>and fixing performance issues.</a:t>
            </a:r>
          </a:p>
          <a:p>
            <a:pPr algn="l">
              <a:lnSpc>
                <a:spcPct val="150000"/>
              </a:lnSpc>
            </a:pPr>
            <a:r>
              <a:rPr lang="en-GB" sz="1600" b="0" i="0" u="none" strike="noStrike" baseline="0" dirty="0">
                <a:latin typeface="Segoe"/>
              </a:rPr>
              <a:t>When poor query performance can be linked to a change of query execution plan, automatic tuning reports the problem, allowing you to force the</a:t>
            </a:r>
          </a:p>
          <a:p>
            <a:pPr algn="l">
              <a:lnSpc>
                <a:spcPct val="150000"/>
              </a:lnSpc>
            </a:pPr>
            <a:r>
              <a:rPr lang="en-GB" sz="1600" b="0" i="0" u="none" strike="noStrike" baseline="0" dirty="0">
                <a:latin typeface="Segoe"/>
              </a:rPr>
              <a:t>previous, better-performing plan to be used. This can either be configured to happen automatically, or the corrective action can be applied manually.</a:t>
            </a:r>
            <a:endParaRPr dirty="0">
              <a:latin typeface="Segoe UI"/>
              <a:cs typeface="Segoe UI"/>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38625" cy="449580"/>
          </a:xfrm>
          <a:prstGeom prst="rect">
            <a:avLst/>
          </a:prstGeom>
        </p:spPr>
        <p:txBody>
          <a:bodyPr vert="horz" wrap="square" lIns="0" tIns="16510" rIns="0" bIns="0" rtlCol="0">
            <a:spAutoFit/>
          </a:bodyPr>
          <a:lstStyle/>
          <a:p>
            <a:pPr marL="12700">
              <a:lnSpc>
                <a:spcPct val="100000"/>
              </a:lnSpc>
              <a:spcBef>
                <a:spcPts val="130"/>
              </a:spcBef>
            </a:pPr>
            <a:r>
              <a:rPr spc="25" dirty="0"/>
              <a:t>What</a:t>
            </a:r>
            <a:r>
              <a:rPr spc="5" dirty="0"/>
              <a:t> is</a:t>
            </a:r>
            <a:r>
              <a:rPr dirty="0"/>
              <a:t> </a:t>
            </a:r>
            <a:r>
              <a:rPr spc="20" dirty="0"/>
              <a:t>Automatic</a:t>
            </a:r>
            <a:r>
              <a:rPr spc="-30" dirty="0"/>
              <a:t> </a:t>
            </a:r>
            <a:r>
              <a:rPr spc="10" dirty="0"/>
              <a:t>Tuning?</a:t>
            </a:r>
          </a:p>
        </p:txBody>
      </p:sp>
      <p:sp>
        <p:nvSpPr>
          <p:cNvPr id="3" name="object 3"/>
          <p:cNvSpPr txBox="1"/>
          <p:nvPr/>
        </p:nvSpPr>
        <p:spPr>
          <a:xfrm>
            <a:off x="538162" y="1045844"/>
            <a:ext cx="7911465" cy="3660939"/>
          </a:xfrm>
          <a:prstGeom prst="rect">
            <a:avLst/>
          </a:prstGeom>
        </p:spPr>
        <p:txBody>
          <a:bodyPr vert="horz" wrap="square" lIns="0" tIns="13335" rIns="0" bIns="0" rtlCol="0">
            <a:spAutoFit/>
          </a:bodyPr>
          <a:lstStyle/>
          <a:p>
            <a:pPr algn="l">
              <a:lnSpc>
                <a:spcPct val="150000"/>
              </a:lnSpc>
            </a:pPr>
            <a:r>
              <a:rPr lang="fr-FR" sz="1600" b="1" i="0" u="none" strike="noStrike" baseline="0" dirty="0">
                <a:latin typeface="Segoe-Bold"/>
              </a:rPr>
              <a:t>Plan </a:t>
            </a:r>
            <a:r>
              <a:rPr lang="fr-FR" sz="1600" b="1" i="0" u="none" strike="noStrike" baseline="0" dirty="0" err="1">
                <a:latin typeface="Segoe-Bold"/>
              </a:rPr>
              <a:t>Choice</a:t>
            </a:r>
            <a:r>
              <a:rPr lang="fr-FR" sz="1600" b="1" i="0" u="none" strike="noStrike" baseline="0" dirty="0">
                <a:latin typeface="Segoe-Bold"/>
              </a:rPr>
              <a:t> </a:t>
            </a:r>
            <a:r>
              <a:rPr lang="fr-FR" sz="1600" b="1" i="0" u="none" strike="noStrike" baseline="0" dirty="0" err="1">
                <a:latin typeface="Segoe-Bold"/>
              </a:rPr>
              <a:t>Regression</a:t>
            </a:r>
            <a:endParaRPr lang="fr-FR" sz="1600" b="1" i="0" u="none" strike="noStrike" baseline="0" dirty="0">
              <a:latin typeface="Segoe-Bold"/>
            </a:endParaRPr>
          </a:p>
          <a:p>
            <a:pPr algn="l">
              <a:lnSpc>
                <a:spcPct val="150000"/>
              </a:lnSpc>
            </a:pPr>
            <a:r>
              <a:rPr lang="en-GB" sz="1600" b="0" i="0" u="none" strike="noStrike" baseline="0" dirty="0">
                <a:latin typeface="Segoe"/>
              </a:rPr>
              <a:t>In most cases, a query execution plan is compiled the first time it used and then stored in the query plan </a:t>
            </a:r>
            <a:r>
              <a:rPr lang="fr-FR" sz="1600" b="0" i="0" u="none" strike="noStrike" baseline="0" dirty="0">
                <a:latin typeface="Segoe"/>
              </a:rPr>
              <a:t>cache for </a:t>
            </a:r>
            <a:r>
              <a:rPr lang="fr-FR" sz="1600" b="0" i="0" u="none" strike="noStrike" baseline="0" dirty="0" err="1">
                <a:latin typeface="Segoe"/>
              </a:rPr>
              <a:t>reuse</a:t>
            </a:r>
            <a:r>
              <a:rPr lang="fr-FR" sz="1600" b="0" i="0" u="none" strike="noStrike" baseline="0" dirty="0">
                <a:latin typeface="Segoe"/>
              </a:rPr>
              <a:t>.</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Segoe"/>
              </a:rPr>
              <a:t>However, a query plan may be recompiled and replaced with new query plan due to schema or statistics changes. If the recompilation results in poorer performance compared to the previous plan, it is referred to as </a:t>
            </a:r>
            <a:r>
              <a:rPr lang="en-GB" sz="1600" b="1" i="0" u="none" strike="noStrike" baseline="0" dirty="0">
                <a:latin typeface="Segoe"/>
              </a:rPr>
              <a:t>plan choice regression</a:t>
            </a:r>
            <a:r>
              <a:rPr lang="en-GB" sz="1600" b="0" i="0" u="none" strike="noStrike" baseline="0" dirty="0">
                <a:latin typeface="Segoe"/>
              </a:rPr>
              <a:t>.</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Automatic tuning identifies plan choice regression by maintaining records of the relative performance of the previous and current execution plans for a query.</a:t>
            </a:r>
            <a:endParaRPr sz="1600" dirty="0">
              <a:latin typeface="Segoe UI"/>
              <a:cs typeface="Segoe UI"/>
            </a:endParaRPr>
          </a:p>
        </p:txBody>
      </p:sp>
    </p:spTree>
    <p:extLst>
      <p:ext uri="{BB962C8B-B14F-4D97-AF65-F5344CB8AC3E}">
        <p14:creationId xmlns:p14="http://schemas.microsoft.com/office/powerpoint/2010/main" val="2109450799"/>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782310" cy="449580"/>
          </a:xfrm>
          <a:prstGeom prst="rect">
            <a:avLst/>
          </a:prstGeom>
        </p:spPr>
        <p:txBody>
          <a:bodyPr vert="horz" wrap="square" lIns="0" tIns="16510" rIns="0" bIns="0" rtlCol="0">
            <a:spAutoFit/>
          </a:bodyPr>
          <a:lstStyle/>
          <a:p>
            <a:pPr marL="12700">
              <a:lnSpc>
                <a:spcPct val="100000"/>
              </a:lnSpc>
              <a:spcBef>
                <a:spcPts val="130"/>
              </a:spcBef>
            </a:pPr>
            <a:r>
              <a:rPr spc="15" dirty="0"/>
              <a:t>sys.dm_db_tuning_recommendations</a:t>
            </a:r>
          </a:p>
        </p:txBody>
      </p:sp>
      <p:sp>
        <p:nvSpPr>
          <p:cNvPr id="3" name="object 3"/>
          <p:cNvSpPr txBox="1"/>
          <p:nvPr/>
        </p:nvSpPr>
        <p:spPr>
          <a:xfrm>
            <a:off x="446722" y="905583"/>
            <a:ext cx="8240078" cy="4867679"/>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When automatic tuning identifies plan choice regression, the details are reported by the system </a:t>
            </a:r>
            <a:r>
              <a:rPr lang="fr-FR" sz="1600" b="0" i="0" u="none" strike="noStrike" baseline="0" dirty="0" err="1">
                <a:latin typeface="Segoe"/>
              </a:rPr>
              <a:t>dynamic</a:t>
            </a:r>
            <a:r>
              <a:rPr lang="fr-FR" sz="1600" b="0" i="0" u="none" strike="noStrike" baseline="0" dirty="0">
                <a:latin typeface="Segoe"/>
              </a:rPr>
              <a:t> management </a:t>
            </a:r>
            <a:r>
              <a:rPr lang="fr-FR" sz="1600" b="0" i="0" u="none" strike="noStrike" baseline="0" dirty="0" err="1">
                <a:latin typeface="Segoe"/>
              </a:rPr>
              <a:t>view</a:t>
            </a:r>
            <a:r>
              <a:rPr lang="fr-FR" sz="1600" b="0" i="0" u="none" strike="noStrike" baseline="0" dirty="0">
                <a:latin typeface="Segoe"/>
              </a:rPr>
              <a:t> (DMV) </a:t>
            </a:r>
            <a:r>
              <a:rPr lang="en-GB" sz="1600" b="1" i="0" u="none" strike="noStrike" baseline="0" dirty="0" err="1">
                <a:latin typeface="Segoe-Bold"/>
              </a:rPr>
              <a:t>sys.dm_db_tuning_recommendations</a:t>
            </a:r>
            <a:r>
              <a:rPr lang="en-GB" sz="1600" b="0" i="0" u="none" strike="noStrike" baseline="0" dirty="0">
                <a:latin typeface="Segoe"/>
              </a:rPr>
              <a:t>. This DMV gives tuning recommendations, and records when and how tuning recommendations are </a:t>
            </a:r>
            <a:r>
              <a:rPr lang="fr-FR" sz="1600" b="0" i="0" u="none" strike="noStrike" baseline="0" dirty="0" err="1">
                <a:latin typeface="Segoe"/>
              </a:rPr>
              <a:t>implemented</a:t>
            </a:r>
            <a:r>
              <a:rPr lang="fr-FR" sz="1600" b="0" i="0" u="none" strike="noStrike" baseline="0" dirty="0">
                <a:latin typeface="Segoe"/>
              </a:rPr>
              <a:t>.</a:t>
            </a:r>
          </a:p>
          <a:p>
            <a:pPr algn="l">
              <a:lnSpc>
                <a:spcPct val="150000"/>
              </a:lnSpc>
            </a:pPr>
            <a:r>
              <a:rPr lang="fr-FR" sz="1600" b="0" i="0" u="none" strike="noStrike" baseline="0" dirty="0">
                <a:latin typeface="Segoe"/>
              </a:rPr>
              <a:t>The data </a:t>
            </a:r>
            <a:r>
              <a:rPr lang="fr-FR" sz="1600" b="0" i="0" u="none" strike="noStrike" baseline="0" dirty="0" err="1">
                <a:latin typeface="Segoe"/>
              </a:rPr>
              <a:t>returned</a:t>
            </a:r>
            <a:r>
              <a:rPr lang="fr-FR" sz="1600" b="0" i="0" u="none" strike="noStrike" baseline="0" dirty="0">
                <a:latin typeface="Segoe"/>
              </a:rPr>
              <a:t> by </a:t>
            </a:r>
            <a:r>
              <a:rPr lang="en-GB" sz="1600" b="0" i="0" u="none" strike="noStrike" baseline="0" dirty="0" err="1">
                <a:latin typeface="Segoe"/>
              </a:rPr>
              <a:t>sys.dm_db_tuning_recommendations</a:t>
            </a:r>
            <a:r>
              <a:rPr lang="en-GB" sz="1600" b="0" i="0" u="none" strike="noStrike" baseline="0" dirty="0">
                <a:latin typeface="Segoe"/>
              </a:rPr>
              <a:t> includes:</a:t>
            </a:r>
          </a:p>
          <a:p>
            <a:pPr marL="285750" indent="-285750" algn="l">
              <a:lnSpc>
                <a:spcPct val="150000"/>
              </a:lnSpc>
              <a:buFont typeface="Arial" panose="020B0604020202020204" pitchFamily="34" charset="0"/>
              <a:buChar char="•"/>
            </a:pPr>
            <a:r>
              <a:rPr lang="en-GB" sz="1600" b="0" i="0" u="none" strike="noStrike" baseline="0" dirty="0">
                <a:latin typeface="Segoe"/>
              </a:rPr>
              <a:t>A score from 0 thru 100 to indicate the anticipated performance impact of the recommendation. The higher the score value, </a:t>
            </a:r>
            <a:r>
              <a:rPr lang="fr-FR" sz="1600" b="0" i="0" u="none" strike="noStrike" baseline="0" dirty="0">
                <a:latin typeface="Segoe"/>
              </a:rPr>
              <a:t>the </a:t>
            </a:r>
            <a:r>
              <a:rPr lang="fr-FR" sz="1600" b="0" i="0" u="none" strike="noStrike" baseline="0" dirty="0" err="1">
                <a:latin typeface="Segoe"/>
              </a:rPr>
              <a:t>greater</a:t>
            </a:r>
            <a:r>
              <a:rPr lang="fr-FR" sz="1600" b="0" i="0" u="none" strike="noStrike" baseline="0" dirty="0">
                <a:latin typeface="Segoe"/>
              </a:rPr>
              <a:t> the impact.</a:t>
            </a:r>
          </a:p>
          <a:p>
            <a:pPr marL="285750" indent="-285750" algn="l">
              <a:lnSpc>
                <a:spcPct val="150000"/>
              </a:lnSpc>
              <a:buFont typeface="Arial" panose="020B0604020202020204" pitchFamily="34" charset="0"/>
              <a:buChar char="•"/>
            </a:pPr>
            <a:r>
              <a:rPr lang="en-GB" sz="1600" b="0" i="0" u="none" strike="noStrike" baseline="0" dirty="0">
                <a:latin typeface="Segoe"/>
              </a:rPr>
              <a:t>Information about the recommendation. This is a JSON-formatted string and includes metrics used to identify plan choice regression, and the command used to apply the recommendation.</a:t>
            </a:r>
          </a:p>
          <a:p>
            <a:pPr algn="l">
              <a:lnSpc>
                <a:spcPct val="150000"/>
              </a:lnSpc>
            </a:pPr>
            <a:r>
              <a:rPr lang="en-GB" sz="1600" b="0" i="0" u="none" strike="noStrike" baseline="0" dirty="0">
                <a:latin typeface="Segoe"/>
              </a:rPr>
              <a:t>In common with the contents of the query plan cache, the results of</a:t>
            </a:r>
          </a:p>
          <a:p>
            <a:pPr algn="l">
              <a:lnSpc>
                <a:spcPct val="150000"/>
              </a:lnSpc>
            </a:pPr>
            <a:r>
              <a:rPr lang="en-GB" sz="1600" b="1" i="0" u="none" strike="noStrike" baseline="0" dirty="0" err="1">
                <a:latin typeface="Segoe-Bold"/>
              </a:rPr>
              <a:t>sys.dm_db_tuning_recommendations</a:t>
            </a:r>
            <a:r>
              <a:rPr lang="en-GB" sz="1600" b="1" i="0" u="none" strike="noStrike" baseline="0" dirty="0">
                <a:latin typeface="Segoe-Bold"/>
              </a:rPr>
              <a:t> </a:t>
            </a:r>
            <a:r>
              <a:rPr lang="en-GB" sz="1600" b="0" i="0" u="none" strike="noStrike" baseline="0" dirty="0">
                <a:latin typeface="Segoe"/>
              </a:rPr>
              <a:t>are retained until the SQL Server instance is restarted.</a:t>
            </a:r>
            <a:endParaRPr sz="1600" dirty="0">
              <a:latin typeface="Segoe UI"/>
              <a:cs typeface="Segoe UI"/>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584575" cy="449580"/>
          </a:xfrm>
          <a:prstGeom prst="rect">
            <a:avLst/>
          </a:prstGeom>
        </p:spPr>
        <p:txBody>
          <a:bodyPr vert="horz" wrap="square" lIns="0" tIns="16510" rIns="0" bIns="0" rtlCol="0">
            <a:spAutoFit/>
          </a:bodyPr>
          <a:lstStyle/>
          <a:p>
            <a:pPr marL="12700">
              <a:lnSpc>
                <a:spcPct val="100000"/>
              </a:lnSpc>
              <a:spcBef>
                <a:spcPts val="130"/>
              </a:spcBef>
            </a:pPr>
            <a:r>
              <a:rPr spc="15" dirty="0"/>
              <a:t>Plan</a:t>
            </a:r>
            <a:r>
              <a:rPr spc="-40" dirty="0"/>
              <a:t> </a:t>
            </a:r>
            <a:r>
              <a:rPr spc="15" dirty="0"/>
              <a:t>Choice</a:t>
            </a:r>
            <a:r>
              <a:rPr spc="-5" dirty="0"/>
              <a:t> </a:t>
            </a:r>
            <a:r>
              <a:rPr spc="15" dirty="0"/>
              <a:t>Correction</a:t>
            </a:r>
          </a:p>
        </p:txBody>
      </p:sp>
      <p:sp>
        <p:nvSpPr>
          <p:cNvPr id="3" name="object 3"/>
          <p:cNvSpPr txBox="1"/>
          <p:nvPr/>
        </p:nvSpPr>
        <p:spPr>
          <a:xfrm>
            <a:off x="538162" y="934772"/>
            <a:ext cx="7523480" cy="4863832"/>
          </a:xfrm>
          <a:prstGeom prst="rect">
            <a:avLst/>
          </a:prstGeom>
        </p:spPr>
        <p:txBody>
          <a:bodyPr vert="horz" wrap="square" lIns="0" tIns="127635" rIns="0" bIns="0" rtlCol="0">
            <a:spAutoFit/>
          </a:bodyPr>
          <a:lstStyle/>
          <a:p>
            <a:pPr marL="184150" indent="-171450">
              <a:lnSpc>
                <a:spcPct val="150000"/>
              </a:lnSpc>
              <a:spcBef>
                <a:spcPts val="1005"/>
              </a:spcBef>
              <a:buClr>
                <a:srgbClr val="006FC0"/>
              </a:buClr>
              <a:buSzPct val="92727"/>
              <a:buFont typeface="Arial MT"/>
              <a:buChar char="•"/>
              <a:tabLst>
                <a:tab pos="184150" algn="l"/>
              </a:tabLst>
            </a:pPr>
            <a:r>
              <a:rPr sz="2400" spc="25" dirty="0">
                <a:latin typeface="Segoe UI"/>
                <a:cs typeface="Segoe UI"/>
              </a:rPr>
              <a:t>Automatic</a:t>
            </a:r>
            <a:r>
              <a:rPr sz="2400" spc="-20" dirty="0">
                <a:latin typeface="Segoe UI"/>
                <a:cs typeface="Segoe UI"/>
              </a:rPr>
              <a:t> </a:t>
            </a:r>
            <a:r>
              <a:rPr sz="2400" spc="15" dirty="0">
                <a:latin typeface="Segoe UI"/>
                <a:cs typeface="Segoe UI"/>
              </a:rPr>
              <a:t>plan</a:t>
            </a:r>
            <a:r>
              <a:rPr sz="2400" spc="-5" dirty="0">
                <a:latin typeface="Segoe UI"/>
                <a:cs typeface="Segoe UI"/>
              </a:rPr>
              <a:t> </a:t>
            </a:r>
            <a:r>
              <a:rPr sz="2400" spc="10" dirty="0">
                <a:latin typeface="Segoe UI"/>
                <a:cs typeface="Segoe UI"/>
              </a:rPr>
              <a:t>choice</a:t>
            </a:r>
            <a:r>
              <a:rPr sz="2400" spc="30" dirty="0">
                <a:latin typeface="Segoe UI"/>
                <a:cs typeface="Segoe UI"/>
              </a:rPr>
              <a:t> </a:t>
            </a:r>
            <a:r>
              <a:rPr sz="2400" spc="15" dirty="0">
                <a:latin typeface="Segoe UI"/>
                <a:cs typeface="Segoe UI"/>
              </a:rPr>
              <a:t>correction:</a:t>
            </a:r>
            <a:endParaRPr sz="2400" dirty="0">
              <a:latin typeface="Segoe UI"/>
              <a:cs typeface="Segoe UI"/>
            </a:endParaRPr>
          </a:p>
          <a:p>
            <a:pPr marL="870585" lvl="1" indent="-181610">
              <a:lnSpc>
                <a:spcPct val="150000"/>
              </a:lnSpc>
              <a:spcBef>
                <a:spcPts val="680"/>
              </a:spcBef>
              <a:buClr>
                <a:srgbClr val="006FC0"/>
              </a:buClr>
              <a:buSzPct val="77500"/>
              <a:buFont typeface="Arial MT"/>
              <a:buChar char="•"/>
              <a:tabLst>
                <a:tab pos="871219" algn="l"/>
              </a:tabLst>
            </a:pPr>
            <a:r>
              <a:rPr spc="35" dirty="0">
                <a:latin typeface="Segoe UI"/>
                <a:cs typeface="Segoe UI"/>
              </a:rPr>
              <a:t>E</a:t>
            </a:r>
            <a:r>
              <a:rPr spc="-10" dirty="0">
                <a:latin typeface="Segoe UI"/>
                <a:cs typeface="Segoe UI"/>
              </a:rPr>
              <a:t>n</a:t>
            </a:r>
            <a:r>
              <a:rPr spc="25" dirty="0">
                <a:latin typeface="Segoe UI"/>
                <a:cs typeface="Segoe UI"/>
              </a:rPr>
              <a:t>a</a:t>
            </a:r>
            <a:r>
              <a:rPr spc="15" dirty="0">
                <a:latin typeface="Segoe UI"/>
                <a:cs typeface="Segoe UI"/>
              </a:rPr>
              <a:t>b</a:t>
            </a:r>
            <a:r>
              <a:rPr spc="35" dirty="0">
                <a:latin typeface="Segoe UI"/>
                <a:cs typeface="Segoe UI"/>
              </a:rPr>
              <a:t>l</a:t>
            </a:r>
            <a:r>
              <a:rPr dirty="0">
                <a:latin typeface="Segoe UI"/>
                <a:cs typeface="Segoe UI"/>
              </a:rPr>
              <a:t>e</a:t>
            </a:r>
            <a:r>
              <a:rPr spc="15" dirty="0">
                <a:latin typeface="Segoe UI"/>
                <a:cs typeface="Segoe UI"/>
              </a:rPr>
              <a:t>d</a:t>
            </a:r>
            <a:r>
              <a:rPr spc="-170" dirty="0">
                <a:latin typeface="Segoe UI"/>
                <a:cs typeface="Segoe UI"/>
              </a:rPr>
              <a:t> </a:t>
            </a:r>
            <a:r>
              <a:rPr spc="25" dirty="0">
                <a:latin typeface="Segoe UI"/>
                <a:cs typeface="Segoe UI"/>
              </a:rPr>
              <a:t>a</a:t>
            </a:r>
            <a:r>
              <a:rPr spc="10" dirty="0">
                <a:latin typeface="Segoe UI"/>
                <a:cs typeface="Segoe UI"/>
              </a:rPr>
              <a:t>t</a:t>
            </a:r>
            <a:r>
              <a:rPr spc="-35" dirty="0">
                <a:latin typeface="Segoe UI"/>
                <a:cs typeface="Segoe UI"/>
              </a:rPr>
              <a:t> </a:t>
            </a:r>
            <a:r>
              <a:rPr spc="-5" dirty="0">
                <a:latin typeface="Segoe UI"/>
                <a:cs typeface="Segoe UI"/>
              </a:rPr>
              <a:t>t</a:t>
            </a:r>
            <a:r>
              <a:rPr spc="-10" dirty="0">
                <a:latin typeface="Segoe UI"/>
                <a:cs typeface="Segoe UI"/>
              </a:rPr>
              <a:t>h</a:t>
            </a:r>
            <a:r>
              <a:rPr spc="15" dirty="0">
                <a:latin typeface="Segoe UI"/>
                <a:cs typeface="Segoe UI"/>
              </a:rPr>
              <a:t>e</a:t>
            </a:r>
            <a:r>
              <a:rPr spc="60" dirty="0">
                <a:latin typeface="Segoe UI"/>
                <a:cs typeface="Segoe UI"/>
              </a:rPr>
              <a:t> </a:t>
            </a:r>
            <a:r>
              <a:rPr sz="1600" spc="-10" dirty="0">
                <a:latin typeface="Segoe UI"/>
                <a:cs typeface="Segoe UI"/>
              </a:rPr>
              <a:t>d</a:t>
            </a:r>
            <a:r>
              <a:rPr sz="1600" spc="-15" dirty="0">
                <a:latin typeface="Segoe UI"/>
                <a:cs typeface="Segoe UI"/>
              </a:rPr>
              <a:t>a</a:t>
            </a:r>
            <a:r>
              <a:rPr sz="1600" spc="-10" dirty="0">
                <a:latin typeface="Segoe UI"/>
                <a:cs typeface="Segoe UI"/>
              </a:rPr>
              <a:t>t</a:t>
            </a:r>
            <a:r>
              <a:rPr sz="1600" spc="-15" dirty="0">
                <a:latin typeface="Segoe UI"/>
                <a:cs typeface="Segoe UI"/>
              </a:rPr>
              <a:t>a</a:t>
            </a:r>
            <a:r>
              <a:rPr sz="1600" spc="-10" dirty="0">
                <a:latin typeface="Segoe UI"/>
                <a:cs typeface="Segoe UI"/>
              </a:rPr>
              <a:t>b</a:t>
            </a:r>
            <a:r>
              <a:rPr sz="1600" spc="-15" dirty="0">
                <a:latin typeface="Segoe UI"/>
                <a:cs typeface="Segoe UI"/>
              </a:rPr>
              <a:t>as</a:t>
            </a:r>
            <a:r>
              <a:rPr sz="1600" dirty="0">
                <a:latin typeface="Segoe UI"/>
                <a:cs typeface="Segoe UI"/>
              </a:rPr>
              <a:t>e</a:t>
            </a:r>
            <a:r>
              <a:rPr sz="1600" spc="125" dirty="0">
                <a:latin typeface="Segoe UI"/>
                <a:cs typeface="Segoe UI"/>
              </a:rPr>
              <a:t> </a:t>
            </a:r>
            <a:r>
              <a:rPr spc="35" dirty="0">
                <a:latin typeface="Segoe UI"/>
                <a:cs typeface="Segoe UI"/>
              </a:rPr>
              <a:t>l</a:t>
            </a:r>
            <a:r>
              <a:rPr spc="5" dirty="0">
                <a:latin typeface="Segoe UI"/>
                <a:cs typeface="Segoe UI"/>
              </a:rPr>
              <a:t>e</a:t>
            </a:r>
            <a:r>
              <a:rPr spc="10" dirty="0">
                <a:latin typeface="Segoe UI"/>
                <a:cs typeface="Segoe UI"/>
              </a:rPr>
              <a:t>vel</a:t>
            </a:r>
            <a:endParaRPr dirty="0">
              <a:latin typeface="Segoe UI"/>
              <a:cs typeface="Segoe UI"/>
            </a:endParaRPr>
          </a:p>
          <a:p>
            <a:pPr marL="870585" lvl="1" indent="-181610">
              <a:lnSpc>
                <a:spcPct val="150000"/>
              </a:lnSpc>
              <a:spcBef>
                <a:spcPts val="605"/>
              </a:spcBef>
              <a:buClr>
                <a:srgbClr val="006FC0"/>
              </a:buClr>
              <a:buSzPct val="77500"/>
              <a:buFont typeface="Arial MT"/>
              <a:buChar char="•"/>
              <a:tabLst>
                <a:tab pos="871219" algn="l"/>
              </a:tabLst>
            </a:pPr>
            <a:r>
              <a:rPr dirty="0">
                <a:latin typeface="Segoe UI"/>
                <a:cs typeface="Segoe UI"/>
              </a:rPr>
              <a:t>P</a:t>
            </a:r>
            <a:r>
              <a:rPr spc="35" dirty="0">
                <a:latin typeface="Segoe UI"/>
                <a:cs typeface="Segoe UI"/>
              </a:rPr>
              <a:t>l</a:t>
            </a:r>
            <a:r>
              <a:rPr spc="25" dirty="0">
                <a:latin typeface="Segoe UI"/>
                <a:cs typeface="Segoe UI"/>
              </a:rPr>
              <a:t>a</a:t>
            </a:r>
            <a:r>
              <a:rPr spc="15" dirty="0">
                <a:latin typeface="Segoe UI"/>
                <a:cs typeface="Segoe UI"/>
              </a:rPr>
              <a:t>n</a:t>
            </a:r>
            <a:r>
              <a:rPr spc="-120" dirty="0">
                <a:latin typeface="Segoe UI"/>
                <a:cs typeface="Segoe UI"/>
              </a:rPr>
              <a:t> </a:t>
            </a:r>
            <a:r>
              <a:rPr spc="-30" dirty="0">
                <a:latin typeface="Segoe UI"/>
                <a:cs typeface="Segoe UI"/>
              </a:rPr>
              <a:t>c</a:t>
            </a:r>
            <a:r>
              <a:rPr spc="-10" dirty="0">
                <a:latin typeface="Segoe UI"/>
                <a:cs typeface="Segoe UI"/>
              </a:rPr>
              <a:t>h</a:t>
            </a:r>
            <a:r>
              <a:rPr spc="25" dirty="0">
                <a:latin typeface="Segoe UI"/>
                <a:cs typeface="Segoe UI"/>
              </a:rPr>
              <a:t>o</a:t>
            </a:r>
            <a:r>
              <a:rPr spc="35" dirty="0">
                <a:latin typeface="Segoe UI"/>
                <a:cs typeface="Segoe UI"/>
              </a:rPr>
              <a:t>i</a:t>
            </a:r>
            <a:r>
              <a:rPr spc="-30" dirty="0">
                <a:latin typeface="Segoe UI"/>
                <a:cs typeface="Segoe UI"/>
              </a:rPr>
              <a:t>c</a:t>
            </a:r>
            <a:r>
              <a:rPr spc="10" dirty="0">
                <a:latin typeface="Segoe UI"/>
                <a:cs typeface="Segoe UI"/>
              </a:rPr>
              <a:t>e</a:t>
            </a:r>
            <a:r>
              <a:rPr spc="40" dirty="0">
                <a:latin typeface="Segoe UI"/>
                <a:cs typeface="Segoe UI"/>
              </a:rPr>
              <a:t> </a:t>
            </a:r>
            <a:r>
              <a:rPr spc="-25" dirty="0">
                <a:latin typeface="Segoe UI"/>
                <a:cs typeface="Segoe UI"/>
              </a:rPr>
              <a:t>r</a:t>
            </a:r>
            <a:r>
              <a:rPr dirty="0">
                <a:latin typeface="Segoe UI"/>
                <a:cs typeface="Segoe UI"/>
              </a:rPr>
              <a:t>e</a:t>
            </a:r>
            <a:r>
              <a:rPr spc="-30" dirty="0">
                <a:latin typeface="Segoe UI"/>
                <a:cs typeface="Segoe UI"/>
              </a:rPr>
              <a:t>c</a:t>
            </a:r>
            <a:r>
              <a:rPr spc="25" dirty="0">
                <a:latin typeface="Segoe UI"/>
                <a:cs typeface="Segoe UI"/>
              </a:rPr>
              <a:t>o</a:t>
            </a:r>
            <a:r>
              <a:rPr spc="-5" dirty="0">
                <a:latin typeface="Segoe UI"/>
                <a:cs typeface="Segoe UI"/>
              </a:rPr>
              <a:t>mm</a:t>
            </a:r>
            <a:r>
              <a:rPr dirty="0">
                <a:latin typeface="Segoe UI"/>
                <a:cs typeface="Segoe UI"/>
              </a:rPr>
              <a:t>e</a:t>
            </a:r>
            <a:r>
              <a:rPr spc="-10" dirty="0">
                <a:latin typeface="Segoe UI"/>
                <a:cs typeface="Segoe UI"/>
              </a:rPr>
              <a:t>n</a:t>
            </a:r>
            <a:r>
              <a:rPr spc="15" dirty="0">
                <a:latin typeface="Segoe UI"/>
                <a:cs typeface="Segoe UI"/>
              </a:rPr>
              <a:t>d</a:t>
            </a:r>
            <a:r>
              <a:rPr spc="30" dirty="0">
                <a:latin typeface="Segoe UI"/>
                <a:cs typeface="Segoe UI"/>
              </a:rPr>
              <a:t>a</a:t>
            </a:r>
            <a:r>
              <a:rPr spc="-10" dirty="0">
                <a:latin typeface="Segoe UI"/>
                <a:cs typeface="Segoe UI"/>
              </a:rPr>
              <a:t>t</a:t>
            </a:r>
            <a:r>
              <a:rPr spc="35" dirty="0">
                <a:latin typeface="Segoe UI"/>
                <a:cs typeface="Segoe UI"/>
              </a:rPr>
              <a:t>i</a:t>
            </a:r>
            <a:r>
              <a:rPr spc="25" dirty="0">
                <a:latin typeface="Segoe UI"/>
                <a:cs typeface="Segoe UI"/>
              </a:rPr>
              <a:t>o</a:t>
            </a:r>
            <a:r>
              <a:rPr spc="-10" dirty="0">
                <a:latin typeface="Segoe UI"/>
                <a:cs typeface="Segoe UI"/>
              </a:rPr>
              <a:t>n</a:t>
            </a:r>
            <a:r>
              <a:rPr spc="10" dirty="0">
                <a:latin typeface="Segoe UI"/>
                <a:cs typeface="Segoe UI"/>
              </a:rPr>
              <a:t>s</a:t>
            </a:r>
            <a:r>
              <a:rPr spc="-135" dirty="0">
                <a:latin typeface="Segoe UI"/>
                <a:cs typeface="Segoe UI"/>
              </a:rPr>
              <a:t> </a:t>
            </a:r>
            <a:r>
              <a:rPr spc="25" dirty="0">
                <a:latin typeface="Segoe UI"/>
                <a:cs typeface="Segoe UI"/>
              </a:rPr>
              <a:t>a</a:t>
            </a:r>
            <a:r>
              <a:rPr spc="-25" dirty="0">
                <a:latin typeface="Segoe UI"/>
                <a:cs typeface="Segoe UI"/>
              </a:rPr>
              <a:t>r</a:t>
            </a:r>
            <a:r>
              <a:rPr spc="10" dirty="0">
                <a:latin typeface="Segoe UI"/>
                <a:cs typeface="Segoe UI"/>
              </a:rPr>
              <a:t>e</a:t>
            </a:r>
            <a:r>
              <a:rPr spc="40" dirty="0">
                <a:latin typeface="Segoe UI"/>
                <a:cs typeface="Segoe UI"/>
              </a:rPr>
              <a:t> </a:t>
            </a:r>
            <a:r>
              <a:rPr spc="-30" dirty="0">
                <a:latin typeface="Segoe UI"/>
                <a:cs typeface="Segoe UI"/>
              </a:rPr>
              <a:t>f</a:t>
            </a:r>
            <a:r>
              <a:rPr spc="25" dirty="0">
                <a:latin typeface="Segoe UI"/>
                <a:cs typeface="Segoe UI"/>
              </a:rPr>
              <a:t>o</a:t>
            </a:r>
            <a:r>
              <a:rPr spc="-25" dirty="0">
                <a:latin typeface="Segoe UI"/>
                <a:cs typeface="Segoe UI"/>
              </a:rPr>
              <a:t>r</a:t>
            </a:r>
            <a:r>
              <a:rPr spc="-30" dirty="0">
                <a:latin typeface="Segoe UI"/>
                <a:cs typeface="Segoe UI"/>
              </a:rPr>
              <a:t>c</a:t>
            </a:r>
            <a:r>
              <a:rPr dirty="0">
                <a:latin typeface="Segoe UI"/>
                <a:cs typeface="Segoe UI"/>
              </a:rPr>
              <a:t>e</a:t>
            </a:r>
            <a:r>
              <a:rPr spc="15" dirty="0">
                <a:latin typeface="Segoe UI"/>
                <a:cs typeface="Segoe UI"/>
              </a:rPr>
              <a:t>d</a:t>
            </a:r>
            <a:r>
              <a:rPr spc="-20" dirty="0">
                <a:latin typeface="Segoe UI"/>
                <a:cs typeface="Segoe UI"/>
              </a:rPr>
              <a:t> </a:t>
            </a:r>
            <a:r>
              <a:rPr spc="45" dirty="0">
                <a:latin typeface="Segoe UI"/>
                <a:cs typeface="Segoe UI"/>
              </a:rPr>
              <a:t>w</a:t>
            </a:r>
            <a:r>
              <a:rPr spc="-10" dirty="0">
                <a:latin typeface="Segoe UI"/>
                <a:cs typeface="Segoe UI"/>
              </a:rPr>
              <a:t>h</a:t>
            </a:r>
            <a:r>
              <a:rPr dirty="0">
                <a:latin typeface="Segoe UI"/>
                <a:cs typeface="Segoe UI"/>
              </a:rPr>
              <a:t>e</a:t>
            </a:r>
            <a:r>
              <a:rPr spc="-10" dirty="0">
                <a:latin typeface="Segoe UI"/>
                <a:cs typeface="Segoe UI"/>
              </a:rPr>
              <a:t>n</a:t>
            </a:r>
            <a:r>
              <a:rPr spc="5" dirty="0">
                <a:latin typeface="Segoe UI"/>
                <a:cs typeface="Segoe UI"/>
              </a:rPr>
              <a:t>:</a:t>
            </a:r>
            <a:endParaRPr dirty="0">
              <a:latin typeface="Segoe UI"/>
              <a:cs typeface="Segoe UI"/>
            </a:endParaRPr>
          </a:p>
          <a:p>
            <a:pPr marL="1842770" lvl="2" indent="-744220">
              <a:lnSpc>
                <a:spcPct val="150000"/>
              </a:lnSpc>
              <a:spcBef>
                <a:spcPts val="580"/>
              </a:spcBef>
              <a:buClr>
                <a:srgbClr val="006FC0"/>
              </a:buClr>
              <a:buSzPct val="91666"/>
              <a:buFont typeface="Arial MT"/>
              <a:buChar char="•"/>
              <a:tabLst>
                <a:tab pos="1842770" algn="l"/>
                <a:tab pos="1843405" algn="l"/>
              </a:tabLst>
            </a:pPr>
            <a:r>
              <a:rPr sz="1600" spc="-10" dirty="0">
                <a:latin typeface="Segoe UI"/>
                <a:cs typeface="Segoe UI"/>
              </a:rPr>
              <a:t>CPU</a:t>
            </a:r>
            <a:r>
              <a:rPr sz="1600" spc="-20" dirty="0">
                <a:latin typeface="Segoe UI"/>
                <a:cs typeface="Segoe UI"/>
              </a:rPr>
              <a:t> </a:t>
            </a:r>
            <a:r>
              <a:rPr sz="1600" spc="5" dirty="0">
                <a:latin typeface="Segoe UI"/>
                <a:cs typeface="Segoe UI"/>
              </a:rPr>
              <a:t>time</a:t>
            </a:r>
            <a:r>
              <a:rPr sz="1600" spc="-25" dirty="0">
                <a:latin typeface="Segoe UI"/>
                <a:cs typeface="Segoe UI"/>
              </a:rPr>
              <a:t> </a:t>
            </a:r>
            <a:r>
              <a:rPr sz="1600" spc="-10" dirty="0">
                <a:latin typeface="Segoe UI"/>
                <a:cs typeface="Segoe UI"/>
              </a:rPr>
              <a:t>gain</a:t>
            </a:r>
            <a:r>
              <a:rPr sz="1600" spc="-20" dirty="0">
                <a:latin typeface="Segoe UI"/>
                <a:cs typeface="Segoe UI"/>
              </a:rPr>
              <a:t> </a:t>
            </a:r>
            <a:r>
              <a:rPr sz="1600" dirty="0">
                <a:latin typeface="Segoe UI"/>
                <a:cs typeface="Segoe UI"/>
              </a:rPr>
              <a:t>&gt;</a:t>
            </a:r>
            <a:r>
              <a:rPr sz="1600" spc="-15" dirty="0">
                <a:latin typeface="Segoe UI"/>
                <a:cs typeface="Segoe UI"/>
              </a:rPr>
              <a:t> </a:t>
            </a:r>
            <a:r>
              <a:rPr sz="1600" spc="-5" dirty="0">
                <a:latin typeface="Segoe UI"/>
                <a:cs typeface="Segoe UI"/>
              </a:rPr>
              <a:t>10</a:t>
            </a:r>
            <a:r>
              <a:rPr sz="1600" spc="25" dirty="0">
                <a:latin typeface="Segoe UI"/>
                <a:cs typeface="Segoe UI"/>
              </a:rPr>
              <a:t> </a:t>
            </a:r>
            <a:r>
              <a:rPr sz="1600" dirty="0">
                <a:latin typeface="Segoe UI"/>
                <a:cs typeface="Segoe UI"/>
              </a:rPr>
              <a:t>seconds</a:t>
            </a:r>
          </a:p>
          <a:p>
            <a:pPr marL="1842770" lvl="2" indent="-744220">
              <a:lnSpc>
                <a:spcPct val="150000"/>
              </a:lnSpc>
              <a:spcBef>
                <a:spcPts val="615"/>
              </a:spcBef>
              <a:buClr>
                <a:srgbClr val="006FC0"/>
              </a:buClr>
              <a:buSzPct val="91666"/>
              <a:buFont typeface="Arial MT"/>
              <a:buChar char="•"/>
              <a:tabLst>
                <a:tab pos="1842770" algn="l"/>
                <a:tab pos="1843405" algn="l"/>
              </a:tabLst>
            </a:pPr>
            <a:r>
              <a:rPr sz="1600" spc="15" dirty="0">
                <a:latin typeface="Segoe UI"/>
                <a:cs typeface="Segoe UI"/>
              </a:rPr>
              <a:t>F</a:t>
            </a:r>
            <a:r>
              <a:rPr sz="1600" spc="30" dirty="0">
                <a:latin typeface="Segoe UI"/>
                <a:cs typeface="Segoe UI"/>
              </a:rPr>
              <a:t>e</a:t>
            </a:r>
            <a:r>
              <a:rPr sz="1600" spc="-30" dirty="0">
                <a:latin typeface="Segoe UI"/>
                <a:cs typeface="Segoe UI"/>
              </a:rPr>
              <a:t>w</a:t>
            </a:r>
            <a:r>
              <a:rPr sz="1600" spc="30" dirty="0">
                <a:latin typeface="Segoe UI"/>
                <a:cs typeface="Segoe UI"/>
              </a:rPr>
              <a:t>e</a:t>
            </a:r>
            <a:r>
              <a:rPr sz="1600" dirty="0">
                <a:latin typeface="Segoe UI"/>
                <a:cs typeface="Segoe UI"/>
              </a:rPr>
              <a:t>r</a:t>
            </a:r>
            <a:r>
              <a:rPr sz="1600" spc="-70" dirty="0">
                <a:latin typeface="Segoe UI"/>
                <a:cs typeface="Segoe UI"/>
              </a:rPr>
              <a:t> </a:t>
            </a:r>
            <a:r>
              <a:rPr sz="1600" spc="30" dirty="0">
                <a:latin typeface="Segoe UI"/>
                <a:cs typeface="Segoe UI"/>
              </a:rPr>
              <a:t>e</a:t>
            </a:r>
            <a:r>
              <a:rPr sz="1600" spc="-30" dirty="0">
                <a:latin typeface="Segoe UI"/>
                <a:cs typeface="Segoe UI"/>
              </a:rPr>
              <a:t>rr</a:t>
            </a:r>
            <a:r>
              <a:rPr sz="1600" spc="-10" dirty="0">
                <a:latin typeface="Segoe UI"/>
                <a:cs typeface="Segoe UI"/>
              </a:rPr>
              <a:t>o</a:t>
            </a:r>
            <a:r>
              <a:rPr sz="1600" spc="-30" dirty="0">
                <a:latin typeface="Segoe UI"/>
                <a:cs typeface="Segoe UI"/>
              </a:rPr>
              <a:t>r</a:t>
            </a:r>
            <a:r>
              <a:rPr sz="1600" dirty="0">
                <a:latin typeface="Segoe UI"/>
                <a:cs typeface="Segoe UI"/>
              </a:rPr>
              <a:t>s</a:t>
            </a:r>
            <a:r>
              <a:rPr sz="1600" spc="10" dirty="0">
                <a:latin typeface="Segoe UI"/>
                <a:cs typeface="Segoe UI"/>
              </a:rPr>
              <a:t> i</a:t>
            </a:r>
            <a:r>
              <a:rPr sz="1600" dirty="0">
                <a:latin typeface="Segoe UI"/>
                <a:cs typeface="Segoe UI"/>
              </a:rPr>
              <a:t>n</a:t>
            </a:r>
            <a:r>
              <a:rPr sz="1600" spc="-15" dirty="0">
                <a:latin typeface="Segoe UI"/>
                <a:cs typeface="Segoe UI"/>
              </a:rPr>
              <a:t> t</a:t>
            </a:r>
            <a:r>
              <a:rPr sz="1600" spc="25" dirty="0">
                <a:latin typeface="Segoe UI"/>
                <a:cs typeface="Segoe UI"/>
              </a:rPr>
              <a:t>h</a:t>
            </a:r>
            <a:r>
              <a:rPr sz="1600" dirty="0">
                <a:latin typeface="Segoe UI"/>
                <a:cs typeface="Segoe UI"/>
              </a:rPr>
              <a:t>e</a:t>
            </a:r>
            <a:r>
              <a:rPr sz="1600" spc="-90" dirty="0">
                <a:latin typeface="Segoe UI"/>
                <a:cs typeface="Segoe UI"/>
              </a:rPr>
              <a:t> </a:t>
            </a:r>
            <a:r>
              <a:rPr sz="1600" spc="-30" dirty="0">
                <a:latin typeface="Segoe UI"/>
                <a:cs typeface="Segoe UI"/>
              </a:rPr>
              <a:t>r</a:t>
            </a:r>
            <a:r>
              <a:rPr sz="1600" spc="30" dirty="0">
                <a:latin typeface="Segoe UI"/>
                <a:cs typeface="Segoe UI"/>
              </a:rPr>
              <a:t>e</a:t>
            </a:r>
            <a:r>
              <a:rPr sz="1600" spc="-10" dirty="0">
                <a:latin typeface="Segoe UI"/>
                <a:cs typeface="Segoe UI"/>
              </a:rPr>
              <a:t>co</a:t>
            </a:r>
            <a:r>
              <a:rPr sz="1600" spc="20" dirty="0">
                <a:latin typeface="Segoe UI"/>
                <a:cs typeface="Segoe UI"/>
              </a:rPr>
              <a:t>mm</a:t>
            </a:r>
            <a:r>
              <a:rPr sz="1600" spc="30" dirty="0">
                <a:latin typeface="Segoe UI"/>
                <a:cs typeface="Segoe UI"/>
              </a:rPr>
              <a:t>e</a:t>
            </a:r>
            <a:r>
              <a:rPr sz="1600" spc="25" dirty="0">
                <a:latin typeface="Segoe UI"/>
                <a:cs typeface="Segoe UI"/>
              </a:rPr>
              <a:t>n</a:t>
            </a:r>
            <a:r>
              <a:rPr sz="1600" spc="-15" dirty="0">
                <a:latin typeface="Segoe UI"/>
                <a:cs typeface="Segoe UI"/>
              </a:rPr>
              <a:t>d</a:t>
            </a:r>
            <a:r>
              <a:rPr sz="1600" spc="30" dirty="0">
                <a:latin typeface="Segoe UI"/>
                <a:cs typeface="Segoe UI"/>
              </a:rPr>
              <a:t>e</a:t>
            </a:r>
            <a:r>
              <a:rPr sz="1600" dirty="0">
                <a:latin typeface="Segoe UI"/>
                <a:cs typeface="Segoe UI"/>
              </a:rPr>
              <a:t>d</a:t>
            </a:r>
            <a:r>
              <a:rPr sz="1600" spc="-130" dirty="0">
                <a:latin typeface="Segoe UI"/>
                <a:cs typeface="Segoe UI"/>
              </a:rPr>
              <a:t> </a:t>
            </a:r>
            <a:r>
              <a:rPr sz="1600" spc="-10" dirty="0">
                <a:latin typeface="Segoe UI"/>
                <a:cs typeface="Segoe UI"/>
              </a:rPr>
              <a:t>p</a:t>
            </a:r>
            <a:r>
              <a:rPr sz="1600" spc="10" dirty="0">
                <a:latin typeface="Segoe UI"/>
                <a:cs typeface="Segoe UI"/>
              </a:rPr>
              <a:t>l</a:t>
            </a:r>
            <a:r>
              <a:rPr sz="1600" spc="-20" dirty="0">
                <a:latin typeface="Segoe UI"/>
                <a:cs typeface="Segoe UI"/>
              </a:rPr>
              <a:t>a</a:t>
            </a:r>
            <a:r>
              <a:rPr sz="1600" dirty="0">
                <a:latin typeface="Segoe UI"/>
                <a:cs typeface="Segoe UI"/>
              </a:rPr>
              <a:t>n</a:t>
            </a:r>
          </a:p>
          <a:p>
            <a:pPr marL="870585" lvl="1" indent="-181610">
              <a:lnSpc>
                <a:spcPct val="150000"/>
              </a:lnSpc>
              <a:spcBef>
                <a:spcPts val="570"/>
              </a:spcBef>
              <a:buClr>
                <a:srgbClr val="006FC0"/>
              </a:buClr>
              <a:buSzPct val="77500"/>
              <a:buFont typeface="Arial MT"/>
              <a:buChar char="•"/>
              <a:tabLst>
                <a:tab pos="871219" algn="l"/>
              </a:tabLst>
            </a:pPr>
            <a:r>
              <a:rPr dirty="0">
                <a:latin typeface="Segoe UI"/>
                <a:cs typeface="Segoe UI"/>
              </a:rPr>
              <a:t>Results</a:t>
            </a:r>
            <a:r>
              <a:rPr spc="-5" dirty="0">
                <a:latin typeface="Segoe UI"/>
                <a:cs typeface="Segoe UI"/>
              </a:rPr>
              <a:t> </a:t>
            </a:r>
            <a:r>
              <a:rPr spc="5" dirty="0">
                <a:latin typeface="Segoe UI"/>
                <a:cs typeface="Segoe UI"/>
              </a:rPr>
              <a:t>are</a:t>
            </a:r>
            <a:r>
              <a:rPr spc="-50" dirty="0">
                <a:latin typeface="Segoe UI"/>
                <a:cs typeface="Segoe UI"/>
              </a:rPr>
              <a:t> </a:t>
            </a:r>
            <a:r>
              <a:rPr spc="5" dirty="0">
                <a:latin typeface="Segoe UI"/>
                <a:cs typeface="Segoe UI"/>
              </a:rPr>
              <a:t>monitored</a:t>
            </a:r>
            <a:endParaRPr dirty="0">
              <a:latin typeface="Segoe UI"/>
              <a:cs typeface="Segoe UI"/>
            </a:endParaRPr>
          </a:p>
          <a:p>
            <a:pPr marL="1842770" lvl="2" indent="-744220">
              <a:lnSpc>
                <a:spcPct val="150000"/>
              </a:lnSpc>
              <a:spcBef>
                <a:spcPts val="655"/>
              </a:spcBef>
              <a:buClr>
                <a:srgbClr val="006FC0"/>
              </a:buClr>
              <a:buSzPct val="91666"/>
              <a:buFont typeface="Arial MT"/>
              <a:buChar char="•"/>
              <a:tabLst>
                <a:tab pos="1842770" algn="l"/>
                <a:tab pos="1843405" algn="l"/>
              </a:tabLst>
            </a:pPr>
            <a:r>
              <a:rPr sz="1600" spc="-15" dirty="0">
                <a:latin typeface="Segoe UI"/>
                <a:cs typeface="Segoe UI"/>
              </a:rPr>
              <a:t>If</a:t>
            </a:r>
            <a:r>
              <a:rPr sz="1600" spc="-20" dirty="0">
                <a:latin typeface="Segoe UI"/>
                <a:cs typeface="Segoe UI"/>
              </a:rPr>
              <a:t> </a:t>
            </a:r>
            <a:r>
              <a:rPr sz="1600" dirty="0">
                <a:latin typeface="Segoe UI"/>
                <a:cs typeface="Segoe UI"/>
              </a:rPr>
              <a:t>performance</a:t>
            </a:r>
            <a:r>
              <a:rPr sz="1600" spc="-20" dirty="0">
                <a:latin typeface="Segoe UI"/>
                <a:cs typeface="Segoe UI"/>
              </a:rPr>
              <a:t> </a:t>
            </a:r>
            <a:r>
              <a:rPr sz="1600" dirty="0">
                <a:latin typeface="Segoe UI"/>
                <a:cs typeface="Segoe UI"/>
              </a:rPr>
              <a:t>does</a:t>
            </a:r>
            <a:r>
              <a:rPr sz="1600" spc="-65" dirty="0">
                <a:latin typeface="Segoe UI"/>
                <a:cs typeface="Segoe UI"/>
              </a:rPr>
              <a:t> </a:t>
            </a:r>
            <a:r>
              <a:rPr sz="1600" spc="5" dirty="0">
                <a:latin typeface="Segoe UI"/>
                <a:cs typeface="Segoe UI"/>
              </a:rPr>
              <a:t>not</a:t>
            </a:r>
            <a:r>
              <a:rPr sz="1600" spc="-60" dirty="0">
                <a:latin typeface="Segoe UI"/>
                <a:cs typeface="Segoe UI"/>
              </a:rPr>
              <a:t> </a:t>
            </a:r>
            <a:r>
              <a:rPr sz="1600" spc="5" dirty="0">
                <a:latin typeface="Segoe UI"/>
                <a:cs typeface="Segoe UI"/>
              </a:rPr>
              <a:t>improve,</a:t>
            </a:r>
            <a:r>
              <a:rPr sz="1600" spc="-65" dirty="0">
                <a:latin typeface="Segoe UI"/>
                <a:cs typeface="Segoe UI"/>
              </a:rPr>
              <a:t> </a:t>
            </a:r>
            <a:r>
              <a:rPr sz="1600" dirty="0">
                <a:latin typeface="Segoe UI"/>
                <a:cs typeface="Segoe UI"/>
              </a:rPr>
              <a:t>the</a:t>
            </a:r>
            <a:r>
              <a:rPr sz="1600" spc="-90" dirty="0">
                <a:latin typeface="Segoe UI"/>
                <a:cs typeface="Segoe UI"/>
              </a:rPr>
              <a:t> </a:t>
            </a:r>
            <a:r>
              <a:rPr sz="1600" spc="-5" dirty="0">
                <a:latin typeface="Segoe UI"/>
                <a:cs typeface="Segoe UI"/>
              </a:rPr>
              <a:t>plan</a:t>
            </a:r>
            <a:r>
              <a:rPr sz="1600" spc="45" dirty="0">
                <a:latin typeface="Segoe UI"/>
                <a:cs typeface="Segoe UI"/>
              </a:rPr>
              <a:t> </a:t>
            </a:r>
            <a:r>
              <a:rPr sz="1600" spc="5" dirty="0">
                <a:latin typeface="Segoe UI"/>
                <a:cs typeface="Segoe UI"/>
              </a:rPr>
              <a:t>is</a:t>
            </a:r>
            <a:r>
              <a:rPr sz="1600" spc="-65" dirty="0">
                <a:latin typeface="Segoe UI"/>
                <a:cs typeface="Segoe UI"/>
              </a:rPr>
              <a:t> </a:t>
            </a:r>
            <a:r>
              <a:rPr sz="1600" spc="5" dirty="0">
                <a:latin typeface="Segoe UI"/>
                <a:cs typeface="Segoe UI"/>
              </a:rPr>
              <a:t>recompiled</a:t>
            </a:r>
            <a:endParaRPr sz="1600" dirty="0">
              <a:latin typeface="Segoe UI"/>
              <a:cs typeface="Segoe UI"/>
            </a:endParaRPr>
          </a:p>
          <a:p>
            <a:pPr marL="870585" lvl="1" indent="-181610">
              <a:lnSpc>
                <a:spcPct val="150000"/>
              </a:lnSpc>
              <a:spcBef>
                <a:spcPts val="570"/>
              </a:spcBef>
              <a:buClr>
                <a:srgbClr val="006FC0"/>
              </a:buClr>
              <a:buSzPct val="77500"/>
              <a:buFont typeface="Arial MT"/>
              <a:buChar char="•"/>
              <a:tabLst>
                <a:tab pos="871219" algn="l"/>
              </a:tabLst>
            </a:pPr>
            <a:r>
              <a:rPr spc="5" dirty="0">
                <a:latin typeface="Segoe UI"/>
                <a:cs typeface="Segoe UI"/>
              </a:rPr>
              <a:t>Manual</a:t>
            </a:r>
            <a:r>
              <a:rPr spc="-85" dirty="0">
                <a:latin typeface="Segoe UI"/>
                <a:cs typeface="Segoe UI"/>
              </a:rPr>
              <a:t> </a:t>
            </a:r>
            <a:r>
              <a:rPr spc="25" dirty="0">
                <a:latin typeface="Segoe UI"/>
                <a:cs typeface="Segoe UI"/>
              </a:rPr>
              <a:t>plan</a:t>
            </a:r>
            <a:r>
              <a:rPr spc="-135" dirty="0">
                <a:latin typeface="Segoe UI"/>
                <a:cs typeface="Segoe UI"/>
              </a:rPr>
              <a:t> </a:t>
            </a:r>
            <a:r>
              <a:rPr dirty="0">
                <a:latin typeface="Segoe UI"/>
                <a:cs typeface="Segoe UI"/>
              </a:rPr>
              <a:t>choice</a:t>
            </a:r>
            <a:r>
              <a:rPr spc="25" dirty="0">
                <a:latin typeface="Segoe UI"/>
                <a:cs typeface="Segoe UI"/>
              </a:rPr>
              <a:t> </a:t>
            </a:r>
            <a:r>
              <a:rPr dirty="0">
                <a:latin typeface="Segoe UI"/>
                <a:cs typeface="Segoe UI"/>
              </a:rPr>
              <a:t>correction</a:t>
            </a:r>
          </a:p>
          <a:p>
            <a:pPr marL="1271270" lvl="2" indent="-172720">
              <a:lnSpc>
                <a:spcPct val="150000"/>
              </a:lnSpc>
              <a:spcBef>
                <a:spcPts val="650"/>
              </a:spcBef>
              <a:buClr>
                <a:srgbClr val="006FC0"/>
              </a:buClr>
              <a:buSzPct val="91666"/>
              <a:buFont typeface="Arial MT"/>
              <a:buChar char="•"/>
              <a:tabLst>
                <a:tab pos="1271905" algn="l"/>
              </a:tabLst>
            </a:pPr>
            <a:r>
              <a:rPr sz="1600" spc="5" dirty="0">
                <a:latin typeface="Segoe UI"/>
                <a:cs typeface="Segoe UI"/>
              </a:rPr>
              <a:t>Manually</a:t>
            </a:r>
            <a:r>
              <a:rPr sz="1600" spc="-95" dirty="0">
                <a:latin typeface="Segoe UI"/>
                <a:cs typeface="Segoe UI"/>
              </a:rPr>
              <a:t> </a:t>
            </a:r>
            <a:r>
              <a:rPr sz="1600" spc="-5" dirty="0">
                <a:latin typeface="Segoe UI"/>
                <a:cs typeface="Segoe UI"/>
              </a:rPr>
              <a:t>apply</a:t>
            </a:r>
            <a:r>
              <a:rPr sz="1600" spc="-15" dirty="0">
                <a:latin typeface="Segoe UI"/>
                <a:cs typeface="Segoe UI"/>
              </a:rPr>
              <a:t> </a:t>
            </a:r>
            <a:r>
              <a:rPr sz="1600" dirty="0">
                <a:latin typeface="Segoe UI"/>
                <a:cs typeface="Segoe UI"/>
              </a:rPr>
              <a:t>recommendations</a:t>
            </a:r>
            <a:r>
              <a:rPr sz="1600" spc="-130" dirty="0">
                <a:latin typeface="Segoe UI"/>
                <a:cs typeface="Segoe UI"/>
              </a:rPr>
              <a:t> </a:t>
            </a:r>
            <a:r>
              <a:rPr sz="1600" spc="-5" dirty="0">
                <a:latin typeface="Segoe UI"/>
                <a:cs typeface="Segoe UI"/>
              </a:rPr>
              <a:t>from</a:t>
            </a:r>
            <a:r>
              <a:rPr sz="1600" spc="-15" dirty="0">
                <a:latin typeface="Segoe UI"/>
                <a:cs typeface="Segoe UI"/>
              </a:rPr>
              <a:t> </a:t>
            </a:r>
            <a:r>
              <a:rPr sz="1600" dirty="0">
                <a:latin typeface="Segoe UI"/>
                <a:cs typeface="Segoe UI"/>
              </a:rPr>
              <a:t>the</a:t>
            </a:r>
            <a:r>
              <a:rPr sz="1600" spc="-10" dirty="0">
                <a:latin typeface="Segoe UI"/>
                <a:cs typeface="Segoe UI"/>
              </a:rPr>
              <a:t> </a:t>
            </a:r>
            <a:r>
              <a:rPr sz="1600" spc="15" dirty="0">
                <a:latin typeface="Segoe UI"/>
                <a:cs typeface="Segoe UI"/>
              </a:rPr>
              <a:t>DMV</a:t>
            </a:r>
            <a:endParaRPr sz="1600" dirty="0">
              <a:latin typeface="Segoe UI"/>
              <a:cs typeface="Segoe UI"/>
            </a:endParaRPr>
          </a:p>
          <a:p>
            <a:pPr marL="1271270" lvl="2" indent="-172720">
              <a:lnSpc>
                <a:spcPct val="150000"/>
              </a:lnSpc>
              <a:spcBef>
                <a:spcPts val="545"/>
              </a:spcBef>
              <a:buClr>
                <a:srgbClr val="006FC0"/>
              </a:buClr>
              <a:buSzPct val="91666"/>
              <a:buFont typeface="Arial MT"/>
              <a:buChar char="•"/>
              <a:tabLst>
                <a:tab pos="1271905" algn="l"/>
              </a:tabLst>
            </a:pPr>
            <a:r>
              <a:rPr sz="1600" spc="5" dirty="0">
                <a:latin typeface="Segoe UI"/>
                <a:cs typeface="Segoe UI"/>
              </a:rPr>
              <a:t>Manually</a:t>
            </a:r>
            <a:r>
              <a:rPr sz="1600" spc="-95" dirty="0">
                <a:latin typeface="Segoe UI"/>
                <a:cs typeface="Segoe UI"/>
              </a:rPr>
              <a:t> </a:t>
            </a:r>
            <a:r>
              <a:rPr sz="1600" dirty="0">
                <a:latin typeface="Segoe UI"/>
                <a:cs typeface="Segoe UI"/>
              </a:rPr>
              <a:t>monitor</a:t>
            </a:r>
            <a:r>
              <a:rPr sz="1600" spc="-65" dirty="0">
                <a:latin typeface="Segoe UI"/>
                <a:cs typeface="Segoe UI"/>
              </a:rPr>
              <a:t> </a:t>
            </a:r>
            <a:r>
              <a:rPr sz="1600" dirty="0">
                <a:latin typeface="Segoe UI"/>
                <a:cs typeface="Segoe UI"/>
              </a:rPr>
              <a:t>performance</a:t>
            </a:r>
            <a:r>
              <a:rPr sz="1600" spc="-90" dirty="0">
                <a:latin typeface="Segoe UI"/>
                <a:cs typeface="Segoe UI"/>
              </a:rPr>
              <a:t> </a:t>
            </a:r>
            <a:r>
              <a:rPr sz="1600" dirty="0">
                <a:latin typeface="Segoe UI"/>
                <a:cs typeface="Segoe UI"/>
              </a:rPr>
              <a:t>and</a:t>
            </a:r>
            <a:r>
              <a:rPr sz="1600" spc="-50" dirty="0">
                <a:latin typeface="Segoe UI"/>
                <a:cs typeface="Segoe UI"/>
              </a:rPr>
              <a:t> </a:t>
            </a:r>
            <a:r>
              <a:rPr sz="1600" spc="-10" dirty="0">
                <a:latin typeface="Segoe UI"/>
                <a:cs typeface="Segoe UI"/>
              </a:rPr>
              <a:t>act</a:t>
            </a:r>
            <a:r>
              <a:rPr sz="1600" spc="15" dirty="0">
                <a:latin typeface="Segoe UI"/>
                <a:cs typeface="Segoe UI"/>
              </a:rPr>
              <a:t> </a:t>
            </a:r>
            <a:r>
              <a:rPr sz="1600" spc="-5" dirty="0">
                <a:latin typeface="Segoe UI"/>
                <a:cs typeface="Segoe UI"/>
              </a:rPr>
              <a:t>on</a:t>
            </a:r>
            <a:r>
              <a:rPr sz="1600" spc="-10" dirty="0">
                <a:latin typeface="Segoe UI"/>
                <a:cs typeface="Segoe UI"/>
              </a:rPr>
              <a:t> </a:t>
            </a:r>
            <a:r>
              <a:rPr sz="1600" spc="5" dirty="0">
                <a:latin typeface="Segoe UI"/>
                <a:cs typeface="Segoe UI"/>
              </a:rPr>
              <a:t>findings</a:t>
            </a:r>
            <a:endParaRPr sz="1600" dirty="0">
              <a:latin typeface="Segoe UI"/>
              <a:cs typeface="Segoe UI"/>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394575" cy="5797741"/>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50" dirty="0">
                <a:solidFill>
                  <a:srgbClr val="FFFFFF"/>
                </a:solidFill>
                <a:latin typeface="Segoe UI"/>
                <a:cs typeface="Segoe UI"/>
              </a:rPr>
              <a:t> </a:t>
            </a:r>
            <a:r>
              <a:rPr sz="2750" spc="5" dirty="0">
                <a:solidFill>
                  <a:srgbClr val="FFFFFF"/>
                </a:solidFill>
                <a:latin typeface="Segoe UI"/>
                <a:cs typeface="Segoe UI"/>
              </a:rPr>
              <a:t>4:</a:t>
            </a:r>
            <a:r>
              <a:rPr sz="2750" spc="-25" dirty="0">
                <a:solidFill>
                  <a:srgbClr val="FFFFFF"/>
                </a:solidFill>
                <a:latin typeface="Segoe UI"/>
                <a:cs typeface="Segoe UI"/>
              </a:rPr>
              <a:t> </a:t>
            </a:r>
            <a:r>
              <a:rPr sz="2750" spc="10" dirty="0">
                <a:solidFill>
                  <a:srgbClr val="FFFFFF"/>
                </a:solidFill>
                <a:latin typeface="Segoe UI"/>
                <a:cs typeface="Segoe UI"/>
              </a:rPr>
              <a:t>Query</a:t>
            </a:r>
            <a:r>
              <a:rPr sz="2750" spc="60" dirty="0">
                <a:solidFill>
                  <a:srgbClr val="FFFFFF"/>
                </a:solidFill>
                <a:latin typeface="Segoe UI"/>
                <a:cs typeface="Segoe UI"/>
              </a:rPr>
              <a:t> </a:t>
            </a:r>
            <a:r>
              <a:rPr sz="2750" spc="25" dirty="0">
                <a:solidFill>
                  <a:srgbClr val="FFFFFF"/>
                </a:solidFill>
                <a:latin typeface="Segoe UI"/>
                <a:cs typeface="Segoe UI"/>
              </a:rPr>
              <a:t>Store</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The Query Store can be configured to store snapshots of information from the plan cache. The information collected by the Query Store can facilitate performance troubleshooting, because different snapshots of the plan cache can be compared; this will tell you when and why performance of the SQL Server instance, or of a particular query, changed.</a:t>
            </a:r>
            <a:endParaRPr lang="en-GB" sz="1600" b="0" i="0" u="none" strike="noStrike" baseline="0" dirty="0">
              <a:solidFill>
                <a:srgbClr val="FF0000"/>
              </a:solidFill>
              <a:latin typeface="Segoe"/>
            </a:endParaRPr>
          </a:p>
          <a:p>
            <a:pPr algn="l"/>
            <a:endParaRPr lang="en-GB" sz="2750" spc="25" dirty="0">
              <a:latin typeface="Segoe UI"/>
              <a:cs typeface="Segoe UI"/>
            </a:endParaRPr>
          </a:p>
          <a:p>
            <a:pPr marL="469900" indent="-457200">
              <a:lnSpc>
                <a:spcPct val="100000"/>
              </a:lnSpc>
              <a:buClr>
                <a:srgbClr val="006FC0"/>
              </a:buClr>
              <a:buSzPct val="92727"/>
              <a:buFont typeface="Arial" panose="020B0604020202020204" pitchFamily="34" charset="0"/>
              <a:buChar char="•"/>
              <a:tabLst>
                <a:tab pos="184150" algn="l"/>
              </a:tabLst>
            </a:pPr>
            <a:r>
              <a:rPr sz="2400" spc="25" dirty="0">
                <a:latin typeface="Segoe UI"/>
                <a:cs typeface="Segoe UI"/>
              </a:rPr>
              <a:t>What</a:t>
            </a:r>
            <a:r>
              <a:rPr sz="2400" spc="15" dirty="0">
                <a:latin typeface="Segoe UI"/>
                <a:cs typeface="Segoe UI"/>
              </a:rPr>
              <a:t> </a:t>
            </a:r>
            <a:r>
              <a:rPr sz="2400" spc="5" dirty="0">
                <a:latin typeface="Segoe UI"/>
                <a:cs typeface="Segoe UI"/>
              </a:rPr>
              <a:t>is </a:t>
            </a:r>
            <a:r>
              <a:rPr sz="2400" spc="20" dirty="0">
                <a:latin typeface="Segoe UI"/>
                <a:cs typeface="Segoe UI"/>
              </a:rPr>
              <a:t>the</a:t>
            </a:r>
            <a:r>
              <a:rPr sz="2400" spc="-40" dirty="0">
                <a:latin typeface="Segoe UI"/>
                <a:cs typeface="Segoe UI"/>
              </a:rPr>
              <a:t> </a:t>
            </a:r>
            <a:r>
              <a:rPr sz="2400" spc="10" dirty="0">
                <a:latin typeface="Segoe UI"/>
                <a:cs typeface="Segoe UI"/>
              </a:rPr>
              <a:t>Query</a:t>
            </a:r>
            <a:r>
              <a:rPr sz="2400" spc="65" dirty="0">
                <a:latin typeface="Segoe UI"/>
                <a:cs typeface="Segoe UI"/>
              </a:rPr>
              <a:t> </a:t>
            </a:r>
            <a:r>
              <a:rPr sz="2400" spc="20" dirty="0">
                <a:latin typeface="Segoe UI"/>
                <a:cs typeface="Segoe UI"/>
              </a:rPr>
              <a:t>Store?</a:t>
            </a:r>
            <a:endParaRPr sz="240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400" spc="15" dirty="0">
                <a:latin typeface="Segoe UI"/>
                <a:cs typeface="Segoe UI"/>
              </a:rPr>
              <a:t>Enabling</a:t>
            </a:r>
            <a:r>
              <a:rPr sz="2400" dirty="0">
                <a:latin typeface="Segoe UI"/>
                <a:cs typeface="Segoe UI"/>
              </a:rPr>
              <a:t> </a:t>
            </a:r>
            <a:r>
              <a:rPr sz="2400" spc="20" dirty="0">
                <a:latin typeface="Segoe UI"/>
                <a:cs typeface="Segoe UI"/>
              </a:rPr>
              <a:t>the</a:t>
            </a:r>
            <a:r>
              <a:rPr sz="2400" spc="35" dirty="0">
                <a:latin typeface="Segoe UI"/>
                <a:cs typeface="Segoe UI"/>
              </a:rPr>
              <a:t> </a:t>
            </a:r>
            <a:r>
              <a:rPr sz="2400" spc="10" dirty="0">
                <a:latin typeface="Segoe UI"/>
                <a:cs typeface="Segoe UI"/>
              </a:rPr>
              <a:t>Query</a:t>
            </a:r>
            <a:r>
              <a:rPr sz="2400" spc="65" dirty="0">
                <a:latin typeface="Segoe UI"/>
                <a:cs typeface="Segoe UI"/>
              </a:rPr>
              <a:t> </a:t>
            </a:r>
            <a:r>
              <a:rPr sz="2400" spc="25" dirty="0">
                <a:latin typeface="Segoe UI"/>
                <a:cs typeface="Segoe UI"/>
              </a:rPr>
              <a:t>Store</a:t>
            </a:r>
            <a:endParaRPr sz="240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400" spc="15" dirty="0">
                <a:latin typeface="Segoe UI"/>
                <a:cs typeface="Segoe UI"/>
              </a:rPr>
              <a:t>Configuring</a:t>
            </a:r>
            <a:r>
              <a:rPr sz="2400" spc="10" dirty="0">
                <a:latin typeface="Segoe UI"/>
                <a:cs typeface="Segoe UI"/>
              </a:rPr>
              <a:t> </a:t>
            </a:r>
            <a:r>
              <a:rPr sz="2400" spc="20" dirty="0">
                <a:latin typeface="Segoe UI"/>
                <a:cs typeface="Segoe UI"/>
              </a:rPr>
              <a:t>the</a:t>
            </a:r>
            <a:r>
              <a:rPr sz="2400" spc="40" dirty="0">
                <a:latin typeface="Segoe UI"/>
                <a:cs typeface="Segoe UI"/>
              </a:rPr>
              <a:t> </a:t>
            </a:r>
            <a:r>
              <a:rPr sz="2400" spc="10" dirty="0">
                <a:latin typeface="Segoe UI"/>
                <a:cs typeface="Segoe UI"/>
              </a:rPr>
              <a:t>Query</a:t>
            </a:r>
            <a:r>
              <a:rPr sz="2400" spc="70" dirty="0">
                <a:latin typeface="Segoe UI"/>
                <a:cs typeface="Segoe UI"/>
              </a:rPr>
              <a:t> </a:t>
            </a:r>
            <a:r>
              <a:rPr sz="2400" spc="25" dirty="0">
                <a:latin typeface="Segoe UI"/>
                <a:cs typeface="Segoe UI"/>
              </a:rPr>
              <a:t>Store</a:t>
            </a:r>
            <a:endParaRPr sz="240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400" spc="10" dirty="0">
                <a:latin typeface="Segoe UI"/>
                <a:cs typeface="Segoe UI"/>
              </a:rPr>
              <a:t>Accessing</a:t>
            </a:r>
            <a:r>
              <a:rPr sz="2400" spc="75" dirty="0">
                <a:latin typeface="Segoe UI"/>
                <a:cs typeface="Segoe UI"/>
              </a:rPr>
              <a:t> </a:t>
            </a:r>
            <a:r>
              <a:rPr sz="2400" spc="10" dirty="0">
                <a:latin typeface="Segoe UI"/>
                <a:cs typeface="Segoe UI"/>
              </a:rPr>
              <a:t>Query</a:t>
            </a:r>
            <a:r>
              <a:rPr sz="2400" spc="70" dirty="0">
                <a:latin typeface="Segoe UI"/>
                <a:cs typeface="Segoe UI"/>
              </a:rPr>
              <a:t> </a:t>
            </a:r>
            <a:r>
              <a:rPr sz="2400" spc="25" dirty="0">
                <a:latin typeface="Segoe UI"/>
                <a:cs typeface="Segoe UI"/>
              </a:rPr>
              <a:t>Store</a:t>
            </a:r>
            <a:r>
              <a:rPr sz="2400" spc="-45" dirty="0">
                <a:latin typeface="Segoe UI"/>
                <a:cs typeface="Segoe UI"/>
              </a:rPr>
              <a:t> </a:t>
            </a:r>
            <a:r>
              <a:rPr sz="2400" spc="20" dirty="0">
                <a:latin typeface="Segoe UI"/>
                <a:cs typeface="Segoe UI"/>
              </a:rPr>
              <a:t>Data</a:t>
            </a:r>
            <a:endParaRPr sz="240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400" spc="15" dirty="0">
                <a:latin typeface="Segoe UI"/>
                <a:cs typeface="Segoe UI"/>
              </a:rPr>
              <a:t>Forcing</a:t>
            </a:r>
            <a:r>
              <a:rPr sz="2400" spc="-5" dirty="0">
                <a:latin typeface="Segoe UI"/>
                <a:cs typeface="Segoe UI"/>
              </a:rPr>
              <a:t> </a:t>
            </a:r>
            <a:r>
              <a:rPr sz="2400" spc="10" dirty="0">
                <a:latin typeface="Segoe UI"/>
                <a:cs typeface="Segoe UI"/>
              </a:rPr>
              <a:t>Query</a:t>
            </a:r>
            <a:r>
              <a:rPr sz="2400" spc="65" dirty="0">
                <a:latin typeface="Segoe UI"/>
                <a:cs typeface="Segoe UI"/>
              </a:rPr>
              <a:t> </a:t>
            </a:r>
            <a:r>
              <a:rPr sz="2400" spc="15" dirty="0">
                <a:latin typeface="Segoe UI"/>
                <a:cs typeface="Segoe UI"/>
              </a:rPr>
              <a:t>Execution</a:t>
            </a:r>
            <a:r>
              <a:rPr sz="2400" spc="60" dirty="0">
                <a:latin typeface="Segoe UI"/>
                <a:cs typeface="Segoe UI"/>
              </a:rPr>
              <a:t> </a:t>
            </a:r>
            <a:r>
              <a:rPr sz="2400" spc="15" dirty="0">
                <a:latin typeface="Segoe UI"/>
                <a:cs typeface="Segoe UI"/>
              </a:rPr>
              <a:t>Plans</a:t>
            </a:r>
            <a:endParaRPr sz="2400" dirty="0">
              <a:latin typeface="Segoe UI"/>
              <a:cs typeface="Segoe UI"/>
            </a:endParaRPr>
          </a:p>
          <a:p>
            <a:pPr marL="469900" indent="-457200">
              <a:lnSpc>
                <a:spcPct val="100000"/>
              </a:lnSpc>
              <a:spcBef>
                <a:spcPts val="605"/>
              </a:spcBef>
              <a:buClr>
                <a:srgbClr val="006FC0"/>
              </a:buClr>
              <a:buSzPct val="92727"/>
              <a:buFont typeface="Arial" panose="020B0604020202020204" pitchFamily="34" charset="0"/>
              <a:buChar char="•"/>
              <a:tabLst>
                <a:tab pos="184150" algn="l"/>
              </a:tabLst>
            </a:pPr>
            <a:r>
              <a:rPr sz="2400" spc="20" dirty="0">
                <a:latin typeface="Segoe UI"/>
                <a:cs typeface="Segoe UI"/>
              </a:rPr>
              <a:t>Demonstration:</a:t>
            </a:r>
            <a:r>
              <a:rPr sz="2400" spc="-10" dirty="0">
                <a:latin typeface="Segoe UI"/>
                <a:cs typeface="Segoe UI"/>
              </a:rPr>
              <a:t> </a:t>
            </a:r>
            <a:r>
              <a:rPr sz="2400" spc="15" dirty="0">
                <a:latin typeface="Segoe UI"/>
                <a:cs typeface="Segoe UI"/>
              </a:rPr>
              <a:t>Working</a:t>
            </a:r>
            <a:r>
              <a:rPr sz="2400" spc="80" dirty="0">
                <a:latin typeface="Segoe UI"/>
                <a:cs typeface="Segoe UI"/>
              </a:rPr>
              <a:t> </a:t>
            </a:r>
            <a:r>
              <a:rPr sz="2400" spc="20" dirty="0">
                <a:latin typeface="Segoe UI"/>
                <a:cs typeface="Segoe UI"/>
              </a:rPr>
              <a:t>with</a:t>
            </a:r>
            <a:r>
              <a:rPr sz="2400" dirty="0">
                <a:latin typeface="Segoe UI"/>
                <a:cs typeface="Segoe UI"/>
              </a:rPr>
              <a:t> </a:t>
            </a:r>
            <a:r>
              <a:rPr sz="2400" spc="20" dirty="0">
                <a:latin typeface="Segoe UI"/>
                <a:cs typeface="Segoe UI"/>
              </a:rPr>
              <a:t>the</a:t>
            </a:r>
            <a:r>
              <a:rPr sz="2400" spc="-30" dirty="0">
                <a:latin typeface="Segoe UI"/>
                <a:cs typeface="Segoe UI"/>
              </a:rPr>
              <a:t> </a:t>
            </a:r>
            <a:r>
              <a:rPr sz="2400" spc="10" dirty="0">
                <a:latin typeface="Segoe UI"/>
                <a:cs typeface="Segoe UI"/>
              </a:rPr>
              <a:t>Query</a:t>
            </a:r>
            <a:r>
              <a:rPr sz="2400" spc="70" dirty="0">
                <a:latin typeface="Segoe UI"/>
                <a:cs typeface="Segoe UI"/>
              </a:rPr>
              <a:t> </a:t>
            </a:r>
            <a:r>
              <a:rPr sz="2400" spc="25" dirty="0">
                <a:latin typeface="Segoe UI"/>
                <a:cs typeface="Segoe UI"/>
              </a:rPr>
              <a:t>Store</a:t>
            </a:r>
            <a:endParaRPr sz="2400" dirty="0">
              <a:latin typeface="Segoe UI"/>
              <a:cs typeface="Segoe UI"/>
            </a:endParaRPr>
          </a:p>
        </p:txBody>
      </p:sp>
    </p:spTree>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8" y="109474"/>
            <a:ext cx="8162291" cy="3774559"/>
          </a:xfrm>
          <a:prstGeom prst="rect">
            <a:avLst/>
          </a:prstGeom>
        </p:spPr>
        <p:txBody>
          <a:bodyPr vert="horz" wrap="square" lIns="0" tIns="16510" rIns="0" bIns="0" rtlCol="0">
            <a:spAutoFit/>
          </a:bodyPr>
          <a:lstStyle/>
          <a:p>
            <a:pPr marL="12700">
              <a:lnSpc>
                <a:spcPct val="100000"/>
              </a:lnSpc>
              <a:spcBef>
                <a:spcPts val="130"/>
              </a:spcBef>
            </a:pPr>
            <a:r>
              <a:rPr sz="2400" spc="25" dirty="0">
                <a:solidFill>
                  <a:srgbClr val="FFFFFF"/>
                </a:solidFill>
                <a:latin typeface="Segoe UI"/>
                <a:cs typeface="Segoe UI"/>
              </a:rPr>
              <a:t>What</a:t>
            </a:r>
            <a:r>
              <a:rPr sz="2400" spc="10" dirty="0">
                <a:solidFill>
                  <a:srgbClr val="FFFFFF"/>
                </a:solidFill>
                <a:latin typeface="Segoe UI"/>
                <a:cs typeface="Segoe UI"/>
              </a:rPr>
              <a:t> </a:t>
            </a:r>
            <a:r>
              <a:rPr sz="2400" spc="5" dirty="0">
                <a:solidFill>
                  <a:srgbClr val="FFFFFF"/>
                </a:solidFill>
                <a:latin typeface="Segoe UI"/>
                <a:cs typeface="Segoe UI"/>
              </a:rPr>
              <a:t>is</a:t>
            </a:r>
            <a:r>
              <a:rPr sz="2400" dirty="0">
                <a:solidFill>
                  <a:srgbClr val="FFFFFF"/>
                </a:solidFill>
                <a:latin typeface="Segoe UI"/>
                <a:cs typeface="Segoe UI"/>
              </a:rPr>
              <a:t> </a:t>
            </a:r>
            <a:r>
              <a:rPr sz="2400" spc="20" dirty="0">
                <a:solidFill>
                  <a:srgbClr val="FFFFFF"/>
                </a:solidFill>
                <a:latin typeface="Segoe UI"/>
                <a:cs typeface="Segoe UI"/>
              </a:rPr>
              <a:t>the</a:t>
            </a:r>
            <a:r>
              <a:rPr sz="2400" spc="-50" dirty="0">
                <a:solidFill>
                  <a:srgbClr val="FFFFFF"/>
                </a:solidFill>
                <a:latin typeface="Segoe UI"/>
                <a:cs typeface="Segoe UI"/>
              </a:rPr>
              <a:t> </a:t>
            </a:r>
            <a:r>
              <a:rPr sz="2400" spc="10" dirty="0">
                <a:solidFill>
                  <a:srgbClr val="FFFFFF"/>
                </a:solidFill>
                <a:latin typeface="Segoe UI"/>
                <a:cs typeface="Segoe UI"/>
              </a:rPr>
              <a:t>Query</a:t>
            </a:r>
            <a:r>
              <a:rPr sz="2400" spc="60" dirty="0">
                <a:solidFill>
                  <a:srgbClr val="FFFFFF"/>
                </a:solidFill>
                <a:latin typeface="Segoe UI"/>
                <a:cs typeface="Segoe UI"/>
              </a:rPr>
              <a:t> </a:t>
            </a:r>
            <a:r>
              <a:rPr sz="2400" spc="20" dirty="0">
                <a:solidFill>
                  <a:srgbClr val="FFFFFF"/>
                </a:solidFill>
                <a:latin typeface="Segoe UI"/>
                <a:cs typeface="Segoe UI"/>
              </a:rPr>
              <a:t>Store?</a:t>
            </a:r>
            <a:endParaRPr sz="2400" dirty="0">
              <a:latin typeface="Segoe UI"/>
              <a:cs typeface="Segoe UI"/>
            </a:endParaRPr>
          </a:p>
          <a:p>
            <a:pPr>
              <a:lnSpc>
                <a:spcPct val="100000"/>
              </a:lnSpc>
              <a:spcBef>
                <a:spcPts val="15"/>
              </a:spcBef>
            </a:pPr>
            <a:endParaRPr sz="2800" dirty="0">
              <a:latin typeface="Segoe UI"/>
              <a:cs typeface="Segoe UI"/>
            </a:endParaRPr>
          </a:p>
          <a:p>
            <a:pPr marL="558800" indent="-457200">
              <a:lnSpc>
                <a:spcPct val="150000"/>
              </a:lnSpc>
              <a:buClr>
                <a:srgbClr val="006FC0"/>
              </a:buClr>
              <a:buSzPct val="92727"/>
              <a:buFont typeface="Arial" panose="020B0604020202020204" pitchFamily="34" charset="0"/>
              <a:buChar char="•"/>
              <a:tabLst>
                <a:tab pos="274320" algn="l"/>
              </a:tabLst>
            </a:pPr>
            <a:r>
              <a:rPr sz="2400" spc="20" dirty="0">
                <a:latin typeface="Segoe UI"/>
                <a:cs typeface="Segoe UI"/>
              </a:rPr>
              <a:t>Stores</a:t>
            </a:r>
            <a:r>
              <a:rPr sz="2400" spc="10" dirty="0">
                <a:latin typeface="Segoe UI"/>
                <a:cs typeface="Segoe UI"/>
              </a:rPr>
              <a:t> queries,</a:t>
            </a:r>
            <a:r>
              <a:rPr sz="2400" spc="65" dirty="0">
                <a:latin typeface="Segoe UI"/>
                <a:cs typeface="Segoe UI"/>
              </a:rPr>
              <a:t> </a:t>
            </a:r>
            <a:r>
              <a:rPr sz="2400" spc="20" dirty="0">
                <a:latin typeface="Segoe UI"/>
                <a:cs typeface="Segoe UI"/>
              </a:rPr>
              <a:t>plans,</a:t>
            </a:r>
            <a:r>
              <a:rPr sz="2400" spc="-10" dirty="0">
                <a:latin typeface="Segoe UI"/>
                <a:cs typeface="Segoe UI"/>
              </a:rPr>
              <a:t> </a:t>
            </a:r>
            <a:r>
              <a:rPr sz="2400" spc="15" dirty="0">
                <a:latin typeface="Segoe UI"/>
                <a:cs typeface="Segoe UI"/>
              </a:rPr>
              <a:t>and</a:t>
            </a:r>
            <a:r>
              <a:rPr sz="2400" spc="85" dirty="0">
                <a:latin typeface="Segoe UI"/>
                <a:cs typeface="Segoe UI"/>
              </a:rPr>
              <a:t> </a:t>
            </a:r>
            <a:r>
              <a:rPr sz="2400" spc="20" dirty="0">
                <a:latin typeface="Segoe UI"/>
                <a:cs typeface="Segoe UI"/>
              </a:rPr>
              <a:t>run-time</a:t>
            </a:r>
            <a:r>
              <a:rPr sz="2400" spc="35" dirty="0">
                <a:latin typeface="Segoe UI"/>
                <a:cs typeface="Segoe UI"/>
              </a:rPr>
              <a:t> </a:t>
            </a:r>
            <a:r>
              <a:rPr sz="2400" spc="20" dirty="0">
                <a:latin typeface="Segoe UI"/>
                <a:cs typeface="Segoe UI"/>
              </a:rPr>
              <a:t>statistics</a:t>
            </a:r>
            <a:endParaRPr sz="2400" dirty="0">
              <a:latin typeface="Segoe UI"/>
              <a:cs typeface="Segoe UI"/>
            </a:endParaRPr>
          </a:p>
          <a:p>
            <a:pPr marL="558800" indent="-457200">
              <a:lnSpc>
                <a:spcPct val="150000"/>
              </a:lnSpc>
              <a:spcBef>
                <a:spcPts val="680"/>
              </a:spcBef>
              <a:buClr>
                <a:srgbClr val="006FC0"/>
              </a:buClr>
              <a:buSzPct val="92727"/>
              <a:buFont typeface="Arial" panose="020B0604020202020204" pitchFamily="34" charset="0"/>
              <a:buChar char="•"/>
              <a:tabLst>
                <a:tab pos="274320" algn="l"/>
              </a:tabLst>
            </a:pPr>
            <a:r>
              <a:rPr sz="2400" spc="15" dirty="0">
                <a:latin typeface="Segoe UI"/>
                <a:cs typeface="Segoe UI"/>
              </a:rPr>
              <a:t>Highlights</a:t>
            </a:r>
            <a:r>
              <a:rPr sz="2400" spc="10" dirty="0">
                <a:latin typeface="Segoe UI"/>
                <a:cs typeface="Segoe UI"/>
              </a:rPr>
              <a:t> </a:t>
            </a:r>
            <a:r>
              <a:rPr sz="2400" spc="25" dirty="0">
                <a:latin typeface="Segoe UI"/>
                <a:cs typeface="Segoe UI"/>
              </a:rPr>
              <a:t>database</a:t>
            </a:r>
            <a:r>
              <a:rPr sz="2400" spc="35" dirty="0">
                <a:latin typeface="Segoe UI"/>
                <a:cs typeface="Segoe UI"/>
              </a:rPr>
              <a:t> </a:t>
            </a:r>
            <a:r>
              <a:rPr sz="2400" spc="20" dirty="0">
                <a:latin typeface="Segoe UI"/>
                <a:cs typeface="Segoe UI"/>
              </a:rPr>
              <a:t>pattern</a:t>
            </a:r>
            <a:r>
              <a:rPr sz="2400" spc="-5" dirty="0">
                <a:latin typeface="Segoe UI"/>
                <a:cs typeface="Segoe UI"/>
              </a:rPr>
              <a:t> </a:t>
            </a:r>
            <a:r>
              <a:rPr sz="2400" spc="20" dirty="0">
                <a:latin typeface="Segoe UI"/>
                <a:cs typeface="Segoe UI"/>
              </a:rPr>
              <a:t>usage</a:t>
            </a:r>
            <a:endParaRPr sz="2400" dirty="0">
              <a:latin typeface="Segoe UI"/>
              <a:cs typeface="Segoe UI"/>
            </a:endParaRPr>
          </a:p>
          <a:p>
            <a:pPr marL="558800" indent="-457200">
              <a:lnSpc>
                <a:spcPct val="150000"/>
              </a:lnSpc>
              <a:spcBef>
                <a:spcPts val="680"/>
              </a:spcBef>
              <a:buClr>
                <a:srgbClr val="006FC0"/>
              </a:buClr>
              <a:buSzPct val="92727"/>
              <a:buFont typeface="Arial" panose="020B0604020202020204" pitchFamily="34" charset="0"/>
              <a:buChar char="•"/>
              <a:tabLst>
                <a:tab pos="274320" algn="l"/>
              </a:tabLst>
            </a:pPr>
            <a:r>
              <a:rPr sz="2400" spc="5" dirty="0">
                <a:latin typeface="Segoe UI"/>
                <a:cs typeface="Segoe UI"/>
              </a:rPr>
              <a:t>Helps</a:t>
            </a:r>
            <a:r>
              <a:rPr sz="2400" spc="90" dirty="0">
                <a:latin typeface="Segoe UI"/>
                <a:cs typeface="Segoe UI"/>
              </a:rPr>
              <a:t> </a:t>
            </a:r>
            <a:r>
              <a:rPr sz="2400" spc="20" dirty="0">
                <a:latin typeface="Segoe UI"/>
                <a:cs typeface="Segoe UI"/>
              </a:rPr>
              <a:t>troubleshoot</a:t>
            </a:r>
            <a:r>
              <a:rPr sz="2400" spc="35" dirty="0">
                <a:latin typeface="Segoe UI"/>
                <a:cs typeface="Segoe UI"/>
              </a:rPr>
              <a:t> </a:t>
            </a:r>
            <a:r>
              <a:rPr sz="2400" spc="10" dirty="0">
                <a:latin typeface="Segoe UI"/>
                <a:cs typeface="Segoe UI"/>
              </a:rPr>
              <a:t>query </a:t>
            </a:r>
            <a:r>
              <a:rPr sz="2400" spc="15" dirty="0">
                <a:latin typeface="Segoe UI"/>
                <a:cs typeface="Segoe UI"/>
              </a:rPr>
              <a:t>performance</a:t>
            </a:r>
            <a:r>
              <a:rPr sz="2400" spc="120" dirty="0">
                <a:latin typeface="Segoe UI"/>
                <a:cs typeface="Segoe UI"/>
              </a:rPr>
              <a:t> </a:t>
            </a:r>
            <a:r>
              <a:rPr sz="2400" spc="10" dirty="0">
                <a:latin typeface="Segoe UI"/>
                <a:cs typeface="Segoe UI"/>
              </a:rPr>
              <a:t>issues</a:t>
            </a:r>
            <a:endParaRPr sz="2400" dirty="0">
              <a:latin typeface="Segoe UI"/>
              <a:cs typeface="Segoe UI"/>
            </a:endParaRPr>
          </a:p>
          <a:p>
            <a:pPr marL="559435" marR="95885" indent="-457200">
              <a:lnSpc>
                <a:spcPct val="150000"/>
              </a:lnSpc>
              <a:spcBef>
                <a:spcPts val="605"/>
              </a:spcBef>
              <a:buClr>
                <a:srgbClr val="006FC0"/>
              </a:buClr>
              <a:buSzPct val="92727"/>
              <a:buFont typeface="Arial" panose="020B0604020202020204" pitchFamily="34" charset="0"/>
              <a:buChar char="•"/>
              <a:tabLst>
                <a:tab pos="274320" algn="l"/>
              </a:tabLst>
            </a:pPr>
            <a:r>
              <a:rPr sz="2400" spc="20" dirty="0">
                <a:latin typeface="Segoe UI"/>
                <a:cs typeface="Segoe UI"/>
              </a:rPr>
              <a:t>Compatible</a:t>
            </a:r>
            <a:r>
              <a:rPr sz="2400" spc="-30" dirty="0">
                <a:latin typeface="Segoe UI"/>
                <a:cs typeface="Segoe UI"/>
              </a:rPr>
              <a:t> </a:t>
            </a:r>
            <a:r>
              <a:rPr sz="2400" spc="20" dirty="0">
                <a:latin typeface="Segoe UI"/>
                <a:cs typeface="Segoe UI"/>
              </a:rPr>
              <a:t>with</a:t>
            </a:r>
            <a:r>
              <a:rPr sz="2400" dirty="0">
                <a:latin typeface="Segoe UI"/>
                <a:cs typeface="Segoe UI"/>
              </a:rPr>
              <a:t> </a:t>
            </a:r>
            <a:r>
              <a:rPr sz="2400" spc="15" dirty="0">
                <a:latin typeface="Segoe UI"/>
                <a:cs typeface="Segoe UI"/>
              </a:rPr>
              <a:t>on-premises</a:t>
            </a:r>
            <a:r>
              <a:rPr sz="2400" spc="85" dirty="0">
                <a:latin typeface="Segoe UI"/>
                <a:cs typeface="Segoe UI"/>
              </a:rPr>
              <a:t> </a:t>
            </a:r>
            <a:r>
              <a:rPr sz="2400" spc="15" dirty="0">
                <a:latin typeface="Segoe UI"/>
                <a:cs typeface="Segoe UI"/>
              </a:rPr>
              <a:t>and</a:t>
            </a:r>
            <a:r>
              <a:rPr sz="2400" spc="80" dirty="0">
                <a:latin typeface="Segoe UI"/>
                <a:cs typeface="Segoe UI"/>
              </a:rPr>
              <a:t> </a:t>
            </a:r>
            <a:r>
              <a:rPr sz="2400" spc="20" dirty="0">
                <a:latin typeface="Segoe UI"/>
                <a:cs typeface="Segoe UI"/>
              </a:rPr>
              <a:t>Azure</a:t>
            </a:r>
            <a:r>
              <a:rPr sz="2400" spc="-40" dirty="0">
                <a:latin typeface="Segoe UI"/>
                <a:cs typeface="Segoe UI"/>
              </a:rPr>
              <a:t> </a:t>
            </a:r>
            <a:r>
              <a:rPr sz="2400" spc="20" dirty="0">
                <a:latin typeface="Segoe UI"/>
                <a:cs typeface="Segoe UI"/>
              </a:rPr>
              <a:t>SQL </a:t>
            </a:r>
            <a:r>
              <a:rPr sz="2400" spc="-740" dirty="0">
                <a:latin typeface="Segoe UI"/>
                <a:cs typeface="Segoe UI"/>
              </a:rPr>
              <a:t> </a:t>
            </a:r>
            <a:r>
              <a:rPr sz="2400" spc="20" dirty="0">
                <a:latin typeface="Segoe UI"/>
                <a:cs typeface="Segoe UI"/>
              </a:rPr>
              <a:t>databases</a:t>
            </a:r>
            <a:endParaRPr sz="2400" dirty="0">
              <a:latin typeface="Segoe UI"/>
              <a:cs typeface="Segoe UI"/>
            </a:endParaRPr>
          </a:p>
        </p:txBody>
      </p:sp>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959225" cy="449580"/>
          </a:xfrm>
          <a:prstGeom prst="rect">
            <a:avLst/>
          </a:prstGeom>
        </p:spPr>
        <p:txBody>
          <a:bodyPr vert="horz" wrap="square" lIns="0" tIns="16510" rIns="0" bIns="0" rtlCol="0">
            <a:spAutoFit/>
          </a:bodyPr>
          <a:lstStyle/>
          <a:p>
            <a:pPr marL="12700">
              <a:lnSpc>
                <a:spcPct val="100000"/>
              </a:lnSpc>
              <a:spcBef>
                <a:spcPts val="130"/>
              </a:spcBef>
            </a:pPr>
            <a:r>
              <a:rPr spc="15" dirty="0"/>
              <a:t>Enabling</a:t>
            </a:r>
            <a:r>
              <a:rPr spc="-10" dirty="0"/>
              <a:t> </a:t>
            </a:r>
            <a:r>
              <a:rPr spc="20" dirty="0"/>
              <a:t>the </a:t>
            </a:r>
            <a:r>
              <a:rPr spc="10" dirty="0"/>
              <a:t>Query</a:t>
            </a:r>
            <a:r>
              <a:rPr spc="55" dirty="0"/>
              <a:t> </a:t>
            </a:r>
            <a:r>
              <a:rPr spc="25" dirty="0"/>
              <a:t>Store</a:t>
            </a:r>
          </a:p>
        </p:txBody>
      </p:sp>
      <p:sp>
        <p:nvSpPr>
          <p:cNvPr id="3" name="object 3"/>
          <p:cNvSpPr txBox="1"/>
          <p:nvPr/>
        </p:nvSpPr>
        <p:spPr>
          <a:xfrm>
            <a:off x="538162" y="951275"/>
            <a:ext cx="8148638" cy="2666436"/>
          </a:xfrm>
          <a:prstGeom prst="rect">
            <a:avLst/>
          </a:prstGeom>
        </p:spPr>
        <p:txBody>
          <a:bodyPr vert="horz" wrap="square" lIns="0" tIns="111125" rIns="0" bIns="0" rtlCol="0">
            <a:spAutoFit/>
          </a:bodyPr>
          <a:lstStyle/>
          <a:p>
            <a:pPr marL="184150" indent="-171450" algn="just">
              <a:lnSpc>
                <a:spcPct val="150000"/>
              </a:lnSpc>
              <a:spcBef>
                <a:spcPts val="875"/>
              </a:spcBef>
              <a:buClr>
                <a:srgbClr val="006FC0"/>
              </a:buClr>
              <a:buSzPct val="92727"/>
              <a:buFont typeface="Arial MT"/>
              <a:buChar char="•"/>
              <a:tabLst>
                <a:tab pos="184150" algn="l"/>
              </a:tabLst>
            </a:pPr>
            <a:r>
              <a:rPr spc="20" dirty="0">
                <a:latin typeface="Segoe UI"/>
                <a:cs typeface="Segoe UI"/>
              </a:rPr>
              <a:t>Switch</a:t>
            </a:r>
            <a:r>
              <a:rPr spc="-15" dirty="0">
                <a:latin typeface="Segoe UI"/>
                <a:cs typeface="Segoe UI"/>
              </a:rPr>
              <a:t> </a:t>
            </a:r>
            <a:r>
              <a:rPr spc="25" dirty="0">
                <a:latin typeface="Segoe UI"/>
                <a:cs typeface="Segoe UI"/>
              </a:rPr>
              <a:t>on</a:t>
            </a:r>
            <a:r>
              <a:rPr spc="-5" dirty="0">
                <a:latin typeface="Segoe UI"/>
                <a:cs typeface="Segoe UI"/>
              </a:rPr>
              <a:t> </a:t>
            </a:r>
            <a:r>
              <a:rPr spc="15" dirty="0">
                <a:latin typeface="Segoe UI"/>
                <a:cs typeface="Segoe UI"/>
              </a:rPr>
              <a:t>using</a:t>
            </a:r>
            <a:r>
              <a:rPr dirty="0">
                <a:latin typeface="Segoe UI"/>
                <a:cs typeface="Segoe UI"/>
              </a:rPr>
              <a:t> </a:t>
            </a:r>
            <a:r>
              <a:rPr spc="5" dirty="0">
                <a:latin typeface="Segoe UI"/>
                <a:cs typeface="Segoe UI"/>
              </a:rPr>
              <a:t>ALTER</a:t>
            </a:r>
            <a:r>
              <a:rPr spc="125" dirty="0">
                <a:latin typeface="Segoe UI"/>
                <a:cs typeface="Segoe UI"/>
              </a:rPr>
              <a:t> </a:t>
            </a:r>
            <a:r>
              <a:rPr spc="15" dirty="0">
                <a:latin typeface="Segoe UI"/>
                <a:cs typeface="Segoe UI"/>
              </a:rPr>
              <a:t>DATABASE</a:t>
            </a:r>
            <a:endParaRPr dirty="0">
              <a:latin typeface="Segoe UI"/>
              <a:cs typeface="Segoe UI"/>
            </a:endParaRPr>
          </a:p>
          <a:p>
            <a:pPr marL="298450" marR="1704339">
              <a:lnSpc>
                <a:spcPct val="150000"/>
              </a:lnSpc>
              <a:spcBef>
                <a:spcPts val="775"/>
              </a:spcBef>
            </a:pPr>
            <a:r>
              <a:rPr sz="1600" dirty="0">
                <a:latin typeface="Lucida Sans Unicode"/>
                <a:cs typeface="Lucida Sans Unicode"/>
              </a:rPr>
              <a:t>ALTER</a:t>
            </a:r>
            <a:r>
              <a:rPr sz="1600" spc="-50" dirty="0">
                <a:latin typeface="Lucida Sans Unicode"/>
                <a:cs typeface="Lucida Sans Unicode"/>
              </a:rPr>
              <a:t> </a:t>
            </a:r>
            <a:r>
              <a:rPr sz="1600" spc="5" dirty="0">
                <a:latin typeface="Lucida Sans Unicode"/>
                <a:cs typeface="Lucida Sans Unicode"/>
              </a:rPr>
              <a:t>DATABASE</a:t>
            </a:r>
            <a:r>
              <a:rPr sz="1600" spc="-130" dirty="0">
                <a:latin typeface="Lucida Sans Unicode"/>
                <a:cs typeface="Lucida Sans Unicode"/>
              </a:rPr>
              <a:t> </a:t>
            </a:r>
            <a:r>
              <a:rPr sz="1600" dirty="0">
                <a:latin typeface="Lucida Sans Unicode"/>
                <a:cs typeface="Lucida Sans Unicode"/>
              </a:rPr>
              <a:t>AdventureWorks</a:t>
            </a:r>
            <a:r>
              <a:rPr sz="1600" spc="-130" dirty="0">
                <a:latin typeface="Lucida Sans Unicode"/>
                <a:cs typeface="Lucida Sans Unicode"/>
              </a:rPr>
              <a:t> </a:t>
            </a:r>
            <a:r>
              <a:rPr sz="1600" spc="30" dirty="0">
                <a:latin typeface="Lucida Sans Unicode"/>
                <a:cs typeface="Lucida Sans Unicode"/>
              </a:rPr>
              <a:t>SET </a:t>
            </a:r>
            <a:r>
              <a:rPr sz="1600" spc="-745" dirty="0">
                <a:latin typeface="Lucida Sans Unicode"/>
                <a:cs typeface="Lucida Sans Unicode"/>
              </a:rPr>
              <a:t> </a:t>
            </a:r>
            <a:r>
              <a:rPr sz="1600" spc="5" dirty="0">
                <a:latin typeface="Lucida Sans Unicode"/>
                <a:cs typeface="Lucida Sans Unicode"/>
              </a:rPr>
              <a:t>Q</a:t>
            </a:r>
            <a:r>
              <a:rPr sz="1600" spc="60" dirty="0">
                <a:latin typeface="Lucida Sans Unicode"/>
                <a:cs typeface="Lucida Sans Unicode"/>
              </a:rPr>
              <a:t>U</a:t>
            </a:r>
            <a:r>
              <a:rPr sz="1600" spc="45" dirty="0">
                <a:latin typeface="Lucida Sans Unicode"/>
                <a:cs typeface="Lucida Sans Unicode"/>
              </a:rPr>
              <a:t>E</a:t>
            </a:r>
            <a:r>
              <a:rPr sz="1600" spc="-20" dirty="0">
                <a:latin typeface="Lucida Sans Unicode"/>
                <a:cs typeface="Lucida Sans Unicode"/>
              </a:rPr>
              <a:t>R</a:t>
            </a:r>
            <a:r>
              <a:rPr sz="1600" spc="-5" dirty="0">
                <a:latin typeface="Lucida Sans Unicode"/>
                <a:cs typeface="Lucida Sans Unicode"/>
              </a:rPr>
              <a:t>Y_</a:t>
            </a:r>
            <a:r>
              <a:rPr sz="1600" spc="55" dirty="0">
                <a:latin typeface="Lucida Sans Unicode"/>
                <a:cs typeface="Lucida Sans Unicode"/>
              </a:rPr>
              <a:t>S</a:t>
            </a:r>
            <a:r>
              <a:rPr sz="1600" spc="-20" dirty="0">
                <a:latin typeface="Lucida Sans Unicode"/>
                <a:cs typeface="Lucida Sans Unicode"/>
              </a:rPr>
              <a:t>T</a:t>
            </a:r>
            <a:r>
              <a:rPr sz="1600" spc="5" dirty="0">
                <a:latin typeface="Lucida Sans Unicode"/>
                <a:cs typeface="Lucida Sans Unicode"/>
              </a:rPr>
              <a:t>O</a:t>
            </a:r>
            <a:r>
              <a:rPr sz="1600" spc="-20" dirty="0">
                <a:latin typeface="Lucida Sans Unicode"/>
                <a:cs typeface="Lucida Sans Unicode"/>
              </a:rPr>
              <a:t>R</a:t>
            </a:r>
            <a:r>
              <a:rPr sz="1600" dirty="0">
                <a:latin typeface="Lucida Sans Unicode"/>
                <a:cs typeface="Lucida Sans Unicode"/>
              </a:rPr>
              <a:t>E</a:t>
            </a:r>
            <a:r>
              <a:rPr sz="1600" spc="-190" dirty="0">
                <a:latin typeface="Lucida Sans Unicode"/>
                <a:cs typeface="Lucida Sans Unicode"/>
              </a:rPr>
              <a:t> </a:t>
            </a:r>
            <a:r>
              <a:rPr sz="1600" spc="-390" dirty="0">
                <a:latin typeface="Lucida Sans Unicode"/>
                <a:cs typeface="Lucida Sans Unicode"/>
              </a:rPr>
              <a:t>=</a:t>
            </a:r>
            <a:r>
              <a:rPr sz="1600" spc="40" dirty="0">
                <a:latin typeface="Lucida Sans Unicode"/>
                <a:cs typeface="Lucida Sans Unicode"/>
              </a:rPr>
              <a:t> </a:t>
            </a:r>
            <a:r>
              <a:rPr sz="1600" spc="5" dirty="0">
                <a:latin typeface="Lucida Sans Unicode"/>
                <a:cs typeface="Lucida Sans Unicode"/>
              </a:rPr>
              <a:t>O</a:t>
            </a:r>
            <a:r>
              <a:rPr sz="1600" spc="20" dirty="0">
                <a:latin typeface="Lucida Sans Unicode"/>
                <a:cs typeface="Lucida Sans Unicode"/>
              </a:rPr>
              <a:t>N</a:t>
            </a:r>
            <a:r>
              <a:rPr sz="1600" dirty="0">
                <a:latin typeface="Lucida Sans Unicode"/>
                <a:cs typeface="Lucida Sans Unicode"/>
              </a:rPr>
              <a:t>;</a:t>
            </a:r>
          </a:p>
          <a:p>
            <a:pPr>
              <a:lnSpc>
                <a:spcPct val="150000"/>
              </a:lnSpc>
              <a:spcBef>
                <a:spcPts val="60"/>
              </a:spcBef>
            </a:pPr>
            <a:endParaRPr sz="1600" dirty="0">
              <a:latin typeface="Lucida Sans Unicode"/>
              <a:cs typeface="Lucida Sans Unicode"/>
            </a:endParaRPr>
          </a:p>
          <a:p>
            <a:pPr marL="184150" marR="5080" indent="-171450" algn="just">
              <a:lnSpc>
                <a:spcPct val="150000"/>
              </a:lnSpc>
              <a:buClr>
                <a:srgbClr val="006FC0"/>
              </a:buClr>
              <a:buSzPct val="92727"/>
              <a:buFont typeface="Arial MT"/>
              <a:buChar char="•"/>
              <a:tabLst>
                <a:tab pos="184150" algn="l"/>
              </a:tabLst>
            </a:pPr>
            <a:r>
              <a:rPr dirty="0">
                <a:latin typeface="Segoe UI"/>
                <a:cs typeface="Segoe UI"/>
              </a:rPr>
              <a:t>To </a:t>
            </a:r>
            <a:r>
              <a:rPr spc="20" dirty="0">
                <a:latin typeface="Segoe UI"/>
                <a:cs typeface="Segoe UI"/>
              </a:rPr>
              <a:t>use SSMS, </a:t>
            </a:r>
            <a:r>
              <a:rPr spc="15" dirty="0">
                <a:latin typeface="Segoe UI"/>
                <a:cs typeface="Segoe UI"/>
              </a:rPr>
              <a:t>right-click </a:t>
            </a:r>
            <a:r>
              <a:rPr b="1" spc="10" dirty="0">
                <a:latin typeface="Segoe UI"/>
                <a:cs typeface="Segoe UI"/>
              </a:rPr>
              <a:t>AdventureWorks</a:t>
            </a:r>
            <a:r>
              <a:rPr spc="10" dirty="0">
                <a:latin typeface="Segoe UI"/>
                <a:cs typeface="Segoe UI"/>
              </a:rPr>
              <a:t>, click </a:t>
            </a:r>
            <a:r>
              <a:rPr spc="-740" dirty="0">
                <a:latin typeface="Segoe UI"/>
                <a:cs typeface="Segoe UI"/>
              </a:rPr>
              <a:t> </a:t>
            </a:r>
            <a:r>
              <a:rPr b="1" spc="15" dirty="0">
                <a:latin typeface="Segoe UI"/>
                <a:cs typeface="Segoe UI"/>
              </a:rPr>
              <a:t>Properties</a:t>
            </a:r>
            <a:r>
              <a:rPr spc="15" dirty="0">
                <a:latin typeface="Segoe UI"/>
                <a:cs typeface="Segoe UI"/>
              </a:rPr>
              <a:t>, and then </a:t>
            </a:r>
            <a:r>
              <a:rPr spc="25" dirty="0">
                <a:latin typeface="Segoe UI"/>
                <a:cs typeface="Segoe UI"/>
              </a:rPr>
              <a:t>on </a:t>
            </a:r>
            <a:r>
              <a:rPr spc="20" dirty="0">
                <a:latin typeface="Segoe UI"/>
                <a:cs typeface="Segoe UI"/>
              </a:rPr>
              <a:t>the </a:t>
            </a:r>
            <a:r>
              <a:rPr b="1" spc="10" dirty="0">
                <a:latin typeface="Segoe UI"/>
                <a:cs typeface="Segoe UI"/>
              </a:rPr>
              <a:t>Query </a:t>
            </a:r>
            <a:r>
              <a:rPr b="1" spc="15" dirty="0">
                <a:latin typeface="Segoe UI"/>
                <a:cs typeface="Segoe UI"/>
              </a:rPr>
              <a:t>Store </a:t>
            </a:r>
            <a:r>
              <a:rPr spc="15" dirty="0">
                <a:latin typeface="Segoe UI"/>
                <a:cs typeface="Segoe UI"/>
              </a:rPr>
              <a:t>page, </a:t>
            </a:r>
            <a:r>
              <a:rPr spc="20" dirty="0">
                <a:latin typeface="Segoe UI"/>
                <a:cs typeface="Segoe UI"/>
              </a:rPr>
              <a:t> </a:t>
            </a:r>
            <a:r>
              <a:rPr spc="15" dirty="0">
                <a:latin typeface="Segoe UI"/>
                <a:cs typeface="Segoe UI"/>
              </a:rPr>
              <a:t>change</a:t>
            </a:r>
            <a:r>
              <a:rPr spc="40" dirty="0">
                <a:latin typeface="Segoe UI"/>
                <a:cs typeface="Segoe UI"/>
              </a:rPr>
              <a:t> </a:t>
            </a:r>
            <a:r>
              <a:rPr b="1" spc="15" dirty="0">
                <a:latin typeface="Segoe UI"/>
                <a:cs typeface="Segoe UI"/>
              </a:rPr>
              <a:t>Operation</a:t>
            </a:r>
            <a:r>
              <a:rPr b="1" spc="105" dirty="0">
                <a:latin typeface="Segoe UI"/>
                <a:cs typeface="Segoe UI"/>
              </a:rPr>
              <a:t> </a:t>
            </a:r>
            <a:r>
              <a:rPr b="1" spc="10" dirty="0">
                <a:latin typeface="Segoe UI"/>
                <a:cs typeface="Segoe UI"/>
              </a:rPr>
              <a:t>Mode</a:t>
            </a:r>
            <a:endParaRPr dirty="0">
              <a:latin typeface="Segoe UI"/>
              <a:cs typeface="Segoe UI"/>
            </a:endParaRPr>
          </a:p>
          <a:p>
            <a:pPr marL="184150" indent="-171450" algn="just">
              <a:lnSpc>
                <a:spcPct val="150000"/>
              </a:lnSpc>
              <a:spcBef>
                <a:spcPts val="680"/>
              </a:spcBef>
              <a:buClr>
                <a:srgbClr val="006FC0"/>
              </a:buClr>
              <a:buSzPct val="92727"/>
              <a:buFont typeface="Arial MT"/>
              <a:buChar char="•"/>
              <a:tabLst>
                <a:tab pos="184150" algn="l"/>
              </a:tabLst>
            </a:pPr>
            <a:r>
              <a:rPr spc="25" dirty="0">
                <a:latin typeface="Segoe UI"/>
                <a:cs typeface="Segoe UI"/>
              </a:rPr>
              <a:t>Not </a:t>
            </a:r>
            <a:r>
              <a:rPr spc="20" dirty="0">
                <a:latin typeface="Segoe UI"/>
                <a:cs typeface="Segoe UI"/>
              </a:rPr>
              <a:t>compatible</a:t>
            </a:r>
            <a:r>
              <a:rPr spc="-30" dirty="0">
                <a:latin typeface="Segoe UI"/>
                <a:cs typeface="Segoe UI"/>
              </a:rPr>
              <a:t> </a:t>
            </a:r>
            <a:r>
              <a:rPr spc="20" dirty="0">
                <a:latin typeface="Segoe UI"/>
                <a:cs typeface="Segoe UI"/>
              </a:rPr>
              <a:t>with</a:t>
            </a:r>
            <a:r>
              <a:rPr spc="5" dirty="0">
                <a:latin typeface="Segoe UI"/>
                <a:cs typeface="Segoe UI"/>
              </a:rPr>
              <a:t> </a:t>
            </a:r>
            <a:r>
              <a:rPr spc="20" dirty="0">
                <a:latin typeface="Segoe UI"/>
                <a:cs typeface="Segoe UI"/>
              </a:rPr>
              <a:t>system</a:t>
            </a:r>
            <a:r>
              <a:rPr dirty="0">
                <a:latin typeface="Segoe UI"/>
                <a:cs typeface="Segoe UI"/>
              </a:rPr>
              <a:t> </a:t>
            </a:r>
            <a:r>
              <a:rPr spc="20" dirty="0">
                <a:latin typeface="Segoe UI"/>
                <a:cs typeface="Segoe UI"/>
              </a:rPr>
              <a:t>databases</a:t>
            </a:r>
            <a:endParaRPr dirty="0">
              <a:latin typeface="Segoe UI"/>
              <a:cs typeface="Segoe UI"/>
            </a:endParaRP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029575" cy="3789948"/>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Configuring</a:t>
            </a:r>
            <a:r>
              <a:rPr sz="2750" dirty="0">
                <a:solidFill>
                  <a:srgbClr val="FFFFFF"/>
                </a:solidFill>
                <a:latin typeface="Segoe UI"/>
                <a:cs typeface="Segoe UI"/>
              </a:rPr>
              <a:t> </a:t>
            </a:r>
            <a:r>
              <a:rPr sz="2750" spc="20" dirty="0">
                <a:solidFill>
                  <a:srgbClr val="FFFFFF"/>
                </a:solidFill>
                <a:latin typeface="Segoe UI"/>
                <a:cs typeface="Segoe UI"/>
              </a:rPr>
              <a:t>the</a:t>
            </a:r>
            <a:r>
              <a:rPr sz="2750" spc="30" dirty="0">
                <a:solidFill>
                  <a:srgbClr val="FFFFFF"/>
                </a:solidFill>
                <a:latin typeface="Segoe UI"/>
                <a:cs typeface="Segoe UI"/>
              </a:rPr>
              <a:t> </a:t>
            </a:r>
            <a:r>
              <a:rPr sz="2750" spc="10" dirty="0">
                <a:solidFill>
                  <a:srgbClr val="FFFFFF"/>
                </a:solidFill>
                <a:latin typeface="Segoe UI"/>
                <a:cs typeface="Segoe UI"/>
              </a:rPr>
              <a:t>Query</a:t>
            </a:r>
            <a:r>
              <a:rPr sz="2750" spc="65" dirty="0">
                <a:solidFill>
                  <a:srgbClr val="FFFFFF"/>
                </a:solidFill>
                <a:latin typeface="Segoe UI"/>
                <a:cs typeface="Segoe UI"/>
              </a:rPr>
              <a:t> </a:t>
            </a:r>
            <a:r>
              <a:rPr sz="2750" spc="25" dirty="0">
                <a:solidFill>
                  <a:srgbClr val="FFFFFF"/>
                </a:solidFill>
                <a:latin typeface="Segoe UI"/>
                <a:cs typeface="Segoe UI"/>
              </a:rPr>
              <a:t>Store</a:t>
            </a:r>
            <a:endParaRPr sz="2750" dirty="0">
              <a:latin typeface="Segoe UI"/>
              <a:cs typeface="Segoe UI"/>
            </a:endParaRPr>
          </a:p>
          <a:p>
            <a:pPr>
              <a:lnSpc>
                <a:spcPct val="100000"/>
              </a:lnSpc>
              <a:spcBef>
                <a:spcPts val="15"/>
              </a:spcBef>
            </a:pPr>
            <a:endParaRPr sz="3050" dirty="0">
              <a:latin typeface="Segoe UI"/>
              <a:cs typeface="Segoe UI"/>
            </a:endParaRPr>
          </a:p>
          <a:p>
            <a:pPr marL="273685" indent="-172085">
              <a:lnSpc>
                <a:spcPct val="150000"/>
              </a:lnSpc>
              <a:buClr>
                <a:srgbClr val="006FC0"/>
              </a:buClr>
              <a:buSzPct val="92727"/>
              <a:buFont typeface="Arial MT"/>
              <a:buChar char="•"/>
              <a:tabLst>
                <a:tab pos="274320" algn="l"/>
              </a:tabLst>
            </a:pPr>
            <a:r>
              <a:rPr sz="2400" spc="5" dirty="0">
                <a:latin typeface="Segoe UI"/>
                <a:cs typeface="Segoe UI"/>
              </a:rPr>
              <a:t>View</a:t>
            </a:r>
            <a:r>
              <a:rPr sz="2400" spc="75" dirty="0">
                <a:latin typeface="Segoe UI"/>
                <a:cs typeface="Segoe UI"/>
              </a:rPr>
              <a:t> </a:t>
            </a:r>
            <a:r>
              <a:rPr sz="2400" spc="10" dirty="0">
                <a:latin typeface="Segoe UI"/>
                <a:cs typeface="Segoe UI"/>
              </a:rPr>
              <a:t>Query</a:t>
            </a:r>
            <a:r>
              <a:rPr sz="2400" spc="70" dirty="0">
                <a:latin typeface="Segoe UI"/>
                <a:cs typeface="Segoe UI"/>
              </a:rPr>
              <a:t> </a:t>
            </a:r>
            <a:r>
              <a:rPr sz="2400" spc="25" dirty="0">
                <a:latin typeface="Segoe UI"/>
                <a:cs typeface="Segoe UI"/>
              </a:rPr>
              <a:t>Store</a:t>
            </a:r>
            <a:r>
              <a:rPr sz="2400" spc="-40" dirty="0">
                <a:latin typeface="Segoe UI"/>
                <a:cs typeface="Segoe UI"/>
              </a:rPr>
              <a:t> </a:t>
            </a:r>
            <a:r>
              <a:rPr sz="2400" spc="25" dirty="0">
                <a:latin typeface="Segoe UI"/>
                <a:cs typeface="Segoe UI"/>
              </a:rPr>
              <a:t>options</a:t>
            </a:r>
            <a:r>
              <a:rPr sz="2400" spc="-60" dirty="0">
                <a:latin typeface="Segoe UI"/>
                <a:cs typeface="Segoe UI"/>
              </a:rPr>
              <a:t> </a:t>
            </a:r>
            <a:r>
              <a:rPr sz="2400" spc="15" dirty="0">
                <a:latin typeface="Segoe UI"/>
                <a:cs typeface="Segoe UI"/>
              </a:rPr>
              <a:t>using</a:t>
            </a:r>
            <a:endParaRPr sz="2400" dirty="0">
              <a:latin typeface="Segoe UI"/>
              <a:cs typeface="Segoe UI"/>
            </a:endParaRPr>
          </a:p>
          <a:p>
            <a:pPr marL="273685">
              <a:lnSpc>
                <a:spcPct val="150000"/>
              </a:lnSpc>
              <a:spcBef>
                <a:spcPts val="80"/>
              </a:spcBef>
            </a:pPr>
            <a:r>
              <a:rPr sz="2400" b="1" spc="15" dirty="0">
                <a:latin typeface="Segoe UI"/>
                <a:cs typeface="Segoe UI"/>
              </a:rPr>
              <a:t>sys.database_query_store_options</a:t>
            </a:r>
            <a:endParaRPr sz="2400" dirty="0">
              <a:latin typeface="Segoe UI"/>
              <a:cs typeface="Segoe UI"/>
            </a:endParaRPr>
          </a:p>
          <a:p>
            <a:pPr marL="273685" marR="5080" indent="-171450">
              <a:lnSpc>
                <a:spcPct val="150000"/>
              </a:lnSpc>
              <a:spcBef>
                <a:spcPts val="600"/>
              </a:spcBef>
              <a:buClr>
                <a:srgbClr val="006FC0"/>
              </a:buClr>
              <a:buSzPct val="92727"/>
              <a:buFont typeface="Arial MT"/>
              <a:buChar char="•"/>
              <a:tabLst>
                <a:tab pos="274320" algn="l"/>
              </a:tabLst>
            </a:pPr>
            <a:r>
              <a:rPr sz="2400" spc="20" dirty="0">
                <a:latin typeface="Segoe UI"/>
                <a:cs typeface="Segoe UI"/>
              </a:rPr>
              <a:t>Configure </a:t>
            </a:r>
            <a:r>
              <a:rPr sz="2400" spc="10" dirty="0">
                <a:latin typeface="Segoe UI"/>
                <a:cs typeface="Segoe UI"/>
              </a:rPr>
              <a:t>Query </a:t>
            </a:r>
            <a:r>
              <a:rPr sz="2400" spc="25" dirty="0">
                <a:latin typeface="Segoe UI"/>
                <a:cs typeface="Segoe UI"/>
              </a:rPr>
              <a:t>Store options </a:t>
            </a:r>
            <a:r>
              <a:rPr sz="2400" spc="15" dirty="0">
                <a:latin typeface="Segoe UI"/>
                <a:cs typeface="Segoe UI"/>
              </a:rPr>
              <a:t>using </a:t>
            </a:r>
            <a:r>
              <a:rPr sz="2400" spc="5" dirty="0">
                <a:latin typeface="Segoe UI"/>
                <a:cs typeface="Segoe UI"/>
              </a:rPr>
              <a:t>ALTER </a:t>
            </a:r>
            <a:r>
              <a:rPr sz="2400" spc="10" dirty="0">
                <a:latin typeface="Segoe UI"/>
                <a:cs typeface="Segoe UI"/>
              </a:rPr>
              <a:t> </a:t>
            </a:r>
            <a:r>
              <a:rPr sz="2400" spc="15" dirty="0">
                <a:latin typeface="Segoe UI"/>
                <a:cs typeface="Segoe UI"/>
              </a:rPr>
              <a:t>DATABASE</a:t>
            </a:r>
            <a:r>
              <a:rPr sz="2400" spc="85" dirty="0">
                <a:latin typeface="Segoe UI"/>
                <a:cs typeface="Segoe UI"/>
              </a:rPr>
              <a:t> </a:t>
            </a:r>
            <a:r>
              <a:rPr sz="2400" spc="25" dirty="0">
                <a:latin typeface="Segoe UI"/>
                <a:cs typeface="Segoe UI"/>
              </a:rPr>
              <a:t>SET</a:t>
            </a:r>
            <a:r>
              <a:rPr sz="2400" spc="-30" dirty="0">
                <a:latin typeface="Segoe UI"/>
                <a:cs typeface="Segoe UI"/>
              </a:rPr>
              <a:t> </a:t>
            </a:r>
            <a:r>
              <a:rPr sz="2400" spc="10" dirty="0">
                <a:latin typeface="Segoe UI"/>
                <a:cs typeface="Segoe UI"/>
              </a:rPr>
              <a:t>QUERY</a:t>
            </a:r>
            <a:r>
              <a:rPr sz="2400" spc="105" dirty="0">
                <a:latin typeface="Segoe UI"/>
                <a:cs typeface="Segoe UI"/>
              </a:rPr>
              <a:t> </a:t>
            </a:r>
            <a:r>
              <a:rPr sz="2400" spc="10" dirty="0">
                <a:latin typeface="Segoe UI"/>
                <a:cs typeface="Segoe UI"/>
              </a:rPr>
              <a:t>STORE</a:t>
            </a:r>
            <a:r>
              <a:rPr sz="2400" spc="85" dirty="0">
                <a:latin typeface="Segoe UI"/>
                <a:cs typeface="Segoe UI"/>
              </a:rPr>
              <a:t> </a:t>
            </a:r>
            <a:r>
              <a:rPr sz="2400" spc="10" dirty="0">
                <a:latin typeface="Segoe UI"/>
                <a:cs typeface="Segoe UI"/>
              </a:rPr>
              <a:t>(OPTION</a:t>
            </a:r>
            <a:r>
              <a:rPr sz="2400" spc="100" dirty="0">
                <a:latin typeface="Segoe UI"/>
                <a:cs typeface="Segoe UI"/>
              </a:rPr>
              <a:t> </a:t>
            </a:r>
            <a:r>
              <a:rPr sz="2400" spc="15" dirty="0">
                <a:latin typeface="Segoe UI"/>
                <a:cs typeface="Segoe UI"/>
              </a:rPr>
              <a:t>=</a:t>
            </a:r>
            <a:r>
              <a:rPr sz="2400" spc="40" dirty="0">
                <a:latin typeface="Segoe UI"/>
                <a:cs typeface="Segoe UI"/>
              </a:rPr>
              <a:t> </a:t>
            </a:r>
            <a:r>
              <a:rPr sz="2400" spc="5" dirty="0">
                <a:latin typeface="Segoe UI"/>
                <a:cs typeface="Segoe UI"/>
              </a:rPr>
              <a:t>VALUE)</a:t>
            </a:r>
            <a:endParaRPr sz="2400" dirty="0">
              <a:latin typeface="Segoe UI"/>
              <a:cs typeface="Segoe UI"/>
            </a:endParaRPr>
          </a:p>
          <a:p>
            <a:pPr marL="273685" marR="522605" indent="-171450">
              <a:lnSpc>
                <a:spcPct val="150000"/>
              </a:lnSpc>
              <a:spcBef>
                <a:spcPts val="680"/>
              </a:spcBef>
              <a:buClr>
                <a:srgbClr val="006FC0"/>
              </a:buClr>
              <a:buSzPct val="92727"/>
              <a:buFont typeface="Arial MT"/>
              <a:buChar char="•"/>
              <a:tabLst>
                <a:tab pos="274320" algn="l"/>
              </a:tabLst>
            </a:pPr>
            <a:r>
              <a:rPr sz="2400" spc="5" dirty="0">
                <a:latin typeface="Segoe UI"/>
                <a:cs typeface="Segoe UI"/>
              </a:rPr>
              <a:t>View</a:t>
            </a:r>
            <a:r>
              <a:rPr sz="2400" spc="75" dirty="0">
                <a:latin typeface="Segoe UI"/>
                <a:cs typeface="Segoe UI"/>
              </a:rPr>
              <a:t> </a:t>
            </a:r>
            <a:r>
              <a:rPr sz="2400" spc="15" dirty="0">
                <a:latin typeface="Segoe UI"/>
                <a:cs typeface="Segoe UI"/>
              </a:rPr>
              <a:t>and</a:t>
            </a:r>
            <a:r>
              <a:rPr sz="2400" spc="10" dirty="0">
                <a:latin typeface="Segoe UI"/>
                <a:cs typeface="Segoe UI"/>
              </a:rPr>
              <a:t> </a:t>
            </a:r>
            <a:r>
              <a:rPr sz="2400" spc="20" dirty="0">
                <a:latin typeface="Segoe UI"/>
                <a:cs typeface="Segoe UI"/>
              </a:rPr>
              <a:t>configure</a:t>
            </a:r>
            <a:r>
              <a:rPr sz="2400" spc="40" dirty="0">
                <a:latin typeface="Segoe UI"/>
                <a:cs typeface="Segoe UI"/>
              </a:rPr>
              <a:t> </a:t>
            </a:r>
            <a:r>
              <a:rPr sz="2400" spc="10" dirty="0">
                <a:latin typeface="Segoe UI"/>
                <a:cs typeface="Segoe UI"/>
              </a:rPr>
              <a:t>Query</a:t>
            </a:r>
            <a:r>
              <a:rPr sz="2400" spc="75" dirty="0">
                <a:latin typeface="Segoe UI"/>
                <a:cs typeface="Segoe UI"/>
              </a:rPr>
              <a:t> </a:t>
            </a:r>
            <a:r>
              <a:rPr sz="2400" spc="25" dirty="0">
                <a:latin typeface="Segoe UI"/>
                <a:cs typeface="Segoe UI"/>
              </a:rPr>
              <a:t>Store</a:t>
            </a:r>
            <a:r>
              <a:rPr sz="2400" spc="-35" dirty="0">
                <a:latin typeface="Segoe UI"/>
                <a:cs typeface="Segoe UI"/>
              </a:rPr>
              <a:t> </a:t>
            </a:r>
            <a:r>
              <a:rPr sz="2400" spc="25" dirty="0">
                <a:latin typeface="Segoe UI"/>
                <a:cs typeface="Segoe UI"/>
              </a:rPr>
              <a:t>options</a:t>
            </a:r>
            <a:r>
              <a:rPr sz="2400" spc="-55" dirty="0">
                <a:latin typeface="Segoe UI"/>
                <a:cs typeface="Segoe UI"/>
              </a:rPr>
              <a:t> </a:t>
            </a:r>
            <a:r>
              <a:rPr sz="2400" spc="15" dirty="0">
                <a:latin typeface="Segoe UI"/>
                <a:cs typeface="Segoe UI"/>
              </a:rPr>
              <a:t>using </a:t>
            </a:r>
            <a:r>
              <a:rPr sz="2400" spc="-735" dirty="0">
                <a:latin typeface="Segoe UI"/>
                <a:cs typeface="Segoe UI"/>
              </a:rPr>
              <a:t> </a:t>
            </a:r>
            <a:r>
              <a:rPr sz="2400" spc="20" dirty="0">
                <a:latin typeface="Segoe UI"/>
                <a:cs typeface="Segoe UI"/>
              </a:rPr>
              <a:t>SSMS</a:t>
            </a:r>
            <a:endParaRPr sz="2400" dirty="0">
              <a:latin typeface="Segoe UI"/>
              <a:cs typeface="Segoe UI"/>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029575" cy="3818033"/>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Configuring</a:t>
            </a:r>
            <a:r>
              <a:rPr sz="2750" dirty="0">
                <a:solidFill>
                  <a:srgbClr val="FFFFFF"/>
                </a:solidFill>
                <a:latin typeface="Segoe UI"/>
                <a:cs typeface="Segoe UI"/>
              </a:rPr>
              <a:t> </a:t>
            </a:r>
            <a:r>
              <a:rPr sz="2750" spc="20" dirty="0">
                <a:solidFill>
                  <a:srgbClr val="FFFFFF"/>
                </a:solidFill>
                <a:latin typeface="Segoe UI"/>
                <a:cs typeface="Segoe UI"/>
              </a:rPr>
              <a:t>the</a:t>
            </a:r>
            <a:r>
              <a:rPr sz="2750" spc="30" dirty="0">
                <a:solidFill>
                  <a:srgbClr val="FFFFFF"/>
                </a:solidFill>
                <a:latin typeface="Segoe UI"/>
                <a:cs typeface="Segoe UI"/>
              </a:rPr>
              <a:t> </a:t>
            </a:r>
            <a:r>
              <a:rPr sz="2750" spc="10" dirty="0">
                <a:solidFill>
                  <a:srgbClr val="FFFFFF"/>
                </a:solidFill>
                <a:latin typeface="Segoe UI"/>
                <a:cs typeface="Segoe UI"/>
              </a:rPr>
              <a:t>Query</a:t>
            </a:r>
            <a:r>
              <a:rPr sz="2750" spc="65" dirty="0">
                <a:solidFill>
                  <a:srgbClr val="FFFFFF"/>
                </a:solidFill>
                <a:latin typeface="Segoe UI"/>
                <a:cs typeface="Segoe UI"/>
              </a:rPr>
              <a:t> </a:t>
            </a:r>
            <a:r>
              <a:rPr sz="2750" spc="25" dirty="0">
                <a:solidFill>
                  <a:srgbClr val="FFFFFF"/>
                </a:solidFill>
                <a:latin typeface="Segoe UI"/>
                <a:cs typeface="Segoe UI"/>
              </a:rPr>
              <a:t>Store</a:t>
            </a:r>
            <a:endParaRPr sz="2750" dirty="0">
              <a:latin typeface="Segoe UI"/>
              <a:cs typeface="Segoe UI"/>
            </a:endParaRPr>
          </a:p>
          <a:p>
            <a:pPr>
              <a:lnSpc>
                <a:spcPct val="100000"/>
              </a:lnSpc>
              <a:spcBef>
                <a:spcPts val="15"/>
              </a:spcBef>
            </a:pPr>
            <a:endParaRPr lang="en-GB" sz="3050" dirty="0">
              <a:latin typeface="Segoe UI"/>
              <a:cs typeface="Segoe UI"/>
            </a:endParaRPr>
          </a:p>
          <a:p>
            <a:pPr algn="l">
              <a:lnSpc>
                <a:spcPct val="150000"/>
              </a:lnSpc>
            </a:pPr>
            <a:r>
              <a:rPr lang="en-GB" sz="1600" b="0" i="0" u="none" strike="noStrike" baseline="0" dirty="0">
                <a:latin typeface="Segoe"/>
              </a:rPr>
              <a:t>Query Store configuration options fall into three categories:</a:t>
            </a:r>
          </a:p>
          <a:p>
            <a:pPr marL="285750" indent="-285750" algn="l">
              <a:lnSpc>
                <a:spcPct val="150000"/>
              </a:lnSpc>
              <a:buFont typeface="Arial" panose="020B0604020202020204" pitchFamily="34" charset="0"/>
              <a:buChar char="•"/>
            </a:pPr>
            <a:r>
              <a:rPr lang="fr-FR" sz="1600" b="0" i="0" u="none" strike="noStrike" baseline="0" dirty="0">
                <a:latin typeface="Segoe"/>
              </a:rPr>
              <a:t>General</a:t>
            </a:r>
          </a:p>
          <a:p>
            <a:pPr marL="742950" lvl="1" indent="-285750">
              <a:lnSpc>
                <a:spcPct val="150000"/>
              </a:lnSpc>
              <a:buFont typeface="Arial" panose="020B0604020202020204" pitchFamily="34" charset="0"/>
              <a:buChar char="•"/>
            </a:pPr>
            <a:r>
              <a:rPr lang="en-GB" sz="1600" b="1" i="0" u="none" strike="noStrike" baseline="0" dirty="0">
                <a:latin typeface="Segoe-Bold"/>
              </a:rPr>
              <a:t>Operation mode</a:t>
            </a:r>
            <a:r>
              <a:rPr lang="en-GB" sz="1600" b="0" i="0" u="none" strike="noStrike" baseline="0" dirty="0">
                <a:latin typeface="Segoe"/>
              </a:rPr>
              <a:t>. Read-only, read/write, or off.</a:t>
            </a:r>
          </a:p>
          <a:p>
            <a:pPr marL="285750" indent="-285750" algn="l">
              <a:lnSpc>
                <a:spcPct val="150000"/>
              </a:lnSpc>
              <a:buFont typeface="Arial" panose="020B0604020202020204" pitchFamily="34" charset="0"/>
              <a:buChar char="•"/>
            </a:pPr>
            <a:r>
              <a:rPr lang="fr-FR" sz="1600" b="0" i="0" u="none" strike="noStrike" baseline="0" dirty="0">
                <a:latin typeface="Segoe"/>
              </a:rPr>
              <a:t>Monitoring</a:t>
            </a:r>
          </a:p>
          <a:p>
            <a:pPr marL="742950" lvl="1" indent="-285750">
              <a:lnSpc>
                <a:spcPct val="150000"/>
              </a:lnSpc>
              <a:buFont typeface="Arial" panose="020B0604020202020204" pitchFamily="34" charset="0"/>
              <a:buChar char="•"/>
            </a:pPr>
            <a:r>
              <a:rPr lang="en-GB" sz="1600" b="1" i="0" u="none" strike="noStrike" baseline="0" dirty="0">
                <a:latin typeface="Segoe-Bold"/>
              </a:rPr>
              <a:t>Data flush interval (seconds)</a:t>
            </a:r>
            <a:r>
              <a:rPr lang="en-GB" sz="1600" b="0" i="0" u="none" strike="noStrike" baseline="0" dirty="0">
                <a:latin typeface="Segoe"/>
              </a:rPr>
              <a:t>. The frequency with which Query Store data is written to disk.</a:t>
            </a:r>
          </a:p>
          <a:p>
            <a:pPr marL="742950" lvl="1" indent="-285750">
              <a:lnSpc>
                <a:spcPct val="150000"/>
              </a:lnSpc>
              <a:buFont typeface="Arial" panose="020B0604020202020204" pitchFamily="34" charset="0"/>
              <a:buChar char="•"/>
            </a:pPr>
            <a:r>
              <a:rPr lang="en-GB" sz="1600" b="1" i="0" u="none" strike="noStrike" baseline="0" dirty="0">
                <a:latin typeface="Segoe-Bold"/>
              </a:rPr>
              <a:t>Statistics collection interval (minutes)</a:t>
            </a:r>
            <a:r>
              <a:rPr lang="en-GB" sz="1600" b="0" i="0" u="none" strike="noStrike" baseline="0" dirty="0">
                <a:latin typeface="Segoe"/>
              </a:rPr>
              <a:t>. The interval in which Query Store data is aggregated.</a:t>
            </a:r>
          </a:p>
        </p:txBody>
      </p:sp>
    </p:spTree>
    <p:extLst>
      <p:ext uri="{BB962C8B-B14F-4D97-AF65-F5344CB8AC3E}">
        <p14:creationId xmlns:p14="http://schemas.microsoft.com/office/powerpoint/2010/main" val="428037120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431540" cy="449580"/>
          </a:xfrm>
          <a:prstGeom prst="rect">
            <a:avLst/>
          </a:prstGeom>
        </p:spPr>
        <p:txBody>
          <a:bodyPr vert="horz" wrap="square" lIns="0" tIns="16510" rIns="0" bIns="0" rtlCol="0">
            <a:spAutoFit/>
          </a:bodyPr>
          <a:lstStyle/>
          <a:p>
            <a:pPr marL="12700">
              <a:lnSpc>
                <a:spcPct val="100000"/>
              </a:lnSpc>
              <a:spcBef>
                <a:spcPts val="130"/>
              </a:spcBef>
            </a:pPr>
            <a:r>
              <a:rPr spc="15" dirty="0"/>
              <a:t>Cardinality</a:t>
            </a:r>
            <a:r>
              <a:rPr spc="-40" dirty="0"/>
              <a:t> </a:t>
            </a:r>
            <a:r>
              <a:rPr spc="20" dirty="0"/>
              <a:t>Estimation</a:t>
            </a:r>
          </a:p>
        </p:txBody>
      </p:sp>
      <p:sp>
        <p:nvSpPr>
          <p:cNvPr id="3" name="object 3"/>
          <p:cNvSpPr txBox="1"/>
          <p:nvPr/>
        </p:nvSpPr>
        <p:spPr>
          <a:xfrm>
            <a:off x="538162" y="1046416"/>
            <a:ext cx="7744459" cy="5130572"/>
          </a:xfrm>
          <a:prstGeom prst="rect">
            <a:avLst/>
          </a:prstGeom>
        </p:spPr>
        <p:txBody>
          <a:bodyPr vert="horz" wrap="square" lIns="0" tIns="5715" rIns="0" bIns="0" rtlCol="0">
            <a:spAutoFit/>
          </a:bodyPr>
          <a:lstStyle/>
          <a:p>
            <a:pPr algn="l">
              <a:lnSpc>
                <a:spcPct val="150000"/>
              </a:lnSpc>
            </a:pPr>
            <a:r>
              <a:rPr lang="en-GB" sz="1600" b="0" i="0" u="none" strike="noStrike" baseline="0" dirty="0">
                <a:latin typeface="Segoe"/>
              </a:rPr>
              <a:t>In the case of cardinality estimation in SQL Server, cardinality refers to the number of rows either in a query result or in an interim result set output by a query operator—for example, an index seek or index scan. The query optimizer uses cardinality as a method to select between alternative query execution plans for a statement. The cardinality of a statement or operator is closely related to the </a:t>
            </a:r>
            <a:r>
              <a:rPr lang="fr-FR" sz="1600" b="0" i="0" u="none" strike="noStrike" baseline="0" dirty="0" err="1">
                <a:latin typeface="Segoe"/>
              </a:rPr>
              <a:t>selectivity</a:t>
            </a:r>
            <a:r>
              <a:rPr lang="fr-FR" sz="1600" b="0" i="0" u="none" strike="noStrike" baseline="0" dirty="0">
                <a:latin typeface="Segoe"/>
              </a:rPr>
              <a:t> of </a:t>
            </a:r>
            <a:r>
              <a:rPr lang="fr-FR" sz="1600" b="0" i="0" u="none" strike="noStrike" baseline="0" dirty="0" err="1">
                <a:latin typeface="Segoe"/>
              </a:rPr>
              <a:t>any</a:t>
            </a:r>
            <a:r>
              <a:rPr lang="fr-FR" sz="1600" b="0" i="0" u="none" strike="noStrike" baseline="0" dirty="0">
                <a:latin typeface="Segoe"/>
              </a:rPr>
              <a:t> </a:t>
            </a:r>
            <a:r>
              <a:rPr lang="fr-FR" sz="1600" b="0" i="0" u="none" strike="noStrike" baseline="0" dirty="0" err="1">
                <a:latin typeface="Segoe"/>
              </a:rPr>
              <a:t>predicates</a:t>
            </a:r>
            <a:r>
              <a:rPr lang="fr-FR" sz="1600" b="0" i="0" u="none" strike="noStrike" baseline="0" dirty="0">
                <a:latin typeface="Segoe"/>
              </a:rPr>
              <a:t>.</a:t>
            </a:r>
          </a:p>
          <a:p>
            <a:pPr algn="l">
              <a:lnSpc>
                <a:spcPct val="150000"/>
              </a:lnSpc>
            </a:pPr>
            <a:endParaRPr lang="fr-FR" sz="1600" dirty="0">
              <a:latin typeface="Segoe"/>
              <a:cs typeface="Segoe UI"/>
            </a:endParaRPr>
          </a:p>
          <a:p>
            <a:pPr algn="l">
              <a:lnSpc>
                <a:spcPct val="150000"/>
              </a:lnSpc>
            </a:pPr>
            <a:r>
              <a:rPr lang="en-GB" sz="1600" b="0" i="0" u="none" strike="noStrike" baseline="0" dirty="0">
                <a:latin typeface="Segoe"/>
              </a:rPr>
              <a:t>In some circumstances, the cardinality estimator can produce poor estimates, resulting in the selection of a suboptimal query execution plan. Examples include:</a:t>
            </a:r>
          </a:p>
          <a:p>
            <a:pPr marL="285750" indent="-285750" algn="l">
              <a:lnSpc>
                <a:spcPct val="150000"/>
              </a:lnSpc>
              <a:buFont typeface="Arial" panose="020B0604020202020204" pitchFamily="34" charset="0"/>
              <a:buChar char="•"/>
            </a:pPr>
            <a:r>
              <a:rPr lang="en-GB" sz="1600" b="1" i="0" u="none" strike="noStrike" baseline="0" dirty="0">
                <a:latin typeface="Segoe-Bold"/>
              </a:rPr>
              <a:t>Missing or bad statistics</a:t>
            </a:r>
            <a:r>
              <a:rPr lang="en-GB" sz="1600" b="0" i="0" u="none" strike="noStrike" baseline="0" dirty="0">
                <a:latin typeface="Segoe"/>
              </a:rPr>
              <a:t>. This results in inaccurate cardinality estimation. The resolution is to create or update the relevant statistics or indexes.</a:t>
            </a:r>
          </a:p>
          <a:p>
            <a:pPr marL="285750" indent="-285750" algn="l">
              <a:lnSpc>
                <a:spcPct val="150000"/>
              </a:lnSpc>
              <a:buFont typeface="Arial" panose="020B0604020202020204" pitchFamily="34" charset="0"/>
              <a:buChar char="•"/>
            </a:pPr>
            <a:r>
              <a:rPr lang="en-GB" sz="1600" b="1" i="0" u="none" strike="noStrike" baseline="0" dirty="0">
                <a:latin typeface="Segoe-Bold"/>
              </a:rPr>
              <a:t>Functions in predicates</a:t>
            </a:r>
            <a:r>
              <a:rPr lang="en-GB" sz="1600" b="0" i="0" u="none" strike="noStrike" baseline="0" dirty="0">
                <a:latin typeface="Segoe"/>
              </a:rPr>
              <a:t>. Statistics are not used for queries that join or filter columns using arithmetic or string functions. This can be resolved by precomputing the output of the function, either in a temporary table or a computed column.</a:t>
            </a:r>
          </a:p>
        </p:txBody>
      </p:sp>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029575" cy="5295360"/>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Configuring</a:t>
            </a:r>
            <a:r>
              <a:rPr sz="2750" dirty="0">
                <a:solidFill>
                  <a:srgbClr val="FFFFFF"/>
                </a:solidFill>
                <a:latin typeface="Segoe UI"/>
                <a:cs typeface="Segoe UI"/>
              </a:rPr>
              <a:t> </a:t>
            </a:r>
            <a:r>
              <a:rPr sz="2750" spc="20" dirty="0">
                <a:solidFill>
                  <a:srgbClr val="FFFFFF"/>
                </a:solidFill>
                <a:latin typeface="Segoe UI"/>
                <a:cs typeface="Segoe UI"/>
              </a:rPr>
              <a:t>the</a:t>
            </a:r>
            <a:r>
              <a:rPr sz="2750" spc="30" dirty="0">
                <a:solidFill>
                  <a:srgbClr val="FFFFFF"/>
                </a:solidFill>
                <a:latin typeface="Segoe UI"/>
                <a:cs typeface="Segoe UI"/>
              </a:rPr>
              <a:t> </a:t>
            </a:r>
            <a:r>
              <a:rPr sz="2750" spc="10" dirty="0">
                <a:solidFill>
                  <a:srgbClr val="FFFFFF"/>
                </a:solidFill>
                <a:latin typeface="Segoe UI"/>
                <a:cs typeface="Segoe UI"/>
              </a:rPr>
              <a:t>Query</a:t>
            </a:r>
            <a:r>
              <a:rPr sz="2750" spc="65" dirty="0">
                <a:solidFill>
                  <a:srgbClr val="FFFFFF"/>
                </a:solidFill>
                <a:latin typeface="Segoe UI"/>
                <a:cs typeface="Segoe UI"/>
              </a:rPr>
              <a:t> </a:t>
            </a:r>
            <a:r>
              <a:rPr sz="2750" spc="25" dirty="0">
                <a:solidFill>
                  <a:srgbClr val="FFFFFF"/>
                </a:solidFill>
                <a:latin typeface="Segoe UI"/>
                <a:cs typeface="Segoe UI"/>
              </a:rPr>
              <a:t>Store</a:t>
            </a:r>
            <a:endParaRPr sz="2750" dirty="0">
              <a:latin typeface="Segoe UI"/>
              <a:cs typeface="Segoe UI"/>
            </a:endParaRPr>
          </a:p>
          <a:p>
            <a:pPr>
              <a:lnSpc>
                <a:spcPct val="100000"/>
              </a:lnSpc>
              <a:spcBef>
                <a:spcPts val="15"/>
              </a:spcBef>
            </a:pPr>
            <a:endParaRPr lang="en-GB" sz="3050" dirty="0">
              <a:latin typeface="Segoe UI"/>
              <a:cs typeface="Segoe UI"/>
            </a:endParaRPr>
          </a:p>
          <a:p>
            <a:pPr marL="285750" indent="-285750" algn="l">
              <a:lnSpc>
                <a:spcPct val="150000"/>
              </a:lnSpc>
              <a:buFont typeface="Arial" panose="020B0604020202020204" pitchFamily="34" charset="0"/>
              <a:buChar char="•"/>
            </a:pPr>
            <a:r>
              <a:rPr lang="fr-FR" sz="1600" b="0" i="0" u="none" strike="noStrike" baseline="0" dirty="0">
                <a:latin typeface="Segoe"/>
              </a:rPr>
              <a:t>Data </a:t>
            </a:r>
            <a:r>
              <a:rPr lang="fr-FR" sz="1600" b="0" i="0" u="none" strike="noStrike" baseline="0" dirty="0" err="1">
                <a:latin typeface="Segoe"/>
              </a:rPr>
              <a:t>Retention</a:t>
            </a:r>
            <a:endParaRPr lang="fr-FR" sz="1600" b="0" i="0" u="none" strike="noStrike" baseline="0" dirty="0">
              <a:latin typeface="Segoe"/>
            </a:endParaRPr>
          </a:p>
          <a:p>
            <a:pPr marL="742950" lvl="1" indent="-285750">
              <a:lnSpc>
                <a:spcPct val="150000"/>
              </a:lnSpc>
              <a:buFont typeface="Arial" panose="020B0604020202020204" pitchFamily="34" charset="0"/>
              <a:buChar char="•"/>
            </a:pPr>
            <a:r>
              <a:rPr lang="en-GB" sz="1600" b="1" i="0" u="none" strike="noStrike" baseline="0" dirty="0">
                <a:latin typeface="Segoe-Bold"/>
              </a:rPr>
              <a:t>Maximum size (megabytes)</a:t>
            </a:r>
            <a:r>
              <a:rPr lang="en-GB" sz="1600" b="0" i="0" u="none" strike="noStrike" baseline="0" dirty="0">
                <a:latin typeface="Segoe"/>
              </a:rPr>
              <a:t>. The maximum size that the Query Store data may grow to. If the maximum size is reached, the Query Store goes into read-only mode and no more data is </a:t>
            </a:r>
            <a:r>
              <a:rPr lang="fr-FR" sz="1600" b="0" i="0" u="none" strike="noStrike" baseline="0" dirty="0" err="1">
                <a:latin typeface="Segoe"/>
              </a:rPr>
              <a:t>collected</a:t>
            </a:r>
            <a:r>
              <a:rPr lang="fr-FR" sz="1600" b="0" i="0" u="none" strike="noStrike" baseline="0" dirty="0">
                <a:latin typeface="Segoe"/>
              </a:rPr>
              <a:t>.</a:t>
            </a:r>
          </a:p>
          <a:p>
            <a:pPr marL="742950" lvl="1" indent="-285750">
              <a:lnSpc>
                <a:spcPct val="150000"/>
              </a:lnSpc>
              <a:buFont typeface="Arial" panose="020B0604020202020204" pitchFamily="34" charset="0"/>
              <a:buChar char="•"/>
            </a:pPr>
            <a:r>
              <a:rPr lang="en-GB" sz="1600" b="1" i="0" u="none" strike="noStrike" baseline="0" dirty="0">
                <a:latin typeface="Segoe-Bold"/>
              </a:rPr>
              <a:t>Capture mode</a:t>
            </a:r>
            <a:r>
              <a:rPr lang="en-GB" sz="1600" b="0" i="0" u="none" strike="noStrike" baseline="0" dirty="0">
                <a:latin typeface="Segoe"/>
              </a:rPr>
              <a:t>. Controls which data is collected. ALL (all queries), AUTO (expensive queries only), </a:t>
            </a:r>
            <a:r>
              <a:rPr lang="fr-FR" sz="1600" b="0" i="0" u="none" strike="noStrike" baseline="0" dirty="0">
                <a:latin typeface="Segoe"/>
              </a:rPr>
              <a:t>or NONE (no data </a:t>
            </a:r>
            <a:r>
              <a:rPr lang="fr-FR" sz="1600" b="0" i="0" u="none" strike="noStrike" baseline="0" dirty="0" err="1">
                <a:latin typeface="Segoe"/>
              </a:rPr>
              <a:t>collected</a:t>
            </a:r>
            <a:r>
              <a:rPr lang="fr-FR" sz="1600" b="0" i="0" u="none" strike="noStrike" baseline="0" dirty="0">
                <a:latin typeface="Segoe"/>
              </a:rPr>
              <a:t>).</a:t>
            </a:r>
          </a:p>
          <a:p>
            <a:pPr marL="742950" lvl="1" indent="-285750">
              <a:lnSpc>
                <a:spcPct val="150000"/>
              </a:lnSpc>
              <a:buFont typeface="Arial" panose="020B0604020202020204" pitchFamily="34" charset="0"/>
              <a:buChar char="•"/>
            </a:pPr>
            <a:r>
              <a:rPr lang="en-GB" sz="1600" b="1" i="0" u="none" strike="noStrike" baseline="0" dirty="0" err="1">
                <a:latin typeface="Segoe-Bold"/>
              </a:rPr>
              <a:t>Cleanup</a:t>
            </a:r>
            <a:r>
              <a:rPr lang="en-GB" sz="1600" b="1" i="0" u="none" strike="noStrike" baseline="0" dirty="0">
                <a:latin typeface="Segoe-Bold"/>
              </a:rPr>
              <a:t> mode</a:t>
            </a:r>
            <a:r>
              <a:rPr lang="en-GB" sz="1600" b="0" i="0" u="none" strike="noStrike" baseline="0" dirty="0">
                <a:latin typeface="Segoe"/>
              </a:rPr>
              <a:t>. When turned on, data is removed from the Query Store as it approaches its maximum size. When the Query Store is at 90 percent of its maximum size, data will be removed to reduce the actual size to 80 percent of the maximum size.</a:t>
            </a:r>
          </a:p>
          <a:p>
            <a:pPr marL="742950" lvl="1" indent="-285750">
              <a:lnSpc>
                <a:spcPct val="150000"/>
              </a:lnSpc>
              <a:buFont typeface="Arial" panose="020B0604020202020204" pitchFamily="34" charset="0"/>
              <a:buChar char="•"/>
            </a:pPr>
            <a:r>
              <a:rPr lang="en-GB" sz="1600" b="1" i="0" u="none" strike="noStrike" baseline="0" dirty="0">
                <a:latin typeface="Segoe-Bold"/>
              </a:rPr>
              <a:t>Stale query threshold (days)</a:t>
            </a:r>
            <a:r>
              <a:rPr lang="en-GB" sz="1600" b="0" i="0" u="none" strike="noStrike" baseline="0" dirty="0">
                <a:latin typeface="Segoe"/>
              </a:rPr>
              <a:t>. The maximum period that queries to which no policy applies will remain in the Query Store.</a:t>
            </a:r>
            <a:endParaRPr sz="2800" dirty="0">
              <a:latin typeface="Segoe UI"/>
              <a:cs typeface="Segoe UI"/>
            </a:endParaRPr>
          </a:p>
        </p:txBody>
      </p:sp>
    </p:spTree>
    <p:extLst>
      <p:ext uri="{BB962C8B-B14F-4D97-AF65-F5344CB8AC3E}">
        <p14:creationId xmlns:p14="http://schemas.microsoft.com/office/powerpoint/2010/main" val="2700605086"/>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64990" cy="449580"/>
          </a:xfrm>
          <a:prstGeom prst="rect">
            <a:avLst/>
          </a:prstGeom>
        </p:spPr>
        <p:txBody>
          <a:bodyPr vert="horz" wrap="square" lIns="0" tIns="16510" rIns="0" bIns="0" rtlCol="0">
            <a:spAutoFit/>
          </a:bodyPr>
          <a:lstStyle/>
          <a:p>
            <a:pPr marL="12700">
              <a:lnSpc>
                <a:spcPct val="100000"/>
              </a:lnSpc>
              <a:spcBef>
                <a:spcPts val="130"/>
              </a:spcBef>
            </a:pPr>
            <a:r>
              <a:rPr spc="10" dirty="0"/>
              <a:t>Accessing</a:t>
            </a:r>
            <a:r>
              <a:rPr spc="55" dirty="0"/>
              <a:t> </a:t>
            </a:r>
            <a:r>
              <a:rPr spc="10" dirty="0"/>
              <a:t>Query</a:t>
            </a:r>
            <a:r>
              <a:rPr spc="55" dirty="0"/>
              <a:t> </a:t>
            </a:r>
            <a:r>
              <a:rPr spc="25" dirty="0"/>
              <a:t>Store</a:t>
            </a:r>
            <a:r>
              <a:rPr spc="-45" dirty="0"/>
              <a:t> </a:t>
            </a:r>
            <a:r>
              <a:rPr spc="20" dirty="0"/>
              <a:t>Data</a:t>
            </a:r>
          </a:p>
        </p:txBody>
      </p:sp>
      <p:sp>
        <p:nvSpPr>
          <p:cNvPr id="3" name="object 3"/>
          <p:cNvSpPr txBox="1"/>
          <p:nvPr/>
        </p:nvSpPr>
        <p:spPr>
          <a:xfrm>
            <a:off x="538162" y="964247"/>
            <a:ext cx="7924800" cy="3451586"/>
          </a:xfrm>
          <a:prstGeom prst="rect">
            <a:avLst/>
          </a:prstGeom>
        </p:spPr>
        <p:txBody>
          <a:bodyPr vert="horz" wrap="square" lIns="0" tIns="98425" rIns="0" bIns="0" rtlCol="0">
            <a:spAutoFit/>
          </a:bodyPr>
          <a:lstStyle/>
          <a:p>
            <a:pPr marL="469900" indent="-457200">
              <a:lnSpc>
                <a:spcPct val="100000"/>
              </a:lnSpc>
              <a:spcBef>
                <a:spcPts val="775"/>
              </a:spcBef>
              <a:buClr>
                <a:srgbClr val="006FC0"/>
              </a:buClr>
              <a:buSzPct val="92727"/>
              <a:buFont typeface="Arial" panose="020B0604020202020204" pitchFamily="34" charset="0"/>
              <a:buChar char="•"/>
              <a:tabLst>
                <a:tab pos="184150" algn="l"/>
              </a:tabLst>
            </a:pPr>
            <a:r>
              <a:rPr sz="2400" spc="10" dirty="0">
                <a:latin typeface="Segoe UI"/>
                <a:cs typeface="Segoe UI"/>
              </a:rPr>
              <a:t>Access</a:t>
            </a:r>
            <a:r>
              <a:rPr sz="2400" spc="85" dirty="0">
                <a:latin typeface="Segoe UI"/>
                <a:cs typeface="Segoe UI"/>
              </a:rPr>
              <a:t> </a:t>
            </a:r>
            <a:r>
              <a:rPr sz="2400" spc="10" dirty="0">
                <a:latin typeface="Segoe UI"/>
                <a:cs typeface="Segoe UI"/>
              </a:rPr>
              <a:t>query</a:t>
            </a:r>
            <a:r>
              <a:rPr sz="2400" spc="5" dirty="0">
                <a:latin typeface="Segoe UI"/>
                <a:cs typeface="Segoe UI"/>
              </a:rPr>
              <a:t> </a:t>
            </a:r>
            <a:r>
              <a:rPr sz="2400" spc="20" dirty="0">
                <a:latin typeface="Segoe UI"/>
                <a:cs typeface="Segoe UI"/>
              </a:rPr>
              <a:t>stored</a:t>
            </a:r>
            <a:r>
              <a:rPr sz="2400" spc="5" dirty="0">
                <a:latin typeface="Segoe UI"/>
                <a:cs typeface="Segoe UI"/>
              </a:rPr>
              <a:t> </a:t>
            </a:r>
            <a:r>
              <a:rPr sz="2400" spc="25" dirty="0">
                <a:latin typeface="Segoe UI"/>
                <a:cs typeface="Segoe UI"/>
              </a:rPr>
              <a:t>data</a:t>
            </a:r>
            <a:r>
              <a:rPr sz="2400" spc="10" dirty="0">
                <a:latin typeface="Segoe UI"/>
                <a:cs typeface="Segoe UI"/>
              </a:rPr>
              <a:t> </a:t>
            </a:r>
            <a:r>
              <a:rPr sz="2400" spc="20" dirty="0">
                <a:latin typeface="Segoe UI"/>
                <a:cs typeface="Segoe UI"/>
              </a:rPr>
              <a:t>through</a:t>
            </a:r>
            <a:r>
              <a:rPr sz="2400" spc="5" dirty="0">
                <a:latin typeface="Segoe UI"/>
                <a:cs typeface="Segoe UI"/>
              </a:rPr>
              <a:t> </a:t>
            </a:r>
            <a:r>
              <a:rPr sz="2400" spc="10" dirty="0">
                <a:latin typeface="Segoe UI"/>
                <a:cs typeface="Segoe UI"/>
              </a:rPr>
              <a:t>DMVs</a:t>
            </a:r>
            <a:r>
              <a:rPr sz="2400" spc="90" dirty="0">
                <a:latin typeface="Segoe UI"/>
                <a:cs typeface="Segoe UI"/>
              </a:rPr>
              <a:t> </a:t>
            </a:r>
            <a:r>
              <a:rPr sz="2400" spc="20" dirty="0">
                <a:latin typeface="Segoe UI"/>
                <a:cs typeface="Segoe UI"/>
              </a:rPr>
              <a:t>or</a:t>
            </a:r>
            <a:r>
              <a:rPr sz="2400" spc="5" dirty="0">
                <a:latin typeface="Segoe UI"/>
                <a:cs typeface="Segoe UI"/>
              </a:rPr>
              <a:t> </a:t>
            </a:r>
            <a:r>
              <a:rPr sz="2400" spc="20" dirty="0">
                <a:latin typeface="Segoe UI"/>
                <a:cs typeface="Segoe UI"/>
              </a:rPr>
              <a:t>SSMS</a:t>
            </a:r>
            <a:endParaRPr sz="2400" dirty="0">
              <a:latin typeface="Segoe UI"/>
              <a:cs typeface="Segoe UI"/>
            </a:endParaRPr>
          </a:p>
          <a:p>
            <a:pPr marL="927100" lvl="1" indent="-457200">
              <a:spcBef>
                <a:spcPts val="680"/>
              </a:spcBef>
              <a:buClr>
                <a:srgbClr val="006FC0"/>
              </a:buClr>
              <a:buSzPct val="92727"/>
              <a:buFont typeface="Arial" panose="020B0604020202020204" pitchFamily="34" charset="0"/>
              <a:buChar char="•"/>
              <a:tabLst>
                <a:tab pos="184150" algn="l"/>
              </a:tabLst>
            </a:pPr>
            <a:r>
              <a:rPr sz="2400" spc="20" dirty="0">
                <a:latin typeface="Segoe UI"/>
                <a:cs typeface="Segoe UI"/>
              </a:rPr>
              <a:t>SSMS:</a:t>
            </a:r>
            <a:endParaRPr sz="2400" dirty="0">
              <a:latin typeface="Segoe UI"/>
              <a:cs typeface="Segoe UI"/>
            </a:endParaRPr>
          </a:p>
          <a:p>
            <a:pPr marL="1097915" lvl="2" indent="-342900">
              <a:spcBef>
                <a:spcPts val="655"/>
              </a:spcBef>
              <a:buClr>
                <a:srgbClr val="006FC0"/>
              </a:buClr>
              <a:buSzPct val="81250"/>
              <a:buFont typeface="Arial" panose="020B0604020202020204" pitchFamily="34" charset="0"/>
              <a:buChar char="•"/>
              <a:tabLst>
                <a:tab pos="470534" algn="l"/>
              </a:tabLst>
            </a:pPr>
            <a:r>
              <a:rPr lang="en-GB" sz="2000" spc="10" dirty="0">
                <a:latin typeface="Segoe UI"/>
                <a:cs typeface="Segoe UI"/>
              </a:rPr>
              <a:t>Regressed</a:t>
            </a:r>
            <a:r>
              <a:rPr lang="en-GB" sz="2000" spc="-150" dirty="0">
                <a:latin typeface="Segoe UI"/>
                <a:cs typeface="Segoe UI"/>
              </a:rPr>
              <a:t> </a:t>
            </a:r>
            <a:r>
              <a:rPr lang="en-GB" sz="2000" dirty="0">
                <a:latin typeface="Segoe UI"/>
                <a:cs typeface="Segoe UI"/>
              </a:rPr>
              <a:t>Queries</a:t>
            </a:r>
          </a:p>
          <a:p>
            <a:pPr marL="1097915" lvl="2" indent="-342900">
              <a:spcBef>
                <a:spcPts val="575"/>
              </a:spcBef>
              <a:buClr>
                <a:srgbClr val="006FC0"/>
              </a:buClr>
              <a:buSzPct val="81250"/>
              <a:buFont typeface="Arial" panose="020B0604020202020204" pitchFamily="34" charset="0"/>
              <a:buChar char="•"/>
              <a:tabLst>
                <a:tab pos="470534" algn="l"/>
              </a:tabLst>
            </a:pPr>
            <a:r>
              <a:rPr lang="en-GB" sz="2000" spc="-5" dirty="0">
                <a:latin typeface="Segoe UI"/>
                <a:cs typeface="Segoe UI"/>
              </a:rPr>
              <a:t>Overall</a:t>
            </a:r>
            <a:r>
              <a:rPr lang="en-GB" sz="2000" spc="10" dirty="0">
                <a:latin typeface="Segoe UI"/>
                <a:cs typeface="Segoe UI"/>
              </a:rPr>
              <a:t> </a:t>
            </a:r>
            <a:r>
              <a:rPr lang="en-GB" sz="2000" spc="5" dirty="0">
                <a:latin typeface="Segoe UI"/>
                <a:cs typeface="Segoe UI"/>
              </a:rPr>
              <a:t>Resource</a:t>
            </a:r>
            <a:r>
              <a:rPr lang="en-GB" sz="2000" spc="-60" dirty="0">
                <a:latin typeface="Segoe UI"/>
                <a:cs typeface="Segoe UI"/>
              </a:rPr>
              <a:t> </a:t>
            </a:r>
            <a:r>
              <a:rPr lang="en-GB" sz="2000" spc="10" dirty="0">
                <a:latin typeface="Segoe UI"/>
                <a:cs typeface="Segoe UI"/>
              </a:rPr>
              <a:t>Consumption</a:t>
            </a:r>
            <a:endParaRPr lang="en-GB" sz="2000" dirty="0">
              <a:latin typeface="Segoe UI"/>
              <a:cs typeface="Segoe UI"/>
            </a:endParaRPr>
          </a:p>
          <a:p>
            <a:pPr marL="1097915" lvl="2" indent="-342900">
              <a:spcBef>
                <a:spcPts val="650"/>
              </a:spcBef>
              <a:buClr>
                <a:srgbClr val="006FC0"/>
              </a:buClr>
              <a:buSzPct val="81250"/>
              <a:buFont typeface="Arial" panose="020B0604020202020204" pitchFamily="34" charset="0"/>
              <a:buChar char="•"/>
              <a:tabLst>
                <a:tab pos="470534" algn="l"/>
              </a:tabLst>
            </a:pPr>
            <a:r>
              <a:rPr lang="en-GB" sz="2000" spc="10" dirty="0">
                <a:latin typeface="Segoe UI"/>
                <a:cs typeface="Segoe UI"/>
              </a:rPr>
              <a:t>Top</a:t>
            </a:r>
            <a:r>
              <a:rPr lang="en-GB" sz="2000" spc="-55" dirty="0">
                <a:latin typeface="Segoe UI"/>
                <a:cs typeface="Segoe UI"/>
              </a:rPr>
              <a:t> </a:t>
            </a:r>
            <a:r>
              <a:rPr lang="en-GB" sz="2000" spc="5" dirty="0">
                <a:latin typeface="Segoe UI"/>
                <a:cs typeface="Segoe UI"/>
              </a:rPr>
              <a:t>Resource</a:t>
            </a:r>
            <a:r>
              <a:rPr lang="en-GB" sz="2000" spc="-45" dirty="0">
                <a:latin typeface="Segoe UI"/>
                <a:cs typeface="Segoe UI"/>
              </a:rPr>
              <a:t> </a:t>
            </a:r>
            <a:r>
              <a:rPr lang="en-GB" sz="2000" spc="5" dirty="0">
                <a:latin typeface="Segoe UI"/>
                <a:cs typeface="Segoe UI"/>
              </a:rPr>
              <a:t>Consuming</a:t>
            </a:r>
            <a:r>
              <a:rPr lang="en-GB" sz="2000" spc="-50" dirty="0">
                <a:latin typeface="Segoe UI"/>
                <a:cs typeface="Segoe UI"/>
              </a:rPr>
              <a:t> </a:t>
            </a:r>
            <a:r>
              <a:rPr lang="en-GB" sz="2000" dirty="0">
                <a:latin typeface="Segoe UI"/>
                <a:cs typeface="Segoe UI"/>
              </a:rPr>
              <a:t>Queries</a:t>
            </a:r>
          </a:p>
          <a:p>
            <a:pPr marL="1097915" lvl="2" indent="-342900">
              <a:spcBef>
                <a:spcPts val="575"/>
              </a:spcBef>
              <a:buClr>
                <a:srgbClr val="006FC0"/>
              </a:buClr>
              <a:buSzPct val="81250"/>
              <a:buFont typeface="Arial" panose="020B0604020202020204" pitchFamily="34" charset="0"/>
              <a:buChar char="•"/>
              <a:tabLst>
                <a:tab pos="470534" algn="l"/>
              </a:tabLst>
            </a:pPr>
            <a:r>
              <a:rPr lang="en-GB" sz="2000" dirty="0">
                <a:latin typeface="Segoe UI"/>
                <a:cs typeface="Segoe UI"/>
              </a:rPr>
              <a:t>Tracked</a:t>
            </a:r>
            <a:r>
              <a:rPr lang="en-GB" sz="2000" spc="-70" dirty="0">
                <a:latin typeface="Segoe UI"/>
                <a:cs typeface="Segoe UI"/>
              </a:rPr>
              <a:t> </a:t>
            </a:r>
            <a:r>
              <a:rPr lang="en-GB" sz="2000" dirty="0">
                <a:latin typeface="Segoe UI"/>
                <a:cs typeface="Segoe UI"/>
              </a:rPr>
              <a:t>Queries</a:t>
            </a:r>
          </a:p>
          <a:p>
            <a:pPr marL="927100" lvl="1" indent="-457200">
              <a:spcBef>
                <a:spcPts val="675"/>
              </a:spcBef>
              <a:buClr>
                <a:srgbClr val="006FC0"/>
              </a:buClr>
              <a:buSzPct val="92727"/>
              <a:buFont typeface="Arial" panose="020B0604020202020204" pitchFamily="34" charset="0"/>
              <a:buChar char="•"/>
              <a:tabLst>
                <a:tab pos="184150" algn="l"/>
              </a:tabLst>
            </a:pPr>
            <a:r>
              <a:rPr lang="en-GB" sz="2400" spc="10" dirty="0">
                <a:latin typeface="Segoe UI"/>
                <a:cs typeface="Segoe UI"/>
              </a:rPr>
              <a:t>DMVs:</a:t>
            </a:r>
            <a:endParaRPr lang="en-GB" sz="2400" dirty="0">
              <a:latin typeface="Segoe UI"/>
              <a:cs typeface="Segoe UI"/>
            </a:endParaRPr>
          </a:p>
          <a:p>
            <a:pPr marL="1097915" lvl="2" indent="-342900">
              <a:spcBef>
                <a:spcPts val="580"/>
              </a:spcBef>
              <a:buClr>
                <a:srgbClr val="006FC0"/>
              </a:buClr>
              <a:buSzPct val="81250"/>
              <a:buFont typeface="Arial" panose="020B0604020202020204" pitchFamily="34" charset="0"/>
              <a:buChar char="•"/>
              <a:tabLst>
                <a:tab pos="470534" algn="l"/>
              </a:tabLst>
            </a:pPr>
            <a:r>
              <a:rPr sz="2000" dirty="0">
                <a:latin typeface="Segoe UI"/>
                <a:cs typeface="Segoe UI"/>
              </a:rPr>
              <a:t>Parallel</a:t>
            </a:r>
            <a:r>
              <a:rPr sz="2000" spc="25" dirty="0">
                <a:latin typeface="Segoe UI"/>
                <a:cs typeface="Segoe UI"/>
              </a:rPr>
              <a:t> </a:t>
            </a:r>
            <a:r>
              <a:rPr sz="2000" spc="-5" dirty="0">
                <a:latin typeface="Segoe UI"/>
                <a:cs typeface="Segoe UI"/>
              </a:rPr>
              <a:t>the</a:t>
            </a:r>
            <a:r>
              <a:rPr sz="2000" spc="-50" dirty="0">
                <a:latin typeface="Segoe UI"/>
                <a:cs typeface="Segoe UI"/>
              </a:rPr>
              <a:t> </a:t>
            </a:r>
            <a:r>
              <a:rPr sz="2000" dirty="0">
                <a:latin typeface="Segoe UI"/>
                <a:cs typeface="Segoe UI"/>
              </a:rPr>
              <a:t>plan</a:t>
            </a:r>
            <a:r>
              <a:rPr sz="2000" spc="5" dirty="0">
                <a:latin typeface="Segoe UI"/>
                <a:cs typeface="Segoe UI"/>
              </a:rPr>
              <a:t> </a:t>
            </a:r>
            <a:r>
              <a:rPr sz="2000" spc="-5" dirty="0">
                <a:latin typeface="Segoe UI"/>
                <a:cs typeface="Segoe UI"/>
              </a:rPr>
              <a:t>cache</a:t>
            </a:r>
            <a:r>
              <a:rPr sz="2000" spc="25" dirty="0">
                <a:latin typeface="Segoe UI"/>
                <a:cs typeface="Segoe UI"/>
              </a:rPr>
              <a:t> </a:t>
            </a:r>
            <a:r>
              <a:rPr sz="2000" spc="-5" dirty="0">
                <a:latin typeface="Segoe UI"/>
                <a:cs typeface="Segoe UI"/>
              </a:rPr>
              <a:t>DMVs</a:t>
            </a:r>
            <a:endParaRPr sz="2000" dirty="0">
              <a:latin typeface="Segoe UI"/>
              <a:cs typeface="Segoe UI"/>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64990" cy="449580"/>
          </a:xfrm>
          <a:prstGeom prst="rect">
            <a:avLst/>
          </a:prstGeom>
        </p:spPr>
        <p:txBody>
          <a:bodyPr vert="horz" wrap="square" lIns="0" tIns="16510" rIns="0" bIns="0" rtlCol="0">
            <a:spAutoFit/>
          </a:bodyPr>
          <a:lstStyle/>
          <a:p>
            <a:pPr marL="12700">
              <a:lnSpc>
                <a:spcPct val="100000"/>
              </a:lnSpc>
              <a:spcBef>
                <a:spcPts val="130"/>
              </a:spcBef>
            </a:pPr>
            <a:r>
              <a:rPr spc="10" dirty="0"/>
              <a:t>Accessing</a:t>
            </a:r>
            <a:r>
              <a:rPr spc="55" dirty="0"/>
              <a:t> </a:t>
            </a:r>
            <a:r>
              <a:rPr spc="10" dirty="0"/>
              <a:t>Query</a:t>
            </a:r>
            <a:r>
              <a:rPr spc="55" dirty="0"/>
              <a:t> </a:t>
            </a:r>
            <a:r>
              <a:rPr spc="25" dirty="0"/>
              <a:t>Store</a:t>
            </a:r>
            <a:r>
              <a:rPr spc="-45" dirty="0"/>
              <a:t> </a:t>
            </a:r>
            <a:r>
              <a:rPr spc="20" dirty="0"/>
              <a:t>Data</a:t>
            </a:r>
          </a:p>
        </p:txBody>
      </p:sp>
      <p:sp>
        <p:nvSpPr>
          <p:cNvPr id="3" name="object 3"/>
          <p:cNvSpPr txBox="1"/>
          <p:nvPr/>
        </p:nvSpPr>
        <p:spPr>
          <a:xfrm>
            <a:off x="538162" y="964247"/>
            <a:ext cx="7924800" cy="4854855"/>
          </a:xfrm>
          <a:prstGeom prst="rect">
            <a:avLst/>
          </a:prstGeom>
        </p:spPr>
        <p:txBody>
          <a:bodyPr vert="horz" wrap="square" lIns="0" tIns="98425" rIns="0" bIns="0" rtlCol="0">
            <a:spAutoFit/>
          </a:bodyPr>
          <a:lstStyle/>
          <a:p>
            <a:pPr marL="285750" indent="-285750" algn="l">
              <a:lnSpc>
                <a:spcPct val="150000"/>
              </a:lnSpc>
              <a:buFont typeface="Arial" panose="020B0604020202020204" pitchFamily="34" charset="0"/>
              <a:buChar char="•"/>
            </a:pPr>
            <a:r>
              <a:rPr lang="en-GB" sz="1600" b="1" i="0" u="none" strike="noStrike" baseline="0" dirty="0">
                <a:latin typeface="Segoe-Bold"/>
              </a:rPr>
              <a:t>Regressed Queries</a:t>
            </a:r>
            <a:r>
              <a:rPr lang="en-GB" sz="1600" b="0" i="0" u="none" strike="noStrike" baseline="0" dirty="0">
                <a:latin typeface="Segoe"/>
              </a:rPr>
              <a:t>. Shows a report of queries whose performance has reduced during a time period. Performance can be measured by CPU time, duration, logical read count, logical write count, memory consumption, or physical reads. You can view execution plans for each query in the</a:t>
            </a:r>
          </a:p>
          <a:p>
            <a:pPr marL="285750" indent="-285750" algn="l">
              <a:lnSpc>
                <a:spcPct val="150000"/>
              </a:lnSpc>
              <a:buFont typeface="Arial" panose="020B0604020202020204" pitchFamily="34" charset="0"/>
              <a:buChar char="•"/>
            </a:pPr>
            <a:r>
              <a:rPr lang="fr-FR" sz="1600" b="0" i="0" u="none" strike="noStrike" baseline="0" dirty="0">
                <a:latin typeface="Segoe"/>
              </a:rPr>
              <a:t>report.</a:t>
            </a:r>
          </a:p>
          <a:p>
            <a:pPr marL="285750" indent="-285750" algn="l">
              <a:lnSpc>
                <a:spcPct val="150000"/>
              </a:lnSpc>
              <a:buFont typeface="Arial" panose="020B0604020202020204" pitchFamily="34" charset="0"/>
              <a:buChar char="•"/>
            </a:pPr>
            <a:r>
              <a:rPr lang="en-GB" sz="1600" b="1" i="0" u="none" strike="noStrike" baseline="0" dirty="0">
                <a:latin typeface="Segoe-Bold"/>
              </a:rPr>
              <a:t>Overall Resource Consumption</a:t>
            </a:r>
            <a:r>
              <a:rPr lang="en-GB" sz="1600" b="0" i="0" u="none" strike="noStrike" baseline="0" dirty="0">
                <a:latin typeface="Segoe"/>
              </a:rPr>
              <a:t>. Shows histograms of resource consumption during a time period. Histograms can show consumption by CPU time, duration, logical read count, logical write count, memory consumption, or physical reads.</a:t>
            </a:r>
          </a:p>
          <a:p>
            <a:pPr marL="285750" indent="-285750" algn="l">
              <a:lnSpc>
                <a:spcPct val="150000"/>
              </a:lnSpc>
              <a:buFont typeface="Arial" panose="020B0604020202020204" pitchFamily="34" charset="0"/>
              <a:buChar char="•"/>
            </a:pPr>
            <a:r>
              <a:rPr lang="en-GB" sz="1600" b="1" i="0" u="none" strike="noStrike" baseline="0" dirty="0">
                <a:latin typeface="Segoe-Bold"/>
              </a:rPr>
              <a:t>Top Resource Consuming Queries</a:t>
            </a:r>
            <a:r>
              <a:rPr lang="en-GB" sz="1600" b="0" i="0" u="none" strike="noStrike" baseline="0" dirty="0">
                <a:latin typeface="Segoe"/>
              </a:rPr>
              <a:t>. Shows a report of most expensive queries during a time period. Query cost may be measured by CPU time, duration, logical read count, logical write count, memory consumption, or physical reads. You can view execution plans for each query in the report.</a:t>
            </a:r>
          </a:p>
          <a:p>
            <a:pPr marL="285750" indent="-285750" algn="l">
              <a:lnSpc>
                <a:spcPct val="150000"/>
              </a:lnSpc>
              <a:buFont typeface="Arial" panose="020B0604020202020204" pitchFamily="34" charset="0"/>
              <a:buChar char="•"/>
            </a:pPr>
            <a:r>
              <a:rPr lang="en-GB" sz="1600" b="1" i="0" u="none" strike="noStrike" baseline="0" dirty="0">
                <a:latin typeface="Segoe-Bold"/>
              </a:rPr>
              <a:t>Tracked Queries</a:t>
            </a:r>
            <a:r>
              <a:rPr lang="en-GB" sz="1600" b="0" i="0" u="none" strike="noStrike" baseline="0" dirty="0">
                <a:latin typeface="Segoe"/>
              </a:rPr>
              <a:t>. Shows the historical Query Store data for a single query.</a:t>
            </a:r>
            <a:endParaRPr dirty="0">
              <a:latin typeface="Segoe UI"/>
              <a:cs typeface="Segoe UI"/>
            </a:endParaRPr>
          </a:p>
        </p:txBody>
      </p:sp>
    </p:spTree>
    <p:extLst>
      <p:ext uri="{BB962C8B-B14F-4D97-AF65-F5344CB8AC3E}">
        <p14:creationId xmlns:p14="http://schemas.microsoft.com/office/powerpoint/2010/main" val="399678999"/>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753610" cy="449580"/>
          </a:xfrm>
          <a:prstGeom prst="rect">
            <a:avLst/>
          </a:prstGeom>
        </p:spPr>
        <p:txBody>
          <a:bodyPr vert="horz" wrap="square" lIns="0" tIns="16510" rIns="0" bIns="0" rtlCol="0">
            <a:spAutoFit/>
          </a:bodyPr>
          <a:lstStyle/>
          <a:p>
            <a:pPr marL="12700">
              <a:lnSpc>
                <a:spcPct val="100000"/>
              </a:lnSpc>
              <a:spcBef>
                <a:spcPts val="130"/>
              </a:spcBef>
            </a:pPr>
            <a:r>
              <a:rPr spc="10" dirty="0"/>
              <a:t>Forcing</a:t>
            </a:r>
            <a:r>
              <a:rPr spc="-10" dirty="0"/>
              <a:t> </a:t>
            </a:r>
            <a:r>
              <a:rPr spc="10" dirty="0"/>
              <a:t>Query</a:t>
            </a:r>
            <a:r>
              <a:rPr spc="55" dirty="0"/>
              <a:t> </a:t>
            </a:r>
            <a:r>
              <a:rPr spc="15" dirty="0"/>
              <a:t>Execution</a:t>
            </a:r>
            <a:r>
              <a:rPr spc="55" dirty="0"/>
              <a:t> </a:t>
            </a:r>
            <a:r>
              <a:rPr spc="15" dirty="0"/>
              <a:t>Plans</a:t>
            </a:r>
          </a:p>
        </p:txBody>
      </p:sp>
      <p:sp>
        <p:nvSpPr>
          <p:cNvPr id="3" name="object 3"/>
          <p:cNvSpPr txBox="1"/>
          <p:nvPr/>
        </p:nvSpPr>
        <p:spPr>
          <a:xfrm>
            <a:off x="538162" y="951275"/>
            <a:ext cx="7781290" cy="5612370"/>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SSMS</a:t>
            </a:r>
          </a:p>
          <a:p>
            <a:pPr algn="l">
              <a:lnSpc>
                <a:spcPct val="150000"/>
              </a:lnSpc>
            </a:pPr>
            <a:r>
              <a:rPr lang="en-GB" sz="1600" b="0" i="0" u="none" strike="noStrike" baseline="0" dirty="0">
                <a:latin typeface="Segoe"/>
              </a:rPr>
              <a:t>A query plan may be forced from three of the four nodes under the Query Store node in SSMS Object </a:t>
            </a:r>
            <a:r>
              <a:rPr lang="fr-FR" sz="1600" b="0" i="0" u="none" strike="noStrike" baseline="0" dirty="0">
                <a:latin typeface="Segoe"/>
              </a:rPr>
              <a:t>Explorer:</a:t>
            </a:r>
          </a:p>
          <a:p>
            <a:pPr marL="285750" indent="-285750" algn="l">
              <a:lnSpc>
                <a:spcPct val="150000"/>
              </a:lnSpc>
              <a:buFont typeface="Arial" panose="020B0604020202020204" pitchFamily="34" charset="0"/>
              <a:buChar char="•"/>
            </a:pPr>
            <a:r>
              <a:rPr lang="fr-FR" sz="1600" b="0" i="0" u="none" strike="noStrike" baseline="0" dirty="0" err="1">
                <a:latin typeface="Segoe"/>
              </a:rPr>
              <a:t>Regressed</a:t>
            </a:r>
            <a:r>
              <a:rPr lang="fr-FR" sz="1600" b="0" i="0" u="none" strike="noStrike" baseline="0" dirty="0">
                <a:latin typeface="Segoe"/>
              </a:rPr>
              <a:t> </a:t>
            </a:r>
            <a:r>
              <a:rPr lang="fr-FR" sz="1600" b="0" i="0" u="none" strike="noStrike" baseline="0" dirty="0" err="1">
                <a:latin typeface="Segoe"/>
              </a:rPr>
              <a:t>Queries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a:latin typeface="Segoe"/>
              </a:rPr>
              <a:t>Top Resource </a:t>
            </a:r>
            <a:r>
              <a:rPr lang="fr-FR" sz="1600" b="0" i="0" u="none" strike="noStrike" baseline="0" dirty="0" err="1">
                <a:latin typeface="Segoe"/>
              </a:rPr>
              <a:t>Consuming</a:t>
            </a:r>
            <a:r>
              <a:rPr lang="fr-FR" sz="1600" b="0" i="0" u="none" strike="noStrike" baseline="0" dirty="0">
                <a:latin typeface="Segoe"/>
              </a:rPr>
              <a:t> </a:t>
            </a:r>
            <a:r>
              <a:rPr lang="fr-FR" sz="1600" b="0" i="0" u="none" strike="noStrike" baseline="0" dirty="0" err="1">
                <a:latin typeface="Segoe"/>
              </a:rPr>
              <a:t>Queries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err="1">
                <a:latin typeface="Segoe"/>
              </a:rPr>
              <a:t>Tracked</a:t>
            </a:r>
            <a:r>
              <a:rPr lang="fr-FR" sz="1600" b="0" i="0" u="none" strike="noStrike" baseline="0" dirty="0">
                <a:latin typeface="Segoe"/>
              </a:rPr>
              <a:t> </a:t>
            </a:r>
            <a:r>
              <a:rPr lang="fr-FR" sz="1600" b="0" i="0" u="none" strike="noStrike" baseline="0" dirty="0" err="1">
                <a:latin typeface="Segoe"/>
              </a:rPr>
              <a:t>Queries</a:t>
            </a:r>
            <a:r>
              <a:rPr lang="fr-FR" sz="1600" b="0" i="0" u="none" strike="noStrike" baseline="0" dirty="0">
                <a:latin typeface="Segoe"/>
              </a:rPr>
              <a:t>.</a:t>
            </a:r>
          </a:p>
          <a:p>
            <a:pPr algn="l">
              <a:lnSpc>
                <a:spcPct val="150000"/>
              </a:lnSpc>
            </a:pPr>
            <a:r>
              <a:rPr lang="en-GB" sz="1600" b="0" i="0" u="none" strike="noStrike" baseline="0" dirty="0">
                <a:latin typeface="Segoe"/>
              </a:rPr>
              <a:t>In any of these windows, you can select a query, select a query plan, and then click the </a:t>
            </a:r>
            <a:r>
              <a:rPr lang="en-GB" sz="1600" b="1" i="0" u="none" strike="noStrike" baseline="0" dirty="0">
                <a:latin typeface="Segoe-Bold"/>
              </a:rPr>
              <a:t>Force Plan </a:t>
            </a:r>
            <a:r>
              <a:rPr lang="en-GB" sz="1600" b="0" i="0" u="none" strike="noStrike" baseline="0" dirty="0">
                <a:latin typeface="Segoe"/>
              </a:rPr>
              <a:t>button.</a:t>
            </a:r>
          </a:p>
          <a:p>
            <a:pPr algn="l">
              <a:lnSpc>
                <a:spcPct val="150000"/>
              </a:lnSpc>
            </a:pPr>
            <a:r>
              <a:rPr lang="en-GB" sz="1600" b="0" i="0" u="none" strike="noStrike" baseline="0" dirty="0">
                <a:latin typeface="Segoe"/>
              </a:rPr>
              <a:t>You can also unforce a forced plan using the </a:t>
            </a:r>
            <a:r>
              <a:rPr lang="en-GB" sz="1600" b="1" i="0" u="none" strike="noStrike" baseline="0" dirty="0">
                <a:latin typeface="Segoe-Bold"/>
              </a:rPr>
              <a:t>Unforce Plan </a:t>
            </a:r>
            <a:r>
              <a:rPr lang="en-GB" sz="1600" b="0" i="0" u="none" strike="noStrike" baseline="0" dirty="0">
                <a:latin typeface="Segoe"/>
              </a:rPr>
              <a:t>button.</a:t>
            </a:r>
          </a:p>
          <a:p>
            <a:pPr algn="l">
              <a:lnSpc>
                <a:spcPct val="150000"/>
              </a:lnSpc>
            </a:pPr>
            <a:endParaRPr lang="en-GB" sz="1600" b="0" i="0" u="none" strike="noStrike" baseline="0" dirty="0">
              <a:latin typeface="Segoe"/>
            </a:endParaRPr>
          </a:p>
          <a:p>
            <a:pPr algn="l">
              <a:lnSpc>
                <a:spcPct val="150000"/>
              </a:lnSpc>
            </a:pPr>
            <a:r>
              <a:rPr lang="fr-FR" sz="1600" b="1" i="0" u="none" strike="noStrike" baseline="0" dirty="0" err="1">
                <a:latin typeface="Segoe-Bold"/>
              </a:rPr>
              <a:t>Transact</a:t>
            </a:r>
            <a:r>
              <a:rPr lang="fr-FR" sz="1600" b="1" i="0" u="none" strike="noStrike" baseline="0" dirty="0">
                <a:latin typeface="Segoe-Bold"/>
              </a:rPr>
              <a:t>-SQL</a:t>
            </a:r>
          </a:p>
          <a:p>
            <a:pPr algn="l">
              <a:lnSpc>
                <a:spcPct val="150000"/>
              </a:lnSpc>
            </a:pPr>
            <a:r>
              <a:rPr lang="en-GB" sz="1600" b="0" i="0" u="none" strike="noStrike" baseline="0" dirty="0">
                <a:latin typeface="Segoe"/>
              </a:rPr>
              <a:t>You use the system stored procedure </a:t>
            </a:r>
            <a:r>
              <a:rPr lang="en-GB" sz="1600" b="1" i="0" u="none" strike="noStrike" baseline="0" dirty="0" err="1">
                <a:latin typeface="Segoe-Bold"/>
              </a:rPr>
              <a:t>sp_query_store_force_plan</a:t>
            </a:r>
            <a:r>
              <a:rPr lang="en-GB" sz="1600" b="1" i="0" u="none" strike="noStrike" baseline="0" dirty="0">
                <a:latin typeface="Segoe-Bold"/>
              </a:rPr>
              <a:t> </a:t>
            </a:r>
            <a:r>
              <a:rPr lang="en-GB" sz="1600" b="0" i="0" u="none" strike="noStrike" baseline="0" dirty="0">
                <a:latin typeface="Segoe"/>
              </a:rPr>
              <a:t>to force a query plan.</a:t>
            </a:r>
          </a:p>
          <a:p>
            <a:pPr algn="l">
              <a:lnSpc>
                <a:spcPct val="150000"/>
              </a:lnSpc>
            </a:pPr>
            <a:r>
              <a:rPr lang="en-GB" sz="1600" b="0" i="0" u="none" strike="noStrike" baseline="0" dirty="0">
                <a:latin typeface="Segoe"/>
              </a:rPr>
              <a:t>The following example forces </a:t>
            </a:r>
            <a:r>
              <a:rPr lang="en-GB" sz="1600" b="1" i="0" u="none" strike="noStrike" baseline="0" dirty="0" err="1">
                <a:latin typeface="Segoe-Bold"/>
              </a:rPr>
              <a:t>plan_id</a:t>
            </a:r>
            <a:r>
              <a:rPr lang="en-GB" sz="1600" b="1" i="0" u="none" strike="noStrike" baseline="0" dirty="0">
                <a:latin typeface="Segoe-Bold"/>
              </a:rPr>
              <a:t> </a:t>
            </a:r>
            <a:r>
              <a:rPr lang="en-GB" sz="1600" b="0" i="0" u="none" strike="noStrike" baseline="0" dirty="0">
                <a:latin typeface="Segoe"/>
              </a:rPr>
              <a:t>120 for </a:t>
            </a:r>
            <a:r>
              <a:rPr lang="en-GB" sz="1600" b="1" i="0" u="none" strike="noStrike" baseline="0" dirty="0" err="1">
                <a:latin typeface="Segoe-Bold"/>
              </a:rPr>
              <a:t>query_id</a:t>
            </a:r>
            <a:r>
              <a:rPr lang="en-GB" sz="1600" b="1" i="0" u="none" strike="noStrike" baseline="0" dirty="0">
                <a:latin typeface="Segoe-Bold"/>
              </a:rPr>
              <a:t> </a:t>
            </a:r>
            <a:r>
              <a:rPr lang="en-GB" sz="1600" b="0" i="0" u="none" strike="noStrike" baseline="0" dirty="0">
                <a:latin typeface="Segoe"/>
              </a:rPr>
              <a:t>45:</a:t>
            </a:r>
          </a:p>
          <a:p>
            <a:pPr algn="l">
              <a:lnSpc>
                <a:spcPct val="150000"/>
              </a:lnSpc>
            </a:pPr>
            <a:r>
              <a:rPr lang="en-GB" sz="1600" b="0" i="0" u="none" strike="noStrike" baseline="0" dirty="0">
                <a:latin typeface="LucidaSans-Typewriter"/>
              </a:rPr>
              <a:t>EXEC </a:t>
            </a:r>
            <a:r>
              <a:rPr lang="en-GB" sz="1600" b="0" i="0" u="none" strike="noStrike" baseline="0" dirty="0" err="1">
                <a:latin typeface="LucidaSans-Typewriter"/>
              </a:rPr>
              <a:t>sp_query_store_force_plan</a:t>
            </a:r>
            <a:r>
              <a:rPr lang="en-GB" sz="1600" b="0" i="0" u="none" strike="noStrike" baseline="0" dirty="0">
                <a:latin typeface="LucidaSans-Typewriter"/>
              </a:rPr>
              <a:t> @query_id = 45, @plan_id = 120;</a:t>
            </a:r>
            <a:endParaRPr sz="2400" dirty="0">
              <a:latin typeface="Segoe UI"/>
              <a:cs typeface="Segoe UI"/>
            </a:endParaRPr>
          </a:p>
        </p:txBody>
      </p:sp>
    </p:spTree>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721600" cy="3779111"/>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Demonstration:</a:t>
            </a:r>
            <a:r>
              <a:rPr sz="2750" spc="-5" dirty="0">
                <a:solidFill>
                  <a:srgbClr val="FFFFFF"/>
                </a:solidFill>
                <a:latin typeface="Segoe UI"/>
                <a:cs typeface="Segoe UI"/>
              </a:rPr>
              <a:t> </a:t>
            </a:r>
            <a:r>
              <a:rPr sz="2750" spc="15" dirty="0">
                <a:solidFill>
                  <a:srgbClr val="FFFFFF"/>
                </a:solidFill>
                <a:latin typeface="Segoe UI"/>
                <a:cs typeface="Segoe UI"/>
              </a:rPr>
              <a:t>Working</a:t>
            </a:r>
            <a:r>
              <a:rPr sz="2750" spc="85" dirty="0">
                <a:solidFill>
                  <a:srgbClr val="FFFFFF"/>
                </a:solidFill>
                <a:latin typeface="Segoe UI"/>
                <a:cs typeface="Segoe UI"/>
              </a:rPr>
              <a:t> </a:t>
            </a:r>
            <a:r>
              <a:rPr sz="2750" spc="20" dirty="0">
                <a:solidFill>
                  <a:srgbClr val="FFFFFF"/>
                </a:solidFill>
                <a:latin typeface="Segoe UI"/>
                <a:cs typeface="Segoe UI"/>
              </a:rPr>
              <a:t>with</a:t>
            </a:r>
            <a:r>
              <a:rPr sz="2750" dirty="0">
                <a:solidFill>
                  <a:srgbClr val="FFFFFF"/>
                </a:solidFill>
                <a:latin typeface="Segoe UI"/>
                <a:cs typeface="Segoe UI"/>
              </a:rPr>
              <a:t> </a:t>
            </a:r>
            <a:r>
              <a:rPr sz="2750" spc="20" dirty="0">
                <a:solidFill>
                  <a:srgbClr val="FFFFFF"/>
                </a:solidFill>
                <a:latin typeface="Segoe UI"/>
                <a:cs typeface="Segoe UI"/>
              </a:rPr>
              <a:t>the</a:t>
            </a:r>
            <a:r>
              <a:rPr sz="2750" spc="-35" dirty="0">
                <a:solidFill>
                  <a:srgbClr val="FFFFFF"/>
                </a:solidFill>
                <a:latin typeface="Segoe UI"/>
                <a:cs typeface="Segoe UI"/>
              </a:rPr>
              <a:t> </a:t>
            </a:r>
            <a:r>
              <a:rPr sz="2750" spc="10" dirty="0">
                <a:solidFill>
                  <a:srgbClr val="FFFFFF"/>
                </a:solidFill>
                <a:latin typeface="Segoe UI"/>
                <a:cs typeface="Segoe UI"/>
              </a:rPr>
              <a:t>Query</a:t>
            </a:r>
            <a:r>
              <a:rPr sz="2750" spc="80" dirty="0">
                <a:solidFill>
                  <a:srgbClr val="FFFFFF"/>
                </a:solidFill>
                <a:latin typeface="Segoe UI"/>
                <a:cs typeface="Segoe UI"/>
              </a:rPr>
              <a:t> </a:t>
            </a:r>
            <a:r>
              <a:rPr sz="2750" spc="25" dirty="0">
                <a:solidFill>
                  <a:srgbClr val="FFFFFF"/>
                </a:solidFill>
                <a:latin typeface="Segoe UI"/>
                <a:cs typeface="Segoe UI"/>
              </a:rPr>
              <a:t>Store</a:t>
            </a:r>
            <a:endParaRPr sz="2750" dirty="0">
              <a:latin typeface="Segoe UI"/>
              <a:cs typeface="Segoe UI"/>
            </a:endParaRPr>
          </a:p>
          <a:p>
            <a:pPr>
              <a:lnSpc>
                <a:spcPct val="100000"/>
              </a:lnSpc>
              <a:spcBef>
                <a:spcPts val="15"/>
              </a:spcBef>
            </a:pPr>
            <a:endParaRPr sz="3050" dirty="0">
              <a:latin typeface="Segoe UI"/>
              <a:cs typeface="Segoe UI"/>
            </a:endParaRPr>
          </a:p>
          <a:p>
            <a:pPr marL="102235">
              <a:lnSpc>
                <a:spcPct val="100000"/>
              </a:lnSpc>
            </a:pPr>
            <a:r>
              <a:rPr sz="2750" spc="10" dirty="0">
                <a:latin typeface="Segoe UI"/>
                <a:cs typeface="Segoe UI"/>
              </a:rPr>
              <a:t>In</a:t>
            </a:r>
            <a:r>
              <a:rPr sz="2750" spc="-5" dirty="0">
                <a:latin typeface="Segoe UI"/>
                <a:cs typeface="Segoe UI"/>
              </a:rPr>
              <a:t> </a:t>
            </a:r>
            <a:r>
              <a:rPr sz="2750" spc="15" dirty="0">
                <a:latin typeface="Segoe UI"/>
                <a:cs typeface="Segoe UI"/>
              </a:rPr>
              <a:t>this </a:t>
            </a:r>
            <a:r>
              <a:rPr sz="2750" spc="20" dirty="0">
                <a:latin typeface="Segoe UI"/>
                <a:cs typeface="Segoe UI"/>
              </a:rPr>
              <a:t>demonstration,</a:t>
            </a:r>
            <a:r>
              <a:rPr sz="2750" dirty="0">
                <a:latin typeface="Segoe UI"/>
                <a:cs typeface="Segoe UI"/>
              </a:rPr>
              <a:t> </a:t>
            </a:r>
            <a:r>
              <a:rPr sz="2750" spc="20" dirty="0">
                <a:latin typeface="Segoe UI"/>
                <a:cs typeface="Segoe UI"/>
              </a:rPr>
              <a:t>you</a:t>
            </a:r>
            <a:r>
              <a:rPr sz="2750" dirty="0">
                <a:latin typeface="Segoe UI"/>
                <a:cs typeface="Segoe UI"/>
              </a:rPr>
              <a:t> </a:t>
            </a:r>
            <a:r>
              <a:rPr sz="2750" spc="10" dirty="0">
                <a:latin typeface="Segoe UI"/>
                <a:cs typeface="Segoe UI"/>
              </a:rPr>
              <a:t>will</a:t>
            </a:r>
            <a:r>
              <a:rPr sz="2750" spc="65" dirty="0">
                <a:latin typeface="Segoe UI"/>
                <a:cs typeface="Segoe UI"/>
              </a:rPr>
              <a:t> </a:t>
            </a:r>
            <a:r>
              <a:rPr sz="2750" spc="5" dirty="0">
                <a:latin typeface="Segoe UI"/>
                <a:cs typeface="Segoe UI"/>
              </a:rPr>
              <a:t>see</a:t>
            </a:r>
            <a:r>
              <a:rPr sz="2750" spc="35" dirty="0">
                <a:latin typeface="Segoe UI"/>
                <a:cs typeface="Segoe UI"/>
              </a:rPr>
              <a:t> </a:t>
            </a:r>
            <a:r>
              <a:rPr sz="2750" spc="25" dirty="0">
                <a:latin typeface="Segoe UI"/>
                <a:cs typeface="Segoe UI"/>
              </a:rPr>
              <a:t>how</a:t>
            </a:r>
            <a:r>
              <a:rPr sz="2750" spc="5" dirty="0">
                <a:latin typeface="Segoe UI"/>
                <a:cs typeface="Segoe UI"/>
              </a:rPr>
              <a:t> </a:t>
            </a:r>
            <a:r>
              <a:rPr sz="2750" spc="25" dirty="0">
                <a:latin typeface="Segoe UI"/>
                <a:cs typeface="Segoe UI"/>
              </a:rPr>
              <a:t>to:</a:t>
            </a:r>
            <a:endParaRPr sz="2750" dirty="0">
              <a:latin typeface="Segoe UI"/>
              <a:cs typeface="Segoe UI"/>
            </a:endParaRPr>
          </a:p>
          <a:p>
            <a:pPr marL="273685" indent="-172085">
              <a:lnSpc>
                <a:spcPct val="100000"/>
              </a:lnSpc>
              <a:spcBef>
                <a:spcPts val="680"/>
              </a:spcBef>
              <a:buClr>
                <a:srgbClr val="006FC0"/>
              </a:buClr>
              <a:buSzPct val="92727"/>
              <a:buFont typeface="Arial MT"/>
              <a:buChar char="•"/>
              <a:tabLst>
                <a:tab pos="274320" algn="l"/>
              </a:tabLst>
            </a:pPr>
            <a:r>
              <a:rPr sz="2750" spc="20" dirty="0">
                <a:latin typeface="Segoe UI"/>
                <a:cs typeface="Segoe UI"/>
              </a:rPr>
              <a:t>Configure</a:t>
            </a:r>
            <a:r>
              <a:rPr sz="2750" spc="30" dirty="0">
                <a:latin typeface="Segoe UI"/>
                <a:cs typeface="Segoe UI"/>
              </a:rPr>
              <a:t> </a:t>
            </a:r>
            <a:r>
              <a:rPr sz="2750" spc="20" dirty="0">
                <a:latin typeface="Segoe UI"/>
                <a:cs typeface="Segoe UI"/>
              </a:rPr>
              <a:t>the</a:t>
            </a:r>
            <a:r>
              <a:rPr sz="2750" spc="-30" dirty="0">
                <a:latin typeface="Segoe UI"/>
                <a:cs typeface="Segoe UI"/>
              </a:rPr>
              <a:t> </a:t>
            </a:r>
            <a:r>
              <a:rPr sz="2750" spc="10" dirty="0">
                <a:latin typeface="Segoe UI"/>
                <a:cs typeface="Segoe UI"/>
              </a:rPr>
              <a:t>Query</a:t>
            </a:r>
            <a:r>
              <a:rPr sz="2750" spc="70" dirty="0">
                <a:latin typeface="Segoe UI"/>
                <a:cs typeface="Segoe UI"/>
              </a:rPr>
              <a:t> </a:t>
            </a:r>
            <a:r>
              <a:rPr sz="2750" spc="25" dirty="0">
                <a:latin typeface="Segoe UI"/>
                <a:cs typeface="Segoe UI"/>
              </a:rPr>
              <a:t>Store</a:t>
            </a:r>
            <a:endParaRPr sz="2750" dirty="0">
              <a:latin typeface="Segoe UI"/>
              <a:cs typeface="Segoe UI"/>
            </a:endParaRPr>
          </a:p>
          <a:p>
            <a:pPr marL="273685" indent="-172085">
              <a:lnSpc>
                <a:spcPct val="100000"/>
              </a:lnSpc>
              <a:spcBef>
                <a:spcPts val="680"/>
              </a:spcBef>
              <a:buClr>
                <a:srgbClr val="006FC0"/>
              </a:buClr>
              <a:buSzPct val="92727"/>
              <a:buFont typeface="Arial MT"/>
              <a:buChar char="•"/>
              <a:tabLst>
                <a:tab pos="274320" algn="l"/>
              </a:tabLst>
            </a:pPr>
            <a:r>
              <a:rPr sz="2750" spc="10" dirty="0">
                <a:latin typeface="Segoe UI"/>
                <a:cs typeface="Segoe UI"/>
              </a:rPr>
              <a:t>Access</a:t>
            </a:r>
            <a:r>
              <a:rPr sz="2750" spc="70" dirty="0">
                <a:latin typeface="Segoe UI"/>
                <a:cs typeface="Segoe UI"/>
              </a:rPr>
              <a:t> </a:t>
            </a:r>
            <a:r>
              <a:rPr sz="2750" spc="10" dirty="0">
                <a:latin typeface="Segoe UI"/>
                <a:cs typeface="Segoe UI"/>
              </a:rPr>
              <a:t>Query</a:t>
            </a:r>
            <a:r>
              <a:rPr sz="2750" spc="60" dirty="0">
                <a:latin typeface="Segoe UI"/>
                <a:cs typeface="Segoe UI"/>
              </a:rPr>
              <a:t> </a:t>
            </a:r>
            <a:r>
              <a:rPr sz="2750" spc="25" dirty="0">
                <a:latin typeface="Segoe UI"/>
                <a:cs typeface="Segoe UI"/>
              </a:rPr>
              <a:t>Store</a:t>
            </a:r>
            <a:r>
              <a:rPr sz="2750" spc="-45" dirty="0">
                <a:latin typeface="Segoe UI"/>
                <a:cs typeface="Segoe UI"/>
              </a:rPr>
              <a:t> </a:t>
            </a:r>
            <a:r>
              <a:rPr sz="2750" spc="25" dirty="0">
                <a:latin typeface="Segoe UI"/>
                <a:cs typeface="Segoe UI"/>
              </a:rPr>
              <a:t>data</a:t>
            </a:r>
            <a:endParaRPr sz="2750" dirty="0">
              <a:latin typeface="Segoe UI"/>
              <a:cs typeface="Segoe UI"/>
            </a:endParaRPr>
          </a:p>
          <a:p>
            <a:pPr marL="273685" marR="5080" indent="-171450">
              <a:lnSpc>
                <a:spcPct val="102400"/>
              </a:lnSpc>
              <a:spcBef>
                <a:spcPts val="605"/>
              </a:spcBef>
              <a:buClr>
                <a:srgbClr val="006FC0"/>
              </a:buClr>
              <a:buSzPct val="92727"/>
              <a:buFont typeface="Arial MT"/>
              <a:buChar char="•"/>
              <a:tabLst>
                <a:tab pos="274320" algn="l"/>
              </a:tabLst>
            </a:pPr>
            <a:r>
              <a:rPr sz="2750" spc="15" dirty="0">
                <a:latin typeface="Segoe UI"/>
                <a:cs typeface="Segoe UI"/>
              </a:rPr>
              <a:t>Force</a:t>
            </a:r>
            <a:r>
              <a:rPr sz="2750" spc="35" dirty="0">
                <a:latin typeface="Segoe UI"/>
                <a:cs typeface="Segoe UI"/>
              </a:rPr>
              <a:t> </a:t>
            </a:r>
            <a:r>
              <a:rPr sz="2750" spc="15" dirty="0">
                <a:latin typeface="Segoe UI"/>
                <a:cs typeface="Segoe UI"/>
              </a:rPr>
              <a:t>and </a:t>
            </a:r>
            <a:r>
              <a:rPr sz="2750" spc="20" dirty="0">
                <a:latin typeface="Segoe UI"/>
                <a:cs typeface="Segoe UI"/>
              </a:rPr>
              <a:t>unforce</a:t>
            </a:r>
            <a:r>
              <a:rPr sz="2750" spc="35" dirty="0">
                <a:latin typeface="Segoe UI"/>
                <a:cs typeface="Segoe UI"/>
              </a:rPr>
              <a:t> </a:t>
            </a:r>
            <a:r>
              <a:rPr sz="2750" spc="15" dirty="0">
                <a:latin typeface="Segoe UI"/>
                <a:cs typeface="Segoe UI"/>
              </a:rPr>
              <a:t>a</a:t>
            </a:r>
            <a:r>
              <a:rPr sz="2750" spc="5" dirty="0">
                <a:latin typeface="Segoe UI"/>
                <a:cs typeface="Segoe UI"/>
              </a:rPr>
              <a:t> </a:t>
            </a:r>
            <a:r>
              <a:rPr sz="2750" spc="10" dirty="0">
                <a:latin typeface="Segoe UI"/>
                <a:cs typeface="Segoe UI"/>
              </a:rPr>
              <a:t>query</a:t>
            </a:r>
            <a:r>
              <a:rPr sz="2750" spc="75" dirty="0">
                <a:latin typeface="Segoe UI"/>
                <a:cs typeface="Segoe UI"/>
              </a:rPr>
              <a:t> </a:t>
            </a:r>
            <a:r>
              <a:rPr sz="2750" spc="10" dirty="0">
                <a:latin typeface="Segoe UI"/>
                <a:cs typeface="Segoe UI"/>
              </a:rPr>
              <a:t>execution</a:t>
            </a:r>
            <a:r>
              <a:rPr sz="2750" spc="75" dirty="0">
                <a:latin typeface="Segoe UI"/>
                <a:cs typeface="Segoe UI"/>
              </a:rPr>
              <a:t> </a:t>
            </a:r>
            <a:r>
              <a:rPr sz="2750" spc="15" dirty="0">
                <a:latin typeface="Segoe UI"/>
                <a:cs typeface="Segoe UI"/>
              </a:rPr>
              <a:t>plan</a:t>
            </a:r>
            <a:r>
              <a:rPr sz="2750" spc="10" dirty="0">
                <a:latin typeface="Segoe UI"/>
                <a:cs typeface="Segoe UI"/>
              </a:rPr>
              <a:t> </a:t>
            </a:r>
            <a:r>
              <a:rPr sz="2750" spc="15" dirty="0">
                <a:latin typeface="Segoe UI"/>
                <a:cs typeface="Segoe UI"/>
              </a:rPr>
              <a:t>using </a:t>
            </a:r>
            <a:r>
              <a:rPr sz="2750" spc="-740" dirty="0">
                <a:latin typeface="Segoe UI"/>
                <a:cs typeface="Segoe UI"/>
              </a:rPr>
              <a:t> </a:t>
            </a:r>
            <a:r>
              <a:rPr sz="2750" spc="20" dirty="0">
                <a:latin typeface="Segoe UI"/>
                <a:cs typeface="Segoe UI"/>
              </a:rPr>
              <a:t>the</a:t>
            </a:r>
            <a:r>
              <a:rPr sz="2750" spc="-30" dirty="0">
                <a:latin typeface="Segoe UI"/>
                <a:cs typeface="Segoe UI"/>
              </a:rPr>
              <a:t> </a:t>
            </a:r>
            <a:r>
              <a:rPr sz="2750" spc="10" dirty="0">
                <a:latin typeface="Segoe UI"/>
                <a:cs typeface="Segoe UI"/>
              </a:rPr>
              <a:t>Query</a:t>
            </a:r>
            <a:r>
              <a:rPr sz="2750" spc="75" dirty="0">
                <a:latin typeface="Segoe UI"/>
                <a:cs typeface="Segoe UI"/>
              </a:rPr>
              <a:t> </a:t>
            </a:r>
            <a:r>
              <a:rPr sz="2750" spc="25" dirty="0">
                <a:latin typeface="Segoe UI"/>
                <a:cs typeface="Segoe UI"/>
              </a:rPr>
              <a:t>Store</a:t>
            </a:r>
            <a:endParaRPr lang="en-US" sz="2750" spc="25" dirty="0">
              <a:latin typeface="Segoe UI"/>
              <a:cs typeface="Segoe UI"/>
            </a:endParaRPr>
          </a:p>
          <a:p>
            <a:pPr marL="273685" marR="5080" indent="-171450">
              <a:lnSpc>
                <a:spcPct val="102400"/>
              </a:lnSpc>
              <a:spcBef>
                <a:spcPts val="605"/>
              </a:spcBef>
              <a:buClr>
                <a:srgbClr val="006FC0"/>
              </a:buClr>
              <a:buSzPct val="92727"/>
              <a:buFont typeface="Arial MT"/>
              <a:buChar char="•"/>
              <a:tabLst>
                <a:tab pos="274320" algn="l"/>
              </a:tabLst>
            </a:pPr>
            <a:r>
              <a:rPr lang="en-US" sz="2750" b="1" strike="sngStrike" spc="25" dirty="0">
                <a:solidFill>
                  <a:srgbClr val="FF0000"/>
                </a:solidFill>
                <a:effectLst>
                  <a:outerShdw blurRad="38100" dist="38100" dir="2700000" algn="tl">
                    <a:srgbClr val="000000">
                      <a:alpha val="43137"/>
                    </a:srgbClr>
                  </a:outerShdw>
                </a:effectLst>
                <a:latin typeface="Segoe UI"/>
                <a:cs typeface="Segoe UI"/>
              </a:rPr>
              <a:t>Pg250</a:t>
            </a:r>
            <a:endParaRPr sz="2750" b="1" strike="sngStrike"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661909" cy="1845945"/>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55" dirty="0">
                <a:solidFill>
                  <a:srgbClr val="FFFFFF"/>
                </a:solidFill>
                <a:latin typeface="Segoe UI"/>
                <a:cs typeface="Segoe UI"/>
              </a:rPr>
              <a:t> </a:t>
            </a:r>
            <a:r>
              <a:rPr sz="2750" spc="15" dirty="0">
                <a:solidFill>
                  <a:srgbClr val="FFFFFF"/>
                </a:solidFill>
                <a:latin typeface="Segoe UI"/>
                <a:cs typeface="Segoe UI"/>
              </a:rPr>
              <a:t>Plan</a:t>
            </a:r>
            <a:r>
              <a:rPr sz="2750" spc="-10" dirty="0">
                <a:solidFill>
                  <a:srgbClr val="FFFFFF"/>
                </a:solidFill>
                <a:latin typeface="Segoe UI"/>
                <a:cs typeface="Segoe UI"/>
              </a:rPr>
              <a:t> </a:t>
            </a:r>
            <a:r>
              <a:rPr sz="2750" spc="10" dirty="0">
                <a:solidFill>
                  <a:srgbClr val="FFFFFF"/>
                </a:solidFill>
                <a:latin typeface="Segoe UI"/>
                <a:cs typeface="Segoe UI"/>
              </a:rPr>
              <a:t>Caching</a:t>
            </a:r>
            <a:r>
              <a:rPr sz="2750" spc="75"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15" dirty="0">
                <a:solidFill>
                  <a:srgbClr val="FFFFFF"/>
                </a:solidFill>
                <a:latin typeface="Segoe UI"/>
                <a:cs typeface="Segoe UI"/>
              </a:rPr>
              <a:t>Recompilation</a:t>
            </a:r>
            <a:endParaRPr sz="2750">
              <a:latin typeface="Segoe UI"/>
              <a:cs typeface="Segoe UI"/>
            </a:endParaRPr>
          </a:p>
          <a:p>
            <a:pPr>
              <a:lnSpc>
                <a:spcPct val="100000"/>
              </a:lnSpc>
              <a:spcBef>
                <a:spcPts val="55"/>
              </a:spcBef>
            </a:pPr>
            <a:endParaRPr sz="2750">
              <a:latin typeface="Segoe UI"/>
              <a:cs typeface="Segoe UI"/>
            </a:endParaRPr>
          </a:p>
          <a:p>
            <a:pPr marL="184150" indent="-171450">
              <a:lnSpc>
                <a:spcPct val="100000"/>
              </a:lnSpc>
              <a:buClr>
                <a:srgbClr val="006FC0"/>
              </a:buClr>
              <a:buSzPct val="92727"/>
              <a:buFont typeface="Arial MT"/>
              <a:buChar char="•"/>
              <a:tabLst>
                <a:tab pos="184150" algn="l"/>
              </a:tabLst>
            </a:pPr>
            <a:r>
              <a:rPr sz="2750" spc="10" dirty="0">
                <a:latin typeface="Segoe UI"/>
                <a:cs typeface="Segoe UI"/>
              </a:rPr>
              <a:t>Exercise</a:t>
            </a:r>
            <a:r>
              <a:rPr sz="2750" spc="40" dirty="0">
                <a:latin typeface="Segoe UI"/>
                <a:cs typeface="Segoe UI"/>
              </a:rPr>
              <a:t> </a:t>
            </a:r>
            <a:r>
              <a:rPr sz="2750" spc="5" dirty="0">
                <a:latin typeface="Segoe UI"/>
                <a:cs typeface="Segoe UI"/>
              </a:rPr>
              <a:t>1:</a:t>
            </a:r>
            <a:r>
              <a:rPr sz="2750" spc="70" dirty="0">
                <a:latin typeface="Segoe UI"/>
                <a:cs typeface="Segoe UI"/>
              </a:rPr>
              <a:t> </a:t>
            </a:r>
            <a:r>
              <a:rPr sz="2750" spc="15" dirty="0">
                <a:latin typeface="Segoe UI"/>
                <a:cs typeface="Segoe UI"/>
              </a:rPr>
              <a:t>Troubleshooting</a:t>
            </a:r>
            <a:r>
              <a:rPr sz="2750" spc="20" dirty="0">
                <a:latin typeface="Segoe UI"/>
                <a:cs typeface="Segoe UI"/>
              </a:rPr>
              <a:t> with</a:t>
            </a:r>
            <a:r>
              <a:rPr sz="2750" spc="5" dirty="0">
                <a:latin typeface="Segoe UI"/>
                <a:cs typeface="Segoe UI"/>
              </a:rPr>
              <a:t> </a:t>
            </a:r>
            <a:r>
              <a:rPr sz="2750" spc="20" dirty="0">
                <a:latin typeface="Segoe UI"/>
                <a:cs typeface="Segoe UI"/>
              </a:rPr>
              <a:t>the</a:t>
            </a:r>
            <a:r>
              <a:rPr sz="2750" spc="50" dirty="0">
                <a:latin typeface="Segoe UI"/>
                <a:cs typeface="Segoe UI"/>
              </a:rPr>
              <a:t> </a:t>
            </a:r>
            <a:r>
              <a:rPr sz="2750" spc="15" dirty="0">
                <a:latin typeface="Segoe UI"/>
                <a:cs typeface="Segoe UI"/>
              </a:rPr>
              <a:t>Plan</a:t>
            </a:r>
            <a:r>
              <a:rPr sz="2750" spc="10" dirty="0">
                <a:latin typeface="Segoe UI"/>
                <a:cs typeface="Segoe UI"/>
              </a:rPr>
              <a:t> </a:t>
            </a:r>
            <a:r>
              <a:rPr sz="2750" spc="15" dirty="0">
                <a:latin typeface="Segoe UI"/>
                <a:cs typeface="Segoe UI"/>
              </a:rPr>
              <a:t>Cache</a:t>
            </a:r>
            <a:endParaRPr sz="275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spc="10" dirty="0">
                <a:latin typeface="Segoe UI"/>
                <a:cs typeface="Segoe UI"/>
              </a:rPr>
              <a:t>Exercise</a:t>
            </a:r>
            <a:r>
              <a:rPr sz="2750" spc="35" dirty="0">
                <a:latin typeface="Segoe UI"/>
                <a:cs typeface="Segoe UI"/>
              </a:rPr>
              <a:t> </a:t>
            </a:r>
            <a:r>
              <a:rPr sz="2750" spc="5" dirty="0">
                <a:latin typeface="Segoe UI"/>
                <a:cs typeface="Segoe UI"/>
              </a:rPr>
              <a:t>2:</a:t>
            </a:r>
            <a:r>
              <a:rPr sz="2750" spc="70" dirty="0">
                <a:latin typeface="Segoe UI"/>
                <a:cs typeface="Segoe UI"/>
              </a:rPr>
              <a:t> </a:t>
            </a:r>
            <a:r>
              <a:rPr sz="2750" spc="15" dirty="0">
                <a:latin typeface="Segoe UI"/>
                <a:cs typeface="Segoe UI"/>
              </a:rPr>
              <a:t>Working </a:t>
            </a:r>
            <a:r>
              <a:rPr sz="2750" spc="20" dirty="0">
                <a:latin typeface="Segoe UI"/>
                <a:cs typeface="Segoe UI"/>
              </a:rPr>
              <a:t>with</a:t>
            </a:r>
            <a:r>
              <a:rPr sz="2750" spc="5" dirty="0">
                <a:latin typeface="Segoe UI"/>
                <a:cs typeface="Segoe UI"/>
              </a:rPr>
              <a:t> </a:t>
            </a:r>
            <a:r>
              <a:rPr sz="2750" spc="20" dirty="0">
                <a:latin typeface="Segoe UI"/>
                <a:cs typeface="Segoe UI"/>
              </a:rPr>
              <a:t>the</a:t>
            </a:r>
            <a:r>
              <a:rPr sz="2750" spc="45" dirty="0">
                <a:latin typeface="Segoe UI"/>
                <a:cs typeface="Segoe UI"/>
              </a:rPr>
              <a:t> </a:t>
            </a:r>
            <a:r>
              <a:rPr sz="2750" spc="10" dirty="0">
                <a:latin typeface="Segoe UI"/>
                <a:cs typeface="Segoe UI"/>
              </a:rPr>
              <a:t>Query</a:t>
            </a:r>
            <a:r>
              <a:rPr sz="2750" spc="70" dirty="0">
                <a:latin typeface="Segoe UI"/>
                <a:cs typeface="Segoe UI"/>
              </a:rPr>
              <a:t> </a:t>
            </a:r>
            <a:r>
              <a:rPr sz="2750" spc="25" dirty="0">
                <a:latin typeface="Segoe UI"/>
                <a:cs typeface="Segoe UI"/>
              </a:rPr>
              <a:t>Store</a:t>
            </a:r>
            <a:endParaRPr sz="2750">
              <a:latin typeface="Segoe UI"/>
              <a:cs typeface="Segoe UI"/>
            </a:endParaRPr>
          </a:p>
        </p:txBody>
      </p:sp>
      <p:sp>
        <p:nvSpPr>
          <p:cNvPr id="3" name="object 3"/>
          <p:cNvSpPr txBox="1"/>
          <p:nvPr/>
        </p:nvSpPr>
        <p:spPr>
          <a:xfrm>
            <a:off x="538162" y="3774122"/>
            <a:ext cx="6703695" cy="1131720"/>
          </a:xfrm>
          <a:prstGeom prst="rect">
            <a:avLst/>
          </a:prstGeom>
        </p:spPr>
        <p:txBody>
          <a:bodyPr vert="horz" wrap="square" lIns="0" tIns="15875" rIns="0" bIns="0" rtlCol="0">
            <a:spAutoFit/>
          </a:bodyPr>
          <a:lstStyle/>
          <a:p>
            <a:pPr>
              <a:lnSpc>
                <a:spcPct val="100000"/>
              </a:lnSpc>
              <a:spcBef>
                <a:spcPts val="20"/>
              </a:spcBef>
            </a:pPr>
            <a:endParaRPr sz="4500" dirty="0">
              <a:latin typeface="Segoe UI"/>
              <a:cs typeface="Segoe UI"/>
            </a:endParaRPr>
          </a:p>
          <a:p>
            <a:pPr marL="12700">
              <a:lnSpc>
                <a:spcPct val="100000"/>
              </a:lnSpc>
            </a:pPr>
            <a:r>
              <a:rPr sz="2750" b="1" spc="5" dirty="0">
                <a:latin typeface="Segoe UI"/>
                <a:cs typeface="Segoe UI"/>
              </a:rPr>
              <a:t>Estimated</a:t>
            </a:r>
            <a:r>
              <a:rPr sz="2750" b="1" spc="130" dirty="0">
                <a:latin typeface="Segoe UI"/>
                <a:cs typeface="Segoe UI"/>
              </a:rPr>
              <a:t> </a:t>
            </a:r>
            <a:r>
              <a:rPr sz="2750" b="1" spc="20" dirty="0">
                <a:latin typeface="Segoe UI"/>
                <a:cs typeface="Segoe UI"/>
              </a:rPr>
              <a:t>Time:</a:t>
            </a:r>
            <a:r>
              <a:rPr sz="2750" b="1" spc="-20" dirty="0">
                <a:latin typeface="Segoe UI"/>
                <a:cs typeface="Segoe UI"/>
              </a:rPr>
              <a:t> </a:t>
            </a:r>
            <a:r>
              <a:rPr sz="2750" b="1" spc="5" dirty="0">
                <a:latin typeface="Segoe UI"/>
                <a:cs typeface="Segoe UI"/>
              </a:rPr>
              <a:t>60</a:t>
            </a:r>
            <a:r>
              <a:rPr sz="2750" b="1" spc="105" dirty="0">
                <a:latin typeface="Segoe UI"/>
                <a:cs typeface="Segoe UI"/>
              </a:rPr>
              <a:t> </a:t>
            </a:r>
            <a:r>
              <a:rPr sz="2750" b="1" spc="5" dirty="0">
                <a:latin typeface="Segoe UI"/>
                <a:cs typeface="Segoe UI"/>
              </a:rPr>
              <a:t>minutes</a:t>
            </a:r>
            <a:endParaRPr sz="2750" dirty="0">
              <a:latin typeface="Segoe UI"/>
              <a:cs typeface="Segoe UI"/>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988934" cy="4810125"/>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Lab</a:t>
            </a:r>
            <a:r>
              <a:rPr sz="2750" spc="40" dirty="0">
                <a:solidFill>
                  <a:srgbClr val="FFFFFF"/>
                </a:solidFill>
                <a:latin typeface="Segoe UI"/>
                <a:cs typeface="Segoe UI"/>
              </a:rPr>
              <a:t> </a:t>
            </a:r>
            <a:r>
              <a:rPr sz="2750" spc="10" dirty="0">
                <a:solidFill>
                  <a:srgbClr val="FFFFFF"/>
                </a:solidFill>
                <a:latin typeface="Segoe UI"/>
                <a:cs typeface="Segoe UI"/>
              </a:rPr>
              <a:t>Scenario</a:t>
            </a:r>
            <a:endParaRPr sz="2750">
              <a:latin typeface="Segoe UI"/>
              <a:cs typeface="Segoe UI"/>
            </a:endParaRPr>
          </a:p>
          <a:p>
            <a:pPr>
              <a:lnSpc>
                <a:spcPct val="100000"/>
              </a:lnSpc>
              <a:spcBef>
                <a:spcPts val="15"/>
              </a:spcBef>
            </a:pPr>
            <a:endParaRPr sz="3000">
              <a:latin typeface="Segoe UI"/>
              <a:cs typeface="Segoe UI"/>
            </a:endParaRPr>
          </a:p>
          <a:p>
            <a:pPr marL="102235" marR="5080">
              <a:lnSpc>
                <a:spcPct val="102099"/>
              </a:lnSpc>
            </a:pPr>
            <a:r>
              <a:rPr sz="2750" spc="15" dirty="0">
                <a:latin typeface="Segoe UI"/>
                <a:cs typeface="Segoe UI"/>
              </a:rPr>
              <a:t>Adventure</a:t>
            </a:r>
            <a:r>
              <a:rPr sz="2750" spc="-35" dirty="0">
                <a:latin typeface="Segoe UI"/>
                <a:cs typeface="Segoe UI"/>
              </a:rPr>
              <a:t> </a:t>
            </a:r>
            <a:r>
              <a:rPr sz="2750" dirty="0">
                <a:latin typeface="Segoe UI"/>
                <a:cs typeface="Segoe UI"/>
              </a:rPr>
              <a:t>Works</a:t>
            </a:r>
            <a:r>
              <a:rPr sz="2750" spc="90" dirty="0">
                <a:latin typeface="Segoe UI"/>
                <a:cs typeface="Segoe UI"/>
              </a:rPr>
              <a:t> </a:t>
            </a:r>
            <a:r>
              <a:rPr sz="2750" spc="5" dirty="0">
                <a:latin typeface="Segoe UI"/>
                <a:cs typeface="Segoe UI"/>
              </a:rPr>
              <a:t>Cycles</a:t>
            </a:r>
            <a:r>
              <a:rPr sz="2750" spc="20" dirty="0">
                <a:latin typeface="Segoe UI"/>
                <a:cs typeface="Segoe UI"/>
              </a:rPr>
              <a:t> </a:t>
            </a:r>
            <a:r>
              <a:rPr sz="2750" spc="5" dirty="0">
                <a:latin typeface="Segoe UI"/>
                <a:cs typeface="Segoe UI"/>
              </a:rPr>
              <a:t>is</a:t>
            </a:r>
            <a:r>
              <a:rPr sz="2750" spc="20" dirty="0">
                <a:latin typeface="Segoe UI"/>
                <a:cs typeface="Segoe UI"/>
              </a:rPr>
              <a:t> </a:t>
            </a:r>
            <a:r>
              <a:rPr sz="2750" spc="10" dirty="0">
                <a:latin typeface="Segoe UI"/>
                <a:cs typeface="Segoe UI"/>
              </a:rPr>
              <a:t>a </a:t>
            </a:r>
            <a:r>
              <a:rPr sz="2750" spc="20" dirty="0">
                <a:latin typeface="Segoe UI"/>
                <a:cs typeface="Segoe UI"/>
              </a:rPr>
              <a:t>global</a:t>
            </a:r>
            <a:r>
              <a:rPr sz="2750" spc="10" dirty="0">
                <a:latin typeface="Segoe UI"/>
                <a:cs typeface="Segoe UI"/>
              </a:rPr>
              <a:t> </a:t>
            </a:r>
            <a:r>
              <a:rPr sz="2750" spc="-5" dirty="0">
                <a:latin typeface="Segoe UI"/>
                <a:cs typeface="Segoe UI"/>
              </a:rPr>
              <a:t>manufacturer, </a:t>
            </a:r>
            <a:r>
              <a:rPr sz="2750" dirty="0">
                <a:latin typeface="Segoe UI"/>
                <a:cs typeface="Segoe UI"/>
              </a:rPr>
              <a:t> </a:t>
            </a:r>
            <a:r>
              <a:rPr sz="2750" spc="-10" dirty="0">
                <a:latin typeface="Segoe UI"/>
                <a:cs typeface="Segoe UI"/>
              </a:rPr>
              <a:t>wholesaler,</a:t>
            </a:r>
            <a:r>
              <a:rPr sz="2750" spc="65" dirty="0">
                <a:latin typeface="Segoe UI"/>
                <a:cs typeface="Segoe UI"/>
              </a:rPr>
              <a:t> </a:t>
            </a:r>
            <a:r>
              <a:rPr sz="2750" spc="15" dirty="0">
                <a:latin typeface="Segoe UI"/>
                <a:cs typeface="Segoe UI"/>
              </a:rPr>
              <a:t>and</a:t>
            </a:r>
            <a:r>
              <a:rPr sz="2750" spc="85" dirty="0">
                <a:latin typeface="Segoe UI"/>
                <a:cs typeface="Segoe UI"/>
              </a:rPr>
              <a:t> </a:t>
            </a:r>
            <a:r>
              <a:rPr sz="2750" spc="5" dirty="0">
                <a:latin typeface="Segoe UI"/>
                <a:cs typeface="Segoe UI"/>
              </a:rPr>
              <a:t>retailer</a:t>
            </a:r>
            <a:r>
              <a:rPr sz="2750" spc="10" dirty="0">
                <a:latin typeface="Segoe UI"/>
                <a:cs typeface="Segoe UI"/>
              </a:rPr>
              <a:t> </a:t>
            </a:r>
            <a:r>
              <a:rPr sz="2750" spc="-20" dirty="0">
                <a:latin typeface="Segoe UI"/>
                <a:cs typeface="Segoe UI"/>
              </a:rPr>
              <a:t>of</a:t>
            </a:r>
            <a:r>
              <a:rPr sz="2750" spc="25" dirty="0">
                <a:latin typeface="Segoe UI"/>
                <a:cs typeface="Segoe UI"/>
              </a:rPr>
              <a:t> </a:t>
            </a:r>
            <a:r>
              <a:rPr sz="2750" spc="10" dirty="0">
                <a:latin typeface="Segoe UI"/>
                <a:cs typeface="Segoe UI"/>
              </a:rPr>
              <a:t>cycle</a:t>
            </a:r>
            <a:r>
              <a:rPr sz="2750" spc="35" dirty="0">
                <a:latin typeface="Segoe UI"/>
                <a:cs typeface="Segoe UI"/>
              </a:rPr>
              <a:t> </a:t>
            </a:r>
            <a:r>
              <a:rPr sz="2750" spc="20" dirty="0">
                <a:latin typeface="Segoe UI"/>
                <a:cs typeface="Segoe UI"/>
              </a:rPr>
              <a:t>products.</a:t>
            </a:r>
            <a:r>
              <a:rPr sz="2750" spc="-80" dirty="0">
                <a:latin typeface="Segoe UI"/>
                <a:cs typeface="Segoe UI"/>
              </a:rPr>
              <a:t> </a:t>
            </a:r>
            <a:r>
              <a:rPr sz="2750" dirty="0">
                <a:latin typeface="Segoe UI"/>
                <a:cs typeface="Segoe UI"/>
              </a:rPr>
              <a:t>The </a:t>
            </a:r>
            <a:r>
              <a:rPr sz="2750" spc="5" dirty="0">
                <a:latin typeface="Segoe UI"/>
                <a:cs typeface="Segoe UI"/>
              </a:rPr>
              <a:t> </a:t>
            </a:r>
            <a:r>
              <a:rPr sz="2750" spc="15" dirty="0">
                <a:latin typeface="Segoe UI"/>
                <a:cs typeface="Segoe UI"/>
              </a:rPr>
              <a:t>owners</a:t>
            </a:r>
            <a:r>
              <a:rPr sz="2750" spc="90" dirty="0">
                <a:latin typeface="Segoe UI"/>
                <a:cs typeface="Segoe UI"/>
              </a:rPr>
              <a:t> </a:t>
            </a:r>
            <a:r>
              <a:rPr sz="2750" spc="-15" dirty="0">
                <a:latin typeface="Segoe UI"/>
                <a:cs typeface="Segoe UI"/>
              </a:rPr>
              <a:t>of</a:t>
            </a:r>
            <a:r>
              <a:rPr sz="2750" spc="20" dirty="0">
                <a:latin typeface="Segoe UI"/>
                <a:cs typeface="Segoe UI"/>
              </a:rPr>
              <a:t> the</a:t>
            </a:r>
            <a:r>
              <a:rPr sz="2750" spc="-30" dirty="0">
                <a:latin typeface="Segoe UI"/>
                <a:cs typeface="Segoe UI"/>
              </a:rPr>
              <a:t> </a:t>
            </a:r>
            <a:r>
              <a:rPr sz="2750" spc="20" dirty="0">
                <a:latin typeface="Segoe UI"/>
                <a:cs typeface="Segoe UI"/>
              </a:rPr>
              <a:t>company</a:t>
            </a:r>
            <a:r>
              <a:rPr sz="2750" spc="-5" dirty="0">
                <a:latin typeface="Segoe UI"/>
                <a:cs typeface="Segoe UI"/>
              </a:rPr>
              <a:t> </a:t>
            </a:r>
            <a:r>
              <a:rPr sz="2750" spc="20" dirty="0">
                <a:latin typeface="Segoe UI"/>
                <a:cs typeface="Segoe UI"/>
              </a:rPr>
              <a:t>have</a:t>
            </a:r>
            <a:r>
              <a:rPr sz="2750" spc="40" dirty="0">
                <a:latin typeface="Segoe UI"/>
                <a:cs typeface="Segoe UI"/>
              </a:rPr>
              <a:t> </a:t>
            </a:r>
            <a:r>
              <a:rPr sz="2750" spc="5" dirty="0">
                <a:latin typeface="Segoe UI"/>
                <a:cs typeface="Segoe UI"/>
              </a:rPr>
              <a:t>decided</a:t>
            </a:r>
            <a:r>
              <a:rPr sz="2750" spc="75" dirty="0">
                <a:latin typeface="Segoe UI"/>
                <a:cs typeface="Segoe UI"/>
              </a:rPr>
              <a:t> </a:t>
            </a:r>
            <a:r>
              <a:rPr sz="2750" spc="25" dirty="0">
                <a:latin typeface="Segoe UI"/>
                <a:cs typeface="Segoe UI"/>
              </a:rPr>
              <a:t>to</a:t>
            </a:r>
            <a:r>
              <a:rPr sz="2750" spc="-60" dirty="0">
                <a:latin typeface="Segoe UI"/>
                <a:cs typeface="Segoe UI"/>
              </a:rPr>
              <a:t> </a:t>
            </a:r>
            <a:r>
              <a:rPr sz="2750" spc="35" dirty="0">
                <a:latin typeface="Segoe UI"/>
                <a:cs typeface="Segoe UI"/>
              </a:rPr>
              <a:t>start</a:t>
            </a:r>
            <a:r>
              <a:rPr sz="2750" spc="20" dirty="0">
                <a:latin typeface="Segoe UI"/>
                <a:cs typeface="Segoe UI"/>
              </a:rPr>
              <a:t> </a:t>
            </a:r>
            <a:r>
              <a:rPr sz="2750" spc="15" dirty="0">
                <a:latin typeface="Segoe UI"/>
                <a:cs typeface="Segoe UI"/>
              </a:rPr>
              <a:t>a </a:t>
            </a:r>
            <a:r>
              <a:rPr sz="2750" spc="20" dirty="0">
                <a:latin typeface="Segoe UI"/>
                <a:cs typeface="Segoe UI"/>
              </a:rPr>
              <a:t> </a:t>
            </a:r>
            <a:r>
              <a:rPr sz="2750" spc="5" dirty="0">
                <a:latin typeface="Segoe UI"/>
                <a:cs typeface="Segoe UI"/>
              </a:rPr>
              <a:t>new</a:t>
            </a:r>
            <a:r>
              <a:rPr sz="2750" spc="80" dirty="0">
                <a:latin typeface="Segoe UI"/>
                <a:cs typeface="Segoe UI"/>
              </a:rPr>
              <a:t> </a:t>
            </a:r>
            <a:r>
              <a:rPr sz="2750" spc="5" dirty="0">
                <a:latin typeface="Segoe UI"/>
                <a:cs typeface="Segoe UI"/>
              </a:rPr>
              <a:t>direct</a:t>
            </a:r>
            <a:r>
              <a:rPr sz="2750" spc="30" dirty="0">
                <a:latin typeface="Segoe UI"/>
                <a:cs typeface="Segoe UI"/>
              </a:rPr>
              <a:t> </a:t>
            </a:r>
            <a:r>
              <a:rPr sz="2750" dirty="0">
                <a:latin typeface="Segoe UI"/>
                <a:cs typeface="Segoe UI"/>
              </a:rPr>
              <a:t>marketing</a:t>
            </a:r>
            <a:r>
              <a:rPr sz="2750" spc="90" dirty="0">
                <a:latin typeface="Segoe UI"/>
                <a:cs typeface="Segoe UI"/>
              </a:rPr>
              <a:t> </a:t>
            </a:r>
            <a:r>
              <a:rPr sz="2750" spc="15" dirty="0">
                <a:latin typeface="Segoe UI"/>
                <a:cs typeface="Segoe UI"/>
              </a:rPr>
              <a:t>arm.</a:t>
            </a:r>
            <a:r>
              <a:rPr sz="2750" spc="70" dirty="0">
                <a:latin typeface="Segoe UI"/>
                <a:cs typeface="Segoe UI"/>
              </a:rPr>
              <a:t> </a:t>
            </a:r>
            <a:r>
              <a:rPr sz="2750" spc="10" dirty="0">
                <a:latin typeface="Segoe UI"/>
                <a:cs typeface="Segoe UI"/>
              </a:rPr>
              <a:t>It</a:t>
            </a:r>
            <a:r>
              <a:rPr sz="2750" spc="30" dirty="0">
                <a:latin typeface="Segoe UI"/>
                <a:cs typeface="Segoe UI"/>
              </a:rPr>
              <a:t> </a:t>
            </a:r>
            <a:r>
              <a:rPr sz="2750" spc="15" dirty="0">
                <a:latin typeface="Segoe UI"/>
                <a:cs typeface="Segoe UI"/>
              </a:rPr>
              <a:t>has</a:t>
            </a:r>
            <a:r>
              <a:rPr sz="2750" spc="20" dirty="0">
                <a:latin typeface="Segoe UI"/>
                <a:cs typeface="Segoe UI"/>
              </a:rPr>
              <a:t> </a:t>
            </a:r>
            <a:r>
              <a:rPr sz="2750" dirty="0">
                <a:latin typeface="Segoe UI"/>
                <a:cs typeface="Segoe UI"/>
              </a:rPr>
              <a:t>been</a:t>
            </a:r>
            <a:r>
              <a:rPr sz="2750" spc="70" dirty="0">
                <a:latin typeface="Segoe UI"/>
                <a:cs typeface="Segoe UI"/>
              </a:rPr>
              <a:t> </a:t>
            </a:r>
            <a:r>
              <a:rPr sz="2750" spc="5" dirty="0">
                <a:latin typeface="Segoe UI"/>
                <a:cs typeface="Segoe UI"/>
              </a:rPr>
              <a:t>created</a:t>
            </a:r>
            <a:r>
              <a:rPr sz="2750" spc="10" dirty="0">
                <a:latin typeface="Segoe UI"/>
                <a:cs typeface="Segoe UI"/>
              </a:rPr>
              <a:t> </a:t>
            </a:r>
            <a:r>
              <a:rPr sz="2750" spc="15" dirty="0">
                <a:latin typeface="Segoe UI"/>
                <a:cs typeface="Segoe UI"/>
              </a:rPr>
              <a:t>as</a:t>
            </a:r>
            <a:r>
              <a:rPr sz="2750" spc="20" dirty="0">
                <a:latin typeface="Segoe UI"/>
                <a:cs typeface="Segoe UI"/>
              </a:rPr>
              <a:t> </a:t>
            </a:r>
            <a:r>
              <a:rPr sz="2750" spc="15" dirty="0">
                <a:latin typeface="Segoe UI"/>
                <a:cs typeface="Segoe UI"/>
              </a:rPr>
              <a:t>a </a:t>
            </a:r>
            <a:r>
              <a:rPr sz="2750" spc="-740" dirty="0">
                <a:latin typeface="Segoe UI"/>
                <a:cs typeface="Segoe UI"/>
              </a:rPr>
              <a:t> </a:t>
            </a:r>
            <a:r>
              <a:rPr sz="2750" spc="5" dirty="0">
                <a:latin typeface="Segoe UI"/>
                <a:cs typeface="Segoe UI"/>
              </a:rPr>
              <a:t>new</a:t>
            </a:r>
            <a:r>
              <a:rPr sz="2750" spc="75" dirty="0">
                <a:latin typeface="Segoe UI"/>
                <a:cs typeface="Segoe UI"/>
              </a:rPr>
              <a:t> </a:t>
            </a:r>
            <a:r>
              <a:rPr sz="2750" spc="20" dirty="0">
                <a:latin typeface="Segoe UI"/>
                <a:cs typeface="Segoe UI"/>
              </a:rPr>
              <a:t>company</a:t>
            </a:r>
            <a:r>
              <a:rPr sz="2750" dirty="0">
                <a:latin typeface="Segoe UI"/>
                <a:cs typeface="Segoe UI"/>
              </a:rPr>
              <a:t> </a:t>
            </a:r>
            <a:r>
              <a:rPr sz="2750" spc="10" dirty="0">
                <a:latin typeface="Segoe UI"/>
                <a:cs typeface="Segoe UI"/>
              </a:rPr>
              <a:t>named</a:t>
            </a:r>
            <a:r>
              <a:rPr sz="2750" spc="80" dirty="0">
                <a:latin typeface="Segoe UI"/>
                <a:cs typeface="Segoe UI"/>
              </a:rPr>
              <a:t> </a:t>
            </a:r>
            <a:r>
              <a:rPr sz="2750" spc="15" dirty="0">
                <a:latin typeface="Segoe UI"/>
                <a:cs typeface="Segoe UI"/>
              </a:rPr>
              <a:t>Proseware</a:t>
            </a:r>
            <a:r>
              <a:rPr sz="2750" spc="-25" dirty="0">
                <a:latin typeface="Segoe UI"/>
                <a:cs typeface="Segoe UI"/>
              </a:rPr>
              <a:t> </a:t>
            </a:r>
            <a:r>
              <a:rPr sz="2750" spc="10" dirty="0">
                <a:latin typeface="Segoe UI"/>
                <a:cs typeface="Segoe UI"/>
              </a:rPr>
              <a:t>Inc.</a:t>
            </a:r>
            <a:r>
              <a:rPr sz="2750" spc="-15" dirty="0">
                <a:latin typeface="Segoe UI"/>
                <a:cs typeface="Segoe UI"/>
              </a:rPr>
              <a:t> </a:t>
            </a:r>
            <a:r>
              <a:rPr sz="2750" spc="15" dirty="0">
                <a:latin typeface="Segoe UI"/>
                <a:cs typeface="Segoe UI"/>
              </a:rPr>
              <a:t>Even</a:t>
            </a:r>
            <a:r>
              <a:rPr sz="2750" spc="5" dirty="0">
                <a:latin typeface="Segoe UI"/>
                <a:cs typeface="Segoe UI"/>
              </a:rPr>
              <a:t> </a:t>
            </a:r>
            <a:r>
              <a:rPr sz="2750" spc="25" dirty="0">
                <a:latin typeface="Segoe UI"/>
                <a:cs typeface="Segoe UI"/>
              </a:rPr>
              <a:t>though </a:t>
            </a:r>
            <a:r>
              <a:rPr sz="2750" spc="30" dirty="0">
                <a:latin typeface="Segoe UI"/>
                <a:cs typeface="Segoe UI"/>
              </a:rPr>
              <a:t> </a:t>
            </a:r>
            <a:r>
              <a:rPr sz="2750" spc="5" dirty="0">
                <a:latin typeface="Segoe UI"/>
                <a:cs typeface="Segoe UI"/>
              </a:rPr>
              <a:t>it</a:t>
            </a:r>
            <a:r>
              <a:rPr sz="2750" spc="20" dirty="0">
                <a:latin typeface="Segoe UI"/>
                <a:cs typeface="Segoe UI"/>
              </a:rPr>
              <a:t> </a:t>
            </a:r>
            <a:r>
              <a:rPr sz="2750" spc="15" dirty="0">
                <a:latin typeface="Segoe UI"/>
                <a:cs typeface="Segoe UI"/>
              </a:rPr>
              <a:t>has </a:t>
            </a:r>
            <a:r>
              <a:rPr sz="2750" dirty="0">
                <a:latin typeface="Segoe UI"/>
                <a:cs typeface="Segoe UI"/>
              </a:rPr>
              <a:t>been</a:t>
            </a:r>
            <a:r>
              <a:rPr sz="2750" spc="70" dirty="0">
                <a:latin typeface="Segoe UI"/>
                <a:cs typeface="Segoe UI"/>
              </a:rPr>
              <a:t> </a:t>
            </a:r>
            <a:r>
              <a:rPr sz="2750" spc="5" dirty="0">
                <a:latin typeface="Segoe UI"/>
                <a:cs typeface="Segoe UI"/>
              </a:rPr>
              <a:t>set</a:t>
            </a:r>
            <a:r>
              <a:rPr sz="2750" spc="20" dirty="0">
                <a:latin typeface="Segoe UI"/>
                <a:cs typeface="Segoe UI"/>
              </a:rPr>
              <a:t> </a:t>
            </a:r>
            <a:r>
              <a:rPr sz="2750" spc="15" dirty="0">
                <a:latin typeface="Segoe UI"/>
                <a:cs typeface="Segoe UI"/>
              </a:rPr>
              <a:t>up</a:t>
            </a:r>
            <a:r>
              <a:rPr sz="2750" spc="90" dirty="0">
                <a:latin typeface="Segoe UI"/>
                <a:cs typeface="Segoe UI"/>
              </a:rPr>
              <a:t> </a:t>
            </a:r>
            <a:r>
              <a:rPr sz="2750" spc="15" dirty="0">
                <a:latin typeface="Segoe UI"/>
                <a:cs typeface="Segoe UI"/>
              </a:rPr>
              <a:t>as </a:t>
            </a:r>
            <a:r>
              <a:rPr sz="2750" spc="10" dirty="0">
                <a:latin typeface="Segoe UI"/>
                <a:cs typeface="Segoe UI"/>
              </a:rPr>
              <a:t>a</a:t>
            </a:r>
            <a:r>
              <a:rPr sz="2750" dirty="0">
                <a:latin typeface="Segoe UI"/>
                <a:cs typeface="Segoe UI"/>
              </a:rPr>
              <a:t> </a:t>
            </a:r>
            <a:r>
              <a:rPr sz="2750" spc="15" dirty="0">
                <a:latin typeface="Segoe UI"/>
                <a:cs typeface="Segoe UI"/>
              </a:rPr>
              <a:t>separate</a:t>
            </a:r>
            <a:r>
              <a:rPr sz="2750" spc="-35" dirty="0">
                <a:latin typeface="Segoe UI"/>
                <a:cs typeface="Segoe UI"/>
              </a:rPr>
              <a:t> </a:t>
            </a:r>
            <a:r>
              <a:rPr sz="2750" dirty="0">
                <a:latin typeface="Segoe UI"/>
                <a:cs typeface="Segoe UI"/>
              </a:rPr>
              <a:t>company,</a:t>
            </a:r>
            <a:r>
              <a:rPr sz="2750" spc="-5" dirty="0">
                <a:latin typeface="Segoe UI"/>
                <a:cs typeface="Segoe UI"/>
              </a:rPr>
              <a:t> </a:t>
            </a:r>
            <a:r>
              <a:rPr sz="2750" spc="5" dirty="0">
                <a:latin typeface="Segoe UI"/>
                <a:cs typeface="Segoe UI"/>
              </a:rPr>
              <a:t>it</a:t>
            </a:r>
            <a:r>
              <a:rPr sz="2750" spc="20" dirty="0">
                <a:latin typeface="Segoe UI"/>
                <a:cs typeface="Segoe UI"/>
              </a:rPr>
              <a:t> </a:t>
            </a:r>
            <a:r>
              <a:rPr sz="2750" spc="10" dirty="0">
                <a:latin typeface="Segoe UI"/>
                <a:cs typeface="Segoe UI"/>
              </a:rPr>
              <a:t>will </a:t>
            </a:r>
            <a:r>
              <a:rPr sz="2750" spc="15" dirty="0">
                <a:latin typeface="Segoe UI"/>
                <a:cs typeface="Segoe UI"/>
              </a:rPr>
              <a:t> </a:t>
            </a:r>
            <a:r>
              <a:rPr sz="2750" dirty="0">
                <a:latin typeface="Segoe UI"/>
                <a:cs typeface="Segoe UI"/>
              </a:rPr>
              <a:t>receive</a:t>
            </a:r>
            <a:r>
              <a:rPr sz="2750" spc="45" dirty="0">
                <a:latin typeface="Segoe UI"/>
                <a:cs typeface="Segoe UI"/>
              </a:rPr>
              <a:t> </a:t>
            </a:r>
            <a:r>
              <a:rPr sz="2750" spc="25" dirty="0">
                <a:latin typeface="Segoe UI"/>
                <a:cs typeface="Segoe UI"/>
              </a:rPr>
              <a:t>some</a:t>
            </a:r>
            <a:r>
              <a:rPr sz="2750" spc="-30" dirty="0">
                <a:latin typeface="Segoe UI"/>
                <a:cs typeface="Segoe UI"/>
              </a:rPr>
              <a:t> </a:t>
            </a:r>
            <a:r>
              <a:rPr sz="2750" spc="10" dirty="0">
                <a:latin typeface="Segoe UI"/>
                <a:cs typeface="Segoe UI"/>
              </a:rPr>
              <a:t>IT-related</a:t>
            </a:r>
            <a:r>
              <a:rPr sz="2750" spc="90" dirty="0">
                <a:latin typeface="Segoe UI"/>
                <a:cs typeface="Segoe UI"/>
              </a:rPr>
              <a:t> </a:t>
            </a:r>
            <a:r>
              <a:rPr sz="2750" spc="15" dirty="0">
                <a:latin typeface="Segoe UI"/>
                <a:cs typeface="Segoe UI"/>
              </a:rPr>
              <a:t>services</a:t>
            </a:r>
            <a:r>
              <a:rPr sz="2750" spc="95" dirty="0">
                <a:latin typeface="Segoe UI"/>
                <a:cs typeface="Segoe UI"/>
              </a:rPr>
              <a:t> </a:t>
            </a:r>
            <a:r>
              <a:rPr sz="2750" spc="25" dirty="0">
                <a:latin typeface="Segoe UI"/>
                <a:cs typeface="Segoe UI"/>
              </a:rPr>
              <a:t>from</a:t>
            </a:r>
            <a:r>
              <a:rPr sz="2750" spc="10" dirty="0">
                <a:latin typeface="Segoe UI"/>
                <a:cs typeface="Segoe UI"/>
              </a:rPr>
              <a:t> </a:t>
            </a:r>
            <a:r>
              <a:rPr sz="2750" spc="15" dirty="0">
                <a:latin typeface="Segoe UI"/>
                <a:cs typeface="Segoe UI"/>
              </a:rPr>
              <a:t>Adventure </a:t>
            </a:r>
            <a:r>
              <a:rPr sz="2750" spc="20" dirty="0">
                <a:latin typeface="Segoe UI"/>
                <a:cs typeface="Segoe UI"/>
              </a:rPr>
              <a:t> </a:t>
            </a:r>
            <a:r>
              <a:rPr sz="2750" dirty="0">
                <a:latin typeface="Segoe UI"/>
                <a:cs typeface="Segoe UI"/>
              </a:rPr>
              <a:t>Works</a:t>
            </a:r>
            <a:r>
              <a:rPr sz="2750" spc="10" dirty="0">
                <a:latin typeface="Segoe UI"/>
                <a:cs typeface="Segoe UI"/>
              </a:rPr>
              <a:t> </a:t>
            </a:r>
            <a:r>
              <a:rPr sz="2750" spc="15" dirty="0">
                <a:latin typeface="Segoe UI"/>
                <a:cs typeface="Segoe UI"/>
              </a:rPr>
              <a:t>and</a:t>
            </a:r>
            <a:r>
              <a:rPr sz="2750" spc="85" dirty="0">
                <a:latin typeface="Segoe UI"/>
                <a:cs typeface="Segoe UI"/>
              </a:rPr>
              <a:t> </a:t>
            </a:r>
            <a:r>
              <a:rPr sz="2750" spc="10" dirty="0">
                <a:latin typeface="Segoe UI"/>
                <a:cs typeface="Segoe UI"/>
              </a:rPr>
              <a:t>will</a:t>
            </a:r>
            <a:r>
              <a:rPr sz="2750" dirty="0">
                <a:latin typeface="Segoe UI"/>
                <a:cs typeface="Segoe UI"/>
              </a:rPr>
              <a:t> </a:t>
            </a:r>
            <a:r>
              <a:rPr sz="2750" spc="20" dirty="0">
                <a:latin typeface="Segoe UI"/>
                <a:cs typeface="Segoe UI"/>
              </a:rPr>
              <a:t>be</a:t>
            </a:r>
            <a:r>
              <a:rPr sz="2750" spc="-35" dirty="0">
                <a:latin typeface="Segoe UI"/>
                <a:cs typeface="Segoe UI"/>
              </a:rPr>
              <a:t> </a:t>
            </a:r>
            <a:r>
              <a:rPr sz="2750" spc="15" dirty="0">
                <a:latin typeface="Segoe UI"/>
                <a:cs typeface="Segoe UI"/>
              </a:rPr>
              <a:t>provided</a:t>
            </a:r>
            <a:r>
              <a:rPr sz="2750" spc="10" dirty="0">
                <a:latin typeface="Segoe UI"/>
                <a:cs typeface="Segoe UI"/>
              </a:rPr>
              <a:t> </a:t>
            </a:r>
            <a:r>
              <a:rPr sz="2750" spc="20" dirty="0">
                <a:latin typeface="Segoe UI"/>
                <a:cs typeface="Segoe UI"/>
              </a:rPr>
              <a:t>with</a:t>
            </a:r>
            <a:r>
              <a:rPr sz="2750" spc="5" dirty="0">
                <a:latin typeface="Segoe UI"/>
                <a:cs typeface="Segoe UI"/>
              </a:rPr>
              <a:t> </a:t>
            </a:r>
            <a:r>
              <a:rPr sz="2750" spc="10" dirty="0">
                <a:latin typeface="Segoe UI"/>
                <a:cs typeface="Segoe UI"/>
              </a:rPr>
              <a:t>a</a:t>
            </a:r>
            <a:r>
              <a:rPr sz="2750" spc="5" dirty="0">
                <a:latin typeface="Segoe UI"/>
                <a:cs typeface="Segoe UI"/>
              </a:rPr>
              <a:t> </a:t>
            </a:r>
            <a:r>
              <a:rPr sz="2750" spc="15" dirty="0">
                <a:latin typeface="Segoe UI"/>
                <a:cs typeface="Segoe UI"/>
              </a:rPr>
              <a:t>subset</a:t>
            </a:r>
            <a:r>
              <a:rPr sz="2750" spc="95" dirty="0">
                <a:latin typeface="Segoe UI"/>
                <a:cs typeface="Segoe UI"/>
              </a:rPr>
              <a:t> </a:t>
            </a:r>
            <a:r>
              <a:rPr sz="2750" spc="-15" dirty="0">
                <a:latin typeface="Segoe UI"/>
                <a:cs typeface="Segoe UI"/>
              </a:rPr>
              <a:t>of</a:t>
            </a:r>
            <a:r>
              <a:rPr sz="2750" spc="20" dirty="0">
                <a:latin typeface="Segoe UI"/>
                <a:cs typeface="Segoe UI"/>
              </a:rPr>
              <a:t> the </a:t>
            </a:r>
            <a:r>
              <a:rPr sz="2750" spc="25" dirty="0">
                <a:latin typeface="Segoe UI"/>
                <a:cs typeface="Segoe UI"/>
              </a:rPr>
              <a:t> </a:t>
            </a:r>
            <a:r>
              <a:rPr sz="2750" spc="20" dirty="0">
                <a:latin typeface="Segoe UI"/>
                <a:cs typeface="Segoe UI"/>
              </a:rPr>
              <a:t>corporate</a:t>
            </a:r>
            <a:r>
              <a:rPr sz="2750" spc="-40" dirty="0">
                <a:latin typeface="Segoe UI"/>
                <a:cs typeface="Segoe UI"/>
              </a:rPr>
              <a:t> </a:t>
            </a:r>
            <a:r>
              <a:rPr sz="2750" spc="15" dirty="0">
                <a:latin typeface="Segoe UI"/>
                <a:cs typeface="Segoe UI"/>
              </a:rPr>
              <a:t>Adventure</a:t>
            </a:r>
            <a:r>
              <a:rPr sz="2750" spc="-35" dirty="0">
                <a:latin typeface="Segoe UI"/>
                <a:cs typeface="Segoe UI"/>
              </a:rPr>
              <a:t> </a:t>
            </a:r>
            <a:r>
              <a:rPr sz="2750" spc="5" dirty="0">
                <a:latin typeface="Segoe UI"/>
                <a:cs typeface="Segoe UI"/>
              </a:rPr>
              <a:t>Works</a:t>
            </a:r>
            <a:r>
              <a:rPr sz="2750" spc="15" dirty="0">
                <a:latin typeface="Segoe UI"/>
                <a:cs typeface="Segoe UI"/>
              </a:rPr>
              <a:t> </a:t>
            </a:r>
            <a:r>
              <a:rPr sz="2750" spc="20" dirty="0">
                <a:latin typeface="Segoe UI"/>
                <a:cs typeface="Segoe UI"/>
              </a:rPr>
              <a:t>data.</a:t>
            </a:r>
            <a:endParaRPr sz="2750">
              <a:latin typeface="Segoe UI"/>
              <a:cs typeface="Segoe UI"/>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943215" cy="2627630"/>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60" dirty="0">
                <a:solidFill>
                  <a:srgbClr val="FFFFFF"/>
                </a:solidFill>
                <a:latin typeface="Segoe UI"/>
                <a:cs typeface="Segoe UI"/>
              </a:rPr>
              <a:t> </a:t>
            </a:r>
            <a:r>
              <a:rPr sz="2750" spc="10" dirty="0">
                <a:solidFill>
                  <a:srgbClr val="FFFFFF"/>
                </a:solidFill>
                <a:latin typeface="Segoe UI"/>
                <a:cs typeface="Segoe UI"/>
              </a:rPr>
              <a:t>Scenario</a:t>
            </a:r>
            <a:r>
              <a:rPr sz="2750" dirty="0">
                <a:solidFill>
                  <a:srgbClr val="FFFFFF"/>
                </a:solidFill>
                <a:latin typeface="Segoe UI"/>
                <a:cs typeface="Segoe UI"/>
              </a:rPr>
              <a:t> </a:t>
            </a:r>
            <a:r>
              <a:rPr sz="2750" spc="10" dirty="0">
                <a:solidFill>
                  <a:srgbClr val="FFFFFF"/>
                </a:solidFill>
                <a:latin typeface="Segoe UI"/>
                <a:cs typeface="Segoe UI"/>
              </a:rPr>
              <a:t>(continued)</a:t>
            </a:r>
            <a:endParaRPr sz="2750">
              <a:latin typeface="Segoe UI"/>
              <a:cs typeface="Segoe UI"/>
            </a:endParaRPr>
          </a:p>
          <a:p>
            <a:pPr>
              <a:lnSpc>
                <a:spcPct val="100000"/>
              </a:lnSpc>
              <a:spcBef>
                <a:spcPts val="40"/>
              </a:spcBef>
            </a:pPr>
            <a:endParaRPr sz="2700">
              <a:latin typeface="Segoe UI"/>
              <a:cs typeface="Segoe UI"/>
            </a:endParaRPr>
          </a:p>
          <a:p>
            <a:pPr marL="12700" marR="5080">
              <a:lnSpc>
                <a:spcPct val="102400"/>
              </a:lnSpc>
            </a:pPr>
            <a:r>
              <a:rPr sz="2750" dirty="0">
                <a:latin typeface="Segoe UI"/>
                <a:cs typeface="Segoe UI"/>
              </a:rPr>
              <a:t>The</a:t>
            </a:r>
            <a:r>
              <a:rPr sz="2750" spc="45" dirty="0">
                <a:latin typeface="Segoe UI"/>
                <a:cs typeface="Segoe UI"/>
              </a:rPr>
              <a:t> </a:t>
            </a:r>
            <a:r>
              <a:rPr sz="2750" spc="10" dirty="0">
                <a:latin typeface="Segoe UI"/>
                <a:cs typeface="Segoe UI"/>
              </a:rPr>
              <a:t>existing</a:t>
            </a:r>
            <a:r>
              <a:rPr sz="2750" spc="85" dirty="0">
                <a:latin typeface="Segoe UI"/>
                <a:cs typeface="Segoe UI"/>
              </a:rPr>
              <a:t> </a:t>
            </a:r>
            <a:r>
              <a:rPr sz="2750" spc="15" dirty="0">
                <a:latin typeface="Segoe UI"/>
                <a:cs typeface="Segoe UI"/>
              </a:rPr>
              <a:t>Adventure</a:t>
            </a:r>
            <a:r>
              <a:rPr sz="2750" spc="45" dirty="0">
                <a:latin typeface="Segoe UI"/>
                <a:cs typeface="Segoe UI"/>
              </a:rPr>
              <a:t> </a:t>
            </a:r>
            <a:r>
              <a:rPr sz="2750" spc="15" dirty="0">
                <a:latin typeface="Segoe UI"/>
                <a:cs typeface="Segoe UI"/>
              </a:rPr>
              <a:t>Works</a:t>
            </a:r>
            <a:r>
              <a:rPr sz="2750" spc="25" dirty="0">
                <a:latin typeface="Segoe UI"/>
                <a:cs typeface="Segoe UI"/>
              </a:rPr>
              <a:t> </a:t>
            </a:r>
            <a:r>
              <a:rPr sz="2750" spc="20" dirty="0">
                <a:latin typeface="Segoe UI"/>
                <a:cs typeface="Segoe UI"/>
              </a:rPr>
              <a:t>SQL</a:t>
            </a:r>
            <a:r>
              <a:rPr sz="2750" spc="40" dirty="0">
                <a:latin typeface="Segoe UI"/>
                <a:cs typeface="Segoe UI"/>
              </a:rPr>
              <a:t> </a:t>
            </a:r>
            <a:r>
              <a:rPr sz="2750" spc="10" dirty="0">
                <a:latin typeface="Segoe UI"/>
                <a:cs typeface="Segoe UI"/>
              </a:rPr>
              <a:t>Server</a:t>
            </a:r>
            <a:r>
              <a:rPr sz="2750" spc="15" dirty="0">
                <a:latin typeface="Segoe UI"/>
                <a:cs typeface="Segoe UI"/>
              </a:rPr>
              <a:t> </a:t>
            </a:r>
            <a:r>
              <a:rPr sz="2750" spc="20" dirty="0">
                <a:latin typeface="Segoe UI"/>
                <a:cs typeface="Segoe UI"/>
              </a:rPr>
              <a:t>platform </a:t>
            </a:r>
            <a:r>
              <a:rPr sz="2750" spc="-735" dirty="0">
                <a:latin typeface="Segoe UI"/>
                <a:cs typeface="Segoe UI"/>
              </a:rPr>
              <a:t> </a:t>
            </a:r>
            <a:r>
              <a:rPr sz="2750" spc="15" dirty="0">
                <a:latin typeface="Segoe UI"/>
                <a:cs typeface="Segoe UI"/>
              </a:rPr>
              <a:t>has </a:t>
            </a:r>
            <a:r>
              <a:rPr sz="2750" dirty="0">
                <a:latin typeface="Segoe UI"/>
                <a:cs typeface="Segoe UI"/>
              </a:rPr>
              <a:t>been</a:t>
            </a:r>
            <a:r>
              <a:rPr sz="2750" spc="70" dirty="0">
                <a:latin typeface="Segoe UI"/>
                <a:cs typeface="Segoe UI"/>
              </a:rPr>
              <a:t> </a:t>
            </a:r>
            <a:r>
              <a:rPr sz="2750" spc="15" dirty="0">
                <a:latin typeface="Segoe UI"/>
                <a:cs typeface="Segoe UI"/>
              </a:rPr>
              <a:t>moved</a:t>
            </a:r>
            <a:r>
              <a:rPr sz="2750" spc="80" dirty="0">
                <a:latin typeface="Segoe UI"/>
                <a:cs typeface="Segoe UI"/>
              </a:rPr>
              <a:t> </a:t>
            </a:r>
            <a:r>
              <a:rPr sz="2750" spc="25" dirty="0">
                <a:latin typeface="Segoe UI"/>
                <a:cs typeface="Segoe UI"/>
              </a:rPr>
              <a:t>to</a:t>
            </a:r>
            <a:r>
              <a:rPr sz="2750" spc="15" dirty="0">
                <a:latin typeface="Segoe UI"/>
                <a:cs typeface="Segoe UI"/>
              </a:rPr>
              <a:t> a</a:t>
            </a:r>
            <a:r>
              <a:rPr sz="2750" spc="5" dirty="0">
                <a:latin typeface="Segoe UI"/>
                <a:cs typeface="Segoe UI"/>
              </a:rPr>
              <a:t> new</a:t>
            </a:r>
            <a:r>
              <a:rPr sz="2750" spc="80" dirty="0">
                <a:latin typeface="Segoe UI"/>
                <a:cs typeface="Segoe UI"/>
              </a:rPr>
              <a:t> </a:t>
            </a:r>
            <a:r>
              <a:rPr sz="2750" spc="5" dirty="0">
                <a:latin typeface="Segoe UI"/>
                <a:cs typeface="Segoe UI"/>
              </a:rPr>
              <a:t>server</a:t>
            </a:r>
            <a:r>
              <a:rPr sz="2750" spc="10" dirty="0">
                <a:latin typeface="Segoe UI"/>
                <a:cs typeface="Segoe UI"/>
              </a:rPr>
              <a:t> </a:t>
            </a:r>
            <a:r>
              <a:rPr sz="2750" spc="20" dirty="0">
                <a:latin typeface="Segoe UI"/>
                <a:cs typeface="Segoe UI"/>
              </a:rPr>
              <a:t>that</a:t>
            </a:r>
            <a:r>
              <a:rPr sz="2750" spc="25" dirty="0">
                <a:latin typeface="Segoe UI"/>
                <a:cs typeface="Segoe UI"/>
              </a:rPr>
              <a:t> </a:t>
            </a:r>
            <a:r>
              <a:rPr sz="2750" spc="5" dirty="0">
                <a:latin typeface="Segoe UI"/>
                <a:cs typeface="Segoe UI"/>
              </a:rPr>
              <a:t>is</a:t>
            </a:r>
            <a:r>
              <a:rPr sz="2750" spc="15" dirty="0">
                <a:latin typeface="Segoe UI"/>
                <a:cs typeface="Segoe UI"/>
              </a:rPr>
              <a:t> capable</a:t>
            </a:r>
            <a:r>
              <a:rPr sz="2750" spc="40" dirty="0">
                <a:latin typeface="Segoe UI"/>
                <a:cs typeface="Segoe UI"/>
              </a:rPr>
              <a:t> </a:t>
            </a:r>
            <a:r>
              <a:rPr sz="2750" spc="20" dirty="0">
                <a:latin typeface="Segoe UI"/>
                <a:cs typeface="Segoe UI"/>
              </a:rPr>
              <a:t>of </a:t>
            </a:r>
            <a:r>
              <a:rPr sz="2750" spc="-740" dirty="0">
                <a:latin typeface="Segoe UI"/>
                <a:cs typeface="Segoe UI"/>
              </a:rPr>
              <a:t> </a:t>
            </a:r>
            <a:r>
              <a:rPr sz="2750" spc="20" dirty="0">
                <a:latin typeface="Segoe UI"/>
                <a:cs typeface="Segoe UI"/>
              </a:rPr>
              <a:t>supporting </a:t>
            </a:r>
            <a:r>
              <a:rPr sz="2750" spc="25" dirty="0">
                <a:latin typeface="Segoe UI"/>
                <a:cs typeface="Segoe UI"/>
              </a:rPr>
              <a:t>both </a:t>
            </a:r>
            <a:r>
              <a:rPr sz="2750" spc="20" dirty="0">
                <a:latin typeface="Segoe UI"/>
                <a:cs typeface="Segoe UI"/>
              </a:rPr>
              <a:t>the </a:t>
            </a:r>
            <a:r>
              <a:rPr sz="2750" spc="10" dirty="0">
                <a:latin typeface="Segoe UI"/>
                <a:cs typeface="Segoe UI"/>
              </a:rPr>
              <a:t>existing </a:t>
            </a:r>
            <a:r>
              <a:rPr sz="2750" spc="15" dirty="0">
                <a:latin typeface="Segoe UI"/>
                <a:cs typeface="Segoe UI"/>
              </a:rPr>
              <a:t>workload and </a:t>
            </a:r>
            <a:r>
              <a:rPr sz="2750" spc="20" dirty="0">
                <a:latin typeface="Segoe UI"/>
                <a:cs typeface="Segoe UI"/>
              </a:rPr>
              <a:t>the </a:t>
            </a:r>
            <a:r>
              <a:rPr sz="2750" spc="25" dirty="0">
                <a:latin typeface="Segoe UI"/>
                <a:cs typeface="Segoe UI"/>
              </a:rPr>
              <a:t> </a:t>
            </a:r>
            <a:r>
              <a:rPr sz="2750" spc="15" dirty="0">
                <a:latin typeface="Segoe UI"/>
                <a:cs typeface="Segoe UI"/>
              </a:rPr>
              <a:t>workload</a:t>
            </a:r>
            <a:r>
              <a:rPr sz="2750" spc="25" dirty="0">
                <a:latin typeface="Segoe UI"/>
                <a:cs typeface="Segoe UI"/>
              </a:rPr>
              <a:t> from</a:t>
            </a:r>
            <a:r>
              <a:rPr sz="2750" spc="10" dirty="0">
                <a:latin typeface="Segoe UI"/>
                <a:cs typeface="Segoe UI"/>
              </a:rPr>
              <a:t> </a:t>
            </a:r>
            <a:r>
              <a:rPr sz="2750" spc="20" dirty="0">
                <a:latin typeface="Segoe UI"/>
                <a:cs typeface="Segoe UI"/>
              </a:rPr>
              <a:t>the</a:t>
            </a:r>
            <a:r>
              <a:rPr sz="2750" spc="45" dirty="0">
                <a:latin typeface="Segoe UI"/>
                <a:cs typeface="Segoe UI"/>
              </a:rPr>
              <a:t> </a:t>
            </a:r>
            <a:r>
              <a:rPr sz="2750" spc="5" dirty="0">
                <a:latin typeface="Segoe UI"/>
                <a:cs typeface="Segoe UI"/>
              </a:rPr>
              <a:t>new</a:t>
            </a:r>
            <a:r>
              <a:rPr sz="2750" spc="10" dirty="0">
                <a:latin typeface="Segoe UI"/>
                <a:cs typeface="Segoe UI"/>
              </a:rPr>
              <a:t> </a:t>
            </a:r>
            <a:r>
              <a:rPr sz="2750" dirty="0">
                <a:latin typeface="Segoe UI"/>
                <a:cs typeface="Segoe UI"/>
              </a:rPr>
              <a:t>company.</a:t>
            </a:r>
            <a:endParaRPr sz="2750">
              <a:latin typeface="Segoe UI"/>
              <a:cs typeface="Segoe UI"/>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710805" cy="2198370"/>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45" dirty="0">
                <a:solidFill>
                  <a:srgbClr val="FFFFFF"/>
                </a:solidFill>
                <a:latin typeface="Segoe UI"/>
                <a:cs typeface="Segoe UI"/>
              </a:rPr>
              <a:t> </a:t>
            </a:r>
            <a:r>
              <a:rPr sz="2750" dirty="0">
                <a:solidFill>
                  <a:srgbClr val="FFFFFF"/>
                </a:solidFill>
                <a:latin typeface="Segoe UI"/>
                <a:cs typeface="Segoe UI"/>
              </a:rPr>
              <a:t>Review</a:t>
            </a:r>
            <a:endParaRPr sz="2750">
              <a:latin typeface="Segoe UI"/>
              <a:cs typeface="Segoe UI"/>
            </a:endParaRPr>
          </a:p>
          <a:p>
            <a:pPr>
              <a:lnSpc>
                <a:spcPct val="100000"/>
              </a:lnSpc>
              <a:spcBef>
                <a:spcPts val="40"/>
              </a:spcBef>
            </a:pPr>
            <a:endParaRPr sz="2700">
              <a:latin typeface="Segoe UI"/>
              <a:cs typeface="Segoe UI"/>
            </a:endParaRPr>
          </a:p>
          <a:p>
            <a:pPr marL="12700" marR="5080">
              <a:lnSpc>
                <a:spcPct val="102400"/>
              </a:lnSpc>
            </a:pPr>
            <a:r>
              <a:rPr sz="2750" spc="15" dirty="0">
                <a:latin typeface="Segoe UI"/>
                <a:cs typeface="Segoe UI"/>
              </a:rPr>
              <a:t>In this </a:t>
            </a:r>
            <a:r>
              <a:rPr sz="2750" spc="10" dirty="0">
                <a:latin typeface="Segoe UI"/>
                <a:cs typeface="Segoe UI"/>
              </a:rPr>
              <a:t>lab, </a:t>
            </a:r>
            <a:r>
              <a:rPr sz="2750" spc="20" dirty="0">
                <a:latin typeface="Segoe UI"/>
                <a:cs typeface="Segoe UI"/>
              </a:rPr>
              <a:t>you have </a:t>
            </a:r>
            <a:r>
              <a:rPr sz="2750" spc="5" dirty="0">
                <a:latin typeface="Segoe UI"/>
                <a:cs typeface="Segoe UI"/>
              </a:rPr>
              <a:t>learned </a:t>
            </a:r>
            <a:r>
              <a:rPr sz="2750" spc="20" dirty="0">
                <a:latin typeface="Segoe UI"/>
                <a:cs typeface="Segoe UI"/>
              </a:rPr>
              <a:t>how </a:t>
            </a:r>
            <a:r>
              <a:rPr sz="2750" spc="25" dirty="0">
                <a:latin typeface="Segoe UI"/>
                <a:cs typeface="Segoe UI"/>
              </a:rPr>
              <a:t>to </a:t>
            </a:r>
            <a:r>
              <a:rPr sz="2750" spc="20" dirty="0">
                <a:latin typeface="Segoe UI"/>
                <a:cs typeface="Segoe UI"/>
              </a:rPr>
              <a:t>troubleshoot </a:t>
            </a:r>
            <a:r>
              <a:rPr sz="2750" spc="-740" dirty="0">
                <a:latin typeface="Segoe UI"/>
                <a:cs typeface="Segoe UI"/>
              </a:rPr>
              <a:t> </a:t>
            </a:r>
            <a:r>
              <a:rPr sz="2750" spc="5" dirty="0">
                <a:latin typeface="Segoe UI"/>
                <a:cs typeface="Segoe UI"/>
              </a:rPr>
              <a:t>cached</a:t>
            </a:r>
            <a:r>
              <a:rPr sz="2750" spc="75" dirty="0">
                <a:latin typeface="Segoe UI"/>
                <a:cs typeface="Segoe UI"/>
              </a:rPr>
              <a:t> </a:t>
            </a:r>
            <a:r>
              <a:rPr sz="2750" spc="10" dirty="0">
                <a:latin typeface="Segoe UI"/>
                <a:cs typeface="Segoe UI"/>
              </a:rPr>
              <a:t>query</a:t>
            </a:r>
            <a:r>
              <a:rPr sz="2750" spc="75" dirty="0">
                <a:latin typeface="Segoe UI"/>
                <a:cs typeface="Segoe UI"/>
              </a:rPr>
              <a:t> </a:t>
            </a:r>
            <a:r>
              <a:rPr sz="2750" spc="15" dirty="0">
                <a:latin typeface="Segoe UI"/>
                <a:cs typeface="Segoe UI"/>
              </a:rPr>
              <a:t>plans,</a:t>
            </a:r>
            <a:r>
              <a:rPr sz="2750" spc="-5" dirty="0">
                <a:latin typeface="Segoe UI"/>
                <a:cs typeface="Segoe UI"/>
              </a:rPr>
              <a:t> </a:t>
            </a:r>
            <a:r>
              <a:rPr sz="2750" spc="15" dirty="0">
                <a:latin typeface="Segoe UI"/>
                <a:cs typeface="Segoe UI"/>
              </a:rPr>
              <a:t>and</a:t>
            </a:r>
            <a:r>
              <a:rPr sz="2750" spc="75" dirty="0">
                <a:latin typeface="Segoe UI"/>
                <a:cs typeface="Segoe UI"/>
              </a:rPr>
              <a:t> </a:t>
            </a:r>
            <a:r>
              <a:rPr sz="2750" spc="20" dirty="0">
                <a:latin typeface="Segoe UI"/>
                <a:cs typeface="Segoe UI"/>
              </a:rPr>
              <a:t>how</a:t>
            </a:r>
            <a:r>
              <a:rPr sz="2750" spc="5" dirty="0">
                <a:latin typeface="Segoe UI"/>
                <a:cs typeface="Segoe UI"/>
              </a:rPr>
              <a:t> </a:t>
            </a:r>
            <a:r>
              <a:rPr sz="2750" spc="25" dirty="0">
                <a:latin typeface="Segoe UI"/>
                <a:cs typeface="Segoe UI"/>
              </a:rPr>
              <a:t>to</a:t>
            </a:r>
            <a:r>
              <a:rPr sz="2750" spc="-60" dirty="0">
                <a:latin typeface="Segoe UI"/>
                <a:cs typeface="Segoe UI"/>
              </a:rPr>
              <a:t> </a:t>
            </a:r>
            <a:r>
              <a:rPr sz="2750" spc="20" dirty="0">
                <a:latin typeface="Segoe UI"/>
                <a:cs typeface="Segoe UI"/>
              </a:rPr>
              <a:t>use</a:t>
            </a:r>
            <a:r>
              <a:rPr sz="2750" spc="40" dirty="0">
                <a:latin typeface="Segoe UI"/>
                <a:cs typeface="Segoe UI"/>
              </a:rPr>
              <a:t> </a:t>
            </a:r>
            <a:r>
              <a:rPr sz="2750" spc="20" dirty="0">
                <a:latin typeface="Segoe UI"/>
                <a:cs typeface="Segoe UI"/>
              </a:rPr>
              <a:t>the</a:t>
            </a:r>
            <a:r>
              <a:rPr sz="2750" spc="35" dirty="0">
                <a:latin typeface="Segoe UI"/>
                <a:cs typeface="Segoe UI"/>
              </a:rPr>
              <a:t> </a:t>
            </a:r>
            <a:r>
              <a:rPr sz="2750" spc="10" dirty="0">
                <a:latin typeface="Segoe UI"/>
                <a:cs typeface="Segoe UI"/>
              </a:rPr>
              <a:t>Query </a:t>
            </a:r>
            <a:r>
              <a:rPr sz="2750" spc="15" dirty="0">
                <a:latin typeface="Segoe UI"/>
                <a:cs typeface="Segoe UI"/>
              </a:rPr>
              <a:t> Store.</a:t>
            </a:r>
            <a:endParaRPr sz="2750">
              <a:latin typeface="Segoe UI"/>
              <a:cs typeface="Segoe UI"/>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114030" cy="5269865"/>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30" dirty="0">
                <a:solidFill>
                  <a:srgbClr val="FFFFFF"/>
                </a:solidFill>
                <a:latin typeface="Segoe UI"/>
                <a:cs typeface="Segoe UI"/>
              </a:rPr>
              <a:t> </a:t>
            </a:r>
            <a:r>
              <a:rPr sz="2750" dirty="0">
                <a:solidFill>
                  <a:srgbClr val="FFFFFF"/>
                </a:solidFill>
                <a:latin typeface="Segoe UI"/>
                <a:cs typeface="Segoe UI"/>
              </a:rPr>
              <a:t>Review</a:t>
            </a:r>
            <a:r>
              <a:rPr sz="2750" spc="75" dirty="0">
                <a:solidFill>
                  <a:srgbClr val="FFFFFF"/>
                </a:solidFill>
                <a:latin typeface="Segoe UI"/>
                <a:cs typeface="Segoe UI"/>
              </a:rPr>
              <a:t> </a:t>
            </a:r>
            <a:r>
              <a:rPr sz="2750" spc="15" dirty="0">
                <a:solidFill>
                  <a:srgbClr val="FFFFFF"/>
                </a:solidFill>
                <a:latin typeface="Segoe UI"/>
                <a:cs typeface="Segoe UI"/>
              </a:rPr>
              <a:t>and</a:t>
            </a:r>
            <a:r>
              <a:rPr sz="2750" spc="75" dirty="0">
                <a:solidFill>
                  <a:srgbClr val="FFFFFF"/>
                </a:solidFill>
                <a:latin typeface="Segoe UI"/>
                <a:cs typeface="Segoe UI"/>
              </a:rPr>
              <a:t> </a:t>
            </a:r>
            <a:r>
              <a:rPr sz="2750" spc="5" dirty="0">
                <a:solidFill>
                  <a:srgbClr val="FFFFFF"/>
                </a:solidFill>
                <a:latin typeface="Segoe UI"/>
                <a:cs typeface="Segoe UI"/>
              </a:rPr>
              <a:t>Takeaways</a:t>
            </a:r>
            <a:endParaRPr sz="2750">
              <a:latin typeface="Segoe UI"/>
              <a:cs typeface="Segoe UI"/>
            </a:endParaRPr>
          </a:p>
          <a:p>
            <a:pPr>
              <a:lnSpc>
                <a:spcPct val="100000"/>
              </a:lnSpc>
              <a:spcBef>
                <a:spcPts val="55"/>
              </a:spcBef>
            </a:pPr>
            <a:endParaRPr sz="2700">
              <a:latin typeface="Segoe UI"/>
              <a:cs typeface="Segoe UI"/>
            </a:endParaRPr>
          </a:p>
          <a:p>
            <a:pPr marL="12700" marR="5080">
              <a:lnSpc>
                <a:spcPct val="102000"/>
              </a:lnSpc>
            </a:pPr>
            <a:r>
              <a:rPr sz="2750" spc="15" dirty="0">
                <a:latin typeface="Segoe UI"/>
                <a:cs typeface="Segoe UI"/>
              </a:rPr>
              <a:t>In</a:t>
            </a:r>
            <a:r>
              <a:rPr sz="2750" spc="-10" dirty="0">
                <a:latin typeface="Segoe UI"/>
                <a:cs typeface="Segoe UI"/>
              </a:rPr>
              <a:t> </a:t>
            </a:r>
            <a:r>
              <a:rPr sz="2750" spc="15" dirty="0">
                <a:latin typeface="Segoe UI"/>
                <a:cs typeface="Segoe UI"/>
              </a:rPr>
              <a:t>this</a:t>
            </a:r>
            <a:r>
              <a:rPr sz="2750" spc="10" dirty="0">
                <a:latin typeface="Segoe UI"/>
                <a:cs typeface="Segoe UI"/>
              </a:rPr>
              <a:t> </a:t>
            </a:r>
            <a:r>
              <a:rPr sz="2750" spc="15" dirty="0">
                <a:latin typeface="Segoe UI"/>
                <a:cs typeface="Segoe UI"/>
              </a:rPr>
              <a:t>module,</a:t>
            </a:r>
            <a:r>
              <a:rPr sz="2750" spc="60" dirty="0">
                <a:latin typeface="Segoe UI"/>
                <a:cs typeface="Segoe UI"/>
              </a:rPr>
              <a:t> </a:t>
            </a:r>
            <a:r>
              <a:rPr sz="2750" spc="20" dirty="0">
                <a:latin typeface="Segoe UI"/>
                <a:cs typeface="Segoe UI"/>
              </a:rPr>
              <a:t>you</a:t>
            </a:r>
            <a:r>
              <a:rPr sz="2750" spc="-5" dirty="0">
                <a:latin typeface="Segoe UI"/>
                <a:cs typeface="Segoe UI"/>
              </a:rPr>
              <a:t> </a:t>
            </a:r>
            <a:r>
              <a:rPr sz="2750" spc="20" dirty="0">
                <a:latin typeface="Segoe UI"/>
                <a:cs typeface="Segoe UI"/>
              </a:rPr>
              <a:t>have</a:t>
            </a:r>
            <a:r>
              <a:rPr sz="2750" spc="35" dirty="0">
                <a:latin typeface="Segoe UI"/>
                <a:cs typeface="Segoe UI"/>
              </a:rPr>
              <a:t> </a:t>
            </a:r>
            <a:r>
              <a:rPr sz="2750" spc="5" dirty="0">
                <a:latin typeface="Segoe UI"/>
                <a:cs typeface="Segoe UI"/>
              </a:rPr>
              <a:t>learned</a:t>
            </a:r>
            <a:r>
              <a:rPr sz="2750" spc="75" dirty="0">
                <a:latin typeface="Segoe UI"/>
                <a:cs typeface="Segoe UI"/>
              </a:rPr>
              <a:t> </a:t>
            </a:r>
            <a:r>
              <a:rPr sz="2750" spc="20" dirty="0">
                <a:latin typeface="Segoe UI"/>
                <a:cs typeface="Segoe UI"/>
              </a:rPr>
              <a:t>about</a:t>
            </a:r>
            <a:r>
              <a:rPr sz="2750" spc="25" dirty="0">
                <a:latin typeface="Segoe UI"/>
                <a:cs typeface="Segoe UI"/>
              </a:rPr>
              <a:t> </a:t>
            </a:r>
            <a:r>
              <a:rPr sz="2750" spc="20" dirty="0">
                <a:latin typeface="Segoe UI"/>
                <a:cs typeface="Segoe UI"/>
              </a:rPr>
              <a:t>how</a:t>
            </a:r>
            <a:r>
              <a:rPr sz="2750" dirty="0">
                <a:latin typeface="Segoe UI"/>
                <a:cs typeface="Segoe UI"/>
              </a:rPr>
              <a:t> </a:t>
            </a:r>
            <a:r>
              <a:rPr sz="2750" spc="10" dirty="0">
                <a:latin typeface="Segoe UI"/>
                <a:cs typeface="Segoe UI"/>
              </a:rPr>
              <a:t>query </a:t>
            </a:r>
            <a:r>
              <a:rPr sz="2750" spc="15" dirty="0">
                <a:latin typeface="Segoe UI"/>
                <a:cs typeface="Segoe UI"/>
              </a:rPr>
              <a:t> </a:t>
            </a:r>
            <a:r>
              <a:rPr sz="2750" spc="10" dirty="0">
                <a:latin typeface="Segoe UI"/>
                <a:cs typeface="Segoe UI"/>
              </a:rPr>
              <a:t>execution</a:t>
            </a:r>
            <a:r>
              <a:rPr sz="2750" spc="65" dirty="0">
                <a:latin typeface="Segoe UI"/>
                <a:cs typeface="Segoe UI"/>
              </a:rPr>
              <a:t> </a:t>
            </a:r>
            <a:r>
              <a:rPr sz="2750" spc="15" dirty="0">
                <a:latin typeface="Segoe UI"/>
                <a:cs typeface="Segoe UI"/>
              </a:rPr>
              <a:t>plans are</a:t>
            </a:r>
            <a:r>
              <a:rPr sz="2750" spc="45" dirty="0">
                <a:latin typeface="Segoe UI"/>
                <a:cs typeface="Segoe UI"/>
              </a:rPr>
              <a:t> </a:t>
            </a:r>
            <a:r>
              <a:rPr sz="2750" spc="5" dirty="0">
                <a:latin typeface="Segoe UI"/>
                <a:cs typeface="Segoe UI"/>
              </a:rPr>
              <a:t>cached</a:t>
            </a:r>
            <a:r>
              <a:rPr sz="2750" spc="75" dirty="0">
                <a:latin typeface="Segoe UI"/>
                <a:cs typeface="Segoe UI"/>
              </a:rPr>
              <a:t> </a:t>
            </a:r>
            <a:r>
              <a:rPr sz="2750" spc="25" dirty="0">
                <a:latin typeface="Segoe UI"/>
                <a:cs typeface="Segoe UI"/>
              </a:rPr>
              <a:t>to</a:t>
            </a:r>
            <a:r>
              <a:rPr sz="2750" spc="15" dirty="0">
                <a:latin typeface="Segoe UI"/>
                <a:cs typeface="Segoe UI"/>
              </a:rPr>
              <a:t> </a:t>
            </a:r>
            <a:r>
              <a:rPr sz="2750" spc="10" dirty="0">
                <a:latin typeface="Segoe UI"/>
                <a:cs typeface="Segoe UI"/>
              </a:rPr>
              <a:t>enhance</a:t>
            </a:r>
            <a:r>
              <a:rPr sz="2750" spc="105" dirty="0">
                <a:latin typeface="Segoe UI"/>
                <a:cs typeface="Segoe UI"/>
              </a:rPr>
              <a:t> </a:t>
            </a:r>
            <a:r>
              <a:rPr sz="2750" spc="20" dirty="0">
                <a:latin typeface="Segoe UI"/>
                <a:cs typeface="Segoe UI"/>
              </a:rPr>
              <a:t>the </a:t>
            </a:r>
            <a:r>
              <a:rPr sz="2750" spc="25" dirty="0">
                <a:latin typeface="Segoe UI"/>
                <a:cs typeface="Segoe UI"/>
              </a:rPr>
              <a:t> </a:t>
            </a:r>
            <a:r>
              <a:rPr sz="2750" spc="15" dirty="0">
                <a:latin typeface="Segoe UI"/>
                <a:cs typeface="Segoe UI"/>
              </a:rPr>
              <a:t>performance</a:t>
            </a:r>
            <a:r>
              <a:rPr sz="2750" spc="30" dirty="0">
                <a:latin typeface="Segoe UI"/>
                <a:cs typeface="Segoe UI"/>
              </a:rPr>
              <a:t> </a:t>
            </a:r>
            <a:r>
              <a:rPr sz="2750" spc="20" dirty="0">
                <a:latin typeface="Segoe UI"/>
                <a:cs typeface="Segoe UI"/>
              </a:rPr>
              <a:t>of</a:t>
            </a:r>
            <a:r>
              <a:rPr sz="2750" spc="25" dirty="0">
                <a:latin typeface="Segoe UI"/>
                <a:cs typeface="Segoe UI"/>
              </a:rPr>
              <a:t> </a:t>
            </a:r>
            <a:r>
              <a:rPr sz="2750" spc="20" dirty="0">
                <a:latin typeface="Segoe UI"/>
                <a:cs typeface="Segoe UI"/>
              </a:rPr>
              <a:t>the</a:t>
            </a:r>
            <a:r>
              <a:rPr sz="2750" spc="-35" dirty="0">
                <a:latin typeface="Segoe UI"/>
                <a:cs typeface="Segoe UI"/>
              </a:rPr>
              <a:t> </a:t>
            </a:r>
            <a:r>
              <a:rPr sz="2750" spc="20" dirty="0">
                <a:latin typeface="Segoe UI"/>
                <a:cs typeface="Segoe UI"/>
              </a:rPr>
              <a:t>SQL</a:t>
            </a:r>
            <a:r>
              <a:rPr sz="2750" spc="40" dirty="0">
                <a:latin typeface="Segoe UI"/>
                <a:cs typeface="Segoe UI"/>
              </a:rPr>
              <a:t> </a:t>
            </a:r>
            <a:r>
              <a:rPr sz="2750" spc="10" dirty="0">
                <a:latin typeface="Segoe UI"/>
                <a:cs typeface="Segoe UI"/>
              </a:rPr>
              <a:t>Server</a:t>
            </a:r>
            <a:r>
              <a:rPr sz="2750" spc="75" dirty="0">
                <a:latin typeface="Segoe UI"/>
                <a:cs typeface="Segoe UI"/>
              </a:rPr>
              <a:t> </a:t>
            </a:r>
            <a:r>
              <a:rPr sz="2750" spc="20" dirty="0">
                <a:latin typeface="Segoe UI"/>
                <a:cs typeface="Segoe UI"/>
              </a:rPr>
              <a:t>Database</a:t>
            </a:r>
            <a:r>
              <a:rPr sz="2750" spc="-35" dirty="0">
                <a:latin typeface="Segoe UI"/>
                <a:cs typeface="Segoe UI"/>
              </a:rPr>
              <a:t> </a:t>
            </a:r>
            <a:r>
              <a:rPr sz="2750" spc="10" dirty="0">
                <a:latin typeface="Segoe UI"/>
                <a:cs typeface="Segoe UI"/>
              </a:rPr>
              <a:t>Engine.</a:t>
            </a:r>
            <a:r>
              <a:rPr sz="2750" spc="70" dirty="0">
                <a:latin typeface="Segoe UI"/>
                <a:cs typeface="Segoe UI"/>
              </a:rPr>
              <a:t> </a:t>
            </a:r>
            <a:r>
              <a:rPr sz="2750" spc="15" dirty="0">
                <a:latin typeface="Segoe UI"/>
                <a:cs typeface="Segoe UI"/>
              </a:rPr>
              <a:t>In </a:t>
            </a:r>
            <a:r>
              <a:rPr sz="2750" spc="20" dirty="0">
                <a:latin typeface="Segoe UI"/>
                <a:cs typeface="Segoe UI"/>
              </a:rPr>
              <a:t> addition</a:t>
            </a:r>
            <a:r>
              <a:rPr sz="2750" spc="-10" dirty="0">
                <a:latin typeface="Segoe UI"/>
                <a:cs typeface="Segoe UI"/>
              </a:rPr>
              <a:t> </a:t>
            </a:r>
            <a:r>
              <a:rPr sz="2750" spc="25" dirty="0">
                <a:latin typeface="Segoe UI"/>
                <a:cs typeface="Segoe UI"/>
              </a:rPr>
              <a:t>to</a:t>
            </a:r>
            <a:r>
              <a:rPr sz="2750" spc="-60" dirty="0">
                <a:latin typeface="Segoe UI"/>
                <a:cs typeface="Segoe UI"/>
              </a:rPr>
              <a:t> </a:t>
            </a:r>
            <a:r>
              <a:rPr sz="2750" spc="5" dirty="0">
                <a:latin typeface="Segoe UI"/>
                <a:cs typeface="Segoe UI"/>
              </a:rPr>
              <a:t>learning</a:t>
            </a:r>
            <a:r>
              <a:rPr sz="2750" spc="80" dirty="0">
                <a:latin typeface="Segoe UI"/>
                <a:cs typeface="Segoe UI"/>
              </a:rPr>
              <a:t> </a:t>
            </a:r>
            <a:r>
              <a:rPr sz="2750" spc="20" dirty="0">
                <a:latin typeface="Segoe UI"/>
                <a:cs typeface="Segoe UI"/>
              </a:rPr>
              <a:t>methods</a:t>
            </a:r>
            <a:r>
              <a:rPr sz="2750" spc="80" dirty="0">
                <a:latin typeface="Segoe UI"/>
                <a:cs typeface="Segoe UI"/>
              </a:rPr>
              <a:t> </a:t>
            </a:r>
            <a:r>
              <a:rPr sz="2750" spc="25" dirty="0">
                <a:latin typeface="Segoe UI"/>
                <a:cs typeface="Segoe UI"/>
              </a:rPr>
              <a:t>for</a:t>
            </a:r>
            <a:r>
              <a:rPr sz="2750" spc="-70" dirty="0">
                <a:latin typeface="Segoe UI"/>
                <a:cs typeface="Segoe UI"/>
              </a:rPr>
              <a:t> </a:t>
            </a:r>
            <a:r>
              <a:rPr sz="2750" spc="10" dirty="0">
                <a:latin typeface="Segoe UI"/>
                <a:cs typeface="Segoe UI"/>
              </a:rPr>
              <a:t>viewing</a:t>
            </a:r>
            <a:r>
              <a:rPr sz="2750" spc="80" dirty="0">
                <a:latin typeface="Segoe UI"/>
                <a:cs typeface="Segoe UI"/>
              </a:rPr>
              <a:t> </a:t>
            </a:r>
            <a:r>
              <a:rPr sz="2750" spc="10" dirty="0">
                <a:latin typeface="Segoe UI"/>
                <a:cs typeface="Segoe UI"/>
              </a:rPr>
              <a:t>details</a:t>
            </a:r>
            <a:r>
              <a:rPr sz="2750" spc="15" dirty="0">
                <a:latin typeface="Segoe UI"/>
                <a:cs typeface="Segoe UI"/>
              </a:rPr>
              <a:t> </a:t>
            </a:r>
            <a:r>
              <a:rPr sz="2750" spc="20" dirty="0">
                <a:latin typeface="Segoe UI"/>
                <a:cs typeface="Segoe UI"/>
              </a:rPr>
              <a:t>of </a:t>
            </a:r>
            <a:r>
              <a:rPr sz="2750" spc="25" dirty="0">
                <a:latin typeface="Segoe UI"/>
                <a:cs typeface="Segoe UI"/>
              </a:rPr>
              <a:t> </a:t>
            </a:r>
            <a:r>
              <a:rPr sz="2750" spc="5" dirty="0">
                <a:latin typeface="Segoe UI"/>
                <a:cs typeface="Segoe UI"/>
              </a:rPr>
              <a:t>cached</a:t>
            </a:r>
            <a:r>
              <a:rPr sz="2750" spc="75" dirty="0">
                <a:latin typeface="Segoe UI"/>
                <a:cs typeface="Segoe UI"/>
              </a:rPr>
              <a:t> </a:t>
            </a:r>
            <a:r>
              <a:rPr sz="2750" spc="15" dirty="0">
                <a:latin typeface="Segoe UI"/>
                <a:cs typeface="Segoe UI"/>
              </a:rPr>
              <a:t>plans,</a:t>
            </a:r>
            <a:r>
              <a:rPr sz="2750" spc="-10" dirty="0">
                <a:latin typeface="Segoe UI"/>
                <a:cs typeface="Segoe UI"/>
              </a:rPr>
              <a:t> </a:t>
            </a:r>
            <a:r>
              <a:rPr sz="2750" spc="15" dirty="0">
                <a:latin typeface="Segoe UI"/>
                <a:cs typeface="Segoe UI"/>
              </a:rPr>
              <a:t>and</a:t>
            </a:r>
            <a:r>
              <a:rPr sz="2750" spc="80" dirty="0">
                <a:latin typeface="Segoe UI"/>
                <a:cs typeface="Segoe UI"/>
              </a:rPr>
              <a:t> </a:t>
            </a:r>
            <a:r>
              <a:rPr sz="2750" spc="10" dirty="0">
                <a:latin typeface="Segoe UI"/>
                <a:cs typeface="Segoe UI"/>
              </a:rPr>
              <a:t>influencing</a:t>
            </a:r>
            <a:r>
              <a:rPr sz="2750" spc="75" dirty="0">
                <a:latin typeface="Segoe UI"/>
                <a:cs typeface="Segoe UI"/>
              </a:rPr>
              <a:t> </a:t>
            </a:r>
            <a:r>
              <a:rPr sz="2750" spc="10" dirty="0">
                <a:latin typeface="Segoe UI"/>
                <a:cs typeface="Segoe UI"/>
              </a:rPr>
              <a:t>query</a:t>
            </a:r>
            <a:r>
              <a:rPr sz="2750" spc="75" dirty="0">
                <a:latin typeface="Segoe UI"/>
                <a:cs typeface="Segoe UI"/>
              </a:rPr>
              <a:t> </a:t>
            </a:r>
            <a:r>
              <a:rPr sz="2750" spc="15" dirty="0">
                <a:latin typeface="Segoe UI"/>
                <a:cs typeface="Segoe UI"/>
              </a:rPr>
              <a:t>plan</a:t>
            </a:r>
            <a:r>
              <a:rPr sz="2750" dirty="0">
                <a:latin typeface="Segoe UI"/>
                <a:cs typeface="Segoe UI"/>
              </a:rPr>
              <a:t> </a:t>
            </a:r>
            <a:r>
              <a:rPr sz="2750" spc="10" dirty="0">
                <a:latin typeface="Segoe UI"/>
                <a:cs typeface="Segoe UI"/>
              </a:rPr>
              <a:t>selections, </a:t>
            </a:r>
            <a:r>
              <a:rPr sz="2750" spc="-740" dirty="0">
                <a:latin typeface="Segoe UI"/>
                <a:cs typeface="Segoe UI"/>
              </a:rPr>
              <a:t> </a:t>
            </a:r>
            <a:r>
              <a:rPr sz="2750" spc="20" dirty="0">
                <a:latin typeface="Segoe UI"/>
                <a:cs typeface="Segoe UI"/>
              </a:rPr>
              <a:t>you</a:t>
            </a:r>
            <a:r>
              <a:rPr sz="2750" spc="5" dirty="0">
                <a:latin typeface="Segoe UI"/>
                <a:cs typeface="Segoe UI"/>
              </a:rPr>
              <a:t> learned</a:t>
            </a:r>
            <a:r>
              <a:rPr sz="2750" spc="80" dirty="0">
                <a:latin typeface="Segoe UI"/>
                <a:cs typeface="Segoe UI"/>
              </a:rPr>
              <a:t> </a:t>
            </a:r>
            <a:r>
              <a:rPr sz="2750" spc="20" dirty="0">
                <a:latin typeface="Segoe UI"/>
                <a:cs typeface="Segoe UI"/>
              </a:rPr>
              <a:t>how</a:t>
            </a:r>
            <a:r>
              <a:rPr sz="2750" spc="80" dirty="0">
                <a:latin typeface="Segoe UI"/>
                <a:cs typeface="Segoe UI"/>
              </a:rPr>
              <a:t> </a:t>
            </a:r>
            <a:r>
              <a:rPr sz="2750" spc="25" dirty="0">
                <a:latin typeface="Segoe UI"/>
                <a:cs typeface="Segoe UI"/>
              </a:rPr>
              <a:t>to</a:t>
            </a:r>
            <a:r>
              <a:rPr sz="2750" spc="-60" dirty="0">
                <a:latin typeface="Segoe UI"/>
                <a:cs typeface="Segoe UI"/>
              </a:rPr>
              <a:t> </a:t>
            </a:r>
            <a:r>
              <a:rPr sz="2750" spc="20" dirty="0">
                <a:latin typeface="Segoe UI"/>
                <a:cs typeface="Segoe UI"/>
              </a:rPr>
              <a:t>manage</a:t>
            </a:r>
            <a:r>
              <a:rPr sz="2750" spc="40" dirty="0">
                <a:latin typeface="Segoe UI"/>
                <a:cs typeface="Segoe UI"/>
              </a:rPr>
              <a:t> </a:t>
            </a:r>
            <a:r>
              <a:rPr sz="2750" spc="20" dirty="0">
                <a:latin typeface="Segoe UI"/>
                <a:cs typeface="Segoe UI"/>
              </a:rPr>
              <a:t>the</a:t>
            </a:r>
            <a:r>
              <a:rPr sz="2750" spc="40" dirty="0">
                <a:latin typeface="Segoe UI"/>
                <a:cs typeface="Segoe UI"/>
              </a:rPr>
              <a:t> </a:t>
            </a:r>
            <a:r>
              <a:rPr sz="2750" spc="10" dirty="0">
                <a:latin typeface="Segoe UI"/>
                <a:cs typeface="Segoe UI"/>
              </a:rPr>
              <a:t>content</a:t>
            </a:r>
            <a:r>
              <a:rPr sz="2750" spc="30" dirty="0">
                <a:latin typeface="Segoe UI"/>
                <a:cs typeface="Segoe UI"/>
              </a:rPr>
              <a:t> </a:t>
            </a:r>
            <a:r>
              <a:rPr sz="2750" spc="15" dirty="0">
                <a:latin typeface="Segoe UI"/>
                <a:cs typeface="Segoe UI"/>
              </a:rPr>
              <a:t>of</a:t>
            </a:r>
            <a:r>
              <a:rPr sz="2750" spc="20" dirty="0">
                <a:latin typeface="Segoe UI"/>
                <a:cs typeface="Segoe UI"/>
              </a:rPr>
              <a:t> the</a:t>
            </a:r>
            <a:r>
              <a:rPr sz="2750" spc="-30" dirty="0">
                <a:latin typeface="Segoe UI"/>
                <a:cs typeface="Segoe UI"/>
              </a:rPr>
              <a:t> </a:t>
            </a:r>
            <a:r>
              <a:rPr sz="2750" spc="15" dirty="0">
                <a:latin typeface="Segoe UI"/>
                <a:cs typeface="Segoe UI"/>
              </a:rPr>
              <a:t>plan </a:t>
            </a:r>
            <a:r>
              <a:rPr sz="2750" spc="-735" dirty="0">
                <a:latin typeface="Segoe UI"/>
                <a:cs typeface="Segoe UI"/>
              </a:rPr>
              <a:t> </a:t>
            </a:r>
            <a:r>
              <a:rPr sz="2750" spc="5" dirty="0">
                <a:latin typeface="Segoe UI"/>
                <a:cs typeface="Segoe UI"/>
              </a:rPr>
              <a:t>cache.</a:t>
            </a:r>
            <a:endParaRPr sz="2750">
              <a:latin typeface="Segoe UI"/>
              <a:cs typeface="Segoe UI"/>
            </a:endParaRPr>
          </a:p>
          <a:p>
            <a:pPr marL="12700" marR="78105">
              <a:lnSpc>
                <a:spcPct val="102400"/>
              </a:lnSpc>
              <a:spcBef>
                <a:spcPts val="600"/>
              </a:spcBef>
            </a:pPr>
            <a:r>
              <a:rPr sz="2750" spc="5" dirty="0">
                <a:latin typeface="Segoe UI"/>
                <a:cs typeface="Segoe UI"/>
              </a:rPr>
              <a:t>You</a:t>
            </a:r>
            <a:r>
              <a:rPr sz="2750" spc="65" dirty="0">
                <a:latin typeface="Segoe UI"/>
                <a:cs typeface="Segoe UI"/>
              </a:rPr>
              <a:t> </a:t>
            </a:r>
            <a:r>
              <a:rPr sz="2750" spc="15" dirty="0">
                <a:latin typeface="Segoe UI"/>
                <a:cs typeface="Segoe UI"/>
              </a:rPr>
              <a:t>also </a:t>
            </a:r>
            <a:r>
              <a:rPr sz="2750" spc="5" dirty="0">
                <a:latin typeface="Segoe UI"/>
                <a:cs typeface="Segoe UI"/>
              </a:rPr>
              <a:t>learned</a:t>
            </a:r>
            <a:r>
              <a:rPr sz="2750" spc="75" dirty="0">
                <a:latin typeface="Segoe UI"/>
                <a:cs typeface="Segoe UI"/>
              </a:rPr>
              <a:t> </a:t>
            </a:r>
            <a:r>
              <a:rPr sz="2750" spc="20" dirty="0">
                <a:latin typeface="Segoe UI"/>
                <a:cs typeface="Segoe UI"/>
              </a:rPr>
              <a:t>about</a:t>
            </a:r>
            <a:r>
              <a:rPr sz="2750" spc="30" dirty="0">
                <a:latin typeface="Segoe UI"/>
                <a:cs typeface="Segoe UI"/>
              </a:rPr>
              <a:t> </a:t>
            </a:r>
            <a:r>
              <a:rPr sz="2750" spc="20" dirty="0">
                <a:latin typeface="Segoe UI"/>
                <a:cs typeface="Segoe UI"/>
              </a:rPr>
              <a:t>the</a:t>
            </a:r>
            <a:r>
              <a:rPr sz="2750" spc="-35" dirty="0">
                <a:latin typeface="Segoe UI"/>
                <a:cs typeface="Segoe UI"/>
              </a:rPr>
              <a:t> </a:t>
            </a:r>
            <a:r>
              <a:rPr sz="2750" spc="10" dirty="0">
                <a:latin typeface="Segoe UI"/>
                <a:cs typeface="Segoe UI"/>
              </a:rPr>
              <a:t>Query</a:t>
            </a:r>
            <a:r>
              <a:rPr sz="2750" spc="75" dirty="0">
                <a:latin typeface="Segoe UI"/>
                <a:cs typeface="Segoe UI"/>
              </a:rPr>
              <a:t> </a:t>
            </a:r>
            <a:r>
              <a:rPr sz="2750" spc="15" dirty="0">
                <a:latin typeface="Segoe UI"/>
                <a:cs typeface="Segoe UI"/>
              </a:rPr>
              <a:t>Store,</a:t>
            </a:r>
            <a:r>
              <a:rPr sz="2750" spc="-10" dirty="0">
                <a:latin typeface="Segoe UI"/>
                <a:cs typeface="Segoe UI"/>
              </a:rPr>
              <a:t> </a:t>
            </a:r>
            <a:r>
              <a:rPr sz="2750" spc="15" dirty="0">
                <a:latin typeface="Segoe UI"/>
                <a:cs typeface="Segoe UI"/>
              </a:rPr>
              <a:t>and</a:t>
            </a:r>
            <a:r>
              <a:rPr sz="2750" spc="80" dirty="0">
                <a:latin typeface="Segoe UI"/>
                <a:cs typeface="Segoe UI"/>
              </a:rPr>
              <a:t> </a:t>
            </a:r>
            <a:r>
              <a:rPr sz="2750" spc="20" dirty="0">
                <a:latin typeface="Segoe UI"/>
                <a:cs typeface="Segoe UI"/>
              </a:rPr>
              <a:t>how</a:t>
            </a:r>
            <a:r>
              <a:rPr sz="2750" spc="5" dirty="0">
                <a:latin typeface="Segoe UI"/>
                <a:cs typeface="Segoe UI"/>
              </a:rPr>
              <a:t> </a:t>
            </a:r>
            <a:r>
              <a:rPr sz="2750" dirty="0">
                <a:latin typeface="Segoe UI"/>
                <a:cs typeface="Segoe UI"/>
              </a:rPr>
              <a:t>it </a:t>
            </a:r>
            <a:r>
              <a:rPr sz="2750" spc="-735" dirty="0">
                <a:latin typeface="Segoe UI"/>
                <a:cs typeface="Segoe UI"/>
              </a:rPr>
              <a:t> </a:t>
            </a:r>
            <a:r>
              <a:rPr sz="2750" spc="10" dirty="0">
                <a:latin typeface="Segoe UI"/>
                <a:cs typeface="Segoe UI"/>
              </a:rPr>
              <a:t>simplifies </a:t>
            </a:r>
            <a:r>
              <a:rPr sz="2750" spc="20" dirty="0">
                <a:latin typeface="Segoe UI"/>
                <a:cs typeface="Segoe UI"/>
              </a:rPr>
              <a:t>the </a:t>
            </a:r>
            <a:r>
              <a:rPr sz="2750" spc="10" dirty="0">
                <a:latin typeface="Segoe UI"/>
                <a:cs typeface="Segoe UI"/>
              </a:rPr>
              <a:t>process </a:t>
            </a:r>
            <a:r>
              <a:rPr sz="2750" spc="15" dirty="0">
                <a:latin typeface="Segoe UI"/>
                <a:cs typeface="Segoe UI"/>
              </a:rPr>
              <a:t>of troubleshooting </a:t>
            </a:r>
            <a:r>
              <a:rPr sz="2750" spc="10" dirty="0">
                <a:latin typeface="Segoe UI"/>
                <a:cs typeface="Segoe UI"/>
              </a:rPr>
              <a:t>query </a:t>
            </a:r>
            <a:r>
              <a:rPr sz="2750" spc="15" dirty="0">
                <a:latin typeface="Segoe UI"/>
                <a:cs typeface="Segoe UI"/>
              </a:rPr>
              <a:t> plans.</a:t>
            </a:r>
            <a:endParaRPr sz="2750">
              <a:latin typeface="Segoe UI"/>
              <a:cs typeface="Segoe UI"/>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830195" cy="449580"/>
          </a:xfrm>
          <a:prstGeom prst="rect">
            <a:avLst/>
          </a:prstGeom>
        </p:spPr>
        <p:txBody>
          <a:bodyPr vert="horz" wrap="square" lIns="0" tIns="16510" rIns="0" bIns="0" rtlCol="0">
            <a:spAutoFit/>
          </a:bodyPr>
          <a:lstStyle/>
          <a:p>
            <a:pPr marL="12700">
              <a:lnSpc>
                <a:spcPct val="100000"/>
              </a:lnSpc>
              <a:spcBef>
                <a:spcPts val="130"/>
              </a:spcBef>
            </a:pPr>
            <a:r>
              <a:rPr spc="10" dirty="0"/>
              <a:t>Creating</a:t>
            </a:r>
            <a:r>
              <a:rPr spc="40" dirty="0"/>
              <a:t> </a:t>
            </a:r>
            <a:r>
              <a:rPr spc="20" dirty="0"/>
              <a:t>Statistics</a:t>
            </a:r>
          </a:p>
        </p:txBody>
      </p:sp>
      <p:sp>
        <p:nvSpPr>
          <p:cNvPr id="3" name="object 3"/>
          <p:cNvSpPr txBox="1"/>
          <p:nvPr/>
        </p:nvSpPr>
        <p:spPr>
          <a:xfrm>
            <a:off x="538162" y="951275"/>
            <a:ext cx="7920038" cy="5606343"/>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Automatic</a:t>
            </a:r>
            <a:r>
              <a:rPr lang="fr-FR" sz="1600" b="1" i="0" u="none" strike="noStrike" baseline="0" dirty="0">
                <a:latin typeface="Segoe-Bold"/>
              </a:rPr>
              <a:t> </a:t>
            </a:r>
            <a:r>
              <a:rPr lang="fr-FR" sz="1600" b="1" i="0" u="none" strike="noStrike" baseline="0" dirty="0" err="1">
                <a:latin typeface="Segoe-Bold"/>
              </a:rPr>
              <a:t>Creation</a:t>
            </a:r>
            <a:endParaRPr lang="fr-FR" sz="1600" b="1" i="0" u="none" strike="noStrike" baseline="0" dirty="0">
              <a:latin typeface="Segoe-Bold"/>
            </a:endParaRPr>
          </a:p>
          <a:p>
            <a:pPr algn="l">
              <a:lnSpc>
                <a:spcPct val="150000"/>
              </a:lnSpc>
            </a:pPr>
            <a:r>
              <a:rPr lang="en-GB" sz="1600" b="0" i="0" u="none" strike="noStrike" baseline="0" dirty="0">
                <a:latin typeface="Segoe"/>
              </a:rPr>
              <a:t>When the AUTO_CREATE_STATISTICS database option is set to ON—the default setting—SQL Server will automatically create statistics that do</a:t>
            </a:r>
          </a:p>
          <a:p>
            <a:pPr algn="l">
              <a:lnSpc>
                <a:spcPct val="150000"/>
              </a:lnSpc>
            </a:pPr>
            <a:r>
              <a:rPr lang="en-GB" sz="1600" b="0" i="0" u="none" strike="noStrike" baseline="0" dirty="0">
                <a:latin typeface="Segoe"/>
              </a:rPr>
              <a:t>not already exist for single table columns when the column is referenced by a query predicate.</a:t>
            </a:r>
          </a:p>
          <a:p>
            <a:pPr algn="l">
              <a:lnSpc>
                <a:spcPct val="150000"/>
              </a:lnSpc>
            </a:pPr>
            <a:r>
              <a:rPr lang="fr-FR" sz="1600" b="1" i="0" u="none" strike="noStrike" baseline="0" dirty="0">
                <a:latin typeface="Segoe-Bold"/>
              </a:rPr>
              <a:t>Manual </a:t>
            </a:r>
            <a:r>
              <a:rPr lang="fr-FR" sz="1600" b="1" i="0" u="none" strike="noStrike" baseline="0" dirty="0" err="1">
                <a:latin typeface="Segoe-Bold"/>
              </a:rPr>
              <a:t>Creation</a:t>
            </a:r>
            <a:endParaRPr lang="fr-FR" sz="1600" b="1" i="0" u="none" strike="noStrike" baseline="0" dirty="0">
              <a:latin typeface="Segoe-Bold"/>
            </a:endParaRPr>
          </a:p>
          <a:p>
            <a:pPr algn="l">
              <a:lnSpc>
                <a:spcPct val="150000"/>
              </a:lnSpc>
            </a:pPr>
            <a:r>
              <a:rPr lang="en-GB" sz="1600" b="0" i="0" u="none" strike="noStrike" baseline="0" dirty="0">
                <a:latin typeface="Segoe"/>
              </a:rPr>
              <a:t>Two methods are available to create statistics manually; the CREATE STATISTICS command and the system </a:t>
            </a:r>
            <a:r>
              <a:rPr lang="fr-FR" sz="1600" b="1" i="0" u="none" strike="noStrike" baseline="0" dirty="0" err="1">
                <a:latin typeface="Segoe-Bold"/>
              </a:rPr>
              <a:t>sp_createstats</a:t>
            </a:r>
            <a:r>
              <a:rPr lang="fr-FR" sz="1600" b="1" i="0" u="none" strike="noStrike" baseline="0" dirty="0">
                <a:latin typeface="Segoe-Bold"/>
              </a:rPr>
              <a:t> </a:t>
            </a:r>
            <a:r>
              <a:rPr lang="fr-FR" sz="1600" b="0" i="0" u="none" strike="noStrike" baseline="0" dirty="0" err="1">
                <a:latin typeface="Segoe"/>
              </a:rPr>
              <a:t>stored</a:t>
            </a:r>
            <a:r>
              <a:rPr lang="fr-FR" sz="1600" b="0" i="0" u="none" strike="noStrike" baseline="0" dirty="0">
                <a:latin typeface="Segoe"/>
              </a:rPr>
              <a:t> </a:t>
            </a:r>
            <a:r>
              <a:rPr lang="fr-FR" sz="1600" b="0" i="0" u="none" strike="noStrike" baseline="0" dirty="0" err="1">
                <a:latin typeface="Segoe"/>
              </a:rPr>
              <a:t>procedure</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1" i="0" u="none" strike="noStrike" baseline="0" dirty="0">
                <a:latin typeface="Segoe-Bold"/>
              </a:rPr>
              <a:t>CREATE STATISTICS</a:t>
            </a:r>
            <a:r>
              <a:rPr lang="en-GB" sz="1600" b="0" i="0" u="none" strike="noStrike" baseline="0" dirty="0">
                <a:latin typeface="Segoe"/>
              </a:rPr>
              <a:t>. You can use this command to create single column, multicolumn, and filtered statistics on one or more columns of a table or indexed view.</a:t>
            </a:r>
          </a:p>
          <a:p>
            <a:pPr marL="285750" indent="-285750" algn="l">
              <a:lnSpc>
                <a:spcPct val="150000"/>
              </a:lnSpc>
              <a:buFont typeface="Arial" panose="020B0604020202020204" pitchFamily="34" charset="0"/>
              <a:buChar char="•"/>
            </a:pPr>
            <a:r>
              <a:rPr lang="en-GB" sz="1600" b="1" i="0" u="none" strike="noStrike" baseline="0" dirty="0" err="1">
                <a:latin typeface="Segoe-Bold"/>
              </a:rPr>
              <a:t>sp_createstats</a:t>
            </a:r>
            <a:r>
              <a:rPr lang="en-GB" sz="1600" b="0" i="0" u="none" strike="noStrike" baseline="0" dirty="0">
                <a:latin typeface="Segoe"/>
              </a:rPr>
              <a:t>. The </a:t>
            </a:r>
            <a:r>
              <a:rPr lang="en-GB" sz="1600" b="1" i="0" u="none" strike="noStrike" baseline="0" dirty="0" err="1">
                <a:latin typeface="Segoe-Bold"/>
              </a:rPr>
              <a:t>sp_createstats</a:t>
            </a:r>
            <a:r>
              <a:rPr lang="en-GB" sz="1600" b="1" i="0" u="none" strike="noStrike" baseline="0" dirty="0">
                <a:latin typeface="Segoe-Bold"/>
              </a:rPr>
              <a:t> </a:t>
            </a:r>
            <a:r>
              <a:rPr lang="en-GB" sz="1600" b="0" i="0" u="none" strike="noStrike" baseline="0" dirty="0">
                <a:latin typeface="Segoe"/>
              </a:rPr>
              <a:t>stored procedure is a wrapper procedure for a call to CREATE STATISTICS for creating single column statistics on all columns in a database not already covered by statistics. It accepts a limited selection of the options and parameters supported by CREATE </a:t>
            </a:r>
            <a:r>
              <a:rPr lang="fr-FR" sz="1600" b="0" i="0" u="none" strike="noStrike" baseline="0" dirty="0">
                <a:latin typeface="Segoe"/>
              </a:rPr>
              <a:t>STATISTICS.</a:t>
            </a:r>
            <a:endParaRPr dirty="0">
              <a:latin typeface="Segoe UI"/>
              <a:cs typeface="Segoe UI"/>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963545" cy="449580"/>
          </a:xfrm>
          <a:prstGeom prst="rect">
            <a:avLst/>
          </a:prstGeom>
        </p:spPr>
        <p:txBody>
          <a:bodyPr vert="horz" wrap="square" lIns="0" tIns="16510" rIns="0" bIns="0" rtlCol="0">
            <a:spAutoFit/>
          </a:bodyPr>
          <a:lstStyle/>
          <a:p>
            <a:pPr marL="12700">
              <a:lnSpc>
                <a:spcPct val="100000"/>
              </a:lnSpc>
              <a:spcBef>
                <a:spcPts val="130"/>
              </a:spcBef>
            </a:pPr>
            <a:r>
              <a:rPr spc="15" dirty="0"/>
              <a:t>Updating</a:t>
            </a:r>
            <a:r>
              <a:rPr spc="20" dirty="0"/>
              <a:t> Statistics</a:t>
            </a:r>
          </a:p>
        </p:txBody>
      </p:sp>
      <p:sp>
        <p:nvSpPr>
          <p:cNvPr id="3" name="object 3"/>
          <p:cNvSpPr txBox="1"/>
          <p:nvPr/>
        </p:nvSpPr>
        <p:spPr>
          <a:xfrm>
            <a:off x="538162" y="951275"/>
            <a:ext cx="7054215" cy="2651688"/>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Statistics objects are not automatically updated after every data change; when data is added, removed, and changed, statistics can become inaccurate. Because statistics become more inaccurate over time, they can lead to poor cardinality estimates and the selection of</a:t>
            </a:r>
          </a:p>
          <a:p>
            <a:pPr algn="l">
              <a:lnSpc>
                <a:spcPct val="150000"/>
              </a:lnSpc>
            </a:pPr>
            <a:r>
              <a:rPr lang="en-GB" sz="1600" b="0" i="0" u="none" strike="noStrike" baseline="0" dirty="0">
                <a:latin typeface="Segoe"/>
              </a:rPr>
              <a:t>suboptimal query execution plans. Therefore, statistics should be regularly updated to take account of data changes. Statistics can be updated </a:t>
            </a:r>
            <a:r>
              <a:rPr lang="fr-FR" sz="1600" b="0" i="0" u="none" strike="noStrike" baseline="0" dirty="0" err="1">
                <a:latin typeface="Segoe"/>
              </a:rPr>
              <a:t>manually</a:t>
            </a:r>
            <a:r>
              <a:rPr lang="fr-FR" sz="1600" b="0" i="0" u="none" strike="noStrike" baseline="0" dirty="0">
                <a:latin typeface="Segoe"/>
              </a:rPr>
              <a:t> or </a:t>
            </a:r>
            <a:r>
              <a:rPr lang="fr-FR" sz="1600" b="0" i="0" u="none" strike="noStrike" baseline="0" dirty="0" err="1">
                <a:latin typeface="Segoe"/>
              </a:rPr>
              <a:t>automatically</a:t>
            </a:r>
            <a:r>
              <a:rPr lang="fr-FR" sz="1600" b="0" i="0" u="none" strike="noStrike" baseline="0" dirty="0">
                <a:latin typeface="Segoe"/>
              </a:rPr>
              <a:t>.</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963545" cy="449580"/>
          </a:xfrm>
          <a:prstGeom prst="rect">
            <a:avLst/>
          </a:prstGeom>
        </p:spPr>
        <p:txBody>
          <a:bodyPr vert="horz" wrap="square" lIns="0" tIns="16510" rIns="0" bIns="0" rtlCol="0">
            <a:spAutoFit/>
          </a:bodyPr>
          <a:lstStyle/>
          <a:p>
            <a:pPr marL="12700">
              <a:lnSpc>
                <a:spcPct val="100000"/>
              </a:lnSpc>
              <a:spcBef>
                <a:spcPts val="130"/>
              </a:spcBef>
            </a:pPr>
            <a:r>
              <a:rPr spc="15" dirty="0"/>
              <a:t>Updating</a:t>
            </a:r>
            <a:r>
              <a:rPr spc="20" dirty="0"/>
              <a:t> Statistics</a:t>
            </a:r>
          </a:p>
        </p:txBody>
      </p:sp>
      <p:sp>
        <p:nvSpPr>
          <p:cNvPr id="3" name="object 3"/>
          <p:cNvSpPr txBox="1"/>
          <p:nvPr/>
        </p:nvSpPr>
        <p:spPr>
          <a:xfrm>
            <a:off x="538162" y="951275"/>
            <a:ext cx="8148638" cy="5237011"/>
          </a:xfrm>
          <a:prstGeom prst="rect">
            <a:avLst/>
          </a:prstGeom>
        </p:spPr>
        <p:txBody>
          <a:bodyPr vert="horz" wrap="square" lIns="0" tIns="111125" rIns="0" bIns="0" rtlCol="0">
            <a:spAutoFit/>
          </a:bodyPr>
          <a:lstStyle/>
          <a:p>
            <a:pPr algn="l">
              <a:lnSpc>
                <a:spcPct val="150000"/>
              </a:lnSpc>
            </a:pPr>
            <a:r>
              <a:rPr lang="en-GB" sz="1600" b="1" i="0" u="none" strike="noStrike" baseline="0" dirty="0">
                <a:latin typeface="Segoe-Bold"/>
              </a:rPr>
              <a:t>Automatic Update</a:t>
            </a:r>
          </a:p>
          <a:p>
            <a:pPr algn="l">
              <a:lnSpc>
                <a:spcPct val="150000"/>
              </a:lnSpc>
            </a:pPr>
            <a:r>
              <a:rPr lang="en-GB" sz="1600" b="0" i="0" u="none" strike="noStrike" baseline="0" dirty="0">
                <a:latin typeface="Segoe"/>
              </a:rPr>
              <a:t>When the AUTO_UPDATE_STATISTICS database option is ON (the default value), SQL Server can detect and update stale statistics</a:t>
            </a:r>
            <a:endParaRPr lang="en-GB" sz="1600" dirty="0">
              <a:latin typeface="Segoe"/>
            </a:endParaRPr>
          </a:p>
          <a:p>
            <a:pPr algn="l">
              <a:lnSpc>
                <a:spcPct val="150000"/>
              </a:lnSpc>
            </a:pPr>
            <a:r>
              <a:rPr lang="en-GB" sz="1600" b="0" i="0" u="none" strike="noStrike" baseline="0" dirty="0">
                <a:latin typeface="Segoe"/>
              </a:rPr>
              <a:t>Statistics can be updated synchronously (the query will wait for the statistics update to complete before executing), or asynchronously (the query executes immediately and a statistics update is triggered in the background). When the AUTO_UPDATE_STATISTICS_ASYNC database option is ON, statistics are updated asynchronously. The default AUTO_UPDATE_STATISTICS_ASYNC value is OFF.</a:t>
            </a:r>
          </a:p>
          <a:p>
            <a:pPr algn="l">
              <a:lnSpc>
                <a:spcPct val="150000"/>
              </a:lnSpc>
            </a:pPr>
            <a:r>
              <a:rPr lang="fr-FR" sz="1600" b="1" i="0" u="none" strike="noStrike" baseline="0" dirty="0">
                <a:latin typeface="Segoe-Bold"/>
              </a:rPr>
              <a:t>Manual Update</a:t>
            </a:r>
          </a:p>
          <a:p>
            <a:pPr marL="285750" indent="-285750" algn="l">
              <a:lnSpc>
                <a:spcPct val="150000"/>
              </a:lnSpc>
              <a:buFont typeface="Arial" panose="020B0604020202020204" pitchFamily="34" charset="0"/>
              <a:buChar char="•"/>
            </a:pPr>
            <a:r>
              <a:rPr lang="en-GB" sz="1600" b="1" i="0" u="none" strike="noStrike" baseline="0" dirty="0">
                <a:latin typeface="Segoe"/>
              </a:rPr>
              <a:t>UPDATE STATISTICS</a:t>
            </a:r>
            <a:r>
              <a:rPr lang="en-GB" sz="1600" b="0" i="0" u="none" strike="noStrike" baseline="0" dirty="0">
                <a:latin typeface="Segoe"/>
              </a:rPr>
              <a:t>. This command can be used to update a specific statistics object, or all statistics on a table or indexed view. Options comparable to CREATE STATISTICS are available.</a:t>
            </a:r>
          </a:p>
          <a:p>
            <a:pPr marL="285750" indent="-285750" algn="l">
              <a:lnSpc>
                <a:spcPct val="150000"/>
              </a:lnSpc>
              <a:buFont typeface="Arial" panose="020B0604020202020204" pitchFamily="34" charset="0"/>
              <a:buChar char="•"/>
            </a:pPr>
            <a:r>
              <a:rPr lang="en-GB" sz="1600" b="1" i="0" u="none" strike="noStrike" baseline="0" dirty="0" err="1">
                <a:latin typeface="Segoe-Bold"/>
              </a:rPr>
              <a:t>sp_updatestats</a:t>
            </a:r>
            <a:r>
              <a:rPr lang="en-GB" sz="1600" b="0" i="0" u="none" strike="noStrike" baseline="0" dirty="0">
                <a:latin typeface="Segoe"/>
              </a:rPr>
              <a:t>. The </a:t>
            </a:r>
            <a:r>
              <a:rPr lang="en-GB" sz="1600" b="1" i="0" u="none" strike="noStrike" baseline="0" dirty="0" err="1">
                <a:latin typeface="Segoe-Bold"/>
              </a:rPr>
              <a:t>sp_updatestats</a:t>
            </a:r>
            <a:r>
              <a:rPr lang="en-GB" sz="1600" b="1" i="0" u="none" strike="noStrike" baseline="0" dirty="0">
                <a:latin typeface="Segoe-Bold"/>
              </a:rPr>
              <a:t> </a:t>
            </a:r>
            <a:r>
              <a:rPr lang="en-GB" sz="1600" b="0" i="0" u="none" strike="noStrike" baseline="0" dirty="0">
                <a:latin typeface="Segoe"/>
              </a:rPr>
              <a:t>system stored procedure is a wrapper procedure used to </a:t>
            </a:r>
            <a:r>
              <a:rPr lang="en-GB" sz="1600" b="0" i="0" u="none" strike="noStrike" baseline="0" dirty="0" err="1">
                <a:latin typeface="Segoe"/>
              </a:rPr>
              <a:t>callUPDATE</a:t>
            </a:r>
            <a:r>
              <a:rPr lang="en-GB" sz="1600" b="0" i="0" u="none" strike="noStrike" baseline="0" dirty="0">
                <a:latin typeface="Segoe"/>
              </a:rPr>
              <a:t> STATISTICS for all statistics objects in a database.</a:t>
            </a:r>
            <a:endParaRPr lang="en-GB" sz="1600" dirty="0">
              <a:latin typeface="Segoe UI"/>
              <a:cs typeface="Segoe UI"/>
            </a:endParaRPr>
          </a:p>
        </p:txBody>
      </p:sp>
    </p:spTree>
    <p:extLst>
      <p:ext uri="{BB962C8B-B14F-4D97-AF65-F5344CB8AC3E}">
        <p14:creationId xmlns:p14="http://schemas.microsoft.com/office/powerpoint/2010/main" val="29024444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669540" cy="449580"/>
          </a:xfrm>
          <a:prstGeom prst="rect">
            <a:avLst/>
          </a:prstGeom>
        </p:spPr>
        <p:txBody>
          <a:bodyPr vert="horz" wrap="square" lIns="0" tIns="16510" rIns="0" bIns="0" rtlCol="0">
            <a:spAutoFit/>
          </a:bodyPr>
          <a:lstStyle/>
          <a:p>
            <a:pPr marL="12700">
              <a:lnSpc>
                <a:spcPct val="100000"/>
              </a:lnSpc>
              <a:spcBef>
                <a:spcPts val="130"/>
              </a:spcBef>
            </a:pPr>
            <a:r>
              <a:rPr spc="5" dirty="0"/>
              <a:t>Filtered</a:t>
            </a:r>
            <a:r>
              <a:rPr spc="25" dirty="0"/>
              <a:t> </a:t>
            </a:r>
            <a:r>
              <a:rPr spc="20" dirty="0"/>
              <a:t>Statistics</a:t>
            </a:r>
          </a:p>
        </p:txBody>
      </p:sp>
      <p:sp>
        <p:nvSpPr>
          <p:cNvPr id="3" name="object 3"/>
          <p:cNvSpPr txBox="1"/>
          <p:nvPr/>
        </p:nvSpPr>
        <p:spPr>
          <a:xfrm>
            <a:off x="538162" y="964247"/>
            <a:ext cx="7004684" cy="4302781"/>
          </a:xfrm>
          <a:prstGeom prst="rect">
            <a:avLst/>
          </a:prstGeom>
        </p:spPr>
        <p:txBody>
          <a:bodyPr vert="horz" wrap="square" lIns="0" tIns="98425" rIns="0" bIns="0" rtlCol="0">
            <a:spAutoFit/>
          </a:bodyPr>
          <a:lstStyle/>
          <a:p>
            <a:pPr algn="l">
              <a:lnSpc>
                <a:spcPct val="150000"/>
              </a:lnSpc>
            </a:pPr>
            <a:r>
              <a:rPr lang="en-GB" sz="1600" b="0" i="0" u="none" strike="noStrike" baseline="0" dirty="0">
                <a:latin typeface="Segoe"/>
              </a:rPr>
              <a:t>SQL Server supports the creation of statistics on a subset of rows in a table, referred to as filtered statistics. Filtered statistics are created by specifying a WHERE clause as part of </a:t>
            </a:r>
            <a:r>
              <a:rPr lang="fr-FR" sz="1600" b="0" i="0" u="none" strike="noStrike" baseline="0" dirty="0">
                <a:latin typeface="Segoe"/>
              </a:rPr>
              <a:t>a CREATE STATISTICS </a:t>
            </a:r>
            <a:r>
              <a:rPr lang="fr-FR" sz="1600" b="0" i="0" u="none" strike="noStrike" baseline="0" dirty="0" err="1">
                <a:latin typeface="Segoe"/>
              </a:rPr>
              <a:t>statement</a:t>
            </a:r>
            <a:r>
              <a:rPr lang="fr-FR" sz="1600" b="0" i="0" u="none" strike="noStrike" baseline="0" dirty="0">
                <a:latin typeface="Segoe"/>
              </a:rPr>
              <a:t>.</a:t>
            </a:r>
          </a:p>
          <a:p>
            <a:pPr algn="l">
              <a:lnSpc>
                <a:spcPct val="150000"/>
              </a:lnSpc>
            </a:pPr>
            <a:endParaRPr lang="fr-FR" sz="1600" b="0" i="0" u="none" strike="noStrike" baseline="0" dirty="0">
              <a:latin typeface="Segoe"/>
            </a:endParaRPr>
          </a:p>
          <a:p>
            <a:pPr algn="l"/>
            <a:r>
              <a:rPr spc="25" dirty="0">
                <a:latin typeface="Segoe UI"/>
                <a:cs typeface="Segoe UI"/>
              </a:rPr>
              <a:t>Some</a:t>
            </a:r>
            <a:r>
              <a:rPr spc="-65" dirty="0">
                <a:latin typeface="Segoe UI"/>
                <a:cs typeface="Segoe UI"/>
              </a:rPr>
              <a:t> </a:t>
            </a:r>
            <a:r>
              <a:rPr spc="20" dirty="0">
                <a:latin typeface="Segoe UI"/>
                <a:cs typeface="Segoe UI"/>
              </a:rPr>
              <a:t>limitations:</a:t>
            </a:r>
            <a:endParaRPr dirty="0">
              <a:latin typeface="Segoe UI"/>
              <a:cs typeface="Segoe UI"/>
            </a:endParaRPr>
          </a:p>
          <a:p>
            <a:pPr marL="640715" lvl="1" indent="-342900">
              <a:lnSpc>
                <a:spcPct val="150000"/>
              </a:lnSpc>
              <a:spcBef>
                <a:spcPts val="655"/>
              </a:spcBef>
              <a:buClr>
                <a:srgbClr val="006FC0"/>
              </a:buClr>
              <a:buSzPct val="81250"/>
              <a:buFont typeface="Arial" panose="020B0604020202020204" pitchFamily="34" charset="0"/>
              <a:buChar char="•"/>
              <a:tabLst>
                <a:tab pos="470534" algn="l"/>
              </a:tabLst>
            </a:pPr>
            <a:r>
              <a:rPr spc="10" dirty="0">
                <a:latin typeface="Segoe UI"/>
                <a:cs typeface="Segoe UI"/>
              </a:rPr>
              <a:t>Limited</a:t>
            </a:r>
            <a:r>
              <a:rPr spc="-125" dirty="0">
                <a:latin typeface="Segoe UI"/>
                <a:cs typeface="Segoe UI"/>
              </a:rPr>
              <a:t> </a:t>
            </a:r>
            <a:r>
              <a:rPr spc="5" dirty="0">
                <a:latin typeface="Segoe UI"/>
                <a:cs typeface="Segoe UI"/>
              </a:rPr>
              <a:t>benefit</a:t>
            </a:r>
            <a:r>
              <a:rPr spc="-50" dirty="0">
                <a:latin typeface="Segoe UI"/>
                <a:cs typeface="Segoe UI"/>
              </a:rPr>
              <a:t> </a:t>
            </a:r>
            <a:r>
              <a:rPr dirty="0">
                <a:latin typeface="Segoe UI"/>
                <a:cs typeface="Segoe UI"/>
              </a:rPr>
              <a:t>from</a:t>
            </a:r>
            <a:r>
              <a:rPr spc="-25" dirty="0">
                <a:latin typeface="Segoe UI"/>
                <a:cs typeface="Segoe UI"/>
              </a:rPr>
              <a:t> </a:t>
            </a:r>
            <a:r>
              <a:rPr spc="5" dirty="0">
                <a:latin typeface="Segoe UI"/>
                <a:cs typeface="Segoe UI"/>
              </a:rPr>
              <a:t>AUTO_UPDATE_STATISTICS</a:t>
            </a:r>
            <a:endParaRPr dirty="0">
              <a:latin typeface="Segoe UI"/>
              <a:cs typeface="Segoe UI"/>
            </a:endParaRPr>
          </a:p>
          <a:p>
            <a:pPr marL="640715" lvl="1" indent="-342900">
              <a:lnSpc>
                <a:spcPct val="150000"/>
              </a:lnSpc>
              <a:spcBef>
                <a:spcPts val="575"/>
              </a:spcBef>
              <a:buClr>
                <a:srgbClr val="006FC0"/>
              </a:buClr>
              <a:buSzPct val="81250"/>
              <a:buFont typeface="Arial" panose="020B0604020202020204" pitchFamily="34" charset="0"/>
              <a:buChar char="•"/>
              <a:tabLst>
                <a:tab pos="470534" algn="l"/>
              </a:tabLst>
            </a:pPr>
            <a:r>
              <a:rPr spc="10" dirty="0">
                <a:latin typeface="Segoe UI"/>
                <a:cs typeface="Segoe UI"/>
              </a:rPr>
              <a:t>Limited</a:t>
            </a:r>
            <a:r>
              <a:rPr spc="-130" dirty="0">
                <a:latin typeface="Segoe UI"/>
                <a:cs typeface="Segoe UI"/>
              </a:rPr>
              <a:t> </a:t>
            </a:r>
            <a:r>
              <a:rPr dirty="0">
                <a:latin typeface="Segoe UI"/>
                <a:cs typeface="Segoe UI"/>
              </a:rPr>
              <a:t>to</a:t>
            </a:r>
            <a:r>
              <a:rPr spc="20" dirty="0">
                <a:latin typeface="Segoe UI"/>
                <a:cs typeface="Segoe UI"/>
              </a:rPr>
              <a:t> </a:t>
            </a:r>
            <a:r>
              <a:rPr spc="15" dirty="0">
                <a:latin typeface="Segoe UI"/>
                <a:cs typeface="Segoe UI"/>
              </a:rPr>
              <a:t>simple</a:t>
            </a:r>
            <a:r>
              <a:rPr spc="-120" dirty="0">
                <a:latin typeface="Segoe UI"/>
                <a:cs typeface="Segoe UI"/>
              </a:rPr>
              <a:t> </a:t>
            </a:r>
            <a:r>
              <a:rPr spc="10" dirty="0">
                <a:latin typeface="Segoe UI"/>
                <a:cs typeface="Segoe UI"/>
              </a:rPr>
              <a:t>comparison</a:t>
            </a:r>
            <a:r>
              <a:rPr spc="-145" dirty="0">
                <a:latin typeface="Segoe UI"/>
                <a:cs typeface="Segoe UI"/>
              </a:rPr>
              <a:t> </a:t>
            </a:r>
            <a:r>
              <a:rPr spc="10" dirty="0">
                <a:latin typeface="Segoe UI"/>
                <a:cs typeface="Segoe UI"/>
              </a:rPr>
              <a:t>logic</a:t>
            </a:r>
            <a:endParaRPr dirty="0">
              <a:latin typeface="Segoe UI"/>
              <a:cs typeface="Segoe UI"/>
            </a:endParaRPr>
          </a:p>
          <a:p>
            <a:pPr marL="640715" lvl="1" indent="-342900">
              <a:lnSpc>
                <a:spcPct val="150000"/>
              </a:lnSpc>
              <a:spcBef>
                <a:spcPts val="650"/>
              </a:spcBef>
              <a:buClr>
                <a:srgbClr val="006FC0"/>
              </a:buClr>
              <a:buSzPct val="81250"/>
              <a:buFont typeface="Arial" panose="020B0604020202020204" pitchFamily="34" charset="0"/>
              <a:buChar char="•"/>
              <a:tabLst>
                <a:tab pos="470534" algn="l"/>
              </a:tabLst>
            </a:pPr>
            <a:r>
              <a:rPr spc="-5" dirty="0">
                <a:latin typeface="Segoe UI"/>
                <a:cs typeface="Segoe UI"/>
              </a:rPr>
              <a:t>Cannot</a:t>
            </a:r>
            <a:r>
              <a:rPr spc="20" dirty="0">
                <a:latin typeface="Segoe UI"/>
                <a:cs typeface="Segoe UI"/>
              </a:rPr>
              <a:t> </a:t>
            </a:r>
            <a:r>
              <a:rPr spc="5" dirty="0">
                <a:latin typeface="Segoe UI"/>
                <a:cs typeface="Segoe UI"/>
              </a:rPr>
              <a:t>be</a:t>
            </a:r>
            <a:r>
              <a:rPr spc="-40" dirty="0">
                <a:latin typeface="Segoe UI"/>
                <a:cs typeface="Segoe UI"/>
              </a:rPr>
              <a:t> </a:t>
            </a:r>
            <a:r>
              <a:rPr dirty="0">
                <a:latin typeface="Segoe UI"/>
                <a:cs typeface="Segoe UI"/>
              </a:rPr>
              <a:t>created</a:t>
            </a:r>
            <a:r>
              <a:rPr spc="-45" dirty="0">
                <a:latin typeface="Segoe UI"/>
                <a:cs typeface="Segoe UI"/>
              </a:rPr>
              <a:t> </a:t>
            </a:r>
            <a:r>
              <a:rPr spc="5" dirty="0">
                <a:latin typeface="Segoe UI"/>
                <a:cs typeface="Segoe UI"/>
              </a:rPr>
              <a:t>on</a:t>
            </a:r>
            <a:r>
              <a:rPr spc="10" dirty="0">
                <a:latin typeface="Segoe UI"/>
                <a:cs typeface="Segoe UI"/>
              </a:rPr>
              <a:t> </a:t>
            </a:r>
            <a:r>
              <a:rPr spc="-5" dirty="0">
                <a:latin typeface="Segoe UI"/>
                <a:cs typeface="Segoe UI"/>
              </a:rPr>
              <a:t>all</a:t>
            </a:r>
            <a:r>
              <a:rPr spc="35" dirty="0">
                <a:latin typeface="Segoe UI"/>
                <a:cs typeface="Segoe UI"/>
              </a:rPr>
              <a:t> </a:t>
            </a:r>
            <a:r>
              <a:rPr dirty="0">
                <a:latin typeface="Segoe UI"/>
                <a:cs typeface="Segoe UI"/>
              </a:rPr>
              <a:t>data/column</a:t>
            </a:r>
            <a:r>
              <a:rPr spc="10" dirty="0">
                <a:latin typeface="Segoe UI"/>
                <a:cs typeface="Segoe UI"/>
              </a:rPr>
              <a:t> </a:t>
            </a:r>
            <a:r>
              <a:rPr spc="-5" dirty="0">
                <a:latin typeface="Segoe UI"/>
                <a:cs typeface="Segoe UI"/>
              </a:rPr>
              <a:t>types</a:t>
            </a:r>
            <a:endParaRPr dirty="0">
              <a:latin typeface="Segoe UI"/>
              <a:cs typeface="Segoe UI"/>
            </a:endParaRPr>
          </a:p>
          <a:p>
            <a:pPr marL="640715" lvl="1" indent="-342900">
              <a:lnSpc>
                <a:spcPct val="150000"/>
              </a:lnSpc>
              <a:spcBef>
                <a:spcPts val="575"/>
              </a:spcBef>
              <a:buClr>
                <a:srgbClr val="006FC0"/>
              </a:buClr>
              <a:buSzPct val="81250"/>
              <a:buFont typeface="Arial" panose="020B0604020202020204" pitchFamily="34" charset="0"/>
              <a:buChar char="•"/>
              <a:tabLst>
                <a:tab pos="470534" algn="l"/>
              </a:tabLst>
            </a:pPr>
            <a:r>
              <a:rPr spc="-5" dirty="0">
                <a:latin typeface="Segoe UI"/>
                <a:cs typeface="Segoe UI"/>
              </a:rPr>
              <a:t>Cannot</a:t>
            </a:r>
            <a:r>
              <a:rPr spc="20" dirty="0">
                <a:latin typeface="Segoe UI"/>
                <a:cs typeface="Segoe UI"/>
              </a:rPr>
              <a:t> </a:t>
            </a:r>
            <a:r>
              <a:rPr spc="5" dirty="0">
                <a:latin typeface="Segoe UI"/>
                <a:cs typeface="Segoe UI"/>
              </a:rPr>
              <a:t>be</a:t>
            </a:r>
            <a:r>
              <a:rPr spc="-40" dirty="0">
                <a:latin typeface="Segoe UI"/>
                <a:cs typeface="Segoe UI"/>
              </a:rPr>
              <a:t> </a:t>
            </a:r>
            <a:r>
              <a:rPr dirty="0">
                <a:latin typeface="Segoe UI"/>
                <a:cs typeface="Segoe UI"/>
              </a:rPr>
              <a:t>created</a:t>
            </a:r>
            <a:r>
              <a:rPr spc="-45" dirty="0">
                <a:latin typeface="Segoe UI"/>
                <a:cs typeface="Segoe UI"/>
              </a:rPr>
              <a:t> </a:t>
            </a:r>
            <a:r>
              <a:rPr spc="5" dirty="0">
                <a:latin typeface="Segoe UI"/>
                <a:cs typeface="Segoe UI"/>
              </a:rPr>
              <a:t>on indexed</a:t>
            </a:r>
            <a:r>
              <a:rPr spc="-45" dirty="0">
                <a:latin typeface="Segoe UI"/>
                <a:cs typeface="Segoe UI"/>
              </a:rPr>
              <a:t> </a:t>
            </a:r>
            <a:r>
              <a:rPr dirty="0">
                <a:latin typeface="Segoe UI"/>
                <a:cs typeface="Segoe UI"/>
              </a:rPr>
              <a:t>views</a:t>
            </a:r>
          </a:p>
          <a:p>
            <a:pPr marL="469900" indent="-457200">
              <a:lnSpc>
                <a:spcPct val="150000"/>
              </a:lnSpc>
              <a:spcBef>
                <a:spcPts val="675"/>
              </a:spcBef>
              <a:buClr>
                <a:srgbClr val="006FC0"/>
              </a:buClr>
              <a:buSzPct val="92727"/>
              <a:buFont typeface="Arial" panose="020B0604020202020204" pitchFamily="34" charset="0"/>
              <a:buChar char="•"/>
              <a:tabLst>
                <a:tab pos="184150" algn="l"/>
              </a:tabLst>
            </a:pPr>
            <a:r>
              <a:rPr spc="20" dirty="0">
                <a:latin typeface="Segoe UI"/>
                <a:cs typeface="Segoe UI"/>
              </a:rPr>
              <a:t>Histogram</a:t>
            </a:r>
            <a:r>
              <a:rPr dirty="0">
                <a:latin typeface="Segoe UI"/>
                <a:cs typeface="Segoe UI"/>
              </a:rPr>
              <a:t> </a:t>
            </a:r>
            <a:r>
              <a:rPr spc="15" dirty="0">
                <a:latin typeface="Segoe UI"/>
                <a:cs typeface="Segoe UI"/>
              </a:rPr>
              <a:t>has </a:t>
            </a:r>
            <a:r>
              <a:rPr spc="10" dirty="0">
                <a:latin typeface="Segoe UI"/>
                <a:cs typeface="Segoe UI"/>
              </a:rPr>
              <a:t>finer</a:t>
            </a:r>
            <a:r>
              <a:rPr spc="75" dirty="0">
                <a:latin typeface="Segoe UI"/>
                <a:cs typeface="Segoe UI"/>
              </a:rPr>
              <a:t> </a:t>
            </a:r>
            <a:r>
              <a:rPr spc="15" dirty="0">
                <a:latin typeface="Segoe UI"/>
                <a:cs typeface="Segoe UI"/>
              </a:rPr>
              <a:t>resolution</a:t>
            </a:r>
            <a:endParaRPr dirty="0">
              <a:latin typeface="Segoe UI"/>
              <a:cs typeface="Segoe UI"/>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571105" cy="2914259"/>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Demonstration:</a:t>
            </a:r>
            <a:r>
              <a:rPr sz="2750" spc="10" dirty="0">
                <a:solidFill>
                  <a:srgbClr val="FFFFFF"/>
                </a:solidFill>
                <a:latin typeface="Segoe UI"/>
                <a:cs typeface="Segoe UI"/>
              </a:rPr>
              <a:t> Analyzing</a:t>
            </a:r>
            <a:r>
              <a:rPr sz="2750" spc="100" dirty="0">
                <a:solidFill>
                  <a:srgbClr val="FFFFFF"/>
                </a:solidFill>
                <a:latin typeface="Segoe UI"/>
                <a:cs typeface="Segoe UI"/>
              </a:rPr>
              <a:t> </a:t>
            </a:r>
            <a:r>
              <a:rPr sz="2750" spc="15" dirty="0">
                <a:solidFill>
                  <a:srgbClr val="FFFFFF"/>
                </a:solidFill>
                <a:latin typeface="Segoe UI"/>
                <a:cs typeface="Segoe UI"/>
              </a:rPr>
              <a:t>Cardinality</a:t>
            </a:r>
            <a:r>
              <a:rPr sz="2750" spc="25" dirty="0">
                <a:solidFill>
                  <a:srgbClr val="FFFFFF"/>
                </a:solidFill>
                <a:latin typeface="Segoe UI"/>
                <a:cs typeface="Segoe UI"/>
              </a:rPr>
              <a:t> </a:t>
            </a:r>
            <a:r>
              <a:rPr sz="2750" spc="20" dirty="0">
                <a:solidFill>
                  <a:srgbClr val="FFFFFF"/>
                </a:solidFill>
                <a:latin typeface="Segoe UI"/>
                <a:cs typeface="Segoe UI"/>
              </a:rPr>
              <a:t>Estimation</a:t>
            </a:r>
            <a:endParaRPr sz="2750" dirty="0">
              <a:latin typeface="Segoe UI"/>
              <a:cs typeface="Segoe UI"/>
            </a:endParaRPr>
          </a:p>
          <a:p>
            <a:pPr>
              <a:lnSpc>
                <a:spcPct val="100000"/>
              </a:lnSpc>
              <a:spcBef>
                <a:spcPts val="15"/>
              </a:spcBef>
            </a:pPr>
            <a:endParaRPr sz="3050" dirty="0">
              <a:latin typeface="Segoe UI"/>
              <a:cs typeface="Segoe UI"/>
            </a:endParaRPr>
          </a:p>
          <a:p>
            <a:pPr marL="102235">
              <a:lnSpc>
                <a:spcPct val="150000"/>
              </a:lnSpc>
            </a:pPr>
            <a:r>
              <a:rPr sz="2750" spc="10" dirty="0">
                <a:latin typeface="Segoe UI"/>
                <a:cs typeface="Segoe UI"/>
              </a:rPr>
              <a:t>In</a:t>
            </a:r>
            <a:r>
              <a:rPr sz="2750" spc="-10" dirty="0">
                <a:latin typeface="Segoe UI"/>
                <a:cs typeface="Segoe UI"/>
              </a:rPr>
              <a:t> </a:t>
            </a:r>
            <a:r>
              <a:rPr sz="2750" spc="15" dirty="0">
                <a:latin typeface="Segoe UI"/>
                <a:cs typeface="Segoe UI"/>
              </a:rPr>
              <a:t>this</a:t>
            </a:r>
            <a:r>
              <a:rPr sz="2750" spc="10" dirty="0">
                <a:latin typeface="Segoe UI"/>
                <a:cs typeface="Segoe UI"/>
              </a:rPr>
              <a:t> </a:t>
            </a:r>
            <a:r>
              <a:rPr sz="2750" spc="20" dirty="0">
                <a:latin typeface="Segoe UI"/>
                <a:cs typeface="Segoe UI"/>
              </a:rPr>
              <a:t>demonstration,</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60" dirty="0">
                <a:latin typeface="Segoe UI"/>
                <a:cs typeface="Segoe UI"/>
              </a:rPr>
              <a:t> </a:t>
            </a:r>
            <a:r>
              <a:rPr sz="2750" dirty="0">
                <a:latin typeface="Segoe UI"/>
                <a:cs typeface="Segoe UI"/>
              </a:rPr>
              <a:t>see:</a:t>
            </a:r>
          </a:p>
          <a:p>
            <a:pPr marL="558800" indent="-457200">
              <a:lnSpc>
                <a:spcPct val="150000"/>
              </a:lnSpc>
              <a:spcBef>
                <a:spcPts val="680"/>
              </a:spcBef>
              <a:buClr>
                <a:srgbClr val="006FC0"/>
              </a:buClr>
              <a:buSzPct val="92727"/>
              <a:buFont typeface="Arial" panose="020B0604020202020204" pitchFamily="34" charset="0"/>
              <a:buChar char="•"/>
              <a:tabLst>
                <a:tab pos="274320" algn="l"/>
              </a:tabLst>
            </a:pPr>
            <a:r>
              <a:rPr sz="2750" spc="15" dirty="0">
                <a:latin typeface="Segoe UI"/>
                <a:cs typeface="Segoe UI"/>
              </a:rPr>
              <a:t>Worked</a:t>
            </a:r>
            <a:r>
              <a:rPr sz="2750" spc="75" dirty="0">
                <a:latin typeface="Segoe UI"/>
                <a:cs typeface="Segoe UI"/>
              </a:rPr>
              <a:t> </a:t>
            </a:r>
            <a:r>
              <a:rPr sz="2750" spc="10" dirty="0">
                <a:latin typeface="Segoe UI"/>
                <a:cs typeface="Segoe UI"/>
              </a:rPr>
              <a:t>examples</a:t>
            </a:r>
            <a:r>
              <a:rPr sz="2750" spc="85" dirty="0">
                <a:latin typeface="Segoe UI"/>
                <a:cs typeface="Segoe UI"/>
              </a:rPr>
              <a:t> </a:t>
            </a:r>
            <a:r>
              <a:rPr sz="2750" spc="20" dirty="0">
                <a:latin typeface="Segoe UI"/>
                <a:cs typeface="Segoe UI"/>
              </a:rPr>
              <a:t>of </a:t>
            </a:r>
            <a:r>
              <a:rPr sz="2750" spc="15" dirty="0">
                <a:latin typeface="Segoe UI"/>
                <a:cs typeface="Segoe UI"/>
              </a:rPr>
              <a:t>cardinality</a:t>
            </a:r>
            <a:r>
              <a:rPr sz="2750" dirty="0">
                <a:latin typeface="Segoe UI"/>
                <a:cs typeface="Segoe UI"/>
              </a:rPr>
              <a:t> </a:t>
            </a:r>
            <a:r>
              <a:rPr sz="2750" spc="20" dirty="0">
                <a:latin typeface="Segoe UI"/>
                <a:cs typeface="Segoe UI"/>
              </a:rPr>
              <a:t>estimation</a:t>
            </a:r>
            <a:endParaRPr lang="en-US" sz="2750" spc="20" dirty="0">
              <a:latin typeface="Segoe UI"/>
              <a:cs typeface="Segoe UI"/>
            </a:endParaRPr>
          </a:p>
          <a:p>
            <a:pPr marL="558800" indent="-457200">
              <a:lnSpc>
                <a:spcPct val="150000"/>
              </a:lnSpc>
              <a:spcBef>
                <a:spcPts val="680"/>
              </a:spcBef>
              <a:buClr>
                <a:srgbClr val="006FC0"/>
              </a:buClr>
              <a:buSzPct val="92727"/>
              <a:buFont typeface="Arial" panose="020B0604020202020204" pitchFamily="34" charset="0"/>
              <a:buChar char="•"/>
              <a:tabLst>
                <a:tab pos="274320" algn="l"/>
              </a:tabLst>
            </a:pPr>
            <a:r>
              <a:rPr lang="en-US" sz="2750" b="1" spc="20" dirty="0">
                <a:solidFill>
                  <a:srgbClr val="FF0000"/>
                </a:solidFill>
                <a:effectLst>
                  <a:outerShdw blurRad="38100" dist="38100" dir="2700000" algn="tl">
                    <a:srgbClr val="000000">
                      <a:alpha val="43137"/>
                    </a:srgbClr>
                  </a:outerShdw>
                </a:effectLst>
                <a:latin typeface="Segoe UI"/>
                <a:cs typeface="Segoe UI"/>
              </a:rPr>
              <a:t>Pg162</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839210" cy="449580"/>
          </a:xfrm>
          <a:prstGeom prst="rect">
            <a:avLst/>
          </a:prstGeom>
        </p:spPr>
        <p:txBody>
          <a:bodyPr vert="horz" wrap="square" lIns="0" tIns="16510" rIns="0" bIns="0" rtlCol="0">
            <a:spAutoFit/>
          </a:bodyPr>
          <a:lstStyle/>
          <a:p>
            <a:pPr marL="12700">
              <a:lnSpc>
                <a:spcPct val="100000"/>
              </a:lnSpc>
              <a:spcBef>
                <a:spcPts val="130"/>
              </a:spcBef>
            </a:pPr>
            <a:r>
              <a:rPr spc="10" dirty="0"/>
              <a:t>Lesson</a:t>
            </a:r>
            <a:r>
              <a:rPr spc="50" dirty="0"/>
              <a:t> </a:t>
            </a:r>
            <a:r>
              <a:rPr spc="5" dirty="0"/>
              <a:t>2:</a:t>
            </a:r>
            <a:r>
              <a:rPr spc="-20" dirty="0"/>
              <a:t> </a:t>
            </a:r>
            <a:r>
              <a:rPr spc="10" dirty="0"/>
              <a:t>Index</a:t>
            </a:r>
            <a:r>
              <a:rPr spc="50" dirty="0"/>
              <a:t> </a:t>
            </a:r>
            <a:r>
              <a:rPr spc="10" dirty="0"/>
              <a:t>Internals</a:t>
            </a:r>
          </a:p>
        </p:txBody>
      </p:sp>
      <p:sp>
        <p:nvSpPr>
          <p:cNvPr id="3" name="object 3"/>
          <p:cNvSpPr txBox="1"/>
          <p:nvPr/>
        </p:nvSpPr>
        <p:spPr>
          <a:xfrm>
            <a:off x="446722" y="933576"/>
            <a:ext cx="6494780" cy="5335820"/>
          </a:xfrm>
          <a:prstGeom prst="rect">
            <a:avLst/>
          </a:prstGeom>
        </p:spPr>
        <p:txBody>
          <a:bodyPr vert="horz" wrap="square" lIns="0" tIns="83185" rIns="0" bIns="0" rtlCol="0">
            <a:spAutoFit/>
          </a:bodyPr>
          <a:lstStyle/>
          <a:p>
            <a:pPr marL="184150" indent="-171450">
              <a:lnSpc>
                <a:spcPct val="150000"/>
              </a:lnSpc>
              <a:spcBef>
                <a:spcPts val="560"/>
              </a:spcBef>
              <a:buClr>
                <a:srgbClr val="006FC0"/>
              </a:buClr>
              <a:buSzPct val="88461"/>
              <a:buFont typeface="Arial MT"/>
              <a:buChar char="•"/>
              <a:tabLst>
                <a:tab pos="184150" algn="l"/>
              </a:tabLst>
            </a:pPr>
            <a:r>
              <a:rPr sz="2000" spc="10" dirty="0">
                <a:latin typeface="Segoe UI"/>
                <a:cs typeface="Segoe UI"/>
              </a:rPr>
              <a:t>Index</a:t>
            </a:r>
            <a:r>
              <a:rPr sz="2000" spc="-70" dirty="0">
                <a:latin typeface="Segoe UI"/>
                <a:cs typeface="Segoe UI"/>
              </a:rPr>
              <a:t> </a:t>
            </a:r>
            <a:r>
              <a:rPr sz="2000" spc="10" dirty="0">
                <a:latin typeface="Segoe UI"/>
                <a:cs typeface="Segoe UI"/>
              </a:rPr>
              <a:t>Structure</a:t>
            </a:r>
            <a:endParaRPr sz="2000" dirty="0">
              <a:latin typeface="Segoe UI"/>
              <a:cs typeface="Segoe UI"/>
            </a:endParaRPr>
          </a:p>
          <a:p>
            <a:pPr marL="184150" indent="-171450">
              <a:lnSpc>
                <a:spcPct val="150000"/>
              </a:lnSpc>
              <a:spcBef>
                <a:spcPts val="635"/>
              </a:spcBef>
              <a:buClr>
                <a:srgbClr val="006FC0"/>
              </a:buClr>
              <a:buSzPct val="88461"/>
              <a:buFont typeface="Arial MT"/>
              <a:buChar char="•"/>
              <a:tabLst>
                <a:tab pos="184150" algn="l"/>
              </a:tabLst>
            </a:pPr>
            <a:r>
              <a:rPr sz="2000" dirty="0">
                <a:latin typeface="Segoe UI"/>
                <a:cs typeface="Segoe UI"/>
              </a:rPr>
              <a:t>Picking</a:t>
            </a:r>
            <a:r>
              <a:rPr sz="2000" spc="-20" dirty="0">
                <a:latin typeface="Segoe UI"/>
                <a:cs typeface="Segoe UI"/>
              </a:rPr>
              <a:t> </a:t>
            </a:r>
            <a:r>
              <a:rPr sz="2000" spc="15" dirty="0">
                <a:latin typeface="Segoe UI"/>
                <a:cs typeface="Segoe UI"/>
              </a:rPr>
              <a:t>the</a:t>
            </a:r>
            <a:r>
              <a:rPr sz="2000" spc="-70" dirty="0">
                <a:latin typeface="Segoe UI"/>
                <a:cs typeface="Segoe UI"/>
              </a:rPr>
              <a:t> </a:t>
            </a:r>
            <a:r>
              <a:rPr sz="2000" spc="10" dirty="0">
                <a:latin typeface="Segoe UI"/>
                <a:cs typeface="Segoe UI"/>
              </a:rPr>
              <a:t>Right</a:t>
            </a:r>
            <a:r>
              <a:rPr sz="2000" spc="-120" dirty="0">
                <a:latin typeface="Segoe UI"/>
                <a:cs typeface="Segoe UI"/>
              </a:rPr>
              <a:t> </a:t>
            </a:r>
            <a:r>
              <a:rPr sz="2000" spc="10" dirty="0">
                <a:latin typeface="Segoe UI"/>
                <a:cs typeface="Segoe UI"/>
              </a:rPr>
              <a:t>Index</a:t>
            </a:r>
            <a:r>
              <a:rPr sz="2000" spc="-130" dirty="0">
                <a:latin typeface="Segoe UI"/>
                <a:cs typeface="Segoe UI"/>
              </a:rPr>
              <a:t> </a:t>
            </a:r>
            <a:r>
              <a:rPr sz="2000" spc="-5" dirty="0">
                <a:latin typeface="Segoe UI"/>
                <a:cs typeface="Segoe UI"/>
              </a:rPr>
              <a:t>Key</a:t>
            </a:r>
            <a:endParaRPr sz="2000" dirty="0">
              <a:latin typeface="Segoe UI"/>
              <a:cs typeface="Segoe UI"/>
            </a:endParaRPr>
          </a:p>
          <a:p>
            <a:pPr marL="184150" indent="-171450">
              <a:lnSpc>
                <a:spcPct val="150000"/>
              </a:lnSpc>
              <a:spcBef>
                <a:spcPts val="635"/>
              </a:spcBef>
              <a:buClr>
                <a:srgbClr val="006FC0"/>
              </a:buClr>
              <a:buSzPct val="88461"/>
              <a:buFont typeface="Arial MT"/>
              <a:buChar char="•"/>
              <a:tabLst>
                <a:tab pos="184150" algn="l"/>
              </a:tabLst>
            </a:pPr>
            <a:r>
              <a:rPr sz="2000" spc="10" dirty="0">
                <a:latin typeface="Segoe UI"/>
                <a:cs typeface="Segoe UI"/>
              </a:rPr>
              <a:t>Single</a:t>
            </a:r>
            <a:r>
              <a:rPr sz="2000" spc="-65" dirty="0">
                <a:latin typeface="Segoe UI"/>
                <a:cs typeface="Segoe UI"/>
              </a:rPr>
              <a:t> </a:t>
            </a:r>
            <a:r>
              <a:rPr sz="2000" spc="15" dirty="0">
                <a:latin typeface="Segoe UI"/>
                <a:cs typeface="Segoe UI"/>
              </a:rPr>
              <a:t>Column</a:t>
            </a:r>
            <a:r>
              <a:rPr sz="2000" spc="-105" dirty="0">
                <a:latin typeface="Segoe UI"/>
                <a:cs typeface="Segoe UI"/>
              </a:rPr>
              <a:t> </a:t>
            </a:r>
            <a:r>
              <a:rPr sz="2000" spc="20" dirty="0">
                <a:latin typeface="Segoe UI"/>
                <a:cs typeface="Segoe UI"/>
              </a:rPr>
              <a:t>and</a:t>
            </a:r>
            <a:r>
              <a:rPr sz="2000" spc="-95" dirty="0">
                <a:latin typeface="Segoe UI"/>
                <a:cs typeface="Segoe UI"/>
              </a:rPr>
              <a:t> </a:t>
            </a:r>
            <a:r>
              <a:rPr sz="2000" dirty="0">
                <a:latin typeface="Segoe UI"/>
                <a:cs typeface="Segoe UI"/>
              </a:rPr>
              <a:t>Multicolumn</a:t>
            </a:r>
            <a:r>
              <a:rPr sz="2000" spc="-105" dirty="0">
                <a:latin typeface="Segoe UI"/>
                <a:cs typeface="Segoe UI"/>
              </a:rPr>
              <a:t> </a:t>
            </a:r>
            <a:r>
              <a:rPr sz="2000" spc="5" dirty="0">
                <a:latin typeface="Segoe UI"/>
                <a:cs typeface="Segoe UI"/>
              </a:rPr>
              <a:t>Indexes</a:t>
            </a:r>
            <a:endParaRPr sz="2000" dirty="0">
              <a:latin typeface="Segoe UI"/>
              <a:cs typeface="Segoe UI"/>
            </a:endParaRPr>
          </a:p>
          <a:p>
            <a:pPr marL="184150" indent="-171450">
              <a:lnSpc>
                <a:spcPct val="150000"/>
              </a:lnSpc>
              <a:spcBef>
                <a:spcPts val="560"/>
              </a:spcBef>
              <a:buClr>
                <a:srgbClr val="006FC0"/>
              </a:buClr>
              <a:buSzPct val="88461"/>
              <a:buFont typeface="Arial MT"/>
              <a:buChar char="•"/>
              <a:tabLst>
                <a:tab pos="184150" algn="l"/>
              </a:tabLst>
            </a:pPr>
            <a:r>
              <a:rPr sz="2000" spc="-10" dirty="0">
                <a:latin typeface="Segoe UI"/>
                <a:cs typeface="Segoe UI"/>
              </a:rPr>
              <a:t>Filtered</a:t>
            </a:r>
            <a:r>
              <a:rPr sz="2000" spc="-45" dirty="0">
                <a:latin typeface="Segoe UI"/>
                <a:cs typeface="Segoe UI"/>
              </a:rPr>
              <a:t> </a:t>
            </a:r>
            <a:r>
              <a:rPr sz="2000" spc="5" dirty="0">
                <a:latin typeface="Segoe UI"/>
                <a:cs typeface="Segoe UI"/>
              </a:rPr>
              <a:t>Indexes</a:t>
            </a:r>
            <a:endParaRPr sz="2000" dirty="0">
              <a:latin typeface="Segoe UI"/>
              <a:cs typeface="Segoe UI"/>
            </a:endParaRPr>
          </a:p>
          <a:p>
            <a:pPr marL="184150" indent="-171450">
              <a:lnSpc>
                <a:spcPct val="150000"/>
              </a:lnSpc>
              <a:spcBef>
                <a:spcPts val="635"/>
              </a:spcBef>
              <a:buClr>
                <a:srgbClr val="006FC0"/>
              </a:buClr>
              <a:buSzPct val="88461"/>
              <a:buFont typeface="Arial MT"/>
              <a:buChar char="•"/>
              <a:tabLst>
                <a:tab pos="184150" algn="l"/>
              </a:tabLst>
            </a:pPr>
            <a:r>
              <a:rPr sz="2000" spc="5" dirty="0">
                <a:latin typeface="Segoe UI"/>
                <a:cs typeface="Segoe UI"/>
              </a:rPr>
              <a:t>The</a:t>
            </a:r>
            <a:r>
              <a:rPr sz="2000" spc="-65" dirty="0">
                <a:latin typeface="Segoe UI"/>
                <a:cs typeface="Segoe UI"/>
              </a:rPr>
              <a:t> </a:t>
            </a:r>
            <a:r>
              <a:rPr sz="2000" dirty="0">
                <a:latin typeface="Segoe UI"/>
                <a:cs typeface="Segoe UI"/>
              </a:rPr>
              <a:t>Query</a:t>
            </a:r>
            <a:r>
              <a:rPr sz="2000" spc="40" dirty="0">
                <a:latin typeface="Segoe UI"/>
                <a:cs typeface="Segoe UI"/>
              </a:rPr>
              <a:t> </a:t>
            </a:r>
            <a:r>
              <a:rPr sz="2000" dirty="0">
                <a:latin typeface="Segoe UI"/>
                <a:cs typeface="Segoe UI"/>
              </a:rPr>
              <a:t>Optimizer’s</a:t>
            </a:r>
            <a:r>
              <a:rPr sz="2000" spc="-114" dirty="0">
                <a:latin typeface="Segoe UI"/>
                <a:cs typeface="Segoe UI"/>
              </a:rPr>
              <a:t> </a:t>
            </a:r>
            <a:r>
              <a:rPr sz="2000" spc="10" dirty="0">
                <a:latin typeface="Segoe UI"/>
                <a:cs typeface="Segoe UI"/>
              </a:rPr>
              <a:t>Choice</a:t>
            </a:r>
            <a:r>
              <a:rPr sz="2000" spc="-60" dirty="0">
                <a:latin typeface="Segoe UI"/>
                <a:cs typeface="Segoe UI"/>
              </a:rPr>
              <a:t> </a:t>
            </a:r>
            <a:r>
              <a:rPr sz="2000" spc="25" dirty="0">
                <a:latin typeface="Segoe UI"/>
                <a:cs typeface="Segoe UI"/>
              </a:rPr>
              <a:t>of</a:t>
            </a:r>
            <a:r>
              <a:rPr sz="2000" spc="-40" dirty="0">
                <a:latin typeface="Segoe UI"/>
                <a:cs typeface="Segoe UI"/>
              </a:rPr>
              <a:t> </a:t>
            </a:r>
            <a:r>
              <a:rPr sz="2000" spc="5" dirty="0">
                <a:latin typeface="Segoe UI"/>
                <a:cs typeface="Segoe UI"/>
              </a:rPr>
              <a:t>Indexes</a:t>
            </a:r>
            <a:endParaRPr sz="2000" dirty="0">
              <a:latin typeface="Segoe UI"/>
              <a:cs typeface="Segoe UI"/>
            </a:endParaRPr>
          </a:p>
          <a:p>
            <a:pPr marL="184150" indent="-171450">
              <a:lnSpc>
                <a:spcPct val="150000"/>
              </a:lnSpc>
              <a:spcBef>
                <a:spcPts val="560"/>
              </a:spcBef>
              <a:buClr>
                <a:srgbClr val="006FC0"/>
              </a:buClr>
              <a:buSzPct val="88461"/>
              <a:buFont typeface="Arial MT"/>
              <a:buChar char="•"/>
              <a:tabLst>
                <a:tab pos="184150" algn="l"/>
              </a:tabLst>
            </a:pPr>
            <a:r>
              <a:rPr sz="2000" spc="45" dirty="0">
                <a:latin typeface="Segoe UI"/>
                <a:cs typeface="Segoe UI"/>
              </a:rPr>
              <a:t>D</a:t>
            </a:r>
            <a:r>
              <a:rPr sz="2000" spc="20" dirty="0">
                <a:latin typeface="Segoe UI"/>
                <a:cs typeface="Segoe UI"/>
              </a:rPr>
              <a:t>a</a:t>
            </a:r>
            <a:r>
              <a:rPr sz="2000" spc="10" dirty="0">
                <a:latin typeface="Segoe UI"/>
                <a:cs typeface="Segoe UI"/>
              </a:rPr>
              <a:t>ta</a:t>
            </a:r>
            <a:r>
              <a:rPr sz="2000" spc="-100" dirty="0">
                <a:latin typeface="Segoe UI"/>
                <a:cs typeface="Segoe UI"/>
              </a:rPr>
              <a:t> </a:t>
            </a:r>
            <a:r>
              <a:rPr sz="2000" spc="-15" dirty="0">
                <a:latin typeface="Segoe UI"/>
                <a:cs typeface="Segoe UI"/>
              </a:rPr>
              <a:t>M</a:t>
            </a:r>
            <a:r>
              <a:rPr sz="2000" spc="45" dirty="0">
                <a:latin typeface="Segoe UI"/>
                <a:cs typeface="Segoe UI"/>
              </a:rPr>
              <a:t>o</a:t>
            </a:r>
            <a:r>
              <a:rPr sz="2000" spc="40" dirty="0">
                <a:latin typeface="Segoe UI"/>
                <a:cs typeface="Segoe UI"/>
              </a:rPr>
              <a:t>d</a:t>
            </a:r>
            <a:r>
              <a:rPr sz="2000" spc="-35" dirty="0">
                <a:latin typeface="Segoe UI"/>
                <a:cs typeface="Segoe UI"/>
              </a:rPr>
              <a:t>i</a:t>
            </a:r>
            <a:r>
              <a:rPr sz="2000" spc="5" dirty="0">
                <a:latin typeface="Segoe UI"/>
                <a:cs typeface="Segoe UI"/>
              </a:rPr>
              <a:t>f</a:t>
            </a:r>
            <a:r>
              <a:rPr sz="2000" spc="-30" dirty="0">
                <a:latin typeface="Segoe UI"/>
                <a:cs typeface="Segoe UI"/>
              </a:rPr>
              <a:t>i</a:t>
            </a:r>
            <a:r>
              <a:rPr sz="2000" spc="-5" dirty="0">
                <a:latin typeface="Segoe UI"/>
                <a:cs typeface="Segoe UI"/>
              </a:rPr>
              <a:t>c</a:t>
            </a:r>
            <a:r>
              <a:rPr sz="2000" spc="20" dirty="0">
                <a:latin typeface="Segoe UI"/>
                <a:cs typeface="Segoe UI"/>
              </a:rPr>
              <a:t>a</a:t>
            </a:r>
            <a:r>
              <a:rPr sz="2000" spc="10" dirty="0">
                <a:latin typeface="Segoe UI"/>
                <a:cs typeface="Segoe UI"/>
              </a:rPr>
              <a:t>t</a:t>
            </a:r>
            <a:r>
              <a:rPr sz="2000" spc="-35" dirty="0">
                <a:latin typeface="Segoe UI"/>
                <a:cs typeface="Segoe UI"/>
              </a:rPr>
              <a:t>i</a:t>
            </a:r>
            <a:r>
              <a:rPr sz="2000" spc="45" dirty="0">
                <a:latin typeface="Segoe UI"/>
                <a:cs typeface="Segoe UI"/>
              </a:rPr>
              <a:t>o</a:t>
            </a:r>
            <a:r>
              <a:rPr sz="2000" spc="15" dirty="0">
                <a:latin typeface="Segoe UI"/>
                <a:cs typeface="Segoe UI"/>
              </a:rPr>
              <a:t>n</a:t>
            </a:r>
            <a:r>
              <a:rPr sz="2000" spc="-175" dirty="0">
                <a:latin typeface="Segoe UI"/>
                <a:cs typeface="Segoe UI"/>
              </a:rPr>
              <a:t> </a:t>
            </a:r>
            <a:r>
              <a:rPr sz="2000" spc="-20" dirty="0">
                <a:latin typeface="Segoe UI"/>
                <a:cs typeface="Segoe UI"/>
              </a:rPr>
              <a:t>I</a:t>
            </a:r>
            <a:r>
              <a:rPr sz="2000" spc="25" dirty="0">
                <a:latin typeface="Segoe UI"/>
                <a:cs typeface="Segoe UI"/>
              </a:rPr>
              <a:t>n</a:t>
            </a:r>
            <a:r>
              <a:rPr sz="2000" spc="10" dirty="0">
                <a:latin typeface="Segoe UI"/>
                <a:cs typeface="Segoe UI"/>
              </a:rPr>
              <a:t>t</a:t>
            </a:r>
            <a:r>
              <a:rPr sz="2000" spc="-15" dirty="0">
                <a:latin typeface="Segoe UI"/>
                <a:cs typeface="Segoe UI"/>
              </a:rPr>
              <a:t>e</a:t>
            </a:r>
            <a:r>
              <a:rPr sz="2000" spc="-10" dirty="0">
                <a:latin typeface="Segoe UI"/>
                <a:cs typeface="Segoe UI"/>
              </a:rPr>
              <a:t>r</a:t>
            </a:r>
            <a:r>
              <a:rPr sz="2000" spc="20" dirty="0">
                <a:latin typeface="Segoe UI"/>
                <a:cs typeface="Segoe UI"/>
              </a:rPr>
              <a:t>na</a:t>
            </a:r>
            <a:r>
              <a:rPr sz="2000" spc="-35" dirty="0">
                <a:latin typeface="Segoe UI"/>
                <a:cs typeface="Segoe UI"/>
              </a:rPr>
              <a:t>l</a:t>
            </a:r>
            <a:r>
              <a:rPr sz="2000" spc="10" dirty="0">
                <a:latin typeface="Segoe UI"/>
                <a:cs typeface="Segoe UI"/>
              </a:rPr>
              <a:t>s</a:t>
            </a:r>
            <a:endParaRPr sz="2000" dirty="0">
              <a:latin typeface="Segoe UI"/>
              <a:cs typeface="Segoe UI"/>
            </a:endParaRPr>
          </a:p>
          <a:p>
            <a:pPr marL="184150" indent="-171450">
              <a:lnSpc>
                <a:spcPct val="150000"/>
              </a:lnSpc>
              <a:spcBef>
                <a:spcPts val="635"/>
              </a:spcBef>
              <a:buClr>
                <a:srgbClr val="006FC0"/>
              </a:buClr>
              <a:buSzPct val="88461"/>
              <a:buFont typeface="Arial MT"/>
              <a:buChar char="•"/>
              <a:tabLst>
                <a:tab pos="184150" algn="l"/>
              </a:tabLst>
            </a:pPr>
            <a:r>
              <a:rPr sz="2000" spc="10" dirty="0">
                <a:latin typeface="Segoe UI"/>
                <a:cs typeface="Segoe UI"/>
              </a:rPr>
              <a:t>Index</a:t>
            </a:r>
            <a:r>
              <a:rPr sz="2000" spc="-70" dirty="0">
                <a:latin typeface="Segoe UI"/>
                <a:cs typeface="Segoe UI"/>
              </a:rPr>
              <a:t> </a:t>
            </a:r>
            <a:r>
              <a:rPr sz="2000" spc="10" dirty="0">
                <a:latin typeface="Segoe UI"/>
                <a:cs typeface="Segoe UI"/>
              </a:rPr>
              <a:t>Fragmentation</a:t>
            </a:r>
            <a:endParaRPr sz="2000" dirty="0">
              <a:latin typeface="Segoe UI"/>
              <a:cs typeface="Segoe UI"/>
            </a:endParaRPr>
          </a:p>
          <a:p>
            <a:pPr marL="184150" indent="-171450">
              <a:lnSpc>
                <a:spcPct val="150000"/>
              </a:lnSpc>
              <a:spcBef>
                <a:spcPts val="635"/>
              </a:spcBef>
              <a:buClr>
                <a:srgbClr val="006FC0"/>
              </a:buClr>
              <a:buSzPct val="88461"/>
              <a:buFont typeface="Arial MT"/>
              <a:buChar char="•"/>
              <a:tabLst>
                <a:tab pos="184150" algn="l"/>
              </a:tabLst>
            </a:pPr>
            <a:r>
              <a:rPr sz="2000" spc="-20" dirty="0">
                <a:latin typeface="Segoe UI"/>
                <a:cs typeface="Segoe UI"/>
              </a:rPr>
              <a:t>I</a:t>
            </a:r>
            <a:r>
              <a:rPr sz="2000" spc="25" dirty="0">
                <a:latin typeface="Segoe UI"/>
                <a:cs typeface="Segoe UI"/>
              </a:rPr>
              <a:t>n</a:t>
            </a:r>
            <a:r>
              <a:rPr sz="2000" spc="40" dirty="0">
                <a:latin typeface="Segoe UI"/>
                <a:cs typeface="Segoe UI"/>
              </a:rPr>
              <a:t>d</a:t>
            </a:r>
            <a:r>
              <a:rPr sz="2000" spc="-15" dirty="0">
                <a:latin typeface="Segoe UI"/>
                <a:cs typeface="Segoe UI"/>
              </a:rPr>
              <a:t>e</a:t>
            </a:r>
            <a:r>
              <a:rPr sz="2000" spc="10" dirty="0">
                <a:latin typeface="Segoe UI"/>
                <a:cs typeface="Segoe UI"/>
              </a:rPr>
              <a:t>x</a:t>
            </a:r>
            <a:r>
              <a:rPr sz="2000" spc="-40" dirty="0">
                <a:latin typeface="Segoe UI"/>
                <a:cs typeface="Segoe UI"/>
              </a:rPr>
              <a:t> </a:t>
            </a:r>
            <a:r>
              <a:rPr sz="2000" spc="35" dirty="0">
                <a:latin typeface="Segoe UI"/>
                <a:cs typeface="Segoe UI"/>
              </a:rPr>
              <a:t>C</a:t>
            </a:r>
            <a:r>
              <a:rPr sz="2000" spc="45" dirty="0">
                <a:latin typeface="Segoe UI"/>
                <a:cs typeface="Segoe UI"/>
              </a:rPr>
              <a:t>o</a:t>
            </a:r>
            <a:r>
              <a:rPr sz="2000" spc="-35" dirty="0">
                <a:latin typeface="Segoe UI"/>
                <a:cs typeface="Segoe UI"/>
              </a:rPr>
              <a:t>l</a:t>
            </a:r>
            <a:r>
              <a:rPr sz="2000" spc="25" dirty="0">
                <a:latin typeface="Segoe UI"/>
                <a:cs typeface="Segoe UI"/>
              </a:rPr>
              <a:t>u</a:t>
            </a:r>
            <a:r>
              <a:rPr sz="2000" spc="5" dirty="0">
                <a:latin typeface="Segoe UI"/>
                <a:cs typeface="Segoe UI"/>
              </a:rPr>
              <a:t>m</a:t>
            </a:r>
            <a:r>
              <a:rPr sz="2000" spc="15" dirty="0">
                <a:latin typeface="Segoe UI"/>
                <a:cs typeface="Segoe UI"/>
              </a:rPr>
              <a:t>n</a:t>
            </a:r>
            <a:r>
              <a:rPr sz="2000" spc="-175" dirty="0">
                <a:latin typeface="Segoe UI"/>
                <a:cs typeface="Segoe UI"/>
              </a:rPr>
              <a:t> </a:t>
            </a:r>
            <a:r>
              <a:rPr sz="2000" spc="-10" dirty="0">
                <a:latin typeface="Segoe UI"/>
                <a:cs typeface="Segoe UI"/>
              </a:rPr>
              <a:t>Or</a:t>
            </a:r>
            <a:r>
              <a:rPr sz="2000" spc="40" dirty="0">
                <a:latin typeface="Segoe UI"/>
                <a:cs typeface="Segoe UI"/>
              </a:rPr>
              <a:t>d</a:t>
            </a:r>
            <a:r>
              <a:rPr sz="2000" spc="-15" dirty="0">
                <a:latin typeface="Segoe UI"/>
                <a:cs typeface="Segoe UI"/>
              </a:rPr>
              <a:t>e</a:t>
            </a:r>
            <a:r>
              <a:rPr sz="2000" spc="5" dirty="0">
                <a:latin typeface="Segoe UI"/>
                <a:cs typeface="Segoe UI"/>
              </a:rPr>
              <a:t>r</a:t>
            </a:r>
            <a:endParaRPr sz="2000" dirty="0">
              <a:latin typeface="Segoe UI"/>
              <a:cs typeface="Segoe UI"/>
            </a:endParaRPr>
          </a:p>
          <a:p>
            <a:pPr marL="184150" indent="-171450">
              <a:lnSpc>
                <a:spcPct val="150000"/>
              </a:lnSpc>
              <a:spcBef>
                <a:spcPts val="560"/>
              </a:spcBef>
              <a:buClr>
                <a:srgbClr val="006FC0"/>
              </a:buClr>
              <a:buSzPct val="88461"/>
              <a:buFont typeface="Arial MT"/>
              <a:buChar char="•"/>
              <a:tabLst>
                <a:tab pos="184150" algn="l"/>
              </a:tabLst>
            </a:pPr>
            <a:r>
              <a:rPr sz="2000" spc="5" dirty="0">
                <a:latin typeface="Segoe UI"/>
                <a:cs typeface="Segoe UI"/>
              </a:rPr>
              <a:t>Identify</a:t>
            </a:r>
            <a:r>
              <a:rPr sz="2000" spc="-120" dirty="0">
                <a:latin typeface="Segoe UI"/>
                <a:cs typeface="Segoe UI"/>
              </a:rPr>
              <a:t> </a:t>
            </a:r>
            <a:r>
              <a:rPr sz="2000" spc="20" dirty="0">
                <a:latin typeface="Segoe UI"/>
                <a:cs typeface="Segoe UI"/>
              </a:rPr>
              <a:t>and</a:t>
            </a:r>
            <a:r>
              <a:rPr sz="2000" spc="-20" dirty="0">
                <a:latin typeface="Segoe UI"/>
                <a:cs typeface="Segoe UI"/>
              </a:rPr>
              <a:t> </a:t>
            </a:r>
            <a:r>
              <a:rPr sz="2000" spc="10" dirty="0">
                <a:latin typeface="Segoe UI"/>
                <a:cs typeface="Segoe UI"/>
              </a:rPr>
              <a:t>Create</a:t>
            </a:r>
            <a:r>
              <a:rPr sz="2000" spc="-140" dirty="0">
                <a:latin typeface="Segoe UI"/>
                <a:cs typeface="Segoe UI"/>
              </a:rPr>
              <a:t> </a:t>
            </a:r>
            <a:r>
              <a:rPr sz="2000" spc="-5" dirty="0">
                <a:latin typeface="Segoe UI"/>
                <a:cs typeface="Segoe UI"/>
              </a:rPr>
              <a:t>Missing</a:t>
            </a:r>
            <a:r>
              <a:rPr sz="2000" spc="-25" dirty="0">
                <a:latin typeface="Segoe UI"/>
                <a:cs typeface="Segoe UI"/>
              </a:rPr>
              <a:t> </a:t>
            </a:r>
            <a:r>
              <a:rPr sz="2000" spc="5" dirty="0">
                <a:latin typeface="Segoe UI"/>
                <a:cs typeface="Segoe UI"/>
              </a:rPr>
              <a:t>Indexes</a:t>
            </a:r>
            <a:endParaRPr sz="2000" dirty="0">
              <a:latin typeface="Segoe UI"/>
              <a:cs typeface="Segoe UI"/>
            </a:endParaRPr>
          </a:p>
          <a:p>
            <a:pPr marL="184150" indent="-171450">
              <a:lnSpc>
                <a:spcPct val="150000"/>
              </a:lnSpc>
              <a:spcBef>
                <a:spcPts val="635"/>
              </a:spcBef>
              <a:buClr>
                <a:srgbClr val="006FC0"/>
              </a:buClr>
              <a:buSzPct val="88461"/>
              <a:buFont typeface="Arial MT"/>
              <a:buChar char="•"/>
              <a:tabLst>
                <a:tab pos="184150" algn="l"/>
              </a:tabLst>
            </a:pPr>
            <a:r>
              <a:rPr sz="2000" spc="45" dirty="0">
                <a:latin typeface="Segoe UI"/>
                <a:cs typeface="Segoe UI"/>
              </a:rPr>
              <a:t>D</a:t>
            </a:r>
            <a:r>
              <a:rPr sz="2000" spc="-15" dirty="0">
                <a:latin typeface="Segoe UI"/>
                <a:cs typeface="Segoe UI"/>
              </a:rPr>
              <a:t>e</a:t>
            </a:r>
            <a:r>
              <a:rPr sz="2000" spc="5" dirty="0">
                <a:latin typeface="Segoe UI"/>
                <a:cs typeface="Segoe UI"/>
              </a:rPr>
              <a:t>m</a:t>
            </a:r>
            <a:r>
              <a:rPr sz="2000" spc="45" dirty="0">
                <a:latin typeface="Segoe UI"/>
                <a:cs typeface="Segoe UI"/>
              </a:rPr>
              <a:t>o</a:t>
            </a:r>
            <a:r>
              <a:rPr sz="2000" spc="25" dirty="0">
                <a:latin typeface="Segoe UI"/>
                <a:cs typeface="Segoe UI"/>
              </a:rPr>
              <a:t>n</a:t>
            </a:r>
            <a:r>
              <a:rPr sz="2000" spc="15" dirty="0">
                <a:latin typeface="Segoe UI"/>
                <a:cs typeface="Segoe UI"/>
              </a:rPr>
              <a:t>st</a:t>
            </a:r>
            <a:r>
              <a:rPr sz="2000" spc="-10" dirty="0">
                <a:latin typeface="Segoe UI"/>
                <a:cs typeface="Segoe UI"/>
              </a:rPr>
              <a:t>r</a:t>
            </a:r>
            <a:r>
              <a:rPr sz="2000" spc="20" dirty="0">
                <a:latin typeface="Segoe UI"/>
                <a:cs typeface="Segoe UI"/>
              </a:rPr>
              <a:t>a</a:t>
            </a:r>
            <a:r>
              <a:rPr sz="2000" spc="10" dirty="0">
                <a:latin typeface="Segoe UI"/>
                <a:cs typeface="Segoe UI"/>
              </a:rPr>
              <a:t>t</a:t>
            </a:r>
            <a:r>
              <a:rPr sz="2000" spc="-35" dirty="0">
                <a:latin typeface="Segoe UI"/>
                <a:cs typeface="Segoe UI"/>
              </a:rPr>
              <a:t>i</a:t>
            </a:r>
            <a:r>
              <a:rPr sz="2000" spc="45" dirty="0">
                <a:latin typeface="Segoe UI"/>
                <a:cs typeface="Segoe UI"/>
              </a:rPr>
              <a:t>o</a:t>
            </a:r>
            <a:r>
              <a:rPr sz="2000" spc="-50" dirty="0">
                <a:latin typeface="Segoe UI"/>
                <a:cs typeface="Segoe UI"/>
              </a:rPr>
              <a:t>n</a:t>
            </a:r>
            <a:r>
              <a:rPr sz="2000" spc="5" dirty="0">
                <a:latin typeface="Segoe UI"/>
                <a:cs typeface="Segoe UI"/>
              </a:rPr>
              <a:t>:</a:t>
            </a:r>
            <a:r>
              <a:rPr sz="2000" spc="-240" dirty="0">
                <a:latin typeface="Segoe UI"/>
                <a:cs typeface="Segoe UI"/>
              </a:rPr>
              <a:t> </a:t>
            </a:r>
            <a:r>
              <a:rPr sz="2000" spc="40" dirty="0">
                <a:latin typeface="Segoe UI"/>
                <a:cs typeface="Segoe UI"/>
              </a:rPr>
              <a:t>P</a:t>
            </a:r>
            <a:r>
              <a:rPr sz="2000" spc="-35" dirty="0">
                <a:latin typeface="Segoe UI"/>
                <a:cs typeface="Segoe UI"/>
              </a:rPr>
              <a:t>i</a:t>
            </a:r>
            <a:r>
              <a:rPr sz="2000" spc="-5" dirty="0">
                <a:latin typeface="Segoe UI"/>
                <a:cs typeface="Segoe UI"/>
              </a:rPr>
              <a:t>c</a:t>
            </a:r>
            <a:r>
              <a:rPr sz="2000" spc="-20" dirty="0">
                <a:latin typeface="Segoe UI"/>
                <a:cs typeface="Segoe UI"/>
              </a:rPr>
              <a:t>k</a:t>
            </a:r>
            <a:r>
              <a:rPr sz="2000" spc="-35" dirty="0">
                <a:latin typeface="Segoe UI"/>
                <a:cs typeface="Segoe UI"/>
              </a:rPr>
              <a:t>i</a:t>
            </a:r>
            <a:r>
              <a:rPr sz="2000" spc="25" dirty="0">
                <a:latin typeface="Segoe UI"/>
                <a:cs typeface="Segoe UI"/>
              </a:rPr>
              <a:t>n</a:t>
            </a:r>
            <a:r>
              <a:rPr sz="2000" spc="15" dirty="0">
                <a:latin typeface="Segoe UI"/>
                <a:cs typeface="Segoe UI"/>
              </a:rPr>
              <a:t>g</a:t>
            </a:r>
            <a:r>
              <a:rPr sz="2000" spc="-15" dirty="0">
                <a:latin typeface="Segoe UI"/>
                <a:cs typeface="Segoe UI"/>
              </a:rPr>
              <a:t> </a:t>
            </a:r>
            <a:r>
              <a:rPr sz="2000" spc="10" dirty="0">
                <a:latin typeface="Segoe UI"/>
                <a:cs typeface="Segoe UI"/>
              </a:rPr>
              <a:t>t</a:t>
            </a:r>
            <a:r>
              <a:rPr sz="2000" spc="25" dirty="0">
                <a:latin typeface="Segoe UI"/>
                <a:cs typeface="Segoe UI"/>
              </a:rPr>
              <a:t>h</a:t>
            </a:r>
            <a:r>
              <a:rPr sz="2000" spc="10" dirty="0">
                <a:latin typeface="Segoe UI"/>
                <a:cs typeface="Segoe UI"/>
              </a:rPr>
              <a:t>e</a:t>
            </a:r>
            <a:r>
              <a:rPr sz="2000" spc="-60" dirty="0">
                <a:latin typeface="Segoe UI"/>
                <a:cs typeface="Segoe UI"/>
              </a:rPr>
              <a:t> </a:t>
            </a:r>
            <a:r>
              <a:rPr sz="2000" spc="10" dirty="0">
                <a:latin typeface="Segoe UI"/>
                <a:cs typeface="Segoe UI"/>
              </a:rPr>
              <a:t>R</a:t>
            </a:r>
            <a:r>
              <a:rPr sz="2000" spc="-25" dirty="0">
                <a:latin typeface="Segoe UI"/>
                <a:cs typeface="Segoe UI"/>
              </a:rPr>
              <a:t>i</a:t>
            </a:r>
            <a:r>
              <a:rPr sz="2000" spc="40" dirty="0">
                <a:latin typeface="Segoe UI"/>
                <a:cs typeface="Segoe UI"/>
              </a:rPr>
              <a:t>g</a:t>
            </a:r>
            <a:r>
              <a:rPr sz="2000" spc="25" dirty="0">
                <a:latin typeface="Segoe UI"/>
                <a:cs typeface="Segoe UI"/>
              </a:rPr>
              <a:t>h</a:t>
            </a:r>
            <a:r>
              <a:rPr sz="2000" spc="5" dirty="0">
                <a:latin typeface="Segoe UI"/>
                <a:cs typeface="Segoe UI"/>
              </a:rPr>
              <a:t>t</a:t>
            </a:r>
            <a:r>
              <a:rPr sz="2000" spc="-105" dirty="0">
                <a:latin typeface="Segoe UI"/>
                <a:cs typeface="Segoe UI"/>
              </a:rPr>
              <a:t> </a:t>
            </a:r>
            <a:r>
              <a:rPr sz="2000" spc="-20" dirty="0">
                <a:latin typeface="Segoe UI"/>
                <a:cs typeface="Segoe UI"/>
              </a:rPr>
              <a:t>I</a:t>
            </a:r>
            <a:r>
              <a:rPr sz="2000" spc="25" dirty="0">
                <a:latin typeface="Segoe UI"/>
                <a:cs typeface="Segoe UI"/>
              </a:rPr>
              <a:t>n</a:t>
            </a:r>
            <a:r>
              <a:rPr sz="2000" spc="40" dirty="0">
                <a:latin typeface="Segoe UI"/>
                <a:cs typeface="Segoe UI"/>
              </a:rPr>
              <a:t>d</a:t>
            </a:r>
            <a:r>
              <a:rPr sz="2000" spc="-15" dirty="0">
                <a:latin typeface="Segoe UI"/>
                <a:cs typeface="Segoe UI"/>
              </a:rPr>
              <a:t>e</a:t>
            </a:r>
            <a:r>
              <a:rPr sz="2000" spc="10" dirty="0">
                <a:latin typeface="Segoe UI"/>
                <a:cs typeface="Segoe UI"/>
              </a:rPr>
              <a:t>x</a:t>
            </a:r>
            <a:r>
              <a:rPr sz="2000" spc="-40" dirty="0">
                <a:latin typeface="Segoe UI"/>
                <a:cs typeface="Segoe UI"/>
              </a:rPr>
              <a:t> </a:t>
            </a:r>
            <a:r>
              <a:rPr sz="2000" spc="-10" dirty="0">
                <a:latin typeface="Segoe UI"/>
                <a:cs typeface="Segoe UI"/>
              </a:rPr>
              <a:t>Ke</a:t>
            </a:r>
            <a:r>
              <a:rPr sz="2000" spc="10" dirty="0">
                <a:latin typeface="Segoe UI"/>
                <a:cs typeface="Segoe UI"/>
              </a:rPr>
              <a:t>y</a:t>
            </a:r>
            <a:endParaRPr sz="2600" dirty="0">
              <a:latin typeface="Segoe UI"/>
              <a:cs typeface="Segoe UI"/>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407920" cy="449580"/>
          </a:xfrm>
          <a:prstGeom prst="rect">
            <a:avLst/>
          </a:prstGeom>
        </p:spPr>
        <p:txBody>
          <a:bodyPr vert="horz" wrap="square" lIns="0" tIns="16510" rIns="0" bIns="0" rtlCol="0">
            <a:spAutoFit/>
          </a:bodyPr>
          <a:lstStyle/>
          <a:p>
            <a:pPr marL="12700">
              <a:lnSpc>
                <a:spcPct val="100000"/>
              </a:lnSpc>
              <a:spcBef>
                <a:spcPts val="130"/>
              </a:spcBef>
            </a:pPr>
            <a:r>
              <a:rPr spc="10" dirty="0"/>
              <a:t>Index</a:t>
            </a:r>
            <a:r>
              <a:rPr dirty="0"/>
              <a:t> </a:t>
            </a:r>
            <a:r>
              <a:rPr spc="20" dirty="0"/>
              <a:t>Structure</a:t>
            </a:r>
          </a:p>
        </p:txBody>
      </p:sp>
      <p:sp>
        <p:nvSpPr>
          <p:cNvPr id="3" name="object 3"/>
          <p:cNvSpPr txBox="1"/>
          <p:nvPr/>
        </p:nvSpPr>
        <p:spPr>
          <a:xfrm>
            <a:off x="538162" y="959750"/>
            <a:ext cx="7527290" cy="5952592"/>
          </a:xfrm>
          <a:prstGeom prst="rect">
            <a:avLst/>
          </a:prstGeom>
        </p:spPr>
        <p:txBody>
          <a:bodyPr vert="horz" wrap="square" lIns="0" tIns="99060" rIns="0" bIns="0" rtlCol="0">
            <a:spAutoFit/>
          </a:bodyPr>
          <a:lstStyle/>
          <a:p>
            <a:pPr marL="184150" indent="-171450">
              <a:lnSpc>
                <a:spcPct val="150000"/>
              </a:lnSpc>
              <a:spcBef>
                <a:spcPts val="780"/>
              </a:spcBef>
              <a:buClr>
                <a:srgbClr val="006FC0"/>
              </a:buClr>
              <a:buSzPct val="89583"/>
              <a:buFont typeface="Arial MT"/>
              <a:buChar char="•"/>
              <a:tabLst>
                <a:tab pos="184150" algn="l"/>
              </a:tabLst>
            </a:pPr>
            <a:r>
              <a:rPr spc="5" dirty="0">
                <a:latin typeface="Segoe UI"/>
                <a:cs typeface="Segoe UI"/>
              </a:rPr>
              <a:t>B-trees:</a:t>
            </a:r>
            <a:endParaRPr dirty="0">
              <a:latin typeface="Segoe UI"/>
              <a:cs typeface="Segoe UI"/>
            </a:endParaRPr>
          </a:p>
          <a:p>
            <a:pPr marL="469900" lvl="1" indent="-172085">
              <a:lnSpc>
                <a:spcPct val="150000"/>
              </a:lnSpc>
              <a:spcBef>
                <a:spcPts val="600"/>
              </a:spcBef>
              <a:buClr>
                <a:srgbClr val="006FC0"/>
              </a:buClr>
              <a:buSzPct val="90000"/>
              <a:buFont typeface="Arial MT"/>
              <a:buChar char="•"/>
              <a:tabLst>
                <a:tab pos="470534" algn="l"/>
              </a:tabLst>
            </a:pPr>
            <a:r>
              <a:rPr sz="1600" spc="-15" dirty="0">
                <a:latin typeface="Segoe UI"/>
                <a:cs typeface="Segoe UI"/>
              </a:rPr>
              <a:t>S</a:t>
            </a:r>
            <a:r>
              <a:rPr sz="1600" dirty="0">
                <a:latin typeface="Segoe UI"/>
                <a:cs typeface="Segoe UI"/>
              </a:rPr>
              <a:t>e</a:t>
            </a:r>
            <a:r>
              <a:rPr sz="1600" spc="35" dirty="0">
                <a:latin typeface="Segoe UI"/>
                <a:cs typeface="Segoe UI"/>
              </a:rPr>
              <a:t>l</a:t>
            </a:r>
            <a:r>
              <a:rPr sz="1600" spc="-30" dirty="0">
                <a:latin typeface="Segoe UI"/>
                <a:cs typeface="Segoe UI"/>
              </a:rPr>
              <a:t>f</a:t>
            </a:r>
            <a:r>
              <a:rPr sz="1600" spc="20" dirty="0">
                <a:latin typeface="Segoe UI"/>
                <a:cs typeface="Segoe UI"/>
              </a:rPr>
              <a:t>-b</a:t>
            </a:r>
            <a:r>
              <a:rPr sz="1600" spc="25" dirty="0">
                <a:latin typeface="Segoe UI"/>
                <a:cs typeface="Segoe UI"/>
              </a:rPr>
              <a:t>a</a:t>
            </a:r>
            <a:r>
              <a:rPr sz="1600" spc="35" dirty="0">
                <a:latin typeface="Segoe UI"/>
                <a:cs typeface="Segoe UI"/>
              </a:rPr>
              <a:t>l</a:t>
            </a:r>
            <a:r>
              <a:rPr sz="1600" spc="25" dirty="0">
                <a:latin typeface="Segoe UI"/>
                <a:cs typeface="Segoe UI"/>
              </a:rPr>
              <a:t>a</a:t>
            </a:r>
            <a:r>
              <a:rPr sz="1600" spc="-10" dirty="0">
                <a:latin typeface="Segoe UI"/>
                <a:cs typeface="Segoe UI"/>
              </a:rPr>
              <a:t>n</a:t>
            </a:r>
            <a:r>
              <a:rPr sz="1600" spc="-30" dirty="0">
                <a:latin typeface="Segoe UI"/>
                <a:cs typeface="Segoe UI"/>
              </a:rPr>
              <a:t>c</a:t>
            </a:r>
            <a:r>
              <a:rPr sz="1600" spc="35" dirty="0">
                <a:latin typeface="Segoe UI"/>
                <a:cs typeface="Segoe UI"/>
              </a:rPr>
              <a:t>i</a:t>
            </a:r>
            <a:r>
              <a:rPr sz="1600" spc="-10" dirty="0">
                <a:latin typeface="Segoe UI"/>
                <a:cs typeface="Segoe UI"/>
              </a:rPr>
              <a:t>n</a:t>
            </a:r>
            <a:r>
              <a:rPr sz="1600" spc="15" dirty="0">
                <a:latin typeface="Segoe UI"/>
                <a:cs typeface="Segoe UI"/>
              </a:rPr>
              <a:t>g</a:t>
            </a:r>
            <a:r>
              <a:rPr sz="1600" spc="-170" dirty="0">
                <a:latin typeface="Segoe UI"/>
                <a:cs typeface="Segoe UI"/>
              </a:rPr>
              <a:t> </a:t>
            </a:r>
            <a:r>
              <a:rPr sz="1600" spc="-10" dirty="0">
                <a:latin typeface="Segoe UI"/>
                <a:cs typeface="Segoe UI"/>
              </a:rPr>
              <a:t>t</a:t>
            </a:r>
            <a:r>
              <a:rPr sz="1600" spc="-25" dirty="0">
                <a:latin typeface="Segoe UI"/>
                <a:cs typeface="Segoe UI"/>
              </a:rPr>
              <a:t>r</a:t>
            </a:r>
            <a:r>
              <a:rPr sz="1600" dirty="0">
                <a:latin typeface="Segoe UI"/>
                <a:cs typeface="Segoe UI"/>
              </a:rPr>
              <a:t>e</a:t>
            </a:r>
            <a:r>
              <a:rPr sz="1600" spc="10" dirty="0">
                <a:latin typeface="Segoe UI"/>
                <a:cs typeface="Segoe UI"/>
              </a:rPr>
              <a:t>e</a:t>
            </a:r>
            <a:r>
              <a:rPr sz="1600" spc="40" dirty="0">
                <a:latin typeface="Segoe UI"/>
                <a:cs typeface="Segoe UI"/>
              </a:rPr>
              <a:t> </a:t>
            </a:r>
            <a:r>
              <a:rPr sz="1600" spc="20" dirty="0">
                <a:latin typeface="Segoe UI"/>
                <a:cs typeface="Segoe UI"/>
              </a:rPr>
              <a:t>d</a:t>
            </a:r>
            <a:r>
              <a:rPr sz="1600" spc="25" dirty="0">
                <a:latin typeface="Segoe UI"/>
                <a:cs typeface="Segoe UI"/>
              </a:rPr>
              <a:t>a</a:t>
            </a:r>
            <a:r>
              <a:rPr sz="1600" spc="-10" dirty="0">
                <a:latin typeface="Segoe UI"/>
                <a:cs typeface="Segoe UI"/>
              </a:rPr>
              <a:t>t</a:t>
            </a:r>
            <a:r>
              <a:rPr sz="1600" spc="10" dirty="0">
                <a:latin typeface="Segoe UI"/>
                <a:cs typeface="Segoe UI"/>
              </a:rPr>
              <a:t>a</a:t>
            </a:r>
            <a:r>
              <a:rPr sz="1600" spc="-85" dirty="0">
                <a:latin typeface="Segoe UI"/>
                <a:cs typeface="Segoe UI"/>
              </a:rPr>
              <a:t> </a:t>
            </a:r>
            <a:r>
              <a:rPr sz="1600" spc="-30" dirty="0">
                <a:latin typeface="Segoe UI"/>
                <a:cs typeface="Segoe UI"/>
              </a:rPr>
              <a:t>s</a:t>
            </a:r>
            <a:r>
              <a:rPr sz="1600" spc="-10" dirty="0">
                <a:latin typeface="Segoe UI"/>
                <a:cs typeface="Segoe UI"/>
              </a:rPr>
              <a:t>t</a:t>
            </a:r>
            <a:r>
              <a:rPr sz="1600" spc="-25" dirty="0">
                <a:latin typeface="Segoe UI"/>
                <a:cs typeface="Segoe UI"/>
              </a:rPr>
              <a:t>r</a:t>
            </a:r>
            <a:r>
              <a:rPr sz="1600" spc="-10" dirty="0">
                <a:latin typeface="Segoe UI"/>
                <a:cs typeface="Segoe UI"/>
              </a:rPr>
              <a:t>u</a:t>
            </a:r>
            <a:r>
              <a:rPr sz="1600" spc="-30" dirty="0">
                <a:latin typeface="Segoe UI"/>
                <a:cs typeface="Segoe UI"/>
              </a:rPr>
              <a:t>c</a:t>
            </a:r>
            <a:r>
              <a:rPr sz="1600" spc="-10" dirty="0">
                <a:latin typeface="Segoe UI"/>
                <a:cs typeface="Segoe UI"/>
              </a:rPr>
              <a:t>tu</a:t>
            </a:r>
            <a:r>
              <a:rPr sz="1600" spc="-25" dirty="0">
                <a:latin typeface="Segoe UI"/>
                <a:cs typeface="Segoe UI"/>
              </a:rPr>
              <a:t>r</a:t>
            </a:r>
            <a:r>
              <a:rPr sz="1600" spc="10" dirty="0">
                <a:latin typeface="Segoe UI"/>
                <a:cs typeface="Segoe UI"/>
              </a:rPr>
              <a:t>e</a:t>
            </a:r>
            <a:endParaRPr sz="1600" dirty="0">
              <a:latin typeface="Segoe UI"/>
              <a:cs typeface="Segoe UI"/>
            </a:endParaRPr>
          </a:p>
          <a:p>
            <a:pPr marL="469900" lvl="1" indent="-172085">
              <a:lnSpc>
                <a:spcPct val="150000"/>
              </a:lnSpc>
              <a:spcBef>
                <a:spcPts val="605"/>
              </a:spcBef>
              <a:buClr>
                <a:srgbClr val="006FC0"/>
              </a:buClr>
              <a:buSzPct val="90000"/>
              <a:buFont typeface="Arial MT"/>
              <a:buChar char="•"/>
              <a:tabLst>
                <a:tab pos="470534" algn="l"/>
              </a:tabLst>
            </a:pPr>
            <a:r>
              <a:rPr sz="1600" spc="-5" dirty="0">
                <a:latin typeface="Segoe UI"/>
                <a:cs typeface="Segoe UI"/>
              </a:rPr>
              <a:t>One</a:t>
            </a:r>
            <a:r>
              <a:rPr sz="1600" spc="40" dirty="0">
                <a:latin typeface="Segoe UI"/>
                <a:cs typeface="Segoe UI"/>
              </a:rPr>
              <a:t> </a:t>
            </a:r>
            <a:r>
              <a:rPr sz="1600" spc="10" dirty="0">
                <a:latin typeface="Segoe UI"/>
                <a:cs typeface="Segoe UI"/>
              </a:rPr>
              <a:t>root</a:t>
            </a:r>
            <a:r>
              <a:rPr sz="1600" spc="-30" dirty="0">
                <a:latin typeface="Segoe UI"/>
                <a:cs typeface="Segoe UI"/>
              </a:rPr>
              <a:t> </a:t>
            </a:r>
            <a:r>
              <a:rPr sz="1600" spc="5" dirty="0">
                <a:latin typeface="Segoe UI"/>
                <a:cs typeface="Segoe UI"/>
              </a:rPr>
              <a:t>node;</a:t>
            </a:r>
            <a:r>
              <a:rPr sz="1600" spc="-85" dirty="0">
                <a:latin typeface="Segoe UI"/>
                <a:cs typeface="Segoe UI"/>
              </a:rPr>
              <a:t> </a:t>
            </a:r>
            <a:r>
              <a:rPr sz="1600" spc="5" dirty="0">
                <a:latin typeface="Segoe UI"/>
                <a:cs typeface="Segoe UI"/>
              </a:rPr>
              <a:t>many</a:t>
            </a:r>
            <a:r>
              <a:rPr sz="1600" spc="-25" dirty="0">
                <a:latin typeface="Segoe UI"/>
                <a:cs typeface="Segoe UI"/>
              </a:rPr>
              <a:t> </a:t>
            </a:r>
            <a:r>
              <a:rPr sz="1600" spc="10" dirty="0">
                <a:latin typeface="Segoe UI"/>
                <a:cs typeface="Segoe UI"/>
              </a:rPr>
              <a:t>non-leaf</a:t>
            </a:r>
            <a:r>
              <a:rPr sz="1600" spc="-130" dirty="0">
                <a:latin typeface="Segoe UI"/>
                <a:cs typeface="Segoe UI"/>
              </a:rPr>
              <a:t> </a:t>
            </a:r>
            <a:r>
              <a:rPr sz="1600" dirty="0">
                <a:latin typeface="Segoe UI"/>
                <a:cs typeface="Segoe UI"/>
              </a:rPr>
              <a:t>nodes;</a:t>
            </a:r>
            <a:r>
              <a:rPr sz="1600" spc="-10" dirty="0">
                <a:latin typeface="Segoe UI"/>
                <a:cs typeface="Segoe UI"/>
              </a:rPr>
              <a:t> </a:t>
            </a:r>
            <a:r>
              <a:rPr sz="1600" spc="5" dirty="0">
                <a:latin typeface="Segoe UI"/>
                <a:cs typeface="Segoe UI"/>
              </a:rPr>
              <a:t>many</a:t>
            </a:r>
            <a:r>
              <a:rPr sz="1600" spc="-25" dirty="0">
                <a:latin typeface="Segoe UI"/>
                <a:cs typeface="Segoe UI"/>
              </a:rPr>
              <a:t> </a:t>
            </a:r>
            <a:r>
              <a:rPr sz="1600" spc="15" dirty="0">
                <a:latin typeface="Segoe UI"/>
                <a:cs typeface="Segoe UI"/>
              </a:rPr>
              <a:t>leaf</a:t>
            </a:r>
            <a:r>
              <a:rPr sz="1600" spc="-50" dirty="0">
                <a:latin typeface="Segoe UI"/>
                <a:cs typeface="Segoe UI"/>
              </a:rPr>
              <a:t> </a:t>
            </a:r>
            <a:r>
              <a:rPr sz="1600" spc="10" dirty="0">
                <a:latin typeface="Segoe UI"/>
                <a:cs typeface="Segoe UI"/>
              </a:rPr>
              <a:t>nodes</a:t>
            </a:r>
            <a:endParaRPr sz="1600" dirty="0">
              <a:latin typeface="Segoe UI"/>
              <a:cs typeface="Segoe UI"/>
            </a:endParaRPr>
          </a:p>
          <a:p>
            <a:pPr marL="469900" lvl="1" indent="-172085">
              <a:lnSpc>
                <a:spcPct val="150000"/>
              </a:lnSpc>
              <a:spcBef>
                <a:spcPts val="605"/>
              </a:spcBef>
              <a:buClr>
                <a:srgbClr val="006FC0"/>
              </a:buClr>
              <a:buSzPct val="90000"/>
              <a:buFont typeface="Arial MT"/>
              <a:buChar char="•"/>
              <a:tabLst>
                <a:tab pos="470534" algn="l"/>
              </a:tabLst>
            </a:pPr>
            <a:r>
              <a:rPr sz="1600" spc="5" dirty="0">
                <a:latin typeface="Segoe UI"/>
                <a:cs typeface="Segoe UI"/>
              </a:rPr>
              <a:t>Clustered</a:t>
            </a:r>
            <a:r>
              <a:rPr sz="1600" spc="-30" dirty="0">
                <a:latin typeface="Segoe UI"/>
                <a:cs typeface="Segoe UI"/>
              </a:rPr>
              <a:t> </a:t>
            </a:r>
            <a:r>
              <a:rPr sz="1600" spc="10" dirty="0">
                <a:latin typeface="Segoe UI"/>
                <a:cs typeface="Segoe UI"/>
              </a:rPr>
              <a:t>and</a:t>
            </a:r>
            <a:r>
              <a:rPr sz="1600" spc="-100" dirty="0">
                <a:latin typeface="Segoe UI"/>
                <a:cs typeface="Segoe UI"/>
              </a:rPr>
              <a:t> </a:t>
            </a:r>
            <a:r>
              <a:rPr sz="1600" dirty="0">
                <a:latin typeface="Segoe UI"/>
                <a:cs typeface="Segoe UI"/>
              </a:rPr>
              <a:t>nonclustered</a:t>
            </a:r>
            <a:r>
              <a:rPr sz="1600" spc="50" dirty="0">
                <a:latin typeface="Segoe UI"/>
                <a:cs typeface="Segoe UI"/>
              </a:rPr>
              <a:t> </a:t>
            </a:r>
            <a:r>
              <a:rPr sz="1600" spc="5" dirty="0">
                <a:latin typeface="Segoe UI"/>
                <a:cs typeface="Segoe UI"/>
              </a:rPr>
              <a:t>indexes</a:t>
            </a:r>
            <a:r>
              <a:rPr sz="1600" spc="-60" dirty="0">
                <a:latin typeface="Segoe UI"/>
                <a:cs typeface="Segoe UI"/>
              </a:rPr>
              <a:t> </a:t>
            </a:r>
            <a:r>
              <a:rPr sz="1600" spc="5" dirty="0">
                <a:latin typeface="Segoe UI"/>
                <a:cs typeface="Segoe UI"/>
              </a:rPr>
              <a:t>are</a:t>
            </a:r>
            <a:r>
              <a:rPr sz="1600" spc="-40" dirty="0">
                <a:latin typeface="Segoe UI"/>
                <a:cs typeface="Segoe UI"/>
              </a:rPr>
              <a:t> </a:t>
            </a:r>
            <a:r>
              <a:rPr sz="1600" dirty="0">
                <a:latin typeface="Segoe UI"/>
                <a:cs typeface="Segoe UI"/>
              </a:rPr>
              <a:t>b-trees</a:t>
            </a:r>
          </a:p>
          <a:p>
            <a:pPr marL="184150" indent="-171450">
              <a:lnSpc>
                <a:spcPct val="150000"/>
              </a:lnSpc>
              <a:spcBef>
                <a:spcPts val="655"/>
              </a:spcBef>
              <a:buClr>
                <a:srgbClr val="006FC0"/>
              </a:buClr>
              <a:buSzPct val="89583"/>
              <a:buFont typeface="Arial MT"/>
              <a:buChar char="•"/>
              <a:tabLst>
                <a:tab pos="184150" algn="l"/>
              </a:tabLst>
            </a:pPr>
            <a:r>
              <a:rPr spc="10" dirty="0">
                <a:latin typeface="Segoe UI"/>
                <a:cs typeface="Segoe UI"/>
              </a:rPr>
              <a:t>Index</a:t>
            </a:r>
            <a:r>
              <a:rPr spc="-75" dirty="0">
                <a:latin typeface="Segoe UI"/>
                <a:cs typeface="Segoe UI"/>
              </a:rPr>
              <a:t> </a:t>
            </a:r>
            <a:r>
              <a:rPr spc="-5" dirty="0">
                <a:latin typeface="Segoe UI"/>
                <a:cs typeface="Segoe UI"/>
              </a:rPr>
              <a:t>key:</a:t>
            </a:r>
            <a:endParaRPr dirty="0">
              <a:latin typeface="Segoe UI"/>
              <a:cs typeface="Segoe UI"/>
            </a:endParaRPr>
          </a:p>
          <a:p>
            <a:pPr marL="469900" lvl="1" indent="-172085">
              <a:lnSpc>
                <a:spcPct val="150000"/>
              </a:lnSpc>
              <a:spcBef>
                <a:spcPts val="600"/>
              </a:spcBef>
              <a:buClr>
                <a:srgbClr val="006FC0"/>
              </a:buClr>
              <a:buSzPct val="90000"/>
              <a:buFont typeface="Arial MT"/>
              <a:buChar char="•"/>
              <a:tabLst>
                <a:tab pos="470534" algn="l"/>
              </a:tabLst>
            </a:pPr>
            <a:r>
              <a:rPr sz="1600" spc="5" dirty="0">
                <a:latin typeface="Segoe UI"/>
                <a:cs typeface="Segoe UI"/>
              </a:rPr>
              <a:t>Defines</a:t>
            </a:r>
            <a:r>
              <a:rPr sz="1600" spc="-65" dirty="0">
                <a:latin typeface="Segoe UI"/>
                <a:cs typeface="Segoe UI"/>
              </a:rPr>
              <a:t> </a:t>
            </a:r>
            <a:r>
              <a:rPr sz="1600" dirty="0">
                <a:latin typeface="Segoe UI"/>
                <a:cs typeface="Segoe UI"/>
              </a:rPr>
              <a:t>the</a:t>
            </a:r>
            <a:r>
              <a:rPr sz="1600" spc="35" dirty="0">
                <a:latin typeface="Segoe UI"/>
                <a:cs typeface="Segoe UI"/>
              </a:rPr>
              <a:t> </a:t>
            </a:r>
            <a:r>
              <a:rPr sz="1600" spc="5" dirty="0">
                <a:latin typeface="Segoe UI"/>
                <a:cs typeface="Segoe UI"/>
              </a:rPr>
              <a:t>order</a:t>
            </a:r>
            <a:r>
              <a:rPr sz="1600" spc="-55" dirty="0">
                <a:latin typeface="Segoe UI"/>
                <a:cs typeface="Segoe UI"/>
              </a:rPr>
              <a:t> </a:t>
            </a:r>
            <a:r>
              <a:rPr sz="1600" spc="15" dirty="0">
                <a:latin typeface="Segoe UI"/>
                <a:cs typeface="Segoe UI"/>
              </a:rPr>
              <a:t>of</a:t>
            </a:r>
            <a:r>
              <a:rPr sz="1600" spc="-60" dirty="0">
                <a:latin typeface="Segoe UI"/>
                <a:cs typeface="Segoe UI"/>
              </a:rPr>
              <a:t> </a:t>
            </a:r>
            <a:r>
              <a:rPr sz="1600" spc="15" dirty="0">
                <a:latin typeface="Segoe UI"/>
                <a:cs typeface="Segoe UI"/>
              </a:rPr>
              <a:t>data</a:t>
            </a:r>
            <a:r>
              <a:rPr sz="1600" spc="-85" dirty="0">
                <a:latin typeface="Segoe UI"/>
                <a:cs typeface="Segoe UI"/>
              </a:rPr>
              <a:t> </a:t>
            </a:r>
            <a:r>
              <a:rPr sz="1600" spc="25" dirty="0">
                <a:latin typeface="Segoe UI"/>
                <a:cs typeface="Segoe UI"/>
              </a:rPr>
              <a:t>in</a:t>
            </a:r>
            <a:r>
              <a:rPr sz="1600" spc="-50" dirty="0">
                <a:latin typeface="Segoe UI"/>
                <a:cs typeface="Segoe UI"/>
              </a:rPr>
              <a:t> </a:t>
            </a:r>
            <a:r>
              <a:rPr sz="1600" spc="20" dirty="0">
                <a:latin typeface="Segoe UI"/>
                <a:cs typeface="Segoe UI"/>
              </a:rPr>
              <a:t>an</a:t>
            </a:r>
            <a:r>
              <a:rPr sz="1600" spc="-50" dirty="0">
                <a:latin typeface="Segoe UI"/>
                <a:cs typeface="Segoe UI"/>
              </a:rPr>
              <a:t> </a:t>
            </a:r>
            <a:r>
              <a:rPr sz="1600" spc="10" dirty="0">
                <a:latin typeface="Segoe UI"/>
                <a:cs typeface="Segoe UI"/>
              </a:rPr>
              <a:t>index</a:t>
            </a:r>
            <a:endParaRPr sz="1600" dirty="0">
              <a:latin typeface="Segoe UI"/>
              <a:cs typeface="Segoe UI"/>
            </a:endParaRPr>
          </a:p>
          <a:p>
            <a:pPr marL="184150" indent="-171450">
              <a:lnSpc>
                <a:spcPct val="150000"/>
              </a:lnSpc>
              <a:spcBef>
                <a:spcPts val="580"/>
              </a:spcBef>
              <a:buClr>
                <a:srgbClr val="006FC0"/>
              </a:buClr>
              <a:buSzPct val="89583"/>
              <a:buFont typeface="Arial MT"/>
              <a:buChar char="•"/>
              <a:tabLst>
                <a:tab pos="184150" algn="l"/>
              </a:tabLst>
            </a:pPr>
            <a:r>
              <a:rPr spc="5" dirty="0">
                <a:latin typeface="Segoe UI"/>
                <a:cs typeface="Segoe UI"/>
              </a:rPr>
              <a:t>Clustered</a:t>
            </a:r>
            <a:r>
              <a:rPr spc="-140" dirty="0">
                <a:latin typeface="Segoe UI"/>
                <a:cs typeface="Segoe UI"/>
              </a:rPr>
              <a:t> </a:t>
            </a:r>
            <a:r>
              <a:rPr spc="5" dirty="0">
                <a:latin typeface="Segoe UI"/>
                <a:cs typeface="Segoe UI"/>
              </a:rPr>
              <a:t>index:</a:t>
            </a:r>
            <a:endParaRPr dirty="0">
              <a:latin typeface="Segoe UI"/>
              <a:cs typeface="Segoe UI"/>
            </a:endParaRPr>
          </a:p>
          <a:p>
            <a:pPr marL="469900" marR="5080" lvl="1" indent="-171450">
              <a:lnSpc>
                <a:spcPct val="150000"/>
              </a:lnSpc>
              <a:spcBef>
                <a:spcPts val="600"/>
              </a:spcBef>
              <a:buClr>
                <a:srgbClr val="006FC0"/>
              </a:buClr>
              <a:buSzPct val="90000"/>
              <a:buFont typeface="Arial MT"/>
              <a:buChar char="•"/>
              <a:tabLst>
                <a:tab pos="470534" algn="l"/>
              </a:tabLst>
            </a:pPr>
            <a:r>
              <a:rPr sz="1600" spc="15" dirty="0">
                <a:latin typeface="Segoe UI"/>
                <a:cs typeface="Segoe UI"/>
              </a:rPr>
              <a:t>Root</a:t>
            </a:r>
            <a:r>
              <a:rPr sz="1600" spc="-30" dirty="0">
                <a:latin typeface="Segoe UI"/>
                <a:cs typeface="Segoe UI"/>
              </a:rPr>
              <a:t> </a:t>
            </a:r>
            <a:r>
              <a:rPr sz="1600" spc="10" dirty="0">
                <a:latin typeface="Segoe UI"/>
                <a:cs typeface="Segoe UI"/>
              </a:rPr>
              <a:t>node</a:t>
            </a:r>
            <a:r>
              <a:rPr sz="1600" spc="-100" dirty="0">
                <a:latin typeface="Segoe UI"/>
                <a:cs typeface="Segoe UI"/>
              </a:rPr>
              <a:t> </a:t>
            </a:r>
            <a:r>
              <a:rPr sz="1600" spc="10" dirty="0">
                <a:latin typeface="Segoe UI"/>
                <a:cs typeface="Segoe UI"/>
              </a:rPr>
              <a:t>and</a:t>
            </a:r>
            <a:r>
              <a:rPr sz="1600" spc="-5" dirty="0">
                <a:latin typeface="Segoe UI"/>
                <a:cs typeface="Segoe UI"/>
              </a:rPr>
              <a:t> </a:t>
            </a:r>
            <a:r>
              <a:rPr sz="1600" spc="10" dirty="0">
                <a:latin typeface="Segoe UI"/>
                <a:cs typeface="Segoe UI"/>
              </a:rPr>
              <a:t>non-leaf</a:t>
            </a:r>
            <a:r>
              <a:rPr sz="1600" spc="-130" dirty="0">
                <a:latin typeface="Segoe UI"/>
                <a:cs typeface="Segoe UI"/>
              </a:rPr>
              <a:t> </a:t>
            </a:r>
            <a:r>
              <a:rPr sz="1600" spc="10" dirty="0">
                <a:latin typeface="Segoe UI"/>
                <a:cs typeface="Segoe UI"/>
              </a:rPr>
              <a:t>nodes</a:t>
            </a:r>
            <a:r>
              <a:rPr sz="1600" spc="20" dirty="0">
                <a:latin typeface="Segoe UI"/>
                <a:cs typeface="Segoe UI"/>
              </a:rPr>
              <a:t> </a:t>
            </a:r>
            <a:r>
              <a:rPr sz="1600" spc="5" dirty="0">
                <a:latin typeface="Segoe UI"/>
                <a:cs typeface="Segoe UI"/>
              </a:rPr>
              <a:t>contain</a:t>
            </a:r>
            <a:r>
              <a:rPr sz="1600" spc="-114" dirty="0">
                <a:latin typeface="Segoe UI"/>
                <a:cs typeface="Segoe UI"/>
              </a:rPr>
              <a:t> </a:t>
            </a:r>
            <a:r>
              <a:rPr sz="1600" spc="10" dirty="0">
                <a:latin typeface="Segoe UI"/>
                <a:cs typeface="Segoe UI"/>
              </a:rPr>
              <a:t>index</a:t>
            </a:r>
            <a:r>
              <a:rPr sz="1600" spc="-55" dirty="0">
                <a:latin typeface="Segoe UI"/>
                <a:cs typeface="Segoe UI"/>
              </a:rPr>
              <a:t> </a:t>
            </a:r>
            <a:r>
              <a:rPr sz="1600" spc="5" dirty="0">
                <a:latin typeface="Segoe UI"/>
                <a:cs typeface="Segoe UI"/>
              </a:rPr>
              <a:t>pages;</a:t>
            </a:r>
            <a:r>
              <a:rPr sz="1600" spc="-85" dirty="0">
                <a:latin typeface="Segoe UI"/>
                <a:cs typeface="Segoe UI"/>
              </a:rPr>
              <a:t> </a:t>
            </a:r>
            <a:r>
              <a:rPr sz="1600" spc="15" dirty="0">
                <a:latin typeface="Segoe UI"/>
                <a:cs typeface="Segoe UI"/>
              </a:rPr>
              <a:t>leaf</a:t>
            </a:r>
            <a:r>
              <a:rPr sz="1600" spc="-50" dirty="0">
                <a:latin typeface="Segoe UI"/>
                <a:cs typeface="Segoe UI"/>
              </a:rPr>
              <a:t> </a:t>
            </a:r>
            <a:r>
              <a:rPr sz="1600" spc="10" dirty="0">
                <a:latin typeface="Segoe UI"/>
                <a:cs typeface="Segoe UI"/>
              </a:rPr>
              <a:t>nodes </a:t>
            </a:r>
            <a:r>
              <a:rPr sz="1600" spc="-535" dirty="0">
                <a:latin typeface="Segoe UI"/>
                <a:cs typeface="Segoe UI"/>
              </a:rPr>
              <a:t> </a:t>
            </a:r>
            <a:r>
              <a:rPr sz="1600" spc="10" dirty="0">
                <a:latin typeface="Segoe UI"/>
                <a:cs typeface="Segoe UI"/>
              </a:rPr>
              <a:t>contain</a:t>
            </a:r>
            <a:r>
              <a:rPr sz="1600" spc="-50" dirty="0">
                <a:latin typeface="Segoe UI"/>
                <a:cs typeface="Segoe UI"/>
              </a:rPr>
              <a:t> </a:t>
            </a:r>
            <a:r>
              <a:rPr sz="1600" spc="15" dirty="0">
                <a:latin typeface="Segoe UI"/>
                <a:cs typeface="Segoe UI"/>
              </a:rPr>
              <a:t>data</a:t>
            </a:r>
            <a:r>
              <a:rPr sz="1600" spc="-80" dirty="0">
                <a:latin typeface="Segoe UI"/>
                <a:cs typeface="Segoe UI"/>
              </a:rPr>
              <a:t> </a:t>
            </a:r>
            <a:r>
              <a:rPr sz="1600" spc="15" dirty="0">
                <a:latin typeface="Segoe UI"/>
                <a:cs typeface="Segoe UI"/>
              </a:rPr>
              <a:t>pages</a:t>
            </a:r>
            <a:endParaRPr sz="1600" dirty="0">
              <a:latin typeface="Segoe UI"/>
              <a:cs typeface="Segoe UI"/>
            </a:endParaRPr>
          </a:p>
          <a:p>
            <a:pPr marL="469900" lvl="1" indent="-172085">
              <a:lnSpc>
                <a:spcPct val="150000"/>
              </a:lnSpc>
              <a:spcBef>
                <a:spcPts val="605"/>
              </a:spcBef>
              <a:buClr>
                <a:srgbClr val="006FC0"/>
              </a:buClr>
              <a:buSzPct val="90000"/>
              <a:buFont typeface="Arial MT"/>
              <a:buChar char="•"/>
              <a:tabLst>
                <a:tab pos="470534" algn="l"/>
              </a:tabLst>
            </a:pPr>
            <a:r>
              <a:rPr sz="1600" dirty="0">
                <a:latin typeface="Segoe UI"/>
                <a:cs typeface="Segoe UI"/>
              </a:rPr>
              <a:t>Index</a:t>
            </a:r>
            <a:r>
              <a:rPr sz="1600" spc="-60" dirty="0">
                <a:latin typeface="Segoe UI"/>
                <a:cs typeface="Segoe UI"/>
              </a:rPr>
              <a:t> </a:t>
            </a:r>
            <a:r>
              <a:rPr sz="1600" spc="5" dirty="0">
                <a:latin typeface="Segoe UI"/>
                <a:cs typeface="Segoe UI"/>
              </a:rPr>
              <a:t>order</a:t>
            </a:r>
            <a:r>
              <a:rPr sz="1600" spc="15" dirty="0">
                <a:latin typeface="Segoe UI"/>
                <a:cs typeface="Segoe UI"/>
              </a:rPr>
              <a:t> =</a:t>
            </a:r>
            <a:r>
              <a:rPr sz="1600" spc="-65" dirty="0">
                <a:latin typeface="Segoe UI"/>
                <a:cs typeface="Segoe UI"/>
              </a:rPr>
              <a:t> </a:t>
            </a:r>
            <a:r>
              <a:rPr sz="1600" spc="20" dirty="0">
                <a:latin typeface="Segoe UI"/>
                <a:cs typeface="Segoe UI"/>
              </a:rPr>
              <a:t>table</a:t>
            </a:r>
            <a:r>
              <a:rPr sz="1600" spc="-114" dirty="0">
                <a:latin typeface="Segoe UI"/>
                <a:cs typeface="Segoe UI"/>
              </a:rPr>
              <a:t> </a:t>
            </a:r>
            <a:r>
              <a:rPr sz="1600" spc="15" dirty="0">
                <a:latin typeface="Segoe UI"/>
                <a:cs typeface="Segoe UI"/>
              </a:rPr>
              <a:t>data</a:t>
            </a:r>
            <a:r>
              <a:rPr sz="1600" spc="-85" dirty="0">
                <a:latin typeface="Segoe UI"/>
                <a:cs typeface="Segoe UI"/>
              </a:rPr>
              <a:t> </a:t>
            </a:r>
            <a:r>
              <a:rPr sz="1600" spc="5" dirty="0">
                <a:latin typeface="Segoe UI"/>
                <a:cs typeface="Segoe UI"/>
              </a:rPr>
              <a:t>order</a:t>
            </a:r>
            <a:endParaRPr sz="1600" dirty="0">
              <a:latin typeface="Segoe UI"/>
              <a:cs typeface="Segoe UI"/>
            </a:endParaRPr>
          </a:p>
          <a:p>
            <a:pPr marL="184150" indent="-171450">
              <a:lnSpc>
                <a:spcPct val="150000"/>
              </a:lnSpc>
              <a:spcBef>
                <a:spcPts val="580"/>
              </a:spcBef>
              <a:buClr>
                <a:srgbClr val="006FC0"/>
              </a:buClr>
              <a:buSzPct val="89583"/>
              <a:buFont typeface="Arial MT"/>
              <a:buChar char="•"/>
              <a:tabLst>
                <a:tab pos="184150" algn="l"/>
              </a:tabLst>
            </a:pPr>
            <a:r>
              <a:rPr spc="5" dirty="0">
                <a:latin typeface="Segoe UI"/>
                <a:cs typeface="Segoe UI"/>
              </a:rPr>
              <a:t>Nonclustered</a:t>
            </a:r>
            <a:r>
              <a:rPr spc="-140" dirty="0">
                <a:latin typeface="Segoe UI"/>
                <a:cs typeface="Segoe UI"/>
              </a:rPr>
              <a:t> </a:t>
            </a:r>
            <a:r>
              <a:rPr spc="5" dirty="0">
                <a:latin typeface="Segoe UI"/>
                <a:cs typeface="Segoe UI"/>
              </a:rPr>
              <a:t>index:</a:t>
            </a:r>
            <a:endParaRPr dirty="0">
              <a:latin typeface="Segoe UI"/>
              <a:cs typeface="Segoe UI"/>
            </a:endParaRPr>
          </a:p>
          <a:p>
            <a:pPr marL="469900" lvl="1" indent="-172085">
              <a:lnSpc>
                <a:spcPct val="150000"/>
              </a:lnSpc>
              <a:spcBef>
                <a:spcPts val="675"/>
              </a:spcBef>
              <a:buClr>
                <a:srgbClr val="006FC0"/>
              </a:buClr>
              <a:buSzPct val="90000"/>
              <a:buFont typeface="Arial MT"/>
              <a:buChar char="•"/>
              <a:tabLst>
                <a:tab pos="470534" algn="l"/>
              </a:tabLst>
            </a:pPr>
            <a:r>
              <a:rPr sz="1600" spc="5" dirty="0">
                <a:latin typeface="Segoe UI"/>
                <a:cs typeface="Segoe UI"/>
              </a:rPr>
              <a:t>All</a:t>
            </a:r>
            <a:r>
              <a:rPr sz="1600" spc="-75" dirty="0">
                <a:latin typeface="Segoe UI"/>
                <a:cs typeface="Segoe UI"/>
              </a:rPr>
              <a:t> </a:t>
            </a:r>
            <a:r>
              <a:rPr sz="1600" spc="10" dirty="0">
                <a:latin typeface="Segoe UI"/>
                <a:cs typeface="Segoe UI"/>
              </a:rPr>
              <a:t>nodes</a:t>
            </a:r>
            <a:r>
              <a:rPr sz="1600" dirty="0">
                <a:latin typeface="Segoe UI"/>
                <a:cs typeface="Segoe UI"/>
              </a:rPr>
              <a:t> </a:t>
            </a:r>
            <a:r>
              <a:rPr sz="1600" spc="10" dirty="0">
                <a:latin typeface="Segoe UI"/>
                <a:cs typeface="Segoe UI"/>
              </a:rPr>
              <a:t>contain</a:t>
            </a:r>
            <a:r>
              <a:rPr sz="1600" spc="-125" dirty="0">
                <a:latin typeface="Segoe UI"/>
                <a:cs typeface="Segoe UI"/>
              </a:rPr>
              <a:t> </a:t>
            </a:r>
            <a:r>
              <a:rPr sz="1600" spc="10" dirty="0">
                <a:latin typeface="Segoe UI"/>
                <a:cs typeface="Segoe UI"/>
              </a:rPr>
              <a:t>index</a:t>
            </a:r>
            <a:r>
              <a:rPr sz="1600" spc="-60" dirty="0">
                <a:latin typeface="Segoe UI"/>
                <a:cs typeface="Segoe UI"/>
              </a:rPr>
              <a:t> </a:t>
            </a:r>
            <a:r>
              <a:rPr sz="1600" spc="15" dirty="0">
                <a:latin typeface="Segoe UI"/>
                <a:cs typeface="Segoe UI"/>
              </a:rPr>
              <a:t>pages</a:t>
            </a:r>
            <a:endParaRPr sz="1600" dirty="0">
              <a:latin typeface="Segoe UI"/>
              <a:cs typeface="Segoe UI"/>
            </a:endParaRPr>
          </a:p>
          <a:p>
            <a:pPr marL="184150" indent="-171450">
              <a:lnSpc>
                <a:spcPct val="150000"/>
              </a:lnSpc>
              <a:spcBef>
                <a:spcPts val="580"/>
              </a:spcBef>
              <a:buClr>
                <a:srgbClr val="006FC0"/>
              </a:buClr>
              <a:buSzPct val="89583"/>
              <a:buFont typeface="Arial MT"/>
              <a:buChar char="•"/>
              <a:tabLst>
                <a:tab pos="184150" algn="l"/>
              </a:tabLst>
            </a:pPr>
            <a:r>
              <a:rPr spc="5" dirty="0">
                <a:latin typeface="Segoe UI"/>
                <a:cs typeface="Segoe UI"/>
              </a:rPr>
              <a:t>XML</a:t>
            </a:r>
            <a:r>
              <a:rPr spc="-55" dirty="0">
                <a:latin typeface="Segoe UI"/>
                <a:cs typeface="Segoe UI"/>
              </a:rPr>
              <a:t> </a:t>
            </a:r>
            <a:r>
              <a:rPr spc="-10" dirty="0">
                <a:latin typeface="Segoe UI"/>
                <a:cs typeface="Segoe UI"/>
              </a:rPr>
              <a:t>and</a:t>
            </a:r>
            <a:r>
              <a:rPr spc="30" dirty="0">
                <a:latin typeface="Segoe UI"/>
                <a:cs typeface="Segoe UI"/>
              </a:rPr>
              <a:t> </a:t>
            </a:r>
            <a:r>
              <a:rPr dirty="0">
                <a:latin typeface="Segoe UI"/>
                <a:cs typeface="Segoe UI"/>
              </a:rPr>
              <a:t>spatial</a:t>
            </a:r>
            <a:r>
              <a:rPr spc="40" dirty="0">
                <a:latin typeface="Segoe UI"/>
                <a:cs typeface="Segoe UI"/>
              </a:rPr>
              <a:t> </a:t>
            </a:r>
            <a:r>
              <a:rPr spc="-5" dirty="0">
                <a:latin typeface="Segoe UI"/>
                <a:cs typeface="Segoe UI"/>
              </a:rPr>
              <a:t>data</a:t>
            </a:r>
            <a:r>
              <a:rPr spc="5" dirty="0">
                <a:latin typeface="Segoe UI"/>
                <a:cs typeface="Segoe UI"/>
              </a:rPr>
              <a:t> </a:t>
            </a:r>
            <a:r>
              <a:rPr spc="-5" dirty="0">
                <a:latin typeface="Segoe UI"/>
                <a:cs typeface="Segoe UI"/>
              </a:rPr>
              <a:t>types</a:t>
            </a:r>
            <a:r>
              <a:rPr spc="-20" dirty="0">
                <a:latin typeface="Segoe UI"/>
                <a:cs typeface="Segoe UI"/>
              </a:rPr>
              <a:t> </a:t>
            </a:r>
            <a:r>
              <a:rPr spc="-15" dirty="0">
                <a:latin typeface="Segoe UI"/>
                <a:cs typeface="Segoe UI"/>
              </a:rPr>
              <a:t>have</a:t>
            </a:r>
            <a:r>
              <a:rPr spc="40" dirty="0">
                <a:latin typeface="Segoe UI"/>
                <a:cs typeface="Segoe UI"/>
              </a:rPr>
              <a:t> </a:t>
            </a:r>
            <a:r>
              <a:rPr spc="5" dirty="0">
                <a:latin typeface="Segoe UI"/>
                <a:cs typeface="Segoe UI"/>
              </a:rPr>
              <a:t>special</a:t>
            </a:r>
            <a:r>
              <a:rPr spc="-30" dirty="0">
                <a:latin typeface="Segoe UI"/>
                <a:cs typeface="Segoe UI"/>
              </a:rPr>
              <a:t> </a:t>
            </a:r>
            <a:r>
              <a:rPr spc="5" dirty="0">
                <a:latin typeface="Segoe UI"/>
                <a:cs typeface="Segoe UI"/>
              </a:rPr>
              <a:t>indexes</a:t>
            </a:r>
            <a:endParaRPr dirty="0">
              <a:latin typeface="Segoe UI"/>
              <a:cs typeface="Segoe UI"/>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706678" cy="5233484"/>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5" dirty="0">
                <a:solidFill>
                  <a:srgbClr val="FFFFFF"/>
                </a:solidFill>
                <a:latin typeface="Segoe UI"/>
                <a:cs typeface="Segoe UI"/>
              </a:rPr>
              <a:t> </a:t>
            </a:r>
            <a:r>
              <a:rPr sz="2750" spc="10" dirty="0">
                <a:solidFill>
                  <a:srgbClr val="FFFFFF"/>
                </a:solidFill>
                <a:latin typeface="Segoe UI"/>
                <a:cs typeface="Segoe UI"/>
              </a:rPr>
              <a:t>Overview</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800" b="0" i="0" u="none" strike="noStrike" baseline="0" dirty="0">
                <a:latin typeface="Segoe"/>
              </a:rPr>
              <a:t>This module covers the internals of statistics and indexes in Microsoft SQL Server. Creating and maintaining statistics and indexes is a core element in enhancing the performance of the SQL Server Database Engine. Both statistics and indexes are used to select suitable query execution plans; indexes also speed up the retrieval of data. To understand and influence query performance, you should have a good understanding of queries and indexes.</a:t>
            </a:r>
            <a:endParaRPr lang="en-GB" sz="2750" spc="20" dirty="0">
              <a:latin typeface="Segoe UI"/>
              <a:cs typeface="Segoe UI"/>
            </a:endParaRPr>
          </a:p>
          <a:p>
            <a:pPr marL="527050" indent="-514350">
              <a:lnSpc>
                <a:spcPct val="100000"/>
              </a:lnSpc>
              <a:buClr>
                <a:srgbClr val="006FC0"/>
              </a:buClr>
              <a:buSzPct val="92727"/>
              <a:buFont typeface="+mj-lt"/>
              <a:buAutoNum type="arabicPeriod"/>
              <a:tabLst>
                <a:tab pos="184150" algn="l"/>
              </a:tabLst>
            </a:pPr>
            <a:r>
              <a:rPr sz="2750" spc="20" dirty="0">
                <a:latin typeface="Segoe UI"/>
                <a:cs typeface="Segoe UI"/>
              </a:rPr>
              <a:t>Statistics</a:t>
            </a:r>
            <a:r>
              <a:rPr sz="2750" spc="-55" dirty="0">
                <a:latin typeface="Segoe UI"/>
                <a:cs typeface="Segoe UI"/>
              </a:rPr>
              <a:t> </a:t>
            </a:r>
            <a:r>
              <a:rPr sz="2750" spc="10" dirty="0">
                <a:latin typeface="Segoe UI"/>
                <a:cs typeface="Segoe UI"/>
              </a:rPr>
              <a:t>Internals</a:t>
            </a:r>
            <a:r>
              <a:rPr sz="2750" spc="35" dirty="0">
                <a:latin typeface="Segoe UI"/>
                <a:cs typeface="Segoe UI"/>
              </a:rPr>
              <a:t> </a:t>
            </a:r>
            <a:r>
              <a:rPr sz="2750" spc="15" dirty="0">
                <a:latin typeface="Segoe UI"/>
                <a:cs typeface="Segoe UI"/>
              </a:rPr>
              <a:t>and</a:t>
            </a:r>
            <a:r>
              <a:rPr sz="2750" spc="100" dirty="0">
                <a:latin typeface="Segoe UI"/>
                <a:cs typeface="Segoe UI"/>
              </a:rPr>
              <a:t> </a:t>
            </a:r>
            <a:r>
              <a:rPr sz="2750" spc="15" dirty="0">
                <a:latin typeface="Segoe UI"/>
                <a:cs typeface="Segoe UI"/>
              </a:rPr>
              <a:t>Cardinality</a:t>
            </a:r>
            <a:r>
              <a:rPr sz="2750" spc="20" dirty="0">
                <a:latin typeface="Segoe UI"/>
                <a:cs typeface="Segoe UI"/>
              </a:rPr>
              <a:t> Estimation</a:t>
            </a:r>
            <a:endParaRPr sz="2750" dirty="0">
              <a:latin typeface="Segoe UI"/>
              <a:cs typeface="Segoe UI"/>
            </a:endParaRPr>
          </a:p>
          <a:p>
            <a:pPr marL="527050" indent="-514350">
              <a:lnSpc>
                <a:spcPct val="100000"/>
              </a:lnSpc>
              <a:spcBef>
                <a:spcPts val="680"/>
              </a:spcBef>
              <a:buClr>
                <a:srgbClr val="006FC0"/>
              </a:buClr>
              <a:buSzPct val="92727"/>
              <a:buFont typeface="+mj-lt"/>
              <a:buAutoNum type="arabicPeriod"/>
              <a:tabLst>
                <a:tab pos="184150" algn="l"/>
              </a:tabLst>
            </a:pPr>
            <a:r>
              <a:rPr sz="2750" spc="10" dirty="0">
                <a:latin typeface="Segoe UI"/>
                <a:cs typeface="Segoe UI"/>
              </a:rPr>
              <a:t>Index</a:t>
            </a:r>
            <a:r>
              <a:rPr sz="2750" spc="45" dirty="0">
                <a:latin typeface="Segoe UI"/>
                <a:cs typeface="Segoe UI"/>
              </a:rPr>
              <a:t> </a:t>
            </a:r>
            <a:r>
              <a:rPr sz="2750" spc="10" dirty="0">
                <a:latin typeface="Segoe UI"/>
                <a:cs typeface="Segoe UI"/>
              </a:rPr>
              <a:t>Internals</a:t>
            </a:r>
            <a:endParaRPr sz="2750" dirty="0">
              <a:latin typeface="Segoe UI"/>
              <a:cs typeface="Segoe UI"/>
            </a:endParaRPr>
          </a:p>
          <a:p>
            <a:pPr marL="527050" indent="-514350">
              <a:lnSpc>
                <a:spcPct val="100000"/>
              </a:lnSpc>
              <a:spcBef>
                <a:spcPts val="680"/>
              </a:spcBef>
              <a:buClr>
                <a:srgbClr val="006FC0"/>
              </a:buClr>
              <a:buSzPct val="92727"/>
              <a:buFont typeface="+mj-lt"/>
              <a:buAutoNum type="arabicPeriod"/>
              <a:tabLst>
                <a:tab pos="184150" algn="l"/>
              </a:tabLst>
            </a:pPr>
            <a:r>
              <a:rPr sz="2750" spc="20" dirty="0">
                <a:latin typeface="Segoe UI"/>
                <a:cs typeface="Segoe UI"/>
              </a:rPr>
              <a:t>Columnstore</a:t>
            </a:r>
            <a:r>
              <a:rPr sz="2750" spc="-45" dirty="0">
                <a:latin typeface="Segoe UI"/>
                <a:cs typeface="Segoe UI"/>
              </a:rPr>
              <a:t> </a:t>
            </a:r>
            <a:r>
              <a:rPr sz="2750" spc="5" dirty="0">
                <a:latin typeface="Segoe UI"/>
                <a:cs typeface="Segoe UI"/>
              </a:rPr>
              <a:t>Indexes</a:t>
            </a:r>
            <a:endParaRPr sz="2750" dirty="0">
              <a:latin typeface="Segoe UI"/>
              <a:cs typeface="Segoe U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79265" cy="449580"/>
          </a:xfrm>
          <a:prstGeom prst="rect">
            <a:avLst/>
          </a:prstGeom>
        </p:spPr>
        <p:txBody>
          <a:bodyPr vert="horz" wrap="square" lIns="0" tIns="16510" rIns="0" bIns="0" rtlCol="0">
            <a:spAutoFit/>
          </a:bodyPr>
          <a:lstStyle/>
          <a:p>
            <a:pPr marL="12700">
              <a:lnSpc>
                <a:spcPct val="100000"/>
              </a:lnSpc>
              <a:spcBef>
                <a:spcPts val="130"/>
              </a:spcBef>
            </a:pPr>
            <a:r>
              <a:rPr spc="5" dirty="0"/>
              <a:t>Picking</a:t>
            </a:r>
            <a:r>
              <a:rPr spc="65" dirty="0"/>
              <a:t> </a:t>
            </a:r>
            <a:r>
              <a:rPr spc="20" dirty="0"/>
              <a:t>the</a:t>
            </a:r>
            <a:r>
              <a:rPr spc="-45" dirty="0"/>
              <a:t> </a:t>
            </a:r>
            <a:r>
              <a:rPr spc="10" dirty="0"/>
              <a:t>Right</a:t>
            </a:r>
            <a:r>
              <a:rPr spc="90" dirty="0"/>
              <a:t> </a:t>
            </a:r>
            <a:r>
              <a:rPr spc="10" dirty="0"/>
              <a:t>Index</a:t>
            </a:r>
            <a:r>
              <a:rPr spc="50" dirty="0"/>
              <a:t> </a:t>
            </a:r>
            <a:r>
              <a:rPr spc="-10" dirty="0"/>
              <a:t>Key</a:t>
            </a:r>
          </a:p>
        </p:txBody>
      </p:sp>
      <p:sp>
        <p:nvSpPr>
          <p:cNvPr id="3" name="object 3"/>
          <p:cNvSpPr txBox="1"/>
          <p:nvPr/>
        </p:nvSpPr>
        <p:spPr>
          <a:xfrm>
            <a:off x="538162" y="895312"/>
            <a:ext cx="7484745" cy="4914487"/>
          </a:xfrm>
          <a:prstGeom prst="rect">
            <a:avLst/>
          </a:prstGeom>
        </p:spPr>
        <p:txBody>
          <a:bodyPr vert="horz" wrap="square" lIns="0" tIns="99060" rIns="0" bIns="0" rtlCol="0">
            <a:spAutoFit/>
          </a:bodyPr>
          <a:lstStyle/>
          <a:p>
            <a:pPr marL="184150" indent="-171450">
              <a:lnSpc>
                <a:spcPct val="150000"/>
              </a:lnSpc>
              <a:spcBef>
                <a:spcPts val="780"/>
              </a:spcBef>
              <a:buClr>
                <a:srgbClr val="006FC0"/>
              </a:buClr>
              <a:buSzPct val="89583"/>
              <a:buFont typeface="Arial MT"/>
              <a:buChar char="•"/>
              <a:tabLst>
                <a:tab pos="184150" algn="l"/>
              </a:tabLst>
            </a:pPr>
            <a:r>
              <a:rPr lang="fr-FR" sz="1600" spc="5" dirty="0" err="1">
                <a:latin typeface="Segoe UI"/>
                <a:cs typeface="Segoe UI"/>
              </a:rPr>
              <a:t>Clustered</a:t>
            </a:r>
            <a:r>
              <a:rPr lang="fr-FR" sz="1600" spc="-125" dirty="0">
                <a:latin typeface="Segoe UI"/>
                <a:cs typeface="Segoe UI"/>
              </a:rPr>
              <a:t> </a:t>
            </a:r>
            <a:r>
              <a:rPr lang="fr-FR" sz="1600" spc="5" dirty="0">
                <a:latin typeface="Segoe UI"/>
                <a:cs typeface="Segoe UI"/>
              </a:rPr>
              <a:t>index</a:t>
            </a:r>
            <a:r>
              <a:rPr lang="fr-FR" sz="1600" spc="-40" dirty="0">
                <a:latin typeface="Segoe UI"/>
                <a:cs typeface="Segoe UI"/>
              </a:rPr>
              <a:t> </a:t>
            </a:r>
            <a:r>
              <a:rPr lang="fr-FR" sz="1600" spc="5" dirty="0">
                <a:latin typeface="Segoe UI"/>
                <a:cs typeface="Segoe UI"/>
              </a:rPr>
              <a:t>key</a:t>
            </a:r>
            <a:r>
              <a:rPr lang="fr-FR" sz="1600" spc="-30" dirty="0">
                <a:latin typeface="Segoe UI"/>
                <a:cs typeface="Segoe UI"/>
              </a:rPr>
              <a:t> </a:t>
            </a:r>
            <a:r>
              <a:rPr lang="fr-FR" sz="1600" dirty="0" err="1">
                <a:latin typeface="Segoe UI"/>
                <a:cs typeface="Segoe UI"/>
              </a:rPr>
              <a:t>criteria</a:t>
            </a:r>
            <a:r>
              <a:rPr lang="fr-FR" sz="1600" dirty="0">
                <a:latin typeface="Segoe UI"/>
                <a:cs typeface="Segoe UI"/>
              </a:rPr>
              <a:t>:</a:t>
            </a:r>
          </a:p>
          <a:p>
            <a:pPr marL="469900" lvl="1" indent="-172085">
              <a:lnSpc>
                <a:spcPct val="150000"/>
              </a:lnSpc>
              <a:spcBef>
                <a:spcPts val="600"/>
              </a:spcBef>
              <a:buClr>
                <a:srgbClr val="006FC0"/>
              </a:buClr>
              <a:buSzPct val="90000"/>
              <a:buFont typeface="Arial MT"/>
              <a:buChar char="•"/>
              <a:tabLst>
                <a:tab pos="470534" algn="l"/>
              </a:tabLst>
            </a:pPr>
            <a:r>
              <a:rPr lang="fr-FR" sz="1600" spc="15" dirty="0">
                <a:latin typeface="Segoe UI"/>
                <a:cs typeface="Segoe UI"/>
              </a:rPr>
              <a:t>Unique</a:t>
            </a:r>
            <a:endParaRPr lang="fr-FR" sz="1600" dirty="0">
              <a:latin typeface="Segoe UI"/>
              <a:cs typeface="Segoe UI"/>
            </a:endParaRPr>
          </a:p>
          <a:p>
            <a:pPr marL="469900" lvl="1" indent="-172085">
              <a:lnSpc>
                <a:spcPct val="150000"/>
              </a:lnSpc>
              <a:spcBef>
                <a:spcPts val="600"/>
              </a:spcBef>
              <a:buClr>
                <a:srgbClr val="006FC0"/>
              </a:buClr>
              <a:buSzPct val="90000"/>
              <a:buFont typeface="Arial MT"/>
              <a:buChar char="•"/>
              <a:tabLst>
                <a:tab pos="470534" algn="l"/>
              </a:tabLst>
            </a:pPr>
            <a:r>
              <a:rPr lang="fr-FR" sz="1600" spc="15" dirty="0">
                <a:latin typeface="Segoe UI"/>
                <a:cs typeface="Segoe UI"/>
              </a:rPr>
              <a:t>Non-</a:t>
            </a:r>
            <a:r>
              <a:rPr lang="fr-FR" sz="1600" spc="15" dirty="0" err="1">
                <a:latin typeface="Segoe UI"/>
                <a:cs typeface="Segoe UI"/>
              </a:rPr>
              <a:t>nullable</a:t>
            </a:r>
            <a:endParaRPr lang="fr-FR" sz="1600" dirty="0">
              <a:latin typeface="Segoe UI"/>
              <a:cs typeface="Segoe UI"/>
            </a:endParaRPr>
          </a:p>
          <a:p>
            <a:pPr marL="469900" lvl="1" indent="-172085">
              <a:lnSpc>
                <a:spcPct val="150000"/>
              </a:lnSpc>
              <a:spcBef>
                <a:spcPts val="605"/>
              </a:spcBef>
              <a:buClr>
                <a:srgbClr val="006FC0"/>
              </a:buClr>
              <a:buSzPct val="90000"/>
              <a:buFont typeface="Arial MT"/>
              <a:buChar char="•"/>
              <a:tabLst>
                <a:tab pos="470534" algn="l"/>
              </a:tabLst>
            </a:pPr>
            <a:r>
              <a:rPr lang="fr-FR" sz="1600" spc="10" dirty="0" err="1">
                <a:latin typeface="Segoe UI"/>
                <a:cs typeface="Segoe UI"/>
              </a:rPr>
              <a:t>Static</a:t>
            </a:r>
            <a:endParaRPr lang="fr-FR" sz="1600" dirty="0">
              <a:latin typeface="Segoe UI"/>
              <a:cs typeface="Segoe UI"/>
            </a:endParaRPr>
          </a:p>
          <a:p>
            <a:pPr marL="469900" lvl="1" indent="-172085">
              <a:lnSpc>
                <a:spcPct val="150000"/>
              </a:lnSpc>
              <a:spcBef>
                <a:spcPts val="605"/>
              </a:spcBef>
              <a:buClr>
                <a:srgbClr val="006FC0"/>
              </a:buClr>
              <a:buSzPct val="90000"/>
              <a:buFont typeface="Arial MT"/>
              <a:buChar char="•"/>
              <a:tabLst>
                <a:tab pos="470534" algn="l"/>
              </a:tabLst>
            </a:pPr>
            <a:r>
              <a:rPr lang="fr-FR" sz="1600" spc="5" dirty="0" err="1">
                <a:latin typeface="Segoe UI"/>
                <a:cs typeface="Segoe UI"/>
              </a:rPr>
              <a:t>Ever-increasing</a:t>
            </a:r>
            <a:endParaRPr lang="fr-FR" sz="1600" dirty="0">
              <a:latin typeface="Segoe UI"/>
              <a:cs typeface="Segoe UI"/>
            </a:endParaRPr>
          </a:p>
          <a:p>
            <a:pPr marL="193675" indent="-180975">
              <a:lnSpc>
                <a:spcPct val="150000"/>
              </a:lnSpc>
              <a:spcBef>
                <a:spcPts val="655"/>
              </a:spcBef>
              <a:buClr>
                <a:srgbClr val="006FC0"/>
              </a:buClr>
              <a:buSzPct val="89583"/>
              <a:buFont typeface="Arial MT"/>
              <a:buChar char="•"/>
              <a:tabLst>
                <a:tab pos="193675" algn="l"/>
              </a:tabLst>
            </a:pPr>
            <a:r>
              <a:rPr lang="fr-FR" sz="1600" spc="5" dirty="0" err="1">
                <a:latin typeface="Segoe UI"/>
                <a:cs typeface="Segoe UI"/>
              </a:rPr>
              <a:t>Nonclustered</a:t>
            </a:r>
            <a:r>
              <a:rPr lang="fr-FR" sz="1600" spc="-130" dirty="0">
                <a:latin typeface="Segoe UI"/>
                <a:cs typeface="Segoe UI"/>
              </a:rPr>
              <a:t> </a:t>
            </a:r>
            <a:r>
              <a:rPr lang="fr-FR" sz="1600" spc="5" dirty="0">
                <a:latin typeface="Segoe UI"/>
                <a:cs typeface="Segoe UI"/>
              </a:rPr>
              <a:t>index</a:t>
            </a:r>
            <a:r>
              <a:rPr lang="fr-FR" sz="1600" spc="-45" dirty="0">
                <a:latin typeface="Segoe UI"/>
                <a:cs typeface="Segoe UI"/>
              </a:rPr>
              <a:t> </a:t>
            </a:r>
            <a:r>
              <a:rPr lang="fr-FR" sz="1600" dirty="0" err="1">
                <a:latin typeface="Segoe UI"/>
                <a:cs typeface="Segoe UI"/>
              </a:rPr>
              <a:t>criteria</a:t>
            </a:r>
            <a:r>
              <a:rPr lang="fr-FR" sz="1600" dirty="0">
                <a:latin typeface="Segoe UI"/>
                <a:cs typeface="Segoe UI"/>
              </a:rPr>
              <a:t>:</a:t>
            </a:r>
          </a:p>
          <a:p>
            <a:pPr marL="469900" lvl="1" indent="-172085">
              <a:lnSpc>
                <a:spcPct val="150000"/>
              </a:lnSpc>
              <a:spcBef>
                <a:spcPts val="600"/>
              </a:spcBef>
              <a:buClr>
                <a:srgbClr val="006FC0"/>
              </a:buClr>
              <a:buSzPct val="90000"/>
              <a:buFont typeface="Arial MT"/>
              <a:buChar char="•"/>
              <a:tabLst>
                <a:tab pos="470534" algn="l"/>
              </a:tabLst>
            </a:pPr>
            <a:r>
              <a:rPr lang="fr-FR" sz="1600" dirty="0" err="1">
                <a:latin typeface="Segoe UI"/>
                <a:cs typeface="Segoe UI"/>
              </a:rPr>
              <a:t>Frequently</a:t>
            </a:r>
            <a:r>
              <a:rPr lang="fr-FR" sz="1600" spc="-35" dirty="0">
                <a:latin typeface="Segoe UI"/>
                <a:cs typeface="Segoe UI"/>
              </a:rPr>
              <a:t> </a:t>
            </a:r>
            <a:r>
              <a:rPr lang="fr-FR" sz="1600" spc="-5" dirty="0" err="1">
                <a:latin typeface="Segoe UI"/>
                <a:cs typeface="Segoe UI"/>
              </a:rPr>
              <a:t>used</a:t>
            </a:r>
            <a:r>
              <a:rPr lang="fr-FR" sz="1600" spc="-20" dirty="0">
                <a:latin typeface="Segoe UI"/>
                <a:cs typeface="Segoe UI"/>
              </a:rPr>
              <a:t> </a:t>
            </a:r>
            <a:r>
              <a:rPr lang="fr-FR" sz="1600" spc="5" dirty="0" err="1">
                <a:latin typeface="Segoe UI"/>
                <a:cs typeface="Segoe UI"/>
              </a:rPr>
              <a:t>predicates</a:t>
            </a:r>
            <a:endParaRPr lang="fr-FR" sz="1600" dirty="0">
              <a:latin typeface="Segoe UI"/>
              <a:cs typeface="Segoe UI"/>
            </a:endParaRPr>
          </a:p>
          <a:p>
            <a:pPr marL="469900" lvl="1" indent="-172085">
              <a:lnSpc>
                <a:spcPct val="150000"/>
              </a:lnSpc>
              <a:spcBef>
                <a:spcPts val="605"/>
              </a:spcBef>
              <a:buClr>
                <a:srgbClr val="006FC0"/>
              </a:buClr>
              <a:buSzPct val="90000"/>
              <a:buFont typeface="Arial MT"/>
              <a:buChar char="•"/>
              <a:tabLst>
                <a:tab pos="470534" algn="l"/>
              </a:tabLst>
            </a:pPr>
            <a:r>
              <a:rPr lang="fr-FR" sz="1600" spc="30" dirty="0" err="1">
                <a:latin typeface="Segoe UI"/>
                <a:cs typeface="Segoe UI"/>
              </a:rPr>
              <a:t>J</a:t>
            </a:r>
            <a:r>
              <a:rPr lang="fr-FR" sz="1600" spc="25" dirty="0" err="1">
                <a:latin typeface="Segoe UI"/>
                <a:cs typeface="Segoe UI"/>
              </a:rPr>
              <a:t>o</a:t>
            </a:r>
            <a:r>
              <a:rPr lang="fr-FR" sz="1600" spc="35" dirty="0" err="1">
                <a:latin typeface="Segoe UI"/>
                <a:cs typeface="Segoe UI"/>
              </a:rPr>
              <a:t>i</a:t>
            </a:r>
            <a:r>
              <a:rPr lang="fr-FR" sz="1600" spc="15" dirty="0" err="1">
                <a:latin typeface="Segoe UI"/>
                <a:cs typeface="Segoe UI"/>
              </a:rPr>
              <a:t>n</a:t>
            </a:r>
            <a:r>
              <a:rPr lang="fr-FR" sz="1600" spc="-120" dirty="0">
                <a:latin typeface="Segoe UI"/>
                <a:cs typeface="Segoe UI"/>
              </a:rPr>
              <a:t> </a:t>
            </a:r>
            <a:r>
              <a:rPr lang="fr-FR" sz="1600" spc="-25" dirty="0" err="1">
                <a:latin typeface="Segoe UI"/>
                <a:cs typeface="Segoe UI"/>
              </a:rPr>
              <a:t>c</a:t>
            </a:r>
            <a:r>
              <a:rPr lang="fr-FR" sz="1600" spc="25" dirty="0" err="1">
                <a:latin typeface="Segoe UI"/>
                <a:cs typeface="Segoe UI"/>
              </a:rPr>
              <a:t>o</a:t>
            </a:r>
            <a:r>
              <a:rPr lang="fr-FR" sz="1600" spc="35" dirty="0" err="1">
                <a:latin typeface="Segoe UI"/>
                <a:cs typeface="Segoe UI"/>
              </a:rPr>
              <a:t>l</a:t>
            </a:r>
            <a:r>
              <a:rPr lang="fr-FR" sz="1600" spc="-10" dirty="0" err="1">
                <a:latin typeface="Segoe UI"/>
                <a:cs typeface="Segoe UI"/>
              </a:rPr>
              <a:t>u</a:t>
            </a:r>
            <a:r>
              <a:rPr lang="fr-FR" sz="1600" dirty="0" err="1">
                <a:latin typeface="Segoe UI"/>
                <a:cs typeface="Segoe UI"/>
              </a:rPr>
              <a:t>m</a:t>
            </a:r>
            <a:r>
              <a:rPr lang="fr-FR" sz="1600" spc="-10" dirty="0" err="1">
                <a:latin typeface="Segoe UI"/>
                <a:cs typeface="Segoe UI"/>
              </a:rPr>
              <a:t>n</a:t>
            </a:r>
            <a:r>
              <a:rPr lang="fr-FR" sz="1600" spc="10" dirty="0" err="1">
                <a:latin typeface="Segoe UI"/>
                <a:cs typeface="Segoe UI"/>
              </a:rPr>
              <a:t>s</a:t>
            </a:r>
            <a:endParaRPr lang="fr-FR" sz="1600" dirty="0">
              <a:latin typeface="Segoe UI"/>
              <a:cs typeface="Segoe UI"/>
            </a:endParaRPr>
          </a:p>
          <a:p>
            <a:pPr marL="469900" lvl="1" indent="-172085">
              <a:lnSpc>
                <a:spcPct val="150000"/>
              </a:lnSpc>
              <a:spcBef>
                <a:spcPts val="600"/>
              </a:spcBef>
              <a:buClr>
                <a:srgbClr val="006FC0"/>
              </a:buClr>
              <a:buSzPct val="90000"/>
              <a:buFont typeface="Arial MT"/>
              <a:buChar char="•"/>
              <a:tabLst>
                <a:tab pos="470534" algn="l"/>
              </a:tabLst>
            </a:pPr>
            <a:r>
              <a:rPr lang="fr-FR" sz="1600" spc="5" dirty="0" err="1">
                <a:latin typeface="Segoe UI"/>
                <a:cs typeface="Segoe UI"/>
              </a:rPr>
              <a:t>Aggregate</a:t>
            </a:r>
            <a:r>
              <a:rPr lang="fr-FR" sz="1600" spc="-130" dirty="0">
                <a:latin typeface="Segoe UI"/>
                <a:cs typeface="Segoe UI"/>
              </a:rPr>
              <a:t> </a:t>
            </a:r>
            <a:r>
              <a:rPr lang="fr-FR" sz="1600" spc="5" dirty="0" err="1">
                <a:latin typeface="Segoe UI"/>
                <a:cs typeface="Segoe UI"/>
              </a:rPr>
              <a:t>queries</a:t>
            </a:r>
            <a:endParaRPr lang="fr-FR" sz="1600" dirty="0">
              <a:latin typeface="Segoe UI"/>
              <a:cs typeface="Segoe UI"/>
            </a:endParaRPr>
          </a:p>
          <a:p>
            <a:pPr marL="469900" marR="5080" lvl="1" indent="-171450">
              <a:lnSpc>
                <a:spcPct val="150000"/>
              </a:lnSpc>
              <a:spcBef>
                <a:spcPts val="605"/>
              </a:spcBef>
              <a:buClr>
                <a:srgbClr val="006FC0"/>
              </a:buClr>
              <a:buSzPct val="90000"/>
              <a:buFont typeface="Arial MT"/>
              <a:buChar char="•"/>
              <a:tabLst>
                <a:tab pos="470534" algn="l"/>
              </a:tabLst>
            </a:pPr>
            <a:r>
              <a:rPr lang="fr-FR" sz="1600" spc="-20" dirty="0" err="1">
                <a:latin typeface="Segoe UI"/>
                <a:cs typeface="Segoe UI"/>
              </a:rPr>
              <a:t>A</a:t>
            </a:r>
            <a:r>
              <a:rPr lang="fr-FR" sz="1600" spc="10" dirty="0" err="1">
                <a:latin typeface="Segoe UI"/>
                <a:cs typeface="Segoe UI"/>
              </a:rPr>
              <a:t>v</a:t>
            </a:r>
            <a:r>
              <a:rPr lang="fr-FR" sz="1600" spc="25" dirty="0" err="1">
                <a:latin typeface="Segoe UI"/>
                <a:cs typeface="Segoe UI"/>
              </a:rPr>
              <a:t>o</a:t>
            </a:r>
            <a:r>
              <a:rPr lang="fr-FR" sz="1600" spc="35" dirty="0" err="1">
                <a:latin typeface="Segoe UI"/>
                <a:cs typeface="Segoe UI"/>
              </a:rPr>
              <a:t>i</a:t>
            </a:r>
            <a:r>
              <a:rPr lang="fr-FR" sz="1600" spc="15" dirty="0" err="1">
                <a:latin typeface="Segoe UI"/>
                <a:cs typeface="Segoe UI"/>
              </a:rPr>
              <a:t>d</a:t>
            </a:r>
            <a:r>
              <a:rPr lang="fr-FR" sz="1600" spc="-90" dirty="0">
                <a:latin typeface="Segoe UI"/>
                <a:cs typeface="Segoe UI"/>
              </a:rPr>
              <a:t> </a:t>
            </a:r>
            <a:r>
              <a:rPr lang="fr-FR" sz="1600" spc="-25" dirty="0" err="1">
                <a:latin typeface="Segoe UI"/>
                <a:cs typeface="Segoe UI"/>
              </a:rPr>
              <a:t>r</a:t>
            </a:r>
            <a:r>
              <a:rPr lang="fr-FR" sz="1600" dirty="0" err="1">
                <a:latin typeface="Segoe UI"/>
                <a:cs typeface="Segoe UI"/>
              </a:rPr>
              <a:t>e</a:t>
            </a:r>
            <a:r>
              <a:rPr lang="fr-FR" sz="1600" spc="20" dirty="0" err="1">
                <a:latin typeface="Segoe UI"/>
                <a:cs typeface="Segoe UI"/>
              </a:rPr>
              <a:t>d</a:t>
            </a:r>
            <a:r>
              <a:rPr lang="fr-FR" sz="1600" spc="-10" dirty="0" err="1">
                <a:latin typeface="Segoe UI"/>
                <a:cs typeface="Segoe UI"/>
              </a:rPr>
              <a:t>un</a:t>
            </a:r>
            <a:r>
              <a:rPr lang="fr-FR" sz="1600" spc="20" dirty="0" err="1">
                <a:latin typeface="Segoe UI"/>
                <a:cs typeface="Segoe UI"/>
              </a:rPr>
              <a:t>d</a:t>
            </a:r>
            <a:r>
              <a:rPr lang="fr-FR" sz="1600" spc="25" dirty="0" err="1">
                <a:latin typeface="Segoe UI"/>
                <a:cs typeface="Segoe UI"/>
              </a:rPr>
              <a:t>a</a:t>
            </a:r>
            <a:r>
              <a:rPr lang="fr-FR" sz="1600" spc="-10" dirty="0" err="1">
                <a:latin typeface="Segoe UI"/>
                <a:cs typeface="Segoe UI"/>
              </a:rPr>
              <a:t>n</a:t>
            </a:r>
            <a:r>
              <a:rPr lang="fr-FR" sz="1600" spc="-5" dirty="0" err="1">
                <a:latin typeface="Segoe UI"/>
                <a:cs typeface="Segoe UI"/>
              </a:rPr>
              <a:t>t</a:t>
            </a:r>
            <a:r>
              <a:rPr lang="fr-FR" sz="1600" spc="45" dirty="0">
                <a:latin typeface="Segoe UI"/>
                <a:cs typeface="Segoe UI"/>
              </a:rPr>
              <a:t>/</a:t>
            </a:r>
            <a:r>
              <a:rPr lang="fr-FR" sz="1600" spc="20" dirty="0">
                <a:latin typeface="Segoe UI"/>
                <a:cs typeface="Segoe UI"/>
              </a:rPr>
              <a:t>d</a:t>
            </a:r>
            <a:r>
              <a:rPr lang="fr-FR" sz="1600" spc="-10" dirty="0">
                <a:latin typeface="Segoe UI"/>
                <a:cs typeface="Segoe UI"/>
              </a:rPr>
              <a:t>u</a:t>
            </a:r>
            <a:r>
              <a:rPr lang="fr-FR" sz="1600" spc="20" dirty="0">
                <a:latin typeface="Segoe UI"/>
                <a:cs typeface="Segoe UI"/>
              </a:rPr>
              <a:t>p</a:t>
            </a:r>
            <a:r>
              <a:rPr lang="fr-FR" sz="1600" spc="35" dirty="0">
                <a:latin typeface="Segoe UI"/>
                <a:cs typeface="Segoe UI"/>
              </a:rPr>
              <a:t>li</a:t>
            </a:r>
            <a:r>
              <a:rPr lang="fr-FR" sz="1600" spc="-25" dirty="0">
                <a:latin typeface="Segoe UI"/>
                <a:cs typeface="Segoe UI"/>
              </a:rPr>
              <a:t>c</a:t>
            </a:r>
            <a:r>
              <a:rPr lang="fr-FR" sz="1600" spc="25" dirty="0">
                <a:latin typeface="Segoe UI"/>
                <a:cs typeface="Segoe UI"/>
              </a:rPr>
              <a:t>a</a:t>
            </a:r>
            <a:r>
              <a:rPr lang="fr-FR" sz="1600" spc="-5" dirty="0">
                <a:latin typeface="Segoe UI"/>
                <a:cs typeface="Segoe UI"/>
              </a:rPr>
              <a:t>t</a:t>
            </a:r>
            <a:r>
              <a:rPr lang="fr-FR" sz="1600" spc="10" dirty="0">
                <a:latin typeface="Segoe UI"/>
                <a:cs typeface="Segoe UI"/>
              </a:rPr>
              <a:t>e</a:t>
            </a:r>
            <a:r>
              <a:rPr lang="fr-FR" sz="1600" spc="-180" dirty="0">
                <a:latin typeface="Segoe UI"/>
                <a:cs typeface="Segoe UI"/>
              </a:rPr>
              <a:t> </a:t>
            </a:r>
            <a:r>
              <a:rPr lang="fr-FR" sz="1600" spc="35" dirty="0">
                <a:latin typeface="Segoe UI"/>
                <a:cs typeface="Segoe UI"/>
              </a:rPr>
              <a:t>i</a:t>
            </a:r>
            <a:r>
              <a:rPr lang="fr-FR" sz="1600" spc="-10" dirty="0">
                <a:latin typeface="Segoe UI"/>
                <a:cs typeface="Segoe UI"/>
              </a:rPr>
              <a:t>n</a:t>
            </a:r>
            <a:r>
              <a:rPr lang="fr-FR" sz="1600" spc="20" dirty="0">
                <a:latin typeface="Segoe UI"/>
                <a:cs typeface="Segoe UI"/>
              </a:rPr>
              <a:t>d</a:t>
            </a:r>
            <a:r>
              <a:rPr lang="fr-FR" sz="1600" dirty="0">
                <a:latin typeface="Segoe UI"/>
                <a:cs typeface="Segoe UI"/>
              </a:rPr>
              <a:t>e</a:t>
            </a:r>
            <a:r>
              <a:rPr lang="fr-FR" sz="1600" spc="-20" dirty="0">
                <a:latin typeface="Segoe UI"/>
                <a:cs typeface="Segoe UI"/>
              </a:rPr>
              <a:t>x</a:t>
            </a:r>
            <a:r>
              <a:rPr lang="fr-FR" sz="1600" dirty="0">
                <a:latin typeface="Segoe UI"/>
                <a:cs typeface="Segoe UI"/>
              </a:rPr>
              <a:t>e</a:t>
            </a:r>
            <a:r>
              <a:rPr lang="fr-FR" sz="1600" spc="-25" dirty="0">
                <a:latin typeface="Segoe UI"/>
                <a:cs typeface="Segoe UI"/>
              </a:rPr>
              <a:t>s</a:t>
            </a:r>
            <a:r>
              <a:rPr lang="fr-FR" sz="1600" spc="5" dirty="0">
                <a:latin typeface="Segoe UI"/>
                <a:cs typeface="Segoe UI"/>
              </a:rPr>
              <a:t>,</a:t>
            </a:r>
            <a:r>
              <a:rPr lang="fr-FR" sz="1600" spc="-15" dirty="0">
                <a:latin typeface="Segoe UI"/>
                <a:cs typeface="Segoe UI"/>
              </a:rPr>
              <a:t> </a:t>
            </a:r>
            <a:r>
              <a:rPr lang="fr-FR" sz="1600" spc="50" dirty="0" err="1">
                <a:latin typeface="Segoe UI"/>
                <a:cs typeface="Segoe UI"/>
              </a:rPr>
              <a:t>w</a:t>
            </a:r>
            <a:r>
              <a:rPr lang="fr-FR" sz="1600" spc="35" dirty="0" err="1">
                <a:latin typeface="Segoe UI"/>
                <a:cs typeface="Segoe UI"/>
              </a:rPr>
              <a:t>i</a:t>
            </a:r>
            <a:r>
              <a:rPr lang="fr-FR" sz="1600" spc="20" dirty="0" err="1">
                <a:latin typeface="Segoe UI"/>
                <a:cs typeface="Segoe UI"/>
              </a:rPr>
              <a:t>d</a:t>
            </a:r>
            <a:r>
              <a:rPr lang="fr-FR" sz="1600" spc="10" dirty="0" err="1">
                <a:latin typeface="Segoe UI"/>
                <a:cs typeface="Segoe UI"/>
              </a:rPr>
              <a:t>e</a:t>
            </a:r>
            <a:r>
              <a:rPr lang="fr-FR" sz="1600" spc="-105" dirty="0">
                <a:latin typeface="Segoe UI"/>
                <a:cs typeface="Segoe UI"/>
              </a:rPr>
              <a:t> </a:t>
            </a:r>
            <a:r>
              <a:rPr lang="fr-FR" sz="1600" spc="-25" dirty="0">
                <a:latin typeface="Segoe UI"/>
                <a:cs typeface="Segoe UI"/>
              </a:rPr>
              <a:t>k</a:t>
            </a:r>
            <a:r>
              <a:rPr lang="fr-FR" sz="1600" dirty="0">
                <a:latin typeface="Segoe UI"/>
                <a:cs typeface="Segoe UI"/>
              </a:rPr>
              <a:t>e</a:t>
            </a:r>
            <a:r>
              <a:rPr lang="fr-FR" sz="1600" spc="10" dirty="0">
                <a:latin typeface="Segoe UI"/>
                <a:cs typeface="Segoe UI"/>
              </a:rPr>
              <a:t>y</a:t>
            </a:r>
            <a:r>
              <a:rPr lang="fr-FR" sz="1600" spc="-30" dirty="0">
                <a:latin typeface="Segoe UI"/>
                <a:cs typeface="Segoe UI"/>
              </a:rPr>
              <a:t>s</a:t>
            </a:r>
            <a:r>
              <a:rPr lang="fr-FR" sz="1600" spc="5" dirty="0">
                <a:latin typeface="Segoe UI"/>
                <a:cs typeface="Segoe UI"/>
              </a:rPr>
              <a:t>,</a:t>
            </a:r>
            <a:r>
              <a:rPr lang="fr-FR" sz="1600" spc="-15" dirty="0">
                <a:latin typeface="Segoe UI"/>
                <a:cs typeface="Segoe UI"/>
              </a:rPr>
              <a:t> </a:t>
            </a:r>
            <a:r>
              <a:rPr lang="fr-FR" sz="1600" spc="35" dirty="0">
                <a:latin typeface="Segoe UI"/>
                <a:cs typeface="Segoe UI"/>
              </a:rPr>
              <a:t>i</a:t>
            </a:r>
            <a:r>
              <a:rPr lang="fr-FR" sz="1600" spc="-10" dirty="0">
                <a:latin typeface="Segoe UI"/>
                <a:cs typeface="Segoe UI"/>
              </a:rPr>
              <a:t>n</a:t>
            </a:r>
            <a:r>
              <a:rPr lang="fr-FR" sz="1600" spc="20" dirty="0">
                <a:latin typeface="Segoe UI"/>
                <a:cs typeface="Segoe UI"/>
              </a:rPr>
              <a:t>d</a:t>
            </a:r>
            <a:r>
              <a:rPr lang="fr-FR" sz="1600" dirty="0">
                <a:latin typeface="Segoe UI"/>
                <a:cs typeface="Segoe UI"/>
              </a:rPr>
              <a:t>e</a:t>
            </a:r>
            <a:r>
              <a:rPr lang="fr-FR" sz="1600" spc="-20" dirty="0">
                <a:latin typeface="Segoe UI"/>
                <a:cs typeface="Segoe UI"/>
              </a:rPr>
              <a:t>x</a:t>
            </a:r>
            <a:r>
              <a:rPr lang="fr-FR" sz="1600" dirty="0">
                <a:latin typeface="Segoe UI"/>
                <a:cs typeface="Segoe UI"/>
              </a:rPr>
              <a:t>e</a:t>
            </a:r>
            <a:r>
              <a:rPr lang="fr-FR" sz="1600" spc="10" dirty="0">
                <a:latin typeface="Segoe UI"/>
                <a:cs typeface="Segoe UI"/>
              </a:rPr>
              <a:t>s</a:t>
            </a:r>
            <a:r>
              <a:rPr lang="fr-FR" sz="1600" spc="-55" dirty="0">
                <a:latin typeface="Segoe UI"/>
                <a:cs typeface="Segoe UI"/>
              </a:rPr>
              <a:t> </a:t>
            </a:r>
            <a:r>
              <a:rPr lang="fr-FR" sz="1600" spc="-25" dirty="0" err="1">
                <a:latin typeface="Segoe UI"/>
                <a:cs typeface="Segoe UI"/>
              </a:rPr>
              <a:t>s</a:t>
            </a:r>
            <a:r>
              <a:rPr lang="fr-FR" sz="1600" dirty="0" err="1">
                <a:latin typeface="Segoe UI"/>
                <a:cs typeface="Segoe UI"/>
              </a:rPr>
              <a:t>e</a:t>
            </a:r>
            <a:r>
              <a:rPr lang="fr-FR" sz="1600" spc="-25" dirty="0" err="1">
                <a:latin typeface="Segoe UI"/>
                <a:cs typeface="Segoe UI"/>
              </a:rPr>
              <a:t>r</a:t>
            </a:r>
            <a:r>
              <a:rPr lang="fr-FR" sz="1600" spc="10" dirty="0" err="1">
                <a:latin typeface="Segoe UI"/>
                <a:cs typeface="Segoe UI"/>
              </a:rPr>
              <a:t>v</a:t>
            </a:r>
            <a:r>
              <a:rPr lang="fr-FR" sz="1600" spc="35" dirty="0" err="1">
                <a:latin typeface="Segoe UI"/>
                <a:cs typeface="Segoe UI"/>
              </a:rPr>
              <a:t>i</a:t>
            </a:r>
            <a:r>
              <a:rPr lang="fr-FR" sz="1600" spc="-10" dirty="0" err="1">
                <a:latin typeface="Segoe UI"/>
                <a:cs typeface="Segoe UI"/>
              </a:rPr>
              <a:t>n</a:t>
            </a:r>
            <a:r>
              <a:rPr lang="fr-FR" sz="1600" spc="10" dirty="0" err="1">
                <a:latin typeface="Segoe UI"/>
                <a:cs typeface="Segoe UI"/>
              </a:rPr>
              <a:t>g</a:t>
            </a:r>
            <a:r>
              <a:rPr lang="fr-FR" sz="1600" spc="10" dirty="0">
                <a:latin typeface="Segoe UI"/>
                <a:cs typeface="Segoe UI"/>
              </a:rPr>
              <a:t>  </a:t>
            </a:r>
            <a:r>
              <a:rPr lang="fr-FR" sz="1600" spc="15" dirty="0" err="1">
                <a:latin typeface="Segoe UI"/>
                <a:cs typeface="Segoe UI"/>
              </a:rPr>
              <a:t>only</a:t>
            </a:r>
            <a:r>
              <a:rPr lang="fr-FR" sz="1600" spc="-105" dirty="0">
                <a:latin typeface="Segoe UI"/>
                <a:cs typeface="Segoe UI"/>
              </a:rPr>
              <a:t> </a:t>
            </a:r>
            <a:r>
              <a:rPr lang="fr-FR" sz="1600" spc="10" dirty="0">
                <a:latin typeface="Segoe UI"/>
                <a:cs typeface="Segoe UI"/>
              </a:rPr>
              <a:t>one</a:t>
            </a:r>
            <a:r>
              <a:rPr lang="fr-FR" sz="1600" spc="40" dirty="0">
                <a:latin typeface="Segoe UI"/>
                <a:cs typeface="Segoe UI"/>
              </a:rPr>
              <a:t> </a:t>
            </a:r>
            <a:r>
              <a:rPr lang="fr-FR" sz="1600" dirty="0" err="1">
                <a:latin typeface="Segoe UI"/>
                <a:cs typeface="Segoe UI"/>
              </a:rPr>
              <a:t>query</a:t>
            </a:r>
            <a:r>
              <a:rPr lang="fr-FR" sz="1600" spc="-25" dirty="0">
                <a:latin typeface="Segoe UI"/>
                <a:cs typeface="Segoe UI"/>
              </a:rPr>
              <a:t> </a:t>
            </a:r>
            <a:r>
              <a:rPr lang="fr-FR" sz="1600" dirty="0">
                <a:latin typeface="Segoe UI"/>
                <a:cs typeface="Segoe UI"/>
              </a:rPr>
              <a:t>for</a:t>
            </a:r>
            <a:r>
              <a:rPr lang="fr-FR" sz="1600" spc="20" dirty="0">
                <a:latin typeface="Segoe UI"/>
                <a:cs typeface="Segoe UI"/>
              </a:rPr>
              <a:t> </a:t>
            </a:r>
            <a:r>
              <a:rPr lang="fr-FR" sz="1600" spc="-5" dirty="0" err="1">
                <a:latin typeface="Segoe UI"/>
                <a:cs typeface="Segoe UI"/>
              </a:rPr>
              <a:t>systems</a:t>
            </a:r>
            <a:r>
              <a:rPr lang="fr-FR" sz="1600" spc="15" dirty="0">
                <a:latin typeface="Segoe UI"/>
                <a:cs typeface="Segoe UI"/>
              </a:rPr>
              <a:t> </a:t>
            </a:r>
            <a:r>
              <a:rPr lang="fr-FR" sz="1600" spc="25" dirty="0" err="1">
                <a:latin typeface="Segoe UI"/>
                <a:cs typeface="Segoe UI"/>
              </a:rPr>
              <a:t>with</a:t>
            </a:r>
            <a:r>
              <a:rPr lang="fr-FR" sz="1600" spc="-120" dirty="0">
                <a:latin typeface="Segoe UI"/>
                <a:cs typeface="Segoe UI"/>
              </a:rPr>
              <a:t> </a:t>
            </a:r>
            <a:r>
              <a:rPr lang="fr-FR" sz="1600" spc="10" dirty="0">
                <a:latin typeface="Segoe UI"/>
                <a:cs typeface="Segoe UI"/>
              </a:rPr>
              <a:t>a</a:t>
            </a:r>
            <a:r>
              <a:rPr lang="fr-FR" sz="1600" spc="-5" dirty="0">
                <a:latin typeface="Segoe UI"/>
                <a:cs typeface="Segoe UI"/>
              </a:rPr>
              <a:t> </a:t>
            </a:r>
            <a:r>
              <a:rPr lang="fr-FR" sz="1600" spc="20" dirty="0">
                <a:latin typeface="Segoe UI"/>
                <a:cs typeface="Segoe UI"/>
              </a:rPr>
              <a:t>lot</a:t>
            </a:r>
            <a:r>
              <a:rPr lang="fr-FR" sz="1600" spc="-110" dirty="0">
                <a:latin typeface="Segoe UI"/>
                <a:cs typeface="Segoe UI"/>
              </a:rPr>
              <a:t> </a:t>
            </a:r>
            <a:r>
              <a:rPr lang="fr-FR" sz="1600" spc="15" dirty="0">
                <a:latin typeface="Segoe UI"/>
                <a:cs typeface="Segoe UI"/>
              </a:rPr>
              <a:t>of data</a:t>
            </a:r>
            <a:r>
              <a:rPr lang="fr-FR" sz="1600" spc="-80" dirty="0">
                <a:latin typeface="Segoe UI"/>
                <a:cs typeface="Segoe UI"/>
              </a:rPr>
              <a:t> </a:t>
            </a:r>
            <a:r>
              <a:rPr lang="fr-FR" sz="1600" dirty="0">
                <a:latin typeface="Segoe UI"/>
                <a:cs typeface="Segoe UI"/>
              </a:rPr>
              <a:t>change</a:t>
            </a: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343650" cy="449580"/>
          </a:xfrm>
          <a:prstGeom prst="rect">
            <a:avLst/>
          </a:prstGeom>
        </p:spPr>
        <p:txBody>
          <a:bodyPr vert="horz" wrap="square" lIns="0" tIns="16510" rIns="0" bIns="0" rtlCol="0">
            <a:spAutoFit/>
          </a:bodyPr>
          <a:lstStyle/>
          <a:p>
            <a:pPr marL="12700">
              <a:lnSpc>
                <a:spcPct val="100000"/>
              </a:lnSpc>
              <a:spcBef>
                <a:spcPts val="130"/>
              </a:spcBef>
            </a:pPr>
            <a:r>
              <a:rPr spc="15" dirty="0"/>
              <a:t>Single</a:t>
            </a:r>
            <a:r>
              <a:rPr spc="30" dirty="0"/>
              <a:t> </a:t>
            </a:r>
            <a:r>
              <a:rPr spc="15" dirty="0"/>
              <a:t>Column</a:t>
            </a:r>
            <a:r>
              <a:rPr spc="-10" dirty="0"/>
              <a:t> </a:t>
            </a:r>
            <a:r>
              <a:rPr spc="15" dirty="0"/>
              <a:t>and</a:t>
            </a:r>
            <a:r>
              <a:rPr spc="75" dirty="0"/>
              <a:t> </a:t>
            </a:r>
            <a:r>
              <a:rPr spc="15" dirty="0"/>
              <a:t>Multicolumn</a:t>
            </a:r>
            <a:r>
              <a:rPr spc="60" dirty="0"/>
              <a:t> </a:t>
            </a:r>
            <a:r>
              <a:rPr spc="5" dirty="0"/>
              <a:t>Indexes</a:t>
            </a:r>
          </a:p>
        </p:txBody>
      </p:sp>
      <p:sp>
        <p:nvSpPr>
          <p:cNvPr id="3" name="object 3"/>
          <p:cNvSpPr txBox="1"/>
          <p:nvPr/>
        </p:nvSpPr>
        <p:spPr>
          <a:xfrm>
            <a:off x="538162" y="951275"/>
            <a:ext cx="7402830" cy="4506170"/>
          </a:xfrm>
          <a:prstGeom prst="rect">
            <a:avLst/>
          </a:prstGeom>
        </p:spPr>
        <p:txBody>
          <a:bodyPr vert="horz" wrap="square" lIns="0" tIns="111125" rIns="0" bIns="0" rtlCol="0">
            <a:spAutoFit/>
          </a:bodyPr>
          <a:lstStyle/>
          <a:p>
            <a:pPr marL="469900" indent="-457200">
              <a:lnSpc>
                <a:spcPct val="150000"/>
              </a:lnSpc>
              <a:spcBef>
                <a:spcPts val="875"/>
              </a:spcBef>
              <a:buClr>
                <a:srgbClr val="006FC0"/>
              </a:buClr>
              <a:buSzPct val="92727"/>
              <a:buFont typeface="Arial" panose="020B0604020202020204" pitchFamily="34" charset="0"/>
              <a:buChar char="•"/>
              <a:tabLst>
                <a:tab pos="184150" algn="l"/>
              </a:tabLst>
            </a:pPr>
            <a:r>
              <a:rPr sz="2750" spc="15" dirty="0">
                <a:latin typeface="Segoe UI"/>
                <a:cs typeface="Segoe UI"/>
              </a:rPr>
              <a:t>Single</a:t>
            </a:r>
            <a:r>
              <a:rPr sz="2750" spc="35" dirty="0">
                <a:latin typeface="Segoe UI"/>
                <a:cs typeface="Segoe UI"/>
              </a:rPr>
              <a:t> </a:t>
            </a:r>
            <a:r>
              <a:rPr sz="2750" spc="15" dirty="0">
                <a:latin typeface="Segoe UI"/>
                <a:cs typeface="Segoe UI"/>
              </a:rPr>
              <a:t>column</a:t>
            </a:r>
            <a:r>
              <a:rPr sz="2750" spc="-10" dirty="0">
                <a:latin typeface="Segoe UI"/>
                <a:cs typeface="Segoe UI"/>
              </a:rPr>
              <a:t> </a:t>
            </a:r>
            <a:r>
              <a:rPr sz="2750" spc="5" dirty="0">
                <a:latin typeface="Segoe UI"/>
                <a:cs typeface="Segoe UI"/>
              </a:rPr>
              <a:t>index:</a:t>
            </a:r>
            <a:endParaRPr sz="2750" dirty="0">
              <a:latin typeface="Segoe UI"/>
              <a:cs typeface="Segoe UI"/>
            </a:endParaRPr>
          </a:p>
          <a:p>
            <a:pPr marL="640715" lvl="1" indent="-342900">
              <a:lnSpc>
                <a:spcPct val="150000"/>
              </a:lnSpc>
              <a:spcBef>
                <a:spcPts val="655"/>
              </a:spcBef>
              <a:buClr>
                <a:srgbClr val="006FC0"/>
              </a:buClr>
              <a:buSzPct val="81250"/>
              <a:buFont typeface="Arial" panose="020B0604020202020204" pitchFamily="34" charset="0"/>
              <a:buChar char="•"/>
              <a:tabLst>
                <a:tab pos="470534" algn="l"/>
              </a:tabLst>
            </a:pPr>
            <a:r>
              <a:rPr sz="2400" spc="-5" dirty="0">
                <a:latin typeface="Segoe UI"/>
                <a:cs typeface="Segoe UI"/>
              </a:rPr>
              <a:t>Each</a:t>
            </a:r>
            <a:r>
              <a:rPr sz="2400" spc="5" dirty="0">
                <a:latin typeface="Segoe UI"/>
                <a:cs typeface="Segoe UI"/>
              </a:rPr>
              <a:t> </a:t>
            </a:r>
            <a:r>
              <a:rPr sz="2400" dirty="0">
                <a:latin typeface="Segoe UI"/>
                <a:cs typeface="Segoe UI"/>
              </a:rPr>
              <a:t>predicate</a:t>
            </a:r>
            <a:r>
              <a:rPr sz="2400" spc="-45" dirty="0">
                <a:latin typeface="Segoe UI"/>
                <a:cs typeface="Segoe UI"/>
              </a:rPr>
              <a:t> </a:t>
            </a:r>
            <a:r>
              <a:rPr sz="2400" spc="10" dirty="0">
                <a:latin typeface="Segoe UI"/>
                <a:cs typeface="Segoe UI"/>
              </a:rPr>
              <a:t>column</a:t>
            </a:r>
            <a:r>
              <a:rPr sz="2400" spc="-65" dirty="0">
                <a:latin typeface="Segoe UI"/>
                <a:cs typeface="Segoe UI"/>
              </a:rPr>
              <a:t> </a:t>
            </a:r>
            <a:r>
              <a:rPr sz="2400" spc="-10" dirty="0">
                <a:latin typeface="Segoe UI"/>
                <a:cs typeface="Segoe UI"/>
              </a:rPr>
              <a:t>has</a:t>
            </a:r>
            <a:r>
              <a:rPr sz="2400" spc="40" dirty="0">
                <a:latin typeface="Segoe UI"/>
                <a:cs typeface="Segoe UI"/>
              </a:rPr>
              <a:t> </a:t>
            </a:r>
            <a:r>
              <a:rPr sz="2400" spc="5" dirty="0">
                <a:latin typeface="Segoe UI"/>
                <a:cs typeface="Segoe UI"/>
              </a:rPr>
              <a:t>its</a:t>
            </a:r>
            <a:r>
              <a:rPr sz="2400" spc="-30" dirty="0">
                <a:latin typeface="Segoe UI"/>
                <a:cs typeface="Segoe UI"/>
              </a:rPr>
              <a:t> </a:t>
            </a:r>
            <a:r>
              <a:rPr sz="2400" dirty="0">
                <a:latin typeface="Segoe UI"/>
                <a:cs typeface="Segoe UI"/>
              </a:rPr>
              <a:t>own</a:t>
            </a:r>
            <a:r>
              <a:rPr sz="2400" spc="5" dirty="0">
                <a:latin typeface="Segoe UI"/>
                <a:cs typeface="Segoe UI"/>
              </a:rPr>
              <a:t> index</a:t>
            </a:r>
            <a:endParaRPr sz="2400" dirty="0">
              <a:latin typeface="Segoe UI"/>
              <a:cs typeface="Segoe UI"/>
            </a:endParaRPr>
          </a:p>
          <a:p>
            <a:pPr marL="640715" lvl="1" indent="-342900">
              <a:lnSpc>
                <a:spcPct val="150000"/>
              </a:lnSpc>
              <a:spcBef>
                <a:spcPts val="575"/>
              </a:spcBef>
              <a:buClr>
                <a:srgbClr val="006FC0"/>
              </a:buClr>
              <a:buSzPct val="81250"/>
              <a:buFont typeface="Arial" panose="020B0604020202020204" pitchFamily="34" charset="0"/>
              <a:buChar char="•"/>
              <a:tabLst>
                <a:tab pos="470534" algn="l"/>
              </a:tabLst>
            </a:pPr>
            <a:r>
              <a:rPr sz="2400" spc="10" dirty="0">
                <a:latin typeface="Segoe UI"/>
                <a:cs typeface="Segoe UI"/>
              </a:rPr>
              <a:t>Less</a:t>
            </a:r>
            <a:r>
              <a:rPr sz="2400" spc="-110" dirty="0">
                <a:latin typeface="Segoe UI"/>
                <a:cs typeface="Segoe UI"/>
              </a:rPr>
              <a:t> </a:t>
            </a:r>
            <a:r>
              <a:rPr sz="2400" dirty="0">
                <a:latin typeface="Segoe UI"/>
                <a:cs typeface="Segoe UI"/>
              </a:rPr>
              <a:t>performance</a:t>
            </a:r>
            <a:r>
              <a:rPr sz="2400" spc="-40" dirty="0">
                <a:latin typeface="Segoe UI"/>
                <a:cs typeface="Segoe UI"/>
              </a:rPr>
              <a:t> </a:t>
            </a:r>
            <a:r>
              <a:rPr sz="2400" spc="-5" dirty="0">
                <a:latin typeface="Segoe UI"/>
                <a:cs typeface="Segoe UI"/>
              </a:rPr>
              <a:t>gain,</a:t>
            </a:r>
            <a:r>
              <a:rPr sz="2400" spc="15" dirty="0">
                <a:latin typeface="Segoe UI"/>
                <a:cs typeface="Segoe UI"/>
              </a:rPr>
              <a:t> </a:t>
            </a:r>
            <a:r>
              <a:rPr sz="2400" dirty="0">
                <a:latin typeface="Segoe UI"/>
                <a:cs typeface="Segoe UI"/>
              </a:rPr>
              <a:t>but</a:t>
            </a:r>
            <a:r>
              <a:rPr sz="2400" spc="25" dirty="0">
                <a:latin typeface="Segoe UI"/>
                <a:cs typeface="Segoe UI"/>
              </a:rPr>
              <a:t> </a:t>
            </a:r>
            <a:r>
              <a:rPr sz="2400" spc="10" dirty="0">
                <a:latin typeface="Segoe UI"/>
                <a:cs typeface="Segoe UI"/>
              </a:rPr>
              <a:t>more</a:t>
            </a:r>
            <a:r>
              <a:rPr sz="2400" spc="-45" dirty="0">
                <a:latin typeface="Segoe UI"/>
                <a:cs typeface="Segoe UI"/>
              </a:rPr>
              <a:t> </a:t>
            </a:r>
            <a:r>
              <a:rPr sz="2400" spc="5" dirty="0">
                <a:latin typeface="Segoe UI"/>
                <a:cs typeface="Segoe UI"/>
              </a:rPr>
              <a:t>reusable</a:t>
            </a:r>
            <a:endParaRPr sz="2400" dirty="0">
              <a:latin typeface="Segoe UI"/>
              <a:cs typeface="Segoe UI"/>
            </a:endParaRPr>
          </a:p>
          <a:p>
            <a:pPr marL="469900" indent="-457200">
              <a:lnSpc>
                <a:spcPct val="150000"/>
              </a:lnSpc>
              <a:spcBef>
                <a:spcPts val="675"/>
              </a:spcBef>
              <a:buClr>
                <a:srgbClr val="006FC0"/>
              </a:buClr>
              <a:buSzPct val="92727"/>
              <a:buFont typeface="Arial" panose="020B0604020202020204" pitchFamily="34" charset="0"/>
              <a:buChar char="•"/>
              <a:tabLst>
                <a:tab pos="184150" algn="l"/>
              </a:tabLst>
            </a:pPr>
            <a:r>
              <a:rPr sz="2750" spc="15" dirty="0">
                <a:latin typeface="Segoe UI"/>
                <a:cs typeface="Segoe UI"/>
              </a:rPr>
              <a:t>Multicolumn</a:t>
            </a:r>
            <a:r>
              <a:rPr sz="2750" spc="45" dirty="0">
                <a:latin typeface="Segoe UI"/>
                <a:cs typeface="Segoe UI"/>
              </a:rPr>
              <a:t> </a:t>
            </a:r>
            <a:r>
              <a:rPr sz="2750" spc="5" dirty="0">
                <a:latin typeface="Segoe UI"/>
                <a:cs typeface="Segoe UI"/>
              </a:rPr>
              <a:t>index:</a:t>
            </a:r>
            <a:endParaRPr sz="2750" dirty="0">
              <a:latin typeface="Segoe UI"/>
              <a:cs typeface="Segoe UI"/>
            </a:endParaRPr>
          </a:p>
          <a:p>
            <a:pPr marL="640715" lvl="1" indent="-342900">
              <a:lnSpc>
                <a:spcPct val="150000"/>
              </a:lnSpc>
              <a:spcBef>
                <a:spcPts val="655"/>
              </a:spcBef>
              <a:buClr>
                <a:srgbClr val="006FC0"/>
              </a:buClr>
              <a:buSzPct val="81250"/>
              <a:buFont typeface="Arial" panose="020B0604020202020204" pitchFamily="34" charset="0"/>
              <a:buChar char="•"/>
              <a:tabLst>
                <a:tab pos="470534" algn="l"/>
              </a:tabLst>
            </a:pPr>
            <a:r>
              <a:rPr sz="2400" spc="10" dirty="0">
                <a:latin typeface="Segoe UI"/>
                <a:cs typeface="Segoe UI"/>
              </a:rPr>
              <a:t>All</a:t>
            </a:r>
            <a:r>
              <a:rPr sz="2400" spc="-40" dirty="0">
                <a:latin typeface="Segoe UI"/>
                <a:cs typeface="Segoe UI"/>
              </a:rPr>
              <a:t> </a:t>
            </a:r>
            <a:r>
              <a:rPr sz="2400" dirty="0">
                <a:latin typeface="Segoe UI"/>
                <a:cs typeface="Segoe UI"/>
              </a:rPr>
              <a:t>predicate</a:t>
            </a:r>
            <a:r>
              <a:rPr sz="2400" spc="-35" dirty="0">
                <a:latin typeface="Segoe UI"/>
                <a:cs typeface="Segoe UI"/>
              </a:rPr>
              <a:t> </a:t>
            </a:r>
            <a:r>
              <a:rPr sz="2400" spc="5" dirty="0">
                <a:latin typeface="Segoe UI"/>
                <a:cs typeface="Segoe UI"/>
              </a:rPr>
              <a:t>columns</a:t>
            </a:r>
            <a:r>
              <a:rPr sz="2400" spc="-20" dirty="0">
                <a:latin typeface="Segoe UI"/>
                <a:cs typeface="Segoe UI"/>
              </a:rPr>
              <a:t> </a:t>
            </a:r>
            <a:r>
              <a:rPr sz="2400" spc="-10" dirty="0">
                <a:latin typeface="Segoe UI"/>
                <a:cs typeface="Segoe UI"/>
              </a:rPr>
              <a:t>are</a:t>
            </a:r>
            <a:r>
              <a:rPr sz="2400" spc="40" dirty="0">
                <a:latin typeface="Segoe UI"/>
                <a:cs typeface="Segoe UI"/>
              </a:rPr>
              <a:t> </a:t>
            </a:r>
            <a:r>
              <a:rPr sz="2400" spc="5" dirty="0">
                <a:latin typeface="Segoe UI"/>
                <a:cs typeface="Segoe UI"/>
              </a:rPr>
              <a:t>included</a:t>
            </a:r>
            <a:r>
              <a:rPr sz="2400" spc="-40" dirty="0">
                <a:latin typeface="Segoe UI"/>
                <a:cs typeface="Segoe UI"/>
              </a:rPr>
              <a:t> </a:t>
            </a:r>
            <a:r>
              <a:rPr sz="2400" spc="5" dirty="0">
                <a:latin typeface="Segoe UI"/>
                <a:cs typeface="Segoe UI"/>
              </a:rPr>
              <a:t>in</a:t>
            </a:r>
            <a:r>
              <a:rPr sz="2400" spc="-60" dirty="0">
                <a:latin typeface="Segoe UI"/>
                <a:cs typeface="Segoe UI"/>
              </a:rPr>
              <a:t> </a:t>
            </a:r>
            <a:r>
              <a:rPr sz="2400" spc="-5" dirty="0">
                <a:latin typeface="Segoe UI"/>
                <a:cs typeface="Segoe UI"/>
              </a:rPr>
              <a:t>the</a:t>
            </a:r>
            <a:r>
              <a:rPr sz="2400" spc="40" dirty="0">
                <a:latin typeface="Segoe UI"/>
                <a:cs typeface="Segoe UI"/>
              </a:rPr>
              <a:t> </a:t>
            </a:r>
            <a:r>
              <a:rPr sz="2400" spc="5" dirty="0">
                <a:latin typeface="Segoe UI"/>
                <a:cs typeface="Segoe UI"/>
              </a:rPr>
              <a:t>key</a:t>
            </a:r>
            <a:r>
              <a:rPr sz="2400" spc="-20" dirty="0">
                <a:latin typeface="Segoe UI"/>
                <a:cs typeface="Segoe UI"/>
              </a:rPr>
              <a:t> </a:t>
            </a:r>
            <a:r>
              <a:rPr sz="2400" spc="5" dirty="0">
                <a:latin typeface="Segoe UI"/>
                <a:cs typeface="Segoe UI"/>
              </a:rPr>
              <a:t>of</a:t>
            </a:r>
            <a:r>
              <a:rPr sz="2400" spc="-50" dirty="0">
                <a:latin typeface="Segoe UI"/>
                <a:cs typeface="Segoe UI"/>
              </a:rPr>
              <a:t> </a:t>
            </a:r>
            <a:r>
              <a:rPr sz="2400" spc="-5" dirty="0">
                <a:latin typeface="Segoe UI"/>
                <a:cs typeface="Segoe UI"/>
              </a:rPr>
              <a:t>the</a:t>
            </a:r>
            <a:r>
              <a:rPr lang="en-GB" sz="2400" spc="-5" dirty="0">
                <a:latin typeface="Segoe UI"/>
                <a:cs typeface="Segoe UI"/>
              </a:rPr>
              <a:t> </a:t>
            </a:r>
            <a:r>
              <a:rPr sz="2400" spc="5" dirty="0">
                <a:latin typeface="Segoe UI"/>
                <a:cs typeface="Segoe UI"/>
              </a:rPr>
              <a:t>index</a:t>
            </a:r>
            <a:endParaRPr sz="2400" dirty="0">
              <a:latin typeface="Segoe UI"/>
              <a:cs typeface="Segoe UI"/>
            </a:endParaRPr>
          </a:p>
          <a:p>
            <a:pPr marL="640715" lvl="1" indent="-342900">
              <a:lnSpc>
                <a:spcPct val="150000"/>
              </a:lnSpc>
              <a:spcBef>
                <a:spcPts val="575"/>
              </a:spcBef>
              <a:buClr>
                <a:srgbClr val="006FC0"/>
              </a:buClr>
              <a:buSzPct val="81250"/>
              <a:buFont typeface="Arial" panose="020B0604020202020204" pitchFamily="34" charset="0"/>
              <a:buChar char="•"/>
              <a:tabLst>
                <a:tab pos="470534" algn="l"/>
              </a:tabLst>
            </a:pPr>
            <a:r>
              <a:rPr sz="2400" dirty="0">
                <a:latin typeface="Segoe UI"/>
                <a:cs typeface="Segoe UI"/>
              </a:rPr>
              <a:t>Greatest</a:t>
            </a:r>
            <a:r>
              <a:rPr sz="2400" spc="-40" dirty="0">
                <a:latin typeface="Segoe UI"/>
                <a:cs typeface="Segoe UI"/>
              </a:rPr>
              <a:t> </a:t>
            </a:r>
            <a:r>
              <a:rPr sz="2400" dirty="0">
                <a:latin typeface="Segoe UI"/>
                <a:cs typeface="Segoe UI"/>
              </a:rPr>
              <a:t>performance</a:t>
            </a:r>
            <a:r>
              <a:rPr sz="2400" spc="-30" dirty="0">
                <a:latin typeface="Segoe UI"/>
                <a:cs typeface="Segoe UI"/>
              </a:rPr>
              <a:t> </a:t>
            </a:r>
            <a:r>
              <a:rPr sz="2400" spc="-5" dirty="0">
                <a:latin typeface="Segoe UI"/>
                <a:cs typeface="Segoe UI"/>
              </a:rPr>
              <a:t>gain,</a:t>
            </a:r>
            <a:r>
              <a:rPr sz="2400" spc="35" dirty="0">
                <a:latin typeface="Segoe UI"/>
                <a:cs typeface="Segoe UI"/>
              </a:rPr>
              <a:t> </a:t>
            </a:r>
            <a:r>
              <a:rPr sz="2400" dirty="0">
                <a:latin typeface="Segoe UI"/>
                <a:cs typeface="Segoe UI"/>
              </a:rPr>
              <a:t>but</a:t>
            </a:r>
            <a:r>
              <a:rPr sz="2400" spc="-35" dirty="0">
                <a:latin typeface="Segoe UI"/>
                <a:cs typeface="Segoe UI"/>
              </a:rPr>
              <a:t> </a:t>
            </a:r>
            <a:r>
              <a:rPr sz="2400" spc="10" dirty="0">
                <a:latin typeface="Segoe UI"/>
                <a:cs typeface="Segoe UI"/>
              </a:rPr>
              <a:t>limited</a:t>
            </a:r>
            <a:r>
              <a:rPr sz="2400" spc="-35" dirty="0">
                <a:latin typeface="Segoe UI"/>
                <a:cs typeface="Segoe UI"/>
              </a:rPr>
              <a:t> </a:t>
            </a:r>
            <a:r>
              <a:rPr sz="2400" spc="5" dirty="0">
                <a:latin typeface="Segoe UI"/>
                <a:cs typeface="Segoe UI"/>
              </a:rPr>
              <a:t>reusability</a:t>
            </a:r>
            <a:endParaRPr sz="2400" dirty="0">
              <a:latin typeface="Segoe UI"/>
              <a:cs typeface="Segoe UI"/>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343650" cy="449580"/>
          </a:xfrm>
          <a:prstGeom prst="rect">
            <a:avLst/>
          </a:prstGeom>
        </p:spPr>
        <p:txBody>
          <a:bodyPr vert="horz" wrap="square" lIns="0" tIns="16510" rIns="0" bIns="0" rtlCol="0">
            <a:spAutoFit/>
          </a:bodyPr>
          <a:lstStyle/>
          <a:p>
            <a:pPr marL="12700">
              <a:lnSpc>
                <a:spcPct val="100000"/>
              </a:lnSpc>
              <a:spcBef>
                <a:spcPts val="130"/>
              </a:spcBef>
            </a:pPr>
            <a:r>
              <a:rPr spc="15" dirty="0"/>
              <a:t>Single</a:t>
            </a:r>
            <a:r>
              <a:rPr spc="30" dirty="0"/>
              <a:t> </a:t>
            </a:r>
            <a:r>
              <a:rPr spc="15" dirty="0"/>
              <a:t>Column</a:t>
            </a:r>
            <a:r>
              <a:rPr spc="-10" dirty="0"/>
              <a:t> </a:t>
            </a:r>
            <a:r>
              <a:rPr spc="15" dirty="0"/>
              <a:t>and</a:t>
            </a:r>
            <a:r>
              <a:rPr spc="75" dirty="0"/>
              <a:t> </a:t>
            </a:r>
            <a:r>
              <a:rPr spc="15" dirty="0"/>
              <a:t>Multicolumn</a:t>
            </a:r>
            <a:r>
              <a:rPr spc="60" dirty="0"/>
              <a:t> </a:t>
            </a:r>
            <a:r>
              <a:rPr spc="5" dirty="0"/>
              <a:t>Indexes</a:t>
            </a:r>
          </a:p>
        </p:txBody>
      </p:sp>
      <p:sp>
        <p:nvSpPr>
          <p:cNvPr id="3" name="object 3"/>
          <p:cNvSpPr txBox="1"/>
          <p:nvPr/>
        </p:nvSpPr>
        <p:spPr>
          <a:xfrm>
            <a:off x="538162" y="951275"/>
            <a:ext cx="8453438" cy="5243038"/>
          </a:xfrm>
          <a:prstGeom prst="rect">
            <a:avLst/>
          </a:prstGeom>
        </p:spPr>
        <p:txBody>
          <a:bodyPr vert="horz" wrap="square" lIns="0" tIns="111125" rIns="0" bIns="0" rtlCol="0">
            <a:spAutoFit/>
          </a:bodyPr>
          <a:lstStyle/>
          <a:p>
            <a:pPr algn="l">
              <a:lnSpc>
                <a:spcPct val="150000"/>
              </a:lnSpc>
            </a:pPr>
            <a:r>
              <a:rPr lang="fr-FR" sz="1600" b="0" i="0" u="none" strike="noStrike" baseline="0" dirty="0">
                <a:latin typeface="LucidaSans-Typewriter"/>
              </a:rPr>
              <a:t>SELECT </a:t>
            </a:r>
            <a:r>
              <a:rPr lang="fr-FR" sz="1600" b="0" i="0" u="none" strike="noStrike" baseline="0" dirty="0" err="1">
                <a:latin typeface="LucidaSans-Typewriter"/>
              </a:rPr>
              <a:t>BusinessEntityID</a:t>
            </a:r>
            <a:endParaRPr lang="fr-FR" sz="1600" b="0" i="0" u="none" strike="noStrike" baseline="0" dirty="0">
              <a:latin typeface="LucidaSans-Typewriter"/>
            </a:endParaRPr>
          </a:p>
          <a:p>
            <a:pPr algn="l">
              <a:lnSpc>
                <a:spcPct val="150000"/>
              </a:lnSpc>
            </a:pPr>
            <a:r>
              <a:rPr lang="fr-FR" sz="1600" b="0" i="0" u="none" strike="noStrike" baseline="0" dirty="0">
                <a:latin typeface="LucidaSans-Typewriter"/>
              </a:rPr>
              <a:t>FROM </a:t>
            </a:r>
            <a:r>
              <a:rPr lang="fr-FR" sz="1600" b="0" i="0" u="none" strike="noStrike" baseline="0" dirty="0" err="1">
                <a:latin typeface="LucidaSans-Typewriter"/>
              </a:rPr>
              <a:t>Person.Person</a:t>
            </a:r>
            <a:endParaRPr lang="fr-FR" sz="1600" b="0" i="0" u="none" strike="noStrike" baseline="0" dirty="0">
              <a:latin typeface="LucidaSans-Typewriter"/>
            </a:endParaRPr>
          </a:p>
          <a:p>
            <a:pPr algn="l">
              <a:lnSpc>
                <a:spcPct val="150000"/>
              </a:lnSpc>
            </a:pPr>
            <a:r>
              <a:rPr lang="fr-FR" sz="1600" b="0" i="0" u="none" strike="noStrike" baseline="0" dirty="0">
                <a:latin typeface="LucidaSans-Typewriter"/>
              </a:rPr>
              <a:t>WHERE </a:t>
            </a:r>
            <a:r>
              <a:rPr lang="fr-FR" sz="1600" b="0" i="0" u="none" strike="noStrike" baseline="0" dirty="0" err="1">
                <a:latin typeface="LucidaSans-Typewriter"/>
              </a:rPr>
              <a:t>FirstName</a:t>
            </a:r>
            <a:r>
              <a:rPr lang="fr-FR" sz="1600" b="0" i="0" u="none" strike="noStrike" baseline="0" dirty="0">
                <a:latin typeface="LucidaSans-Typewriter"/>
              </a:rPr>
              <a:t> = N'Xavier'</a:t>
            </a:r>
          </a:p>
          <a:p>
            <a:pPr algn="l">
              <a:lnSpc>
                <a:spcPct val="150000"/>
              </a:lnSpc>
            </a:pPr>
            <a:r>
              <a:rPr lang="fr-FR" sz="1600" b="0" i="0" u="none" strike="noStrike" baseline="0" dirty="0">
                <a:latin typeface="LucidaSans-Typewriter"/>
              </a:rPr>
              <a:t>AND </a:t>
            </a:r>
            <a:r>
              <a:rPr lang="fr-FR" sz="1600" b="0" i="0" u="none" strike="noStrike" baseline="0" dirty="0" err="1">
                <a:latin typeface="LucidaSans-Typewriter"/>
              </a:rPr>
              <a:t>EmailPromotion</a:t>
            </a:r>
            <a:r>
              <a:rPr lang="fr-FR" sz="1600" b="0" i="0" u="none" strike="noStrike" baseline="0" dirty="0">
                <a:latin typeface="LucidaSans-Typewriter"/>
              </a:rPr>
              <a:t> = 1</a:t>
            </a:r>
          </a:p>
          <a:p>
            <a:pPr algn="l">
              <a:lnSpc>
                <a:spcPct val="150000"/>
              </a:lnSpc>
            </a:pPr>
            <a:r>
              <a:rPr lang="fr-FR" sz="1600" b="0" i="0" u="none" strike="noStrike" baseline="0" dirty="0">
                <a:latin typeface="LucidaSans-Typewriter"/>
              </a:rPr>
              <a:t>AND </a:t>
            </a:r>
            <a:r>
              <a:rPr lang="fr-FR" sz="1600" b="0" i="0" u="none" strike="noStrike" baseline="0" dirty="0" err="1">
                <a:latin typeface="LucidaSans-Typewriter"/>
              </a:rPr>
              <a:t>ModifiedDate</a:t>
            </a:r>
            <a:r>
              <a:rPr lang="fr-FR" sz="1600" b="0" i="0" u="none" strike="noStrike" baseline="0" dirty="0">
                <a:latin typeface="LucidaSans-Typewriter"/>
              </a:rPr>
              <a:t> &lt; '2015-01-01’;</a:t>
            </a:r>
          </a:p>
          <a:p>
            <a:pPr algn="l">
              <a:lnSpc>
                <a:spcPct val="150000"/>
              </a:lnSpc>
            </a:pPr>
            <a:endParaRPr lang="en-GB" sz="1600" b="0" i="0" u="none" strike="noStrike" baseline="0" dirty="0">
              <a:latin typeface="Segoe"/>
            </a:endParaRPr>
          </a:p>
          <a:p>
            <a:pPr algn="l">
              <a:lnSpc>
                <a:spcPct val="150000"/>
              </a:lnSpc>
            </a:pPr>
            <a:r>
              <a:rPr lang="fr-FR" sz="1600" b="1" i="0" u="none" strike="noStrike" baseline="0" dirty="0">
                <a:latin typeface="Segoe-Bold"/>
              </a:rPr>
              <a:t>Single </a:t>
            </a:r>
            <a:r>
              <a:rPr lang="fr-FR" sz="1600" b="1" i="0" u="none" strike="noStrike" baseline="0" dirty="0" err="1">
                <a:latin typeface="Segoe-Bold"/>
              </a:rPr>
              <a:t>Column</a:t>
            </a:r>
            <a:r>
              <a:rPr lang="fr-FR" sz="1600" b="1" i="0" u="none" strike="noStrike" baseline="0" dirty="0">
                <a:latin typeface="Segoe-Bold"/>
              </a:rPr>
              <a:t> </a:t>
            </a:r>
            <a:r>
              <a:rPr lang="fr-FR" sz="1600" b="1" i="0" u="none" strike="noStrike" baseline="0" dirty="0" err="1">
                <a:latin typeface="Segoe-Bold"/>
              </a:rPr>
              <a:t>Indexing</a:t>
            </a:r>
            <a:endParaRPr lang="fr-FR" sz="1600" b="1" i="0" u="none" strike="noStrike" baseline="0" dirty="0">
              <a:latin typeface="Segoe-Bold"/>
            </a:endParaRPr>
          </a:p>
          <a:p>
            <a:pPr algn="l">
              <a:lnSpc>
                <a:spcPct val="150000"/>
              </a:lnSpc>
            </a:pPr>
            <a:r>
              <a:rPr lang="en-GB" sz="1600" b="0" i="0" u="none" strike="noStrike" baseline="0" dirty="0">
                <a:latin typeface="LucidaSans-Typewriter"/>
              </a:rPr>
              <a:t>CREATE NONCLUSTERED INDEX </a:t>
            </a:r>
            <a:r>
              <a:rPr lang="en-GB" sz="1600" b="0" i="0" u="none" strike="noStrike" baseline="0" dirty="0" err="1">
                <a:latin typeface="LucidaSans-Typewriter"/>
              </a:rPr>
              <a:t>ix_person_firstname</a:t>
            </a:r>
            <a:r>
              <a:rPr lang="en-GB" sz="1600" b="0" i="0" u="none" strike="noStrike" baseline="0" dirty="0">
                <a:latin typeface="LucidaSans-Typewriter"/>
              </a:rPr>
              <a:t> ON </a:t>
            </a:r>
            <a:r>
              <a:rPr lang="en-GB" sz="1600" b="0" i="0" u="none" strike="noStrike" baseline="0" dirty="0" err="1">
                <a:latin typeface="LucidaSans-Typewriter"/>
              </a:rPr>
              <a:t>Person.Person</a:t>
            </a:r>
            <a:r>
              <a:rPr lang="en-GB" sz="1600" b="0" i="0" u="none" strike="noStrike" baseline="0" dirty="0">
                <a:latin typeface="LucidaSans-Typewriter"/>
              </a:rPr>
              <a:t> (FirstName);</a:t>
            </a:r>
          </a:p>
          <a:p>
            <a:pPr algn="l">
              <a:lnSpc>
                <a:spcPct val="150000"/>
              </a:lnSpc>
            </a:pPr>
            <a:r>
              <a:rPr lang="fr-FR" sz="1600" b="0" i="0" u="none" strike="noStrike" baseline="0" dirty="0">
                <a:latin typeface="LucidaSans-Typewriter"/>
              </a:rPr>
              <a:t>CREATE NONCLUSTERED INDEX </a:t>
            </a:r>
            <a:r>
              <a:rPr lang="fr-FR" sz="1600" b="0" i="0" u="none" strike="noStrike" baseline="0" dirty="0" err="1">
                <a:latin typeface="LucidaSans-Typewriter"/>
              </a:rPr>
              <a:t>ix_person_emailpromotion</a:t>
            </a:r>
            <a:r>
              <a:rPr lang="fr-FR" sz="1600" b="0" i="0" u="none" strike="noStrike" baseline="0" dirty="0">
                <a:latin typeface="LucidaSans-Typewriter"/>
              </a:rPr>
              <a:t> ON </a:t>
            </a:r>
            <a:r>
              <a:rPr lang="fr-FR" sz="1600" b="0" i="0" u="none" strike="noStrike" baseline="0" dirty="0" err="1">
                <a:latin typeface="LucidaSans-Typewriter"/>
              </a:rPr>
              <a:t>Person.Person</a:t>
            </a:r>
            <a:r>
              <a:rPr lang="fr-FR" sz="1600" b="0" i="0" u="none" strike="noStrike" baseline="0" dirty="0">
                <a:latin typeface="LucidaSans-Typewriter"/>
              </a:rPr>
              <a:t> (</a:t>
            </a:r>
            <a:r>
              <a:rPr lang="fr-FR" sz="1600" b="0" i="0" u="none" strike="noStrike" baseline="0" dirty="0" err="1">
                <a:latin typeface="LucidaSans-Typewriter"/>
              </a:rPr>
              <a:t>EmailPromotion</a:t>
            </a:r>
            <a:r>
              <a:rPr lang="fr-FR" sz="1600" b="0" i="0" u="none" strike="noStrike" baseline="0" dirty="0">
                <a:latin typeface="LucidaSans-Typewriter"/>
              </a:rPr>
              <a:t>);</a:t>
            </a:r>
          </a:p>
          <a:p>
            <a:pPr algn="l">
              <a:lnSpc>
                <a:spcPct val="150000"/>
              </a:lnSpc>
            </a:pPr>
            <a:r>
              <a:rPr lang="fr-FR" sz="1600" b="0" i="0" u="none" strike="noStrike" baseline="0" dirty="0">
                <a:latin typeface="LucidaSans-Typewriter"/>
              </a:rPr>
              <a:t>CREATE NONCLUSTERED INDEX </a:t>
            </a:r>
            <a:r>
              <a:rPr lang="fr-FR" sz="1600" b="0" i="0" u="none" strike="noStrike" baseline="0" dirty="0" err="1">
                <a:latin typeface="LucidaSans-Typewriter"/>
              </a:rPr>
              <a:t>ix_person_modifieddate</a:t>
            </a:r>
            <a:r>
              <a:rPr lang="fr-FR" sz="1600" b="0" i="0" u="none" strike="noStrike" baseline="0" dirty="0">
                <a:latin typeface="LucidaSans-Typewriter"/>
              </a:rPr>
              <a:t> ON </a:t>
            </a:r>
            <a:r>
              <a:rPr lang="fr-FR" sz="1600" b="0" i="0" u="none" strike="noStrike" baseline="0" dirty="0" err="1">
                <a:latin typeface="LucidaSans-Typewriter"/>
              </a:rPr>
              <a:t>Person.Person</a:t>
            </a:r>
            <a:r>
              <a:rPr lang="fr-FR" sz="1600" b="0" i="0" u="none" strike="noStrike" baseline="0" dirty="0">
                <a:latin typeface="LucidaSans-Typewriter"/>
              </a:rPr>
              <a:t> (</a:t>
            </a:r>
            <a:r>
              <a:rPr lang="fr-FR" sz="1600" b="0" i="0" u="none" strike="noStrike" baseline="0" dirty="0" err="1">
                <a:latin typeface="LucidaSans-Typewriter"/>
              </a:rPr>
              <a:t>ModifiedDate</a:t>
            </a:r>
            <a:r>
              <a:rPr lang="fr-FR" sz="1600" b="0" i="0" u="none" strike="noStrike" baseline="0" dirty="0">
                <a:latin typeface="LucidaSans-Typewriter"/>
              </a:rPr>
              <a:t>);</a:t>
            </a:r>
          </a:p>
          <a:p>
            <a:pPr algn="l">
              <a:lnSpc>
                <a:spcPct val="150000"/>
              </a:lnSpc>
            </a:pPr>
            <a:endParaRPr lang="fr-FR" sz="1600" b="0" i="0" u="none" strike="noStrike" baseline="0" dirty="0">
              <a:latin typeface="Segoe"/>
            </a:endParaRPr>
          </a:p>
          <a:p>
            <a:pPr algn="l">
              <a:lnSpc>
                <a:spcPct val="150000"/>
              </a:lnSpc>
            </a:pPr>
            <a:r>
              <a:rPr lang="fr-FR" sz="1600" b="1" i="0" u="none" strike="noStrike" baseline="0" dirty="0" err="1">
                <a:latin typeface="Segoe-Bold"/>
              </a:rPr>
              <a:t>Multicolumn</a:t>
            </a:r>
            <a:r>
              <a:rPr lang="fr-FR" sz="1600" b="1" i="0" u="none" strike="noStrike" baseline="0" dirty="0">
                <a:latin typeface="Segoe-Bold"/>
              </a:rPr>
              <a:t> </a:t>
            </a:r>
            <a:r>
              <a:rPr lang="fr-FR" sz="1600" b="1" i="0" u="none" strike="noStrike" baseline="0" dirty="0" err="1">
                <a:latin typeface="Segoe-Bold"/>
              </a:rPr>
              <a:t>Indexing</a:t>
            </a:r>
            <a:endParaRPr lang="fr-FR" sz="1600" b="1" i="0" u="none" strike="noStrike" baseline="0" dirty="0">
              <a:latin typeface="Segoe-Bold"/>
            </a:endParaRPr>
          </a:p>
          <a:p>
            <a:pPr algn="l">
              <a:lnSpc>
                <a:spcPct val="150000"/>
              </a:lnSpc>
            </a:pPr>
            <a:r>
              <a:rPr lang="en-GB" sz="1600" b="0" i="0" u="none" strike="noStrike" baseline="0" dirty="0">
                <a:latin typeface="LucidaSans-Typewriter"/>
              </a:rPr>
              <a:t>CREATE NONCLUSTERED INDEX </a:t>
            </a:r>
            <a:r>
              <a:rPr lang="en-GB" sz="1600" b="0" i="0" u="none" strike="noStrike" baseline="0" dirty="0" err="1">
                <a:latin typeface="LucidaSans-Typewriter"/>
              </a:rPr>
              <a:t>ix_person_firstname_emailpromotion_modifieddate</a:t>
            </a:r>
            <a:endParaRPr lang="en-GB" sz="1600" b="0" i="0" u="none" strike="noStrike" baseline="0" dirty="0">
              <a:latin typeface="LucidaSans-Typewriter"/>
            </a:endParaRPr>
          </a:p>
          <a:p>
            <a:pPr algn="l">
              <a:lnSpc>
                <a:spcPct val="150000"/>
              </a:lnSpc>
            </a:pPr>
            <a:r>
              <a:rPr lang="fr-FR" sz="1600" b="0" i="0" u="none" strike="noStrike" baseline="0" dirty="0">
                <a:latin typeface="LucidaSans-Typewriter"/>
              </a:rPr>
              <a:t>ON </a:t>
            </a:r>
            <a:r>
              <a:rPr lang="fr-FR" sz="1600" b="0" i="0" u="none" strike="noStrike" baseline="0" dirty="0" err="1">
                <a:latin typeface="LucidaSans-Typewriter"/>
              </a:rPr>
              <a:t>Person.Person</a:t>
            </a:r>
            <a:r>
              <a:rPr lang="fr-FR" sz="1600" b="0" i="0" u="none" strike="noStrike" baseline="0" dirty="0">
                <a:latin typeface="LucidaSans-Typewriter"/>
              </a:rPr>
              <a:t> (</a:t>
            </a:r>
            <a:r>
              <a:rPr lang="fr-FR" sz="1600" b="0" i="0" u="none" strike="noStrike" baseline="0" dirty="0" err="1">
                <a:latin typeface="LucidaSans-Typewriter"/>
              </a:rPr>
              <a:t>FirstName</a:t>
            </a:r>
            <a:r>
              <a:rPr lang="fr-FR" sz="1600" b="0" i="0" u="none" strike="noStrike" baseline="0" dirty="0">
                <a:latin typeface="LucidaSans-Typewriter"/>
              </a:rPr>
              <a:t>, </a:t>
            </a:r>
            <a:r>
              <a:rPr lang="fr-FR" sz="1600" b="0" i="0" u="none" strike="noStrike" baseline="0" dirty="0" err="1">
                <a:latin typeface="LucidaSans-Typewriter"/>
              </a:rPr>
              <a:t>EmailPromotion</a:t>
            </a:r>
            <a:r>
              <a:rPr lang="fr-FR" sz="1600" b="0" i="0" u="none" strike="noStrike" baseline="0" dirty="0">
                <a:latin typeface="LucidaSans-Typewriter"/>
              </a:rPr>
              <a:t>, </a:t>
            </a:r>
            <a:r>
              <a:rPr lang="fr-FR" sz="1600" b="0" i="0" u="none" strike="noStrike" baseline="0" dirty="0" err="1">
                <a:latin typeface="LucidaSans-Typewriter"/>
              </a:rPr>
              <a:t>ModifiedDate</a:t>
            </a:r>
            <a:r>
              <a:rPr lang="fr-FR" sz="1600" b="0" i="0" u="none" strike="noStrike" baseline="0" dirty="0">
                <a:latin typeface="LucidaSans-Typewriter"/>
              </a:rPr>
              <a:t>);</a:t>
            </a:r>
            <a:endParaRPr sz="1600" dirty="0">
              <a:latin typeface="Segoe UI"/>
              <a:cs typeface="Segoe UI"/>
            </a:endParaRPr>
          </a:p>
        </p:txBody>
      </p:sp>
    </p:spTree>
    <p:extLst>
      <p:ext uri="{BB962C8B-B14F-4D97-AF65-F5344CB8AC3E}">
        <p14:creationId xmlns:p14="http://schemas.microsoft.com/office/powerpoint/2010/main" val="269337115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469515" cy="449580"/>
          </a:xfrm>
          <a:prstGeom prst="rect">
            <a:avLst/>
          </a:prstGeom>
        </p:spPr>
        <p:txBody>
          <a:bodyPr vert="horz" wrap="square" lIns="0" tIns="16510" rIns="0" bIns="0" rtlCol="0">
            <a:spAutoFit/>
          </a:bodyPr>
          <a:lstStyle/>
          <a:p>
            <a:pPr marL="12700">
              <a:lnSpc>
                <a:spcPct val="100000"/>
              </a:lnSpc>
              <a:spcBef>
                <a:spcPts val="130"/>
              </a:spcBef>
            </a:pPr>
            <a:r>
              <a:rPr spc="5" dirty="0"/>
              <a:t>Filtered</a:t>
            </a:r>
            <a:r>
              <a:rPr spc="15" dirty="0"/>
              <a:t> </a:t>
            </a:r>
            <a:r>
              <a:rPr spc="5" dirty="0"/>
              <a:t>Indexes</a:t>
            </a:r>
          </a:p>
        </p:txBody>
      </p:sp>
      <p:sp>
        <p:nvSpPr>
          <p:cNvPr id="3" name="object 3"/>
          <p:cNvSpPr txBox="1"/>
          <p:nvPr/>
        </p:nvSpPr>
        <p:spPr>
          <a:xfrm>
            <a:off x="538162" y="951275"/>
            <a:ext cx="8072438" cy="5185843"/>
          </a:xfrm>
          <a:prstGeom prst="rect">
            <a:avLst/>
          </a:prstGeom>
        </p:spPr>
        <p:txBody>
          <a:bodyPr vert="horz" wrap="square" lIns="0" tIns="111125" rIns="0" bIns="0" rtlCol="0">
            <a:spAutoFit/>
          </a:bodyPr>
          <a:lstStyle/>
          <a:p>
            <a:pPr marL="355600" indent="-342900">
              <a:lnSpc>
                <a:spcPct val="150000"/>
              </a:lnSpc>
              <a:spcBef>
                <a:spcPts val="875"/>
              </a:spcBef>
              <a:buClr>
                <a:srgbClr val="006FC0"/>
              </a:buClr>
              <a:buSzPct val="92727"/>
              <a:buFont typeface="Arial" panose="020B0604020202020204" pitchFamily="34" charset="0"/>
              <a:buChar char="•"/>
              <a:tabLst>
                <a:tab pos="184150" algn="l"/>
              </a:tabLst>
            </a:pPr>
            <a:r>
              <a:rPr sz="2400" spc="15" dirty="0">
                <a:latin typeface="Segoe UI"/>
                <a:cs typeface="Segoe UI"/>
              </a:rPr>
              <a:t>Nonclustered</a:t>
            </a:r>
            <a:r>
              <a:rPr sz="2400" spc="80" dirty="0">
                <a:latin typeface="Segoe UI"/>
                <a:cs typeface="Segoe UI"/>
              </a:rPr>
              <a:t> </a:t>
            </a:r>
            <a:r>
              <a:rPr sz="2400" spc="10" dirty="0">
                <a:latin typeface="Segoe UI"/>
                <a:cs typeface="Segoe UI"/>
              </a:rPr>
              <a:t>index</a:t>
            </a:r>
            <a:r>
              <a:rPr sz="2400" spc="65" dirty="0">
                <a:latin typeface="Segoe UI"/>
                <a:cs typeface="Segoe UI"/>
              </a:rPr>
              <a:t> </a:t>
            </a:r>
            <a:r>
              <a:rPr sz="2400" spc="20" dirty="0">
                <a:latin typeface="Segoe UI"/>
                <a:cs typeface="Segoe UI"/>
              </a:rPr>
              <a:t>with</a:t>
            </a:r>
            <a:r>
              <a:rPr sz="2400" spc="5" dirty="0">
                <a:latin typeface="Segoe UI"/>
                <a:cs typeface="Segoe UI"/>
              </a:rPr>
              <a:t> </a:t>
            </a:r>
            <a:r>
              <a:rPr sz="2400" spc="10" dirty="0">
                <a:latin typeface="Segoe UI"/>
                <a:cs typeface="Segoe UI"/>
              </a:rPr>
              <a:t>a</a:t>
            </a:r>
            <a:r>
              <a:rPr sz="2400" dirty="0">
                <a:latin typeface="Segoe UI"/>
                <a:cs typeface="Segoe UI"/>
              </a:rPr>
              <a:t> </a:t>
            </a:r>
            <a:r>
              <a:rPr sz="2400" spc="15" dirty="0">
                <a:latin typeface="Segoe UI"/>
                <a:cs typeface="Segoe UI"/>
              </a:rPr>
              <a:t>filter</a:t>
            </a:r>
            <a:r>
              <a:rPr sz="2400" spc="5" dirty="0">
                <a:latin typeface="Segoe UI"/>
                <a:cs typeface="Segoe UI"/>
              </a:rPr>
              <a:t> </a:t>
            </a:r>
            <a:r>
              <a:rPr sz="2400" spc="10" dirty="0">
                <a:latin typeface="Segoe UI"/>
                <a:cs typeface="Segoe UI"/>
              </a:rPr>
              <a:t>predicate:</a:t>
            </a:r>
            <a:endParaRPr sz="2400" dirty="0">
              <a:latin typeface="Segoe UI"/>
              <a:cs typeface="Segoe UI"/>
            </a:endParaRPr>
          </a:p>
          <a:p>
            <a:pPr marL="641350" marR="5080" lvl="1" indent="-342900">
              <a:lnSpc>
                <a:spcPct val="150000"/>
              </a:lnSpc>
              <a:spcBef>
                <a:spcPts val="775"/>
              </a:spcBef>
              <a:buClr>
                <a:srgbClr val="006FC0"/>
              </a:buClr>
              <a:buSzPct val="89583"/>
              <a:buFont typeface="Arial" panose="020B0604020202020204" pitchFamily="34" charset="0"/>
              <a:buChar char="•"/>
              <a:tabLst>
                <a:tab pos="470534" algn="l"/>
              </a:tabLst>
            </a:pPr>
            <a:r>
              <a:rPr sz="2000" spc="10" dirty="0">
                <a:latin typeface="Segoe UI"/>
                <a:cs typeface="Segoe UI"/>
              </a:rPr>
              <a:t>Filter</a:t>
            </a:r>
            <a:r>
              <a:rPr sz="2000" spc="-65" dirty="0">
                <a:latin typeface="Segoe UI"/>
                <a:cs typeface="Segoe UI"/>
              </a:rPr>
              <a:t> </a:t>
            </a:r>
            <a:r>
              <a:rPr sz="2000" dirty="0">
                <a:latin typeface="Segoe UI"/>
                <a:cs typeface="Segoe UI"/>
              </a:rPr>
              <a:t>predicate</a:t>
            </a:r>
            <a:r>
              <a:rPr sz="2000" spc="-40" dirty="0">
                <a:latin typeface="Segoe UI"/>
                <a:cs typeface="Segoe UI"/>
              </a:rPr>
              <a:t> </a:t>
            </a:r>
            <a:r>
              <a:rPr sz="2000" spc="5" dirty="0">
                <a:latin typeface="Segoe UI"/>
                <a:cs typeface="Segoe UI"/>
              </a:rPr>
              <a:t>defined</a:t>
            </a:r>
            <a:r>
              <a:rPr sz="2000" spc="-114" dirty="0">
                <a:latin typeface="Segoe UI"/>
                <a:cs typeface="Segoe UI"/>
              </a:rPr>
              <a:t> </a:t>
            </a:r>
            <a:r>
              <a:rPr sz="2000" dirty="0">
                <a:latin typeface="Segoe UI"/>
                <a:cs typeface="Segoe UI"/>
              </a:rPr>
              <a:t>with</a:t>
            </a:r>
            <a:r>
              <a:rPr sz="2000" spc="10" dirty="0">
                <a:latin typeface="Segoe UI"/>
                <a:cs typeface="Segoe UI"/>
              </a:rPr>
              <a:t> </a:t>
            </a:r>
            <a:r>
              <a:rPr sz="2000" dirty="0">
                <a:latin typeface="Segoe UI"/>
                <a:cs typeface="Segoe UI"/>
              </a:rPr>
              <a:t>a</a:t>
            </a:r>
            <a:r>
              <a:rPr sz="2000" spc="-5" dirty="0">
                <a:latin typeface="Segoe UI"/>
                <a:cs typeface="Segoe UI"/>
              </a:rPr>
              <a:t> </a:t>
            </a:r>
            <a:r>
              <a:rPr sz="2000" dirty="0">
                <a:latin typeface="Segoe UI"/>
                <a:cs typeface="Segoe UI"/>
              </a:rPr>
              <a:t>WHERE</a:t>
            </a:r>
            <a:r>
              <a:rPr sz="2000" spc="10" dirty="0">
                <a:latin typeface="Segoe UI"/>
                <a:cs typeface="Segoe UI"/>
              </a:rPr>
              <a:t> </a:t>
            </a:r>
            <a:r>
              <a:rPr sz="2000" spc="5" dirty="0">
                <a:latin typeface="Segoe UI"/>
                <a:cs typeface="Segoe UI"/>
              </a:rPr>
              <a:t>clause</a:t>
            </a:r>
            <a:r>
              <a:rPr sz="2000" spc="-40" dirty="0">
                <a:latin typeface="Segoe UI"/>
                <a:cs typeface="Segoe UI"/>
              </a:rPr>
              <a:t> </a:t>
            </a:r>
            <a:r>
              <a:rPr sz="2000" spc="5" dirty="0">
                <a:latin typeface="Segoe UI"/>
                <a:cs typeface="Segoe UI"/>
              </a:rPr>
              <a:t>in</a:t>
            </a:r>
            <a:r>
              <a:rPr sz="2000" spc="15" dirty="0">
                <a:latin typeface="Segoe UI"/>
                <a:cs typeface="Segoe UI"/>
              </a:rPr>
              <a:t> </a:t>
            </a:r>
            <a:r>
              <a:rPr sz="2000" spc="-5" dirty="0">
                <a:latin typeface="Segoe UI"/>
                <a:cs typeface="Segoe UI"/>
              </a:rPr>
              <a:t>the </a:t>
            </a:r>
            <a:r>
              <a:rPr sz="2000" spc="-645" dirty="0">
                <a:latin typeface="Segoe UI"/>
                <a:cs typeface="Segoe UI"/>
              </a:rPr>
              <a:t> </a:t>
            </a:r>
            <a:r>
              <a:rPr sz="2000" spc="5" dirty="0">
                <a:latin typeface="Segoe UI"/>
                <a:cs typeface="Segoe UI"/>
              </a:rPr>
              <a:t>index</a:t>
            </a:r>
            <a:r>
              <a:rPr sz="2000" spc="-40" dirty="0">
                <a:latin typeface="Segoe UI"/>
                <a:cs typeface="Segoe UI"/>
              </a:rPr>
              <a:t> </a:t>
            </a:r>
            <a:r>
              <a:rPr sz="2000" spc="5" dirty="0">
                <a:latin typeface="Segoe UI"/>
                <a:cs typeface="Segoe UI"/>
              </a:rPr>
              <a:t>definition</a:t>
            </a:r>
            <a:endParaRPr sz="2000" dirty="0">
              <a:latin typeface="Segoe UI"/>
              <a:cs typeface="Segoe UI"/>
            </a:endParaRPr>
          </a:p>
          <a:p>
            <a:pPr marL="355600" indent="-342900">
              <a:lnSpc>
                <a:spcPct val="150000"/>
              </a:lnSpc>
              <a:spcBef>
                <a:spcPts val="590"/>
              </a:spcBef>
              <a:buClr>
                <a:srgbClr val="006FC0"/>
              </a:buClr>
              <a:buSzPct val="92727"/>
              <a:buFont typeface="Arial" panose="020B0604020202020204" pitchFamily="34" charset="0"/>
              <a:buChar char="•"/>
              <a:tabLst>
                <a:tab pos="184150" algn="l"/>
              </a:tabLst>
            </a:pPr>
            <a:r>
              <a:rPr sz="2400" spc="5" dirty="0">
                <a:latin typeface="Segoe UI"/>
                <a:cs typeface="Segoe UI"/>
              </a:rPr>
              <a:t>Better</a:t>
            </a:r>
            <a:r>
              <a:rPr sz="2400" spc="80" dirty="0">
                <a:latin typeface="Segoe UI"/>
                <a:cs typeface="Segoe UI"/>
              </a:rPr>
              <a:t> </a:t>
            </a:r>
            <a:r>
              <a:rPr sz="2400" spc="15" dirty="0">
                <a:latin typeface="Segoe UI"/>
                <a:cs typeface="Segoe UI"/>
              </a:rPr>
              <a:t>performance</a:t>
            </a:r>
            <a:r>
              <a:rPr sz="2400" spc="45" dirty="0">
                <a:latin typeface="Segoe UI"/>
                <a:cs typeface="Segoe UI"/>
              </a:rPr>
              <a:t> </a:t>
            </a:r>
            <a:r>
              <a:rPr sz="2400" spc="20" dirty="0">
                <a:latin typeface="Segoe UI"/>
                <a:cs typeface="Segoe UI"/>
              </a:rPr>
              <a:t>than</a:t>
            </a:r>
            <a:r>
              <a:rPr sz="2400" spc="10" dirty="0">
                <a:latin typeface="Segoe UI"/>
                <a:cs typeface="Segoe UI"/>
              </a:rPr>
              <a:t> </a:t>
            </a:r>
            <a:r>
              <a:rPr sz="2400" spc="15" dirty="0">
                <a:latin typeface="Segoe UI"/>
                <a:cs typeface="Segoe UI"/>
              </a:rPr>
              <a:t>a</a:t>
            </a:r>
            <a:r>
              <a:rPr sz="2400" spc="10" dirty="0">
                <a:latin typeface="Segoe UI"/>
                <a:cs typeface="Segoe UI"/>
              </a:rPr>
              <a:t> </a:t>
            </a:r>
            <a:r>
              <a:rPr sz="2400" spc="20" dirty="0">
                <a:latin typeface="Segoe UI"/>
                <a:cs typeface="Segoe UI"/>
              </a:rPr>
              <a:t>whole-table</a:t>
            </a:r>
            <a:r>
              <a:rPr sz="2400" spc="40" dirty="0">
                <a:latin typeface="Segoe UI"/>
                <a:cs typeface="Segoe UI"/>
              </a:rPr>
              <a:t> </a:t>
            </a:r>
            <a:r>
              <a:rPr sz="2400" spc="5" dirty="0">
                <a:latin typeface="Segoe UI"/>
                <a:cs typeface="Segoe UI"/>
              </a:rPr>
              <a:t>index:</a:t>
            </a:r>
            <a:endParaRPr sz="2400" dirty="0">
              <a:latin typeface="Segoe UI"/>
              <a:cs typeface="Segoe UI"/>
            </a:endParaRPr>
          </a:p>
          <a:p>
            <a:pPr marL="640715" lvl="1" indent="-342900">
              <a:lnSpc>
                <a:spcPct val="150000"/>
              </a:lnSpc>
              <a:spcBef>
                <a:spcPts val="655"/>
              </a:spcBef>
              <a:buClr>
                <a:srgbClr val="006FC0"/>
              </a:buClr>
              <a:buSzPct val="89583"/>
              <a:buFont typeface="Arial" panose="020B0604020202020204" pitchFamily="34" charset="0"/>
              <a:buChar char="•"/>
              <a:tabLst>
                <a:tab pos="470534" algn="l"/>
              </a:tabLst>
            </a:pPr>
            <a:r>
              <a:rPr sz="2000" dirty="0">
                <a:latin typeface="Segoe UI"/>
                <a:cs typeface="Segoe UI"/>
              </a:rPr>
              <a:t>Finer-grained</a:t>
            </a:r>
            <a:r>
              <a:rPr sz="2000" spc="-55" dirty="0">
                <a:latin typeface="Segoe UI"/>
                <a:cs typeface="Segoe UI"/>
              </a:rPr>
              <a:t> </a:t>
            </a:r>
            <a:r>
              <a:rPr sz="2000" spc="5" dirty="0">
                <a:latin typeface="Segoe UI"/>
                <a:cs typeface="Segoe UI"/>
              </a:rPr>
              <a:t>statistics</a:t>
            </a:r>
            <a:endParaRPr sz="2000" dirty="0">
              <a:latin typeface="Segoe UI"/>
              <a:cs typeface="Segoe UI"/>
            </a:endParaRPr>
          </a:p>
          <a:p>
            <a:pPr marL="640715" lvl="1" indent="-342900">
              <a:lnSpc>
                <a:spcPct val="150000"/>
              </a:lnSpc>
              <a:spcBef>
                <a:spcPts val="575"/>
              </a:spcBef>
              <a:buClr>
                <a:srgbClr val="006FC0"/>
              </a:buClr>
              <a:buSzPct val="89583"/>
              <a:buFont typeface="Arial" panose="020B0604020202020204" pitchFamily="34" charset="0"/>
              <a:buChar char="•"/>
              <a:tabLst>
                <a:tab pos="470534" algn="l"/>
              </a:tabLst>
            </a:pPr>
            <a:r>
              <a:rPr sz="2000" spc="5" dirty="0">
                <a:latin typeface="Segoe UI"/>
                <a:cs typeface="Segoe UI"/>
              </a:rPr>
              <a:t>Smaller</a:t>
            </a:r>
            <a:r>
              <a:rPr sz="2000" spc="-95" dirty="0">
                <a:latin typeface="Segoe UI"/>
                <a:cs typeface="Segoe UI"/>
              </a:rPr>
              <a:t> </a:t>
            </a:r>
            <a:r>
              <a:rPr sz="2000" dirty="0">
                <a:latin typeface="Segoe UI"/>
                <a:cs typeface="Segoe UI"/>
              </a:rPr>
              <a:t>size</a:t>
            </a:r>
            <a:r>
              <a:rPr lang="en-GB" sz="2000" dirty="0">
                <a:latin typeface="Segoe UI"/>
                <a:cs typeface="Segoe UI"/>
              </a:rPr>
              <a:t> of the index</a:t>
            </a:r>
            <a:endParaRPr sz="2000" dirty="0">
              <a:latin typeface="Segoe UI"/>
              <a:cs typeface="Segoe UI"/>
            </a:endParaRPr>
          </a:p>
          <a:p>
            <a:pPr marL="355600" marR="168275" indent="-342900">
              <a:lnSpc>
                <a:spcPct val="150000"/>
              </a:lnSpc>
              <a:spcBef>
                <a:spcPts val="675"/>
              </a:spcBef>
              <a:buClr>
                <a:srgbClr val="006FC0"/>
              </a:buClr>
              <a:buSzPct val="92727"/>
              <a:buFont typeface="Arial" panose="020B0604020202020204" pitchFamily="34" charset="0"/>
              <a:buChar char="•"/>
              <a:tabLst>
                <a:tab pos="184150" algn="l"/>
              </a:tabLst>
            </a:pPr>
            <a:r>
              <a:rPr sz="2400" spc="20" dirty="0">
                <a:latin typeface="Segoe UI"/>
                <a:cs typeface="Segoe UI"/>
              </a:rPr>
              <a:t>Suitable</a:t>
            </a:r>
            <a:r>
              <a:rPr sz="2400" spc="-30" dirty="0">
                <a:latin typeface="Segoe UI"/>
                <a:cs typeface="Segoe UI"/>
              </a:rPr>
              <a:t> </a:t>
            </a:r>
            <a:r>
              <a:rPr sz="2400" spc="10" dirty="0">
                <a:latin typeface="Segoe UI"/>
                <a:cs typeface="Segoe UI"/>
              </a:rPr>
              <a:t>when</a:t>
            </a:r>
            <a:r>
              <a:rPr sz="2400" spc="75" dirty="0">
                <a:latin typeface="Segoe UI"/>
                <a:cs typeface="Segoe UI"/>
              </a:rPr>
              <a:t> </a:t>
            </a:r>
            <a:r>
              <a:rPr sz="2400" spc="20" dirty="0">
                <a:latin typeface="Segoe UI"/>
                <a:cs typeface="Segoe UI"/>
              </a:rPr>
              <a:t>table</a:t>
            </a:r>
            <a:r>
              <a:rPr sz="2400" spc="45" dirty="0">
                <a:latin typeface="Segoe UI"/>
                <a:cs typeface="Segoe UI"/>
              </a:rPr>
              <a:t> </a:t>
            </a:r>
            <a:r>
              <a:rPr sz="2400" spc="25" dirty="0">
                <a:latin typeface="Segoe UI"/>
                <a:cs typeface="Segoe UI"/>
              </a:rPr>
              <a:t>data</a:t>
            </a:r>
            <a:r>
              <a:rPr sz="2400" spc="-70" dirty="0">
                <a:latin typeface="Segoe UI"/>
                <a:cs typeface="Segoe UI"/>
              </a:rPr>
              <a:t> </a:t>
            </a:r>
            <a:r>
              <a:rPr sz="2400" spc="5" dirty="0">
                <a:latin typeface="Segoe UI"/>
                <a:cs typeface="Segoe UI"/>
              </a:rPr>
              <a:t>is</a:t>
            </a:r>
            <a:r>
              <a:rPr sz="2400" spc="20" dirty="0">
                <a:latin typeface="Segoe UI"/>
                <a:cs typeface="Segoe UI"/>
              </a:rPr>
              <a:t> </a:t>
            </a:r>
            <a:r>
              <a:rPr sz="2400" spc="5" dirty="0">
                <a:latin typeface="Segoe UI"/>
                <a:cs typeface="Segoe UI"/>
              </a:rPr>
              <a:t>queried</a:t>
            </a:r>
            <a:r>
              <a:rPr sz="2400" spc="155" dirty="0">
                <a:latin typeface="Segoe UI"/>
                <a:cs typeface="Segoe UI"/>
              </a:rPr>
              <a:t> </a:t>
            </a:r>
            <a:r>
              <a:rPr sz="2400" spc="5" dirty="0">
                <a:latin typeface="Segoe UI"/>
                <a:cs typeface="Segoe UI"/>
              </a:rPr>
              <a:t>in clearly </a:t>
            </a:r>
            <a:r>
              <a:rPr sz="2400" spc="-740" dirty="0">
                <a:latin typeface="Segoe UI"/>
                <a:cs typeface="Segoe UI"/>
              </a:rPr>
              <a:t> </a:t>
            </a:r>
            <a:r>
              <a:rPr sz="2400" spc="15" dirty="0">
                <a:latin typeface="Segoe UI"/>
                <a:cs typeface="Segoe UI"/>
              </a:rPr>
              <a:t>identifiable</a:t>
            </a:r>
            <a:r>
              <a:rPr sz="2400" spc="40" dirty="0">
                <a:latin typeface="Segoe UI"/>
                <a:cs typeface="Segoe UI"/>
              </a:rPr>
              <a:t> </a:t>
            </a:r>
            <a:r>
              <a:rPr sz="2400" spc="20" dirty="0">
                <a:latin typeface="Segoe UI"/>
                <a:cs typeface="Segoe UI"/>
              </a:rPr>
              <a:t>subsets</a:t>
            </a:r>
            <a:endParaRPr sz="2400" dirty="0">
              <a:latin typeface="Segoe UI"/>
              <a:cs typeface="Segoe UI"/>
            </a:endParaRPr>
          </a:p>
          <a:p>
            <a:pPr marL="355600" indent="-342900">
              <a:lnSpc>
                <a:spcPct val="150000"/>
              </a:lnSpc>
              <a:spcBef>
                <a:spcPts val="685"/>
              </a:spcBef>
              <a:buClr>
                <a:srgbClr val="006FC0"/>
              </a:buClr>
              <a:buSzPct val="92727"/>
              <a:buFont typeface="Arial" panose="020B0604020202020204" pitchFamily="34" charset="0"/>
              <a:buChar char="•"/>
              <a:tabLst>
                <a:tab pos="184150" algn="l"/>
              </a:tabLst>
            </a:pPr>
            <a:r>
              <a:rPr sz="2400" spc="25" dirty="0">
                <a:latin typeface="Segoe UI"/>
                <a:cs typeface="Segoe UI"/>
              </a:rPr>
              <a:t>Some</a:t>
            </a:r>
            <a:r>
              <a:rPr sz="2400" spc="-45" dirty="0">
                <a:latin typeface="Segoe UI"/>
                <a:cs typeface="Segoe UI"/>
              </a:rPr>
              <a:t> </a:t>
            </a:r>
            <a:r>
              <a:rPr sz="2400" spc="15" dirty="0">
                <a:latin typeface="Segoe UI"/>
                <a:cs typeface="Segoe UI"/>
              </a:rPr>
              <a:t>restrictions</a:t>
            </a:r>
            <a:r>
              <a:rPr sz="2400" spc="10" dirty="0">
                <a:latin typeface="Segoe UI"/>
                <a:cs typeface="Segoe UI"/>
              </a:rPr>
              <a:t> </a:t>
            </a:r>
            <a:r>
              <a:rPr sz="2400" spc="15" dirty="0">
                <a:latin typeface="Segoe UI"/>
                <a:cs typeface="Segoe UI"/>
              </a:rPr>
              <a:t>apply</a:t>
            </a:r>
            <a:endParaRPr sz="2400" dirty="0">
              <a:latin typeface="Segoe UI"/>
              <a:cs typeface="Segoe U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469515" cy="449580"/>
          </a:xfrm>
          <a:prstGeom prst="rect">
            <a:avLst/>
          </a:prstGeom>
        </p:spPr>
        <p:txBody>
          <a:bodyPr vert="horz" wrap="square" lIns="0" tIns="16510" rIns="0" bIns="0" rtlCol="0">
            <a:spAutoFit/>
          </a:bodyPr>
          <a:lstStyle/>
          <a:p>
            <a:pPr marL="12700">
              <a:lnSpc>
                <a:spcPct val="100000"/>
              </a:lnSpc>
              <a:spcBef>
                <a:spcPts val="130"/>
              </a:spcBef>
            </a:pPr>
            <a:r>
              <a:rPr spc="5" dirty="0"/>
              <a:t>Filtered</a:t>
            </a:r>
            <a:r>
              <a:rPr spc="15" dirty="0"/>
              <a:t> </a:t>
            </a:r>
            <a:r>
              <a:rPr spc="5" dirty="0"/>
              <a:t>Indexes</a:t>
            </a:r>
          </a:p>
        </p:txBody>
      </p:sp>
      <p:sp>
        <p:nvSpPr>
          <p:cNvPr id="3" name="object 3"/>
          <p:cNvSpPr txBox="1"/>
          <p:nvPr/>
        </p:nvSpPr>
        <p:spPr>
          <a:xfrm>
            <a:off x="538162" y="951275"/>
            <a:ext cx="8072438" cy="2657715"/>
          </a:xfrm>
          <a:prstGeom prst="rect">
            <a:avLst/>
          </a:prstGeom>
        </p:spPr>
        <p:txBody>
          <a:bodyPr vert="horz" wrap="square" lIns="0" tIns="111125" rIns="0" bIns="0" rtlCol="0">
            <a:spAutoFit/>
          </a:bodyPr>
          <a:lstStyle/>
          <a:p>
            <a:pPr algn="l">
              <a:lnSpc>
                <a:spcPct val="150000"/>
              </a:lnSpc>
            </a:pPr>
            <a:r>
              <a:rPr lang="en-GB" sz="1600" dirty="0">
                <a:latin typeface="Segoe"/>
              </a:rPr>
              <a:t>F</a:t>
            </a:r>
            <a:r>
              <a:rPr lang="en-GB" sz="1600" b="0" i="0" u="none" strike="noStrike" baseline="0" dirty="0">
                <a:latin typeface="Segoe"/>
              </a:rPr>
              <a:t>ollowing code creates a filtered index on the </a:t>
            </a:r>
            <a:r>
              <a:rPr lang="en-GB" sz="1600" b="1" i="0" u="none" strike="noStrike" baseline="0" dirty="0" err="1">
                <a:latin typeface="Segoe-Bold"/>
              </a:rPr>
              <a:t>Color</a:t>
            </a:r>
            <a:r>
              <a:rPr lang="en-GB" sz="1600" b="1" i="0" u="none" strike="noStrike" baseline="0" dirty="0">
                <a:latin typeface="Segoe-Bold"/>
              </a:rPr>
              <a:t> </a:t>
            </a:r>
            <a:r>
              <a:rPr lang="en-GB" sz="1600" b="0" i="0" u="none" strike="noStrike" baseline="0" dirty="0">
                <a:latin typeface="Segoe"/>
              </a:rPr>
              <a:t>column of </a:t>
            </a:r>
            <a:r>
              <a:rPr lang="en-GB" sz="1600" b="1" i="0" u="none" strike="noStrike" baseline="0" dirty="0" err="1">
                <a:latin typeface="Segoe-Bold"/>
              </a:rPr>
              <a:t>Production.Product</a:t>
            </a:r>
            <a:r>
              <a:rPr lang="en-GB" sz="1600" b="0" i="0" u="none" strike="noStrike" baseline="0" dirty="0">
                <a:latin typeface="Segoe"/>
              </a:rPr>
              <a:t>, where </a:t>
            </a:r>
            <a:r>
              <a:rPr lang="en-GB" sz="1600" b="1" i="0" u="none" strike="noStrike" baseline="0" dirty="0" err="1">
                <a:latin typeface="Segoe-Bold"/>
              </a:rPr>
              <a:t>Color</a:t>
            </a:r>
            <a:r>
              <a:rPr lang="en-GB" sz="1600" b="1" i="0" u="none" strike="noStrike" baseline="0" dirty="0">
                <a:latin typeface="Segoe-Bold"/>
              </a:rPr>
              <a:t> </a:t>
            </a:r>
            <a:r>
              <a:rPr lang="en-GB" sz="1600" b="0" i="0" u="none" strike="noStrike" baseline="0" dirty="0">
                <a:latin typeface="Segoe"/>
              </a:rPr>
              <a:t>is not NULL and </a:t>
            </a:r>
            <a:r>
              <a:rPr lang="en-GB" sz="1600" b="1" i="0" u="none" strike="noStrike" baseline="0" dirty="0" err="1">
                <a:latin typeface="Segoe-Bold"/>
              </a:rPr>
              <a:t>ReorderPoint</a:t>
            </a:r>
            <a:r>
              <a:rPr lang="en-GB" sz="1600" b="1" i="0" u="none" strike="noStrike" baseline="0" dirty="0">
                <a:latin typeface="Segoe-Bold"/>
              </a:rPr>
              <a:t> </a:t>
            </a:r>
            <a:r>
              <a:rPr lang="en-GB" sz="1600" b="0" i="0" u="none" strike="noStrike" baseline="0" dirty="0">
                <a:latin typeface="Segoe"/>
              </a:rPr>
              <a:t>is less than 500:</a:t>
            </a:r>
          </a:p>
          <a:p>
            <a:pPr algn="l">
              <a:lnSpc>
                <a:spcPct val="150000"/>
              </a:lnSpc>
            </a:pPr>
            <a:endParaRPr lang="fr-FR" sz="1600" b="0" i="0" u="none" strike="noStrike" baseline="0" dirty="0">
              <a:latin typeface="Segoe"/>
            </a:endParaRPr>
          </a:p>
          <a:p>
            <a:pPr algn="l">
              <a:lnSpc>
                <a:spcPct val="150000"/>
              </a:lnSpc>
            </a:pPr>
            <a:r>
              <a:rPr lang="en-GB" sz="1600" b="0" i="0" u="none" strike="noStrike" baseline="0" dirty="0">
                <a:latin typeface="LucidaSans-Typewriter"/>
              </a:rPr>
              <a:t>CREATE INDEX </a:t>
            </a:r>
            <a:r>
              <a:rPr lang="en-GB" sz="1600" b="0" i="0" u="none" strike="noStrike" baseline="0" dirty="0" err="1">
                <a:latin typeface="LucidaSans-Typewriter"/>
              </a:rPr>
              <a:t>ix_product_color_filtered</a:t>
            </a:r>
            <a:endParaRPr lang="en-GB" sz="1600" b="0" i="0" u="none" strike="noStrike" baseline="0" dirty="0">
              <a:latin typeface="LucidaSans-Typewriter"/>
            </a:endParaRPr>
          </a:p>
          <a:p>
            <a:pPr algn="l">
              <a:lnSpc>
                <a:spcPct val="150000"/>
              </a:lnSpc>
            </a:pPr>
            <a:r>
              <a:rPr lang="fr-FR" sz="1600" b="0" i="0" u="none" strike="noStrike" baseline="0" dirty="0">
                <a:latin typeface="LucidaSans-Typewriter"/>
              </a:rPr>
              <a:t>ON </a:t>
            </a:r>
            <a:r>
              <a:rPr lang="fr-FR" sz="1600" b="0" i="0" u="none" strike="noStrike" baseline="0" dirty="0" err="1">
                <a:latin typeface="LucidaSans-Typewriter"/>
              </a:rPr>
              <a:t>Production.Product</a:t>
            </a:r>
            <a:r>
              <a:rPr lang="fr-FR" sz="1600" b="0" i="0" u="none" strike="noStrike" baseline="0" dirty="0">
                <a:latin typeface="LucidaSans-Typewriter"/>
              </a:rPr>
              <a:t> (</a:t>
            </a:r>
            <a:r>
              <a:rPr lang="fr-FR" sz="1600" b="0" i="0" u="none" strike="noStrike" baseline="0" dirty="0" err="1">
                <a:latin typeface="LucidaSans-Typewriter"/>
              </a:rPr>
              <a:t>Color</a:t>
            </a:r>
            <a:r>
              <a:rPr lang="fr-FR" sz="1600" b="0" i="0" u="none" strike="noStrike" baseline="0" dirty="0">
                <a:latin typeface="LucidaSans-Typewriter"/>
              </a:rPr>
              <a:t>)</a:t>
            </a:r>
          </a:p>
          <a:p>
            <a:pPr algn="l">
              <a:lnSpc>
                <a:spcPct val="150000"/>
              </a:lnSpc>
            </a:pPr>
            <a:r>
              <a:rPr lang="en-GB" sz="1600" b="0" i="0" u="none" strike="noStrike" baseline="0" dirty="0">
                <a:latin typeface="LucidaSans-Typewriter"/>
              </a:rPr>
              <a:t>WHERE </a:t>
            </a:r>
            <a:r>
              <a:rPr lang="en-GB" sz="1600" b="0" i="0" u="none" strike="noStrike" baseline="0" dirty="0" err="1">
                <a:latin typeface="LucidaSans-Typewriter"/>
              </a:rPr>
              <a:t>Color</a:t>
            </a:r>
            <a:r>
              <a:rPr lang="en-GB" sz="1600" b="0" i="0" u="none" strike="noStrike" baseline="0" dirty="0">
                <a:latin typeface="LucidaSans-Typewriter"/>
              </a:rPr>
              <a:t> IS NOT NULL</a:t>
            </a:r>
          </a:p>
          <a:p>
            <a:pPr algn="l">
              <a:lnSpc>
                <a:spcPct val="150000"/>
              </a:lnSpc>
            </a:pPr>
            <a:r>
              <a:rPr lang="fr-FR" sz="1600" b="0" i="0" u="none" strike="noStrike" baseline="0" dirty="0">
                <a:latin typeface="LucidaSans-Typewriter"/>
              </a:rPr>
              <a:t>AND </a:t>
            </a:r>
            <a:r>
              <a:rPr lang="fr-FR" sz="1600" b="0" i="0" u="none" strike="noStrike" baseline="0" dirty="0" err="1">
                <a:latin typeface="LucidaSans-Typewriter"/>
              </a:rPr>
              <a:t>ReorderPoint</a:t>
            </a:r>
            <a:r>
              <a:rPr lang="fr-FR" sz="1600" b="0" i="0" u="none" strike="noStrike" baseline="0" dirty="0">
                <a:latin typeface="LucidaSans-Typewriter"/>
              </a:rPr>
              <a:t> &lt; 500;</a:t>
            </a:r>
            <a:endParaRPr sz="2000" dirty="0">
              <a:latin typeface="Segoe UI"/>
              <a:cs typeface="Segoe UI"/>
            </a:endParaRPr>
          </a:p>
        </p:txBody>
      </p:sp>
    </p:spTree>
    <p:extLst>
      <p:ext uri="{BB962C8B-B14F-4D97-AF65-F5344CB8AC3E}">
        <p14:creationId xmlns:p14="http://schemas.microsoft.com/office/powerpoint/2010/main" val="227983108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469515" cy="449580"/>
          </a:xfrm>
          <a:prstGeom prst="rect">
            <a:avLst/>
          </a:prstGeom>
        </p:spPr>
        <p:txBody>
          <a:bodyPr vert="horz" wrap="square" lIns="0" tIns="16510" rIns="0" bIns="0" rtlCol="0">
            <a:spAutoFit/>
          </a:bodyPr>
          <a:lstStyle/>
          <a:p>
            <a:pPr marL="12700">
              <a:lnSpc>
                <a:spcPct val="100000"/>
              </a:lnSpc>
              <a:spcBef>
                <a:spcPts val="130"/>
              </a:spcBef>
            </a:pPr>
            <a:r>
              <a:rPr spc="5" dirty="0"/>
              <a:t>Filtered</a:t>
            </a:r>
            <a:r>
              <a:rPr spc="15" dirty="0"/>
              <a:t> </a:t>
            </a:r>
            <a:r>
              <a:rPr spc="5" dirty="0"/>
              <a:t>Indexes</a:t>
            </a:r>
          </a:p>
        </p:txBody>
      </p:sp>
      <p:sp>
        <p:nvSpPr>
          <p:cNvPr id="3" name="object 3"/>
          <p:cNvSpPr txBox="1"/>
          <p:nvPr/>
        </p:nvSpPr>
        <p:spPr>
          <a:xfrm>
            <a:off x="538162" y="951275"/>
            <a:ext cx="8072438" cy="5462073"/>
          </a:xfrm>
          <a:prstGeom prst="rect">
            <a:avLst/>
          </a:prstGeom>
        </p:spPr>
        <p:txBody>
          <a:bodyPr vert="horz" wrap="square" lIns="0" tIns="111125" rIns="0" bIns="0" rtlCol="0">
            <a:spAutoFit/>
          </a:bodyPr>
          <a:lstStyle/>
          <a:p>
            <a:pPr algn="l">
              <a:lnSpc>
                <a:spcPct val="150000"/>
              </a:lnSpc>
            </a:pPr>
            <a:r>
              <a:rPr lang="en-GB" sz="1800" b="0" i="0" u="none" strike="noStrike" baseline="0" dirty="0">
                <a:latin typeface="Segoe"/>
              </a:rPr>
              <a:t>Filtered indexes are useful when a table contains subsets of data which can be clearly identified, and which are commonly referenced in queries. Examples include:</a:t>
            </a:r>
          </a:p>
          <a:p>
            <a:pPr marL="285750" indent="-285750" algn="l">
              <a:lnSpc>
                <a:spcPct val="150000"/>
              </a:lnSpc>
              <a:buFont typeface="Arial" panose="020B0604020202020204" pitchFamily="34" charset="0"/>
              <a:buChar char="•"/>
            </a:pPr>
            <a:r>
              <a:rPr lang="en-GB" sz="1800" b="0" i="0" u="none" strike="noStrike" baseline="0" dirty="0">
                <a:latin typeface="Segoe"/>
              </a:rPr>
              <a:t>Nullable columns which contain few non-NULL values.</a:t>
            </a:r>
          </a:p>
          <a:p>
            <a:pPr marL="285750" indent="-285750" algn="l">
              <a:lnSpc>
                <a:spcPct val="150000"/>
              </a:lnSpc>
              <a:buFont typeface="Arial" panose="020B0604020202020204" pitchFamily="34" charset="0"/>
              <a:buChar char="•"/>
            </a:pPr>
            <a:r>
              <a:rPr lang="en-GB" sz="1800" b="0" i="0" u="none" strike="noStrike" baseline="0" dirty="0">
                <a:latin typeface="Segoe"/>
              </a:rPr>
              <a:t>Columns that contain categories of data, such as analysis or status codes.</a:t>
            </a:r>
          </a:p>
          <a:p>
            <a:pPr marL="285750" indent="-285750" algn="l">
              <a:lnSpc>
                <a:spcPct val="150000"/>
              </a:lnSpc>
              <a:buFont typeface="Arial" panose="020B0604020202020204" pitchFamily="34" charset="0"/>
              <a:buChar char="•"/>
            </a:pPr>
            <a:r>
              <a:rPr lang="en-GB" sz="1800" b="0" i="0" u="none" strike="noStrike" baseline="0" dirty="0">
                <a:latin typeface="Segoe"/>
              </a:rPr>
              <a:t>Columns containing ranges of values, such as currency amounts, times, and dates.</a:t>
            </a:r>
          </a:p>
          <a:p>
            <a:pPr algn="l">
              <a:lnSpc>
                <a:spcPct val="150000"/>
              </a:lnSpc>
            </a:pPr>
            <a:r>
              <a:rPr lang="en-GB" sz="1800" b="0" i="0" u="none" strike="noStrike" baseline="0" dirty="0">
                <a:latin typeface="Segoe"/>
              </a:rPr>
              <a:t>Filtered indexes have some limitations, including:</a:t>
            </a:r>
          </a:p>
          <a:p>
            <a:pPr marL="285750" indent="-285750" algn="l">
              <a:lnSpc>
                <a:spcPct val="150000"/>
              </a:lnSpc>
              <a:buFont typeface="Arial" panose="020B0604020202020204" pitchFamily="34" charset="0"/>
              <a:buChar char="•"/>
            </a:pPr>
            <a:r>
              <a:rPr lang="en-GB" sz="1800" b="0" i="0" u="none" strike="noStrike" baseline="0" dirty="0">
                <a:latin typeface="Segoe"/>
              </a:rPr>
              <a:t>Filtered indexes can only be created on tables; they cannot be created on views.</a:t>
            </a:r>
          </a:p>
          <a:p>
            <a:pPr marL="285750" indent="-285750" algn="l">
              <a:lnSpc>
                <a:spcPct val="150000"/>
              </a:lnSpc>
              <a:buFont typeface="Arial" panose="020B0604020202020204" pitchFamily="34" charset="0"/>
              <a:buChar char="•"/>
            </a:pPr>
            <a:r>
              <a:rPr lang="en-GB" sz="1800" b="0" i="0" u="none" strike="noStrike" baseline="0" dirty="0">
                <a:latin typeface="Segoe"/>
              </a:rPr>
              <a:t>The filter predicate supports simple comparison operators only.</a:t>
            </a:r>
          </a:p>
          <a:p>
            <a:pPr marL="285750" indent="-285750" algn="l">
              <a:lnSpc>
                <a:spcPct val="150000"/>
              </a:lnSpc>
              <a:buFont typeface="Arial" panose="020B0604020202020204" pitchFamily="34" charset="0"/>
              <a:buChar char="•"/>
            </a:pPr>
            <a:r>
              <a:rPr lang="en-GB" sz="1800" b="0" i="0" u="none" strike="noStrike" baseline="0" dirty="0">
                <a:latin typeface="Segoe"/>
              </a:rPr>
              <a:t>Data conversion can only occur on the right-hand side of the predicate operator.</a:t>
            </a:r>
            <a:endParaRPr sz="2000" dirty="0">
              <a:latin typeface="Segoe UI"/>
              <a:cs typeface="Segoe UI"/>
            </a:endParaRPr>
          </a:p>
        </p:txBody>
      </p:sp>
    </p:spTree>
    <p:extLst>
      <p:ext uri="{BB962C8B-B14F-4D97-AF65-F5344CB8AC3E}">
        <p14:creationId xmlns:p14="http://schemas.microsoft.com/office/powerpoint/2010/main" val="213926229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372860" cy="449580"/>
          </a:xfrm>
          <a:prstGeom prst="rect">
            <a:avLst/>
          </a:prstGeom>
        </p:spPr>
        <p:txBody>
          <a:bodyPr vert="horz" wrap="square" lIns="0" tIns="16510" rIns="0" bIns="0" rtlCol="0">
            <a:spAutoFit/>
          </a:bodyPr>
          <a:lstStyle/>
          <a:p>
            <a:pPr marL="12700">
              <a:lnSpc>
                <a:spcPct val="100000"/>
              </a:lnSpc>
              <a:spcBef>
                <a:spcPts val="130"/>
              </a:spcBef>
            </a:pPr>
            <a:r>
              <a:rPr dirty="0"/>
              <a:t>The</a:t>
            </a:r>
            <a:r>
              <a:rPr spc="30" dirty="0"/>
              <a:t> </a:t>
            </a:r>
            <a:r>
              <a:rPr spc="10" dirty="0"/>
              <a:t>Query</a:t>
            </a:r>
            <a:r>
              <a:rPr spc="70" dirty="0"/>
              <a:t> </a:t>
            </a:r>
            <a:r>
              <a:rPr spc="10" dirty="0"/>
              <a:t>Optimizer’s</a:t>
            </a:r>
            <a:r>
              <a:rPr spc="80" dirty="0"/>
              <a:t> </a:t>
            </a:r>
            <a:r>
              <a:rPr spc="15" dirty="0"/>
              <a:t>Choice</a:t>
            </a:r>
            <a:r>
              <a:rPr spc="25" dirty="0"/>
              <a:t> </a:t>
            </a:r>
            <a:r>
              <a:rPr spc="20" dirty="0"/>
              <a:t>of </a:t>
            </a:r>
            <a:r>
              <a:rPr spc="5" dirty="0"/>
              <a:t>Indexes</a:t>
            </a:r>
          </a:p>
        </p:txBody>
      </p:sp>
      <p:sp>
        <p:nvSpPr>
          <p:cNvPr id="3" name="object 3"/>
          <p:cNvSpPr txBox="1"/>
          <p:nvPr/>
        </p:nvSpPr>
        <p:spPr>
          <a:xfrm>
            <a:off x="538162" y="951275"/>
            <a:ext cx="7767638" cy="3390352"/>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The query optimizer tries to select the lowest-cost method to read data from tables. One of the main criteria to determine the cost of a table or index</a:t>
            </a:r>
          </a:p>
          <a:p>
            <a:pPr algn="l">
              <a:lnSpc>
                <a:spcPct val="150000"/>
              </a:lnSpc>
            </a:pPr>
            <a:r>
              <a:rPr lang="en-GB" sz="1600" b="0" i="0" u="none" strike="noStrike" baseline="0" dirty="0">
                <a:latin typeface="Segoe"/>
              </a:rPr>
              <a:t>access method is the number of logical reads, which is the number of pages read from buffer cache to complete the operation.</a:t>
            </a:r>
          </a:p>
          <a:p>
            <a:pPr algn="l">
              <a:lnSpc>
                <a:spcPct val="150000"/>
              </a:lnSpc>
            </a:pPr>
            <a:r>
              <a:rPr lang="en-GB" sz="1600" b="0" i="0" u="none" strike="noStrike" baseline="0" dirty="0">
                <a:latin typeface="Segoe"/>
              </a:rPr>
              <a:t>As you have learned, the query optimizer uses cardinality estimation to predict the number of rows returned by a predicate and how many</a:t>
            </a:r>
          </a:p>
          <a:p>
            <a:pPr algn="l">
              <a:lnSpc>
                <a:spcPct val="150000"/>
              </a:lnSpc>
            </a:pPr>
            <a:r>
              <a:rPr lang="en-GB" sz="1600" b="0" i="0" u="none" strike="noStrike" baseline="0" dirty="0">
                <a:latin typeface="Segoe"/>
              </a:rPr>
              <a:t>logical reads would be needed to retrieve the qualifying rows. It might select an index to fetch the qualifying rows, or it might consider a table scan to be a better option. It tries to find the access method with the lowest number of logical reads.</a:t>
            </a:r>
            <a:endParaRPr sz="1600" dirty="0">
              <a:latin typeface="Segoe UI"/>
              <a:cs typeface="Segoe U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372860" cy="449580"/>
          </a:xfrm>
          <a:prstGeom prst="rect">
            <a:avLst/>
          </a:prstGeom>
        </p:spPr>
        <p:txBody>
          <a:bodyPr vert="horz" wrap="square" lIns="0" tIns="16510" rIns="0" bIns="0" rtlCol="0">
            <a:spAutoFit/>
          </a:bodyPr>
          <a:lstStyle/>
          <a:p>
            <a:pPr marL="12700">
              <a:lnSpc>
                <a:spcPct val="100000"/>
              </a:lnSpc>
              <a:spcBef>
                <a:spcPts val="130"/>
              </a:spcBef>
            </a:pPr>
            <a:r>
              <a:rPr dirty="0"/>
              <a:t>The</a:t>
            </a:r>
            <a:r>
              <a:rPr spc="30" dirty="0"/>
              <a:t> </a:t>
            </a:r>
            <a:r>
              <a:rPr spc="10" dirty="0"/>
              <a:t>Query</a:t>
            </a:r>
            <a:r>
              <a:rPr spc="70" dirty="0"/>
              <a:t> </a:t>
            </a:r>
            <a:r>
              <a:rPr spc="10" dirty="0"/>
              <a:t>Optimizer’s</a:t>
            </a:r>
            <a:r>
              <a:rPr spc="80" dirty="0"/>
              <a:t> </a:t>
            </a:r>
            <a:r>
              <a:rPr spc="15" dirty="0"/>
              <a:t>Choice</a:t>
            </a:r>
            <a:r>
              <a:rPr spc="25" dirty="0"/>
              <a:t> </a:t>
            </a:r>
            <a:r>
              <a:rPr spc="20" dirty="0"/>
              <a:t>of </a:t>
            </a:r>
            <a:r>
              <a:rPr spc="5" dirty="0"/>
              <a:t>Indexes</a:t>
            </a:r>
          </a:p>
        </p:txBody>
      </p:sp>
      <p:sp>
        <p:nvSpPr>
          <p:cNvPr id="3" name="object 3"/>
          <p:cNvSpPr txBox="1"/>
          <p:nvPr/>
        </p:nvSpPr>
        <p:spPr>
          <a:xfrm>
            <a:off x="538162" y="951275"/>
            <a:ext cx="8148638" cy="5052024"/>
          </a:xfrm>
          <a:prstGeom prst="rect">
            <a:avLst/>
          </a:prstGeom>
        </p:spPr>
        <p:txBody>
          <a:bodyPr vert="horz" wrap="square" lIns="0" tIns="111125" rIns="0" bIns="0" rtlCol="0">
            <a:spAutoFit/>
          </a:bodyPr>
          <a:lstStyle/>
          <a:p>
            <a:pPr marL="469900" indent="-457200">
              <a:lnSpc>
                <a:spcPct val="100000"/>
              </a:lnSpc>
              <a:spcBef>
                <a:spcPts val="875"/>
              </a:spcBef>
              <a:buClr>
                <a:srgbClr val="006FC0"/>
              </a:buClr>
              <a:buSzPct val="92727"/>
              <a:buFont typeface="Arial" panose="020B0604020202020204" pitchFamily="34" charset="0"/>
              <a:buChar char="•"/>
              <a:tabLst>
                <a:tab pos="184150" algn="l"/>
              </a:tabLst>
            </a:pPr>
            <a:r>
              <a:rPr sz="2750" spc="20" dirty="0">
                <a:latin typeface="Segoe UI"/>
                <a:cs typeface="Segoe UI"/>
              </a:rPr>
              <a:t>Data</a:t>
            </a:r>
            <a:r>
              <a:rPr sz="2750" dirty="0">
                <a:latin typeface="Segoe UI"/>
                <a:cs typeface="Segoe UI"/>
              </a:rPr>
              <a:t> </a:t>
            </a:r>
            <a:r>
              <a:rPr sz="2750" spc="10" dirty="0">
                <a:latin typeface="Segoe UI"/>
                <a:cs typeface="Segoe UI"/>
              </a:rPr>
              <a:t>access</a:t>
            </a:r>
            <a:r>
              <a:rPr sz="2750" spc="80" dirty="0">
                <a:latin typeface="Segoe UI"/>
                <a:cs typeface="Segoe UI"/>
              </a:rPr>
              <a:t> </a:t>
            </a:r>
            <a:r>
              <a:rPr sz="2750" spc="20" dirty="0">
                <a:latin typeface="Segoe UI"/>
                <a:cs typeface="Segoe UI"/>
              </a:rPr>
              <a:t>methods</a:t>
            </a:r>
            <a:r>
              <a:rPr sz="2750" spc="15" dirty="0">
                <a:latin typeface="Segoe UI"/>
                <a:cs typeface="Segoe UI"/>
              </a:rPr>
              <a:t> </a:t>
            </a:r>
            <a:r>
              <a:rPr sz="2750" spc="25" dirty="0">
                <a:latin typeface="Segoe UI"/>
                <a:cs typeface="Segoe UI"/>
              </a:rPr>
              <a:t>for</a:t>
            </a:r>
            <a:r>
              <a:rPr sz="2750" dirty="0">
                <a:latin typeface="Segoe UI"/>
                <a:cs typeface="Segoe UI"/>
              </a:rPr>
              <a:t> </a:t>
            </a:r>
            <a:r>
              <a:rPr sz="2750" spc="5" dirty="0">
                <a:latin typeface="Segoe UI"/>
                <a:cs typeface="Segoe UI"/>
              </a:rPr>
              <a:t>indexes</a:t>
            </a:r>
            <a:endParaRPr sz="2750" dirty="0">
              <a:latin typeface="Segoe UI"/>
              <a:cs typeface="Segoe UI"/>
            </a:endParaRPr>
          </a:p>
          <a:p>
            <a:pPr marL="640715" lvl="1" indent="-342900">
              <a:lnSpc>
                <a:spcPct val="100000"/>
              </a:lnSpc>
              <a:spcBef>
                <a:spcPts val="655"/>
              </a:spcBef>
              <a:buClr>
                <a:srgbClr val="006FC0"/>
              </a:buClr>
              <a:buSzPct val="89583"/>
              <a:buFont typeface="Arial" panose="020B0604020202020204" pitchFamily="34" charset="0"/>
              <a:buChar char="•"/>
              <a:tabLst>
                <a:tab pos="470534" algn="l"/>
              </a:tabLst>
            </a:pPr>
            <a:r>
              <a:rPr sz="2400" spc="5" dirty="0">
                <a:latin typeface="Segoe UI"/>
                <a:cs typeface="Segoe UI"/>
              </a:rPr>
              <a:t>Table</a:t>
            </a:r>
            <a:r>
              <a:rPr sz="2400" spc="-85" dirty="0">
                <a:latin typeface="Segoe UI"/>
                <a:cs typeface="Segoe UI"/>
              </a:rPr>
              <a:t> </a:t>
            </a:r>
            <a:r>
              <a:rPr sz="2400" spc="5" dirty="0">
                <a:latin typeface="Segoe UI"/>
                <a:cs typeface="Segoe UI"/>
              </a:rPr>
              <a:t>scan</a:t>
            </a:r>
            <a:endParaRPr sz="2400" dirty="0">
              <a:latin typeface="Segoe UI"/>
              <a:cs typeface="Segoe UI"/>
            </a:endParaRPr>
          </a:p>
          <a:p>
            <a:pPr marL="640715" lvl="1" indent="-342900">
              <a:lnSpc>
                <a:spcPct val="100000"/>
              </a:lnSpc>
              <a:spcBef>
                <a:spcPts val="575"/>
              </a:spcBef>
              <a:buClr>
                <a:srgbClr val="006FC0"/>
              </a:buClr>
              <a:buSzPct val="89583"/>
              <a:buFont typeface="Arial" panose="020B0604020202020204" pitchFamily="34" charset="0"/>
              <a:buChar char="•"/>
              <a:tabLst>
                <a:tab pos="470534" algn="l"/>
              </a:tabLst>
            </a:pPr>
            <a:r>
              <a:rPr sz="2400" spc="10" dirty="0">
                <a:latin typeface="Segoe UI"/>
                <a:cs typeface="Segoe UI"/>
              </a:rPr>
              <a:t>Clustered</a:t>
            </a:r>
            <a:r>
              <a:rPr sz="2400" spc="-145" dirty="0">
                <a:latin typeface="Segoe UI"/>
                <a:cs typeface="Segoe UI"/>
              </a:rPr>
              <a:t> </a:t>
            </a:r>
            <a:r>
              <a:rPr sz="2400" spc="5" dirty="0">
                <a:latin typeface="Segoe UI"/>
                <a:cs typeface="Segoe UI"/>
              </a:rPr>
              <a:t>index</a:t>
            </a:r>
            <a:r>
              <a:rPr sz="2400" spc="-55" dirty="0">
                <a:latin typeface="Segoe UI"/>
                <a:cs typeface="Segoe UI"/>
              </a:rPr>
              <a:t> </a:t>
            </a:r>
            <a:r>
              <a:rPr sz="2400" spc="5" dirty="0">
                <a:latin typeface="Segoe UI"/>
                <a:cs typeface="Segoe UI"/>
              </a:rPr>
              <a:t>access</a:t>
            </a:r>
            <a:endParaRPr sz="2400" dirty="0">
              <a:latin typeface="Segoe UI"/>
              <a:cs typeface="Segoe UI"/>
            </a:endParaRPr>
          </a:p>
          <a:p>
            <a:pPr marL="640715" lvl="1" indent="-342900">
              <a:lnSpc>
                <a:spcPct val="100000"/>
              </a:lnSpc>
              <a:spcBef>
                <a:spcPts val="650"/>
              </a:spcBef>
              <a:buClr>
                <a:srgbClr val="006FC0"/>
              </a:buClr>
              <a:buSzPct val="89583"/>
              <a:buFont typeface="Arial" panose="020B0604020202020204" pitchFamily="34" charset="0"/>
              <a:buChar char="•"/>
              <a:tabLst>
                <a:tab pos="470534" algn="l"/>
              </a:tabLst>
            </a:pPr>
            <a:r>
              <a:rPr sz="2400" spc="5" dirty="0">
                <a:latin typeface="Segoe UI"/>
                <a:cs typeface="Segoe UI"/>
              </a:rPr>
              <a:t>Nonclustered</a:t>
            </a:r>
            <a:r>
              <a:rPr sz="2400" spc="-130" dirty="0">
                <a:latin typeface="Segoe UI"/>
                <a:cs typeface="Segoe UI"/>
              </a:rPr>
              <a:t> </a:t>
            </a:r>
            <a:r>
              <a:rPr sz="2400" spc="5" dirty="0">
                <a:latin typeface="Segoe UI"/>
                <a:cs typeface="Segoe UI"/>
              </a:rPr>
              <a:t>index</a:t>
            </a:r>
            <a:r>
              <a:rPr sz="2400" spc="-40" dirty="0">
                <a:latin typeface="Segoe UI"/>
                <a:cs typeface="Segoe UI"/>
              </a:rPr>
              <a:t> </a:t>
            </a:r>
            <a:r>
              <a:rPr sz="2400" spc="15" dirty="0">
                <a:latin typeface="Segoe UI"/>
                <a:cs typeface="Segoe UI"/>
              </a:rPr>
              <a:t>seek</a:t>
            </a:r>
            <a:r>
              <a:rPr sz="2400" spc="-55" dirty="0">
                <a:latin typeface="Segoe UI"/>
                <a:cs typeface="Segoe UI"/>
              </a:rPr>
              <a:t> </a:t>
            </a:r>
            <a:r>
              <a:rPr sz="2400" spc="10" dirty="0">
                <a:latin typeface="Segoe UI"/>
                <a:cs typeface="Segoe UI"/>
              </a:rPr>
              <a:t>on</a:t>
            </a:r>
            <a:r>
              <a:rPr sz="2400" spc="-5" dirty="0">
                <a:latin typeface="Segoe UI"/>
                <a:cs typeface="Segoe UI"/>
              </a:rPr>
              <a:t> heap</a:t>
            </a:r>
            <a:endParaRPr sz="2400" dirty="0">
              <a:latin typeface="Segoe UI"/>
              <a:cs typeface="Segoe UI"/>
            </a:endParaRPr>
          </a:p>
          <a:p>
            <a:pPr marL="640715" lvl="1" indent="-342900">
              <a:lnSpc>
                <a:spcPct val="100000"/>
              </a:lnSpc>
              <a:spcBef>
                <a:spcPts val="575"/>
              </a:spcBef>
              <a:buClr>
                <a:srgbClr val="006FC0"/>
              </a:buClr>
              <a:buSzPct val="89583"/>
              <a:buFont typeface="Arial" panose="020B0604020202020204" pitchFamily="34" charset="0"/>
              <a:buChar char="•"/>
              <a:tabLst>
                <a:tab pos="470534" algn="l"/>
              </a:tabLst>
            </a:pPr>
            <a:r>
              <a:rPr sz="2400" spc="5" dirty="0">
                <a:latin typeface="Segoe UI"/>
                <a:cs typeface="Segoe UI"/>
              </a:rPr>
              <a:t>Nonclustered</a:t>
            </a:r>
            <a:r>
              <a:rPr sz="2400" spc="-135" dirty="0">
                <a:latin typeface="Segoe UI"/>
                <a:cs typeface="Segoe UI"/>
              </a:rPr>
              <a:t> </a:t>
            </a:r>
            <a:r>
              <a:rPr sz="2400" spc="5" dirty="0">
                <a:latin typeface="Segoe UI"/>
                <a:cs typeface="Segoe UI"/>
              </a:rPr>
              <a:t>index</a:t>
            </a:r>
            <a:r>
              <a:rPr sz="2400" spc="-40" dirty="0">
                <a:latin typeface="Segoe UI"/>
                <a:cs typeface="Segoe UI"/>
              </a:rPr>
              <a:t> </a:t>
            </a:r>
            <a:r>
              <a:rPr sz="2400" spc="15" dirty="0">
                <a:latin typeface="Segoe UI"/>
                <a:cs typeface="Segoe UI"/>
              </a:rPr>
              <a:t>seek</a:t>
            </a:r>
            <a:r>
              <a:rPr sz="2400" spc="-55" dirty="0">
                <a:latin typeface="Segoe UI"/>
                <a:cs typeface="Segoe UI"/>
              </a:rPr>
              <a:t> </a:t>
            </a:r>
            <a:r>
              <a:rPr sz="2400" spc="10" dirty="0">
                <a:latin typeface="Segoe UI"/>
                <a:cs typeface="Segoe UI"/>
              </a:rPr>
              <a:t>on</a:t>
            </a:r>
            <a:r>
              <a:rPr sz="2400" dirty="0">
                <a:latin typeface="Segoe UI"/>
                <a:cs typeface="Segoe UI"/>
              </a:rPr>
              <a:t> non-heap</a:t>
            </a:r>
          </a:p>
          <a:p>
            <a:pPr marL="640715" lvl="1" indent="-342900">
              <a:lnSpc>
                <a:spcPct val="100000"/>
              </a:lnSpc>
              <a:spcBef>
                <a:spcPts val="650"/>
              </a:spcBef>
              <a:buClr>
                <a:srgbClr val="006FC0"/>
              </a:buClr>
              <a:buSzPct val="89583"/>
              <a:buFont typeface="Arial" panose="020B0604020202020204" pitchFamily="34" charset="0"/>
              <a:buChar char="•"/>
              <a:tabLst>
                <a:tab pos="470534" algn="l"/>
              </a:tabLst>
            </a:pPr>
            <a:r>
              <a:rPr sz="2400" dirty="0">
                <a:latin typeface="Segoe UI"/>
                <a:cs typeface="Segoe UI"/>
              </a:rPr>
              <a:t>Covering</a:t>
            </a:r>
            <a:r>
              <a:rPr sz="2400" spc="-55" dirty="0">
                <a:latin typeface="Segoe UI"/>
                <a:cs typeface="Segoe UI"/>
              </a:rPr>
              <a:t> </a:t>
            </a:r>
            <a:r>
              <a:rPr sz="2400" spc="5" dirty="0">
                <a:latin typeface="Segoe UI"/>
                <a:cs typeface="Segoe UI"/>
              </a:rPr>
              <a:t>nonclustered</a:t>
            </a:r>
            <a:r>
              <a:rPr sz="2400" spc="-50" dirty="0">
                <a:latin typeface="Segoe UI"/>
                <a:cs typeface="Segoe UI"/>
              </a:rPr>
              <a:t> </a:t>
            </a:r>
            <a:r>
              <a:rPr sz="2400" spc="5" dirty="0">
                <a:latin typeface="Segoe UI"/>
                <a:cs typeface="Segoe UI"/>
              </a:rPr>
              <a:t>index</a:t>
            </a:r>
            <a:endParaRPr sz="2400" dirty="0">
              <a:latin typeface="Segoe UI"/>
              <a:cs typeface="Segoe UI"/>
            </a:endParaRPr>
          </a:p>
          <a:p>
            <a:pPr marL="469900" indent="-457200">
              <a:lnSpc>
                <a:spcPct val="100000"/>
              </a:lnSpc>
              <a:spcBef>
                <a:spcPts val="600"/>
              </a:spcBef>
              <a:buClr>
                <a:srgbClr val="006FC0"/>
              </a:buClr>
              <a:buSzPct val="92727"/>
              <a:buFont typeface="Arial" panose="020B0604020202020204" pitchFamily="34" charset="0"/>
              <a:buChar char="•"/>
              <a:tabLst>
                <a:tab pos="184150" algn="l"/>
              </a:tabLst>
            </a:pPr>
            <a:r>
              <a:rPr sz="2750" spc="15" dirty="0">
                <a:latin typeface="Segoe UI"/>
                <a:cs typeface="Segoe UI"/>
              </a:rPr>
              <a:t>Predicate</a:t>
            </a:r>
            <a:r>
              <a:rPr sz="2750" spc="-5" dirty="0">
                <a:latin typeface="Segoe UI"/>
                <a:cs typeface="Segoe UI"/>
              </a:rPr>
              <a:t> </a:t>
            </a:r>
            <a:r>
              <a:rPr sz="2750" spc="15" dirty="0">
                <a:latin typeface="Segoe UI"/>
                <a:cs typeface="Segoe UI"/>
              </a:rPr>
              <a:t>SARGability:</a:t>
            </a:r>
            <a:endParaRPr sz="2750" dirty="0">
              <a:latin typeface="Segoe UI"/>
              <a:cs typeface="Segoe UI"/>
            </a:endParaRPr>
          </a:p>
          <a:p>
            <a:pPr marL="640715" lvl="1" indent="-342900">
              <a:lnSpc>
                <a:spcPct val="100000"/>
              </a:lnSpc>
              <a:spcBef>
                <a:spcPts val="655"/>
              </a:spcBef>
              <a:buClr>
                <a:srgbClr val="006FC0"/>
              </a:buClr>
              <a:buSzPct val="89583"/>
              <a:buFont typeface="Arial" panose="020B0604020202020204" pitchFamily="34" charset="0"/>
              <a:buChar char="•"/>
              <a:tabLst>
                <a:tab pos="470534" algn="l"/>
              </a:tabLst>
            </a:pPr>
            <a:r>
              <a:rPr sz="2400" dirty="0">
                <a:latin typeface="Segoe UI"/>
                <a:cs typeface="Segoe UI"/>
              </a:rPr>
              <a:t>WHERE</a:t>
            </a:r>
            <a:r>
              <a:rPr sz="2400" spc="-5" dirty="0">
                <a:latin typeface="Segoe UI"/>
                <a:cs typeface="Segoe UI"/>
              </a:rPr>
              <a:t> </a:t>
            </a:r>
            <a:r>
              <a:rPr sz="2400" spc="5" dirty="0">
                <a:latin typeface="Segoe UI"/>
                <a:cs typeface="Segoe UI"/>
              </a:rPr>
              <a:t>&lt;column&gt;</a:t>
            </a:r>
            <a:r>
              <a:rPr sz="2400" spc="-50" dirty="0">
                <a:latin typeface="Segoe UI"/>
                <a:cs typeface="Segoe UI"/>
              </a:rPr>
              <a:t> </a:t>
            </a:r>
            <a:r>
              <a:rPr sz="2400" dirty="0">
                <a:latin typeface="Segoe UI"/>
                <a:cs typeface="Segoe UI"/>
              </a:rPr>
              <a:t>&lt;operator&gt;</a:t>
            </a:r>
            <a:r>
              <a:rPr sz="2400" spc="-50" dirty="0">
                <a:latin typeface="Segoe UI"/>
                <a:cs typeface="Segoe UI"/>
              </a:rPr>
              <a:t> </a:t>
            </a:r>
            <a:r>
              <a:rPr sz="2400" spc="-5" dirty="0">
                <a:latin typeface="Segoe UI"/>
                <a:cs typeface="Segoe UI"/>
              </a:rPr>
              <a:t>&lt;value&gt;</a:t>
            </a:r>
            <a:endParaRPr sz="2400" dirty="0">
              <a:latin typeface="Segoe UI"/>
              <a:cs typeface="Segoe UI"/>
            </a:endParaRPr>
          </a:p>
          <a:p>
            <a:pPr marL="640715" lvl="1" indent="-342900">
              <a:spcBef>
                <a:spcPts val="655"/>
              </a:spcBef>
              <a:buClr>
                <a:srgbClr val="006FC0"/>
              </a:buClr>
              <a:buSzPct val="89583"/>
              <a:buFont typeface="Arial" panose="020B0604020202020204" pitchFamily="34" charset="0"/>
              <a:buChar char="•"/>
              <a:tabLst>
                <a:tab pos="470534" algn="l"/>
              </a:tabLst>
            </a:pPr>
            <a:r>
              <a:rPr sz="2400" dirty="0">
                <a:latin typeface="Segoe UI"/>
                <a:cs typeface="Segoe UI"/>
              </a:rPr>
              <a:t>&lt;column&gt; must appear alone</a:t>
            </a:r>
            <a:r>
              <a:rPr lang="en-GB" sz="2400" dirty="0">
                <a:latin typeface="Segoe UI"/>
                <a:cs typeface="Segoe UI"/>
              </a:rPr>
              <a:t>, any calculation on the column value </a:t>
            </a:r>
            <a:r>
              <a:rPr lang="fr-FR" sz="2400" dirty="0" err="1">
                <a:latin typeface="Segoe UI"/>
                <a:cs typeface="Segoe UI"/>
              </a:rPr>
              <a:t>renders</a:t>
            </a:r>
            <a:r>
              <a:rPr lang="fr-FR" sz="2400" dirty="0">
                <a:latin typeface="Segoe UI"/>
                <a:cs typeface="Segoe UI"/>
              </a:rPr>
              <a:t> the </a:t>
            </a:r>
            <a:r>
              <a:rPr lang="fr-FR" sz="2400" dirty="0" err="1">
                <a:latin typeface="Segoe UI"/>
                <a:cs typeface="Segoe UI"/>
              </a:rPr>
              <a:t>predicate</a:t>
            </a:r>
            <a:r>
              <a:rPr lang="fr-FR" sz="2400" dirty="0">
                <a:latin typeface="Segoe UI"/>
                <a:cs typeface="Segoe UI"/>
              </a:rPr>
              <a:t> non-</a:t>
            </a:r>
            <a:r>
              <a:rPr lang="fr-FR" sz="2400" dirty="0" err="1">
                <a:latin typeface="Segoe UI"/>
                <a:cs typeface="Segoe UI"/>
              </a:rPr>
              <a:t>SARGable</a:t>
            </a:r>
            <a:endParaRPr sz="2400" dirty="0">
              <a:latin typeface="Segoe UI"/>
              <a:cs typeface="Segoe UI"/>
            </a:endParaRPr>
          </a:p>
          <a:p>
            <a:pPr marL="640715" lvl="1" indent="-342900">
              <a:lnSpc>
                <a:spcPct val="100000"/>
              </a:lnSpc>
              <a:spcBef>
                <a:spcPts val="650"/>
              </a:spcBef>
              <a:buClr>
                <a:srgbClr val="006FC0"/>
              </a:buClr>
              <a:buSzPct val="89583"/>
              <a:buFont typeface="Arial" panose="020B0604020202020204" pitchFamily="34" charset="0"/>
              <a:buChar char="•"/>
              <a:tabLst>
                <a:tab pos="470534" algn="l"/>
              </a:tabLst>
            </a:pPr>
            <a:r>
              <a:rPr sz="2400" dirty="0">
                <a:latin typeface="Segoe UI"/>
                <a:cs typeface="Segoe UI"/>
              </a:rPr>
              <a:t>Leading</a:t>
            </a:r>
            <a:r>
              <a:rPr sz="2400" spc="-50" dirty="0">
                <a:latin typeface="Segoe UI"/>
                <a:cs typeface="Segoe UI"/>
              </a:rPr>
              <a:t> </a:t>
            </a:r>
            <a:r>
              <a:rPr sz="2400" spc="5" dirty="0">
                <a:latin typeface="Segoe UI"/>
                <a:cs typeface="Segoe UI"/>
              </a:rPr>
              <a:t>string</a:t>
            </a:r>
            <a:r>
              <a:rPr sz="2400" spc="20" dirty="0">
                <a:latin typeface="Segoe UI"/>
                <a:cs typeface="Segoe UI"/>
              </a:rPr>
              <a:t> </a:t>
            </a:r>
            <a:r>
              <a:rPr sz="2400" dirty="0">
                <a:latin typeface="Segoe UI"/>
                <a:cs typeface="Segoe UI"/>
              </a:rPr>
              <a:t>wildcards</a:t>
            </a:r>
            <a:r>
              <a:rPr sz="2400" spc="-30" dirty="0">
                <a:latin typeface="Segoe UI"/>
                <a:cs typeface="Segoe UI"/>
              </a:rPr>
              <a:t> </a:t>
            </a:r>
            <a:r>
              <a:rPr sz="2400" dirty="0">
                <a:latin typeface="Segoe UI"/>
                <a:cs typeface="Segoe UI"/>
              </a:rPr>
              <a:t>prevent</a:t>
            </a:r>
            <a:r>
              <a:rPr sz="2400" spc="-50" dirty="0">
                <a:latin typeface="Segoe UI"/>
                <a:cs typeface="Segoe UI"/>
              </a:rPr>
              <a:t> </a:t>
            </a:r>
            <a:r>
              <a:rPr sz="2400" spc="5" dirty="0">
                <a:latin typeface="Segoe UI"/>
                <a:cs typeface="Segoe UI"/>
              </a:rPr>
              <a:t>index</a:t>
            </a:r>
            <a:r>
              <a:rPr sz="2400" spc="-35" dirty="0">
                <a:latin typeface="Segoe UI"/>
                <a:cs typeface="Segoe UI"/>
              </a:rPr>
              <a:t> </a:t>
            </a:r>
            <a:r>
              <a:rPr sz="2400" spc="15" dirty="0">
                <a:latin typeface="Segoe UI"/>
                <a:cs typeface="Segoe UI"/>
              </a:rPr>
              <a:t>seek</a:t>
            </a:r>
            <a:endParaRPr sz="2400" dirty="0">
              <a:latin typeface="Segoe UI"/>
              <a:cs typeface="Segoe U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372860" cy="449580"/>
          </a:xfrm>
          <a:prstGeom prst="rect">
            <a:avLst/>
          </a:prstGeom>
        </p:spPr>
        <p:txBody>
          <a:bodyPr vert="horz" wrap="square" lIns="0" tIns="16510" rIns="0" bIns="0" rtlCol="0">
            <a:spAutoFit/>
          </a:bodyPr>
          <a:lstStyle/>
          <a:p>
            <a:pPr marL="12700">
              <a:lnSpc>
                <a:spcPct val="100000"/>
              </a:lnSpc>
              <a:spcBef>
                <a:spcPts val="130"/>
              </a:spcBef>
            </a:pPr>
            <a:r>
              <a:rPr dirty="0"/>
              <a:t>The</a:t>
            </a:r>
            <a:r>
              <a:rPr spc="30" dirty="0"/>
              <a:t> </a:t>
            </a:r>
            <a:r>
              <a:rPr spc="10" dirty="0"/>
              <a:t>Query</a:t>
            </a:r>
            <a:r>
              <a:rPr spc="70" dirty="0"/>
              <a:t> </a:t>
            </a:r>
            <a:r>
              <a:rPr spc="10" dirty="0"/>
              <a:t>Optimizer’s</a:t>
            </a:r>
            <a:r>
              <a:rPr spc="80" dirty="0"/>
              <a:t> </a:t>
            </a:r>
            <a:r>
              <a:rPr spc="15" dirty="0"/>
              <a:t>Choice</a:t>
            </a:r>
            <a:r>
              <a:rPr spc="25" dirty="0"/>
              <a:t> </a:t>
            </a:r>
            <a:r>
              <a:rPr spc="20" dirty="0"/>
              <a:t>of </a:t>
            </a:r>
            <a:r>
              <a:rPr spc="5" dirty="0"/>
              <a:t>Indexes</a:t>
            </a:r>
          </a:p>
        </p:txBody>
      </p:sp>
      <p:sp>
        <p:nvSpPr>
          <p:cNvPr id="3" name="object 3"/>
          <p:cNvSpPr txBox="1"/>
          <p:nvPr/>
        </p:nvSpPr>
        <p:spPr>
          <a:xfrm>
            <a:off x="538162" y="951275"/>
            <a:ext cx="8148638" cy="4176208"/>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SARGable</a:t>
            </a:r>
            <a:r>
              <a:rPr lang="fr-FR" sz="1600" b="1" i="0" u="none" strike="noStrike" baseline="0" dirty="0">
                <a:latin typeface="Segoe-Bold"/>
              </a:rPr>
              <a:t> </a:t>
            </a:r>
            <a:r>
              <a:rPr lang="fr-FR" sz="1600" b="1" i="0" u="none" strike="noStrike" baseline="0" dirty="0" err="1">
                <a:latin typeface="Segoe-Bold"/>
              </a:rPr>
              <a:t>Predicates</a:t>
            </a:r>
            <a:endParaRPr lang="fr-FR" sz="1600" b="1" i="0" u="none" strike="noStrike" baseline="0" dirty="0">
              <a:latin typeface="Segoe-Bold"/>
            </a:endParaRPr>
          </a:p>
          <a:p>
            <a:pPr algn="l">
              <a:lnSpc>
                <a:spcPct val="150000"/>
              </a:lnSpc>
            </a:pPr>
            <a:r>
              <a:rPr lang="fr-FR" sz="1600" b="0" i="0" u="none" strike="noStrike" baseline="0" dirty="0">
                <a:latin typeface="LucidaSans-Typewriter"/>
              </a:rPr>
              <a:t>WHERE </a:t>
            </a:r>
            <a:r>
              <a:rPr lang="fr-FR" sz="1600" b="0" i="0" u="none" strike="noStrike" baseline="0" dirty="0" err="1">
                <a:latin typeface="LucidaSans-Typewriter"/>
              </a:rPr>
              <a:t>LastName</a:t>
            </a:r>
            <a:r>
              <a:rPr lang="fr-FR" sz="1600" b="0" i="0" u="none" strike="noStrike" baseline="0" dirty="0">
                <a:latin typeface="LucidaSans-Typewriter"/>
              </a:rPr>
              <a:t> = N'</a:t>
            </a:r>
            <a:r>
              <a:rPr lang="fr-FR" sz="1600" b="0" i="0" u="none" strike="noStrike" baseline="0" dirty="0" err="1">
                <a:latin typeface="LucidaSans-Typewriter"/>
              </a:rPr>
              <a:t>Accah</a:t>
            </a:r>
            <a:r>
              <a:rPr lang="fr-FR" sz="1600" b="0" i="0" u="none" strike="noStrike" baseline="0" dirty="0">
                <a:latin typeface="LucidaSans-Typewriter"/>
              </a:rPr>
              <a:t>'</a:t>
            </a:r>
          </a:p>
          <a:p>
            <a:pPr algn="l">
              <a:lnSpc>
                <a:spcPct val="150000"/>
              </a:lnSpc>
            </a:pPr>
            <a:r>
              <a:rPr lang="fr-FR" sz="1600" b="0" i="0" u="none" strike="noStrike" baseline="0" dirty="0">
                <a:latin typeface="LucidaSans-Typewriter"/>
              </a:rPr>
              <a:t>WHERE 100 &lt; </a:t>
            </a:r>
            <a:r>
              <a:rPr lang="fr-FR" sz="1600" b="0" i="0" u="none" strike="noStrike" baseline="0" dirty="0" err="1">
                <a:latin typeface="LucidaSans-Typewriter"/>
              </a:rPr>
              <a:t>BusinessEntityID</a:t>
            </a:r>
            <a:endParaRPr lang="fr-FR" sz="1600" b="0" i="0" u="none" strike="noStrike" baseline="0" dirty="0">
              <a:latin typeface="LucidaSans-Typewriter"/>
            </a:endParaRPr>
          </a:p>
          <a:p>
            <a:pPr algn="l">
              <a:lnSpc>
                <a:spcPct val="150000"/>
              </a:lnSpc>
            </a:pPr>
            <a:r>
              <a:rPr lang="en-GB" sz="1600" b="0" i="0" u="none" strike="noStrike" baseline="0" dirty="0">
                <a:latin typeface="LucidaSans-Typewriter"/>
              </a:rPr>
              <a:t>WHERE </a:t>
            </a:r>
            <a:r>
              <a:rPr lang="en-GB" sz="1600" b="0" i="0" u="none" strike="noStrike" baseline="0" dirty="0" err="1">
                <a:latin typeface="LucidaSans-Typewriter"/>
              </a:rPr>
              <a:t>ReorderPoint</a:t>
            </a:r>
            <a:r>
              <a:rPr lang="en-GB" sz="1600" b="0" i="0" u="none" strike="noStrike" baseline="0" dirty="0">
                <a:latin typeface="LucidaSans-Typewriter"/>
              </a:rPr>
              <a:t> BETWEEN 250 AND 750</a:t>
            </a:r>
          </a:p>
          <a:p>
            <a:pPr algn="l">
              <a:lnSpc>
                <a:spcPct val="150000"/>
              </a:lnSpc>
            </a:pPr>
            <a:r>
              <a:rPr lang="fr-FR" sz="1600" b="0" i="0" u="none" strike="noStrike" baseline="0" dirty="0">
                <a:latin typeface="LucidaSans-Typewriter"/>
              </a:rPr>
              <a:t>WHERE </a:t>
            </a:r>
            <a:r>
              <a:rPr lang="fr-FR" sz="1600" b="0" i="0" u="none" strike="noStrike" baseline="0" dirty="0" err="1">
                <a:latin typeface="LucidaSans-Typewriter"/>
              </a:rPr>
              <a:t>ModifiedDate</a:t>
            </a:r>
            <a:r>
              <a:rPr lang="fr-FR" sz="1600" b="0" i="0" u="none" strike="noStrike" baseline="0" dirty="0">
                <a:latin typeface="LucidaSans-Typewriter"/>
              </a:rPr>
              <a:t> = '2015-01-02’</a:t>
            </a:r>
          </a:p>
          <a:p>
            <a:pPr algn="l">
              <a:lnSpc>
                <a:spcPct val="150000"/>
              </a:lnSpc>
            </a:pPr>
            <a:endParaRPr lang="fr-FR" sz="1600" b="1" i="0" u="none" strike="noStrike" baseline="0" dirty="0">
              <a:latin typeface="Segoe-Bold"/>
            </a:endParaRPr>
          </a:p>
          <a:p>
            <a:pPr algn="l">
              <a:lnSpc>
                <a:spcPct val="150000"/>
              </a:lnSpc>
            </a:pPr>
            <a:r>
              <a:rPr lang="fr-FR" sz="1600" b="1" i="0" u="none" strike="noStrike" baseline="0" dirty="0">
                <a:latin typeface="Segoe-Bold"/>
              </a:rPr>
              <a:t>Non-</a:t>
            </a:r>
            <a:r>
              <a:rPr lang="fr-FR" sz="1600" b="1" i="0" u="none" strike="noStrike" baseline="0" dirty="0" err="1">
                <a:latin typeface="Segoe-Bold"/>
              </a:rPr>
              <a:t>SARGable</a:t>
            </a:r>
            <a:r>
              <a:rPr lang="fr-FR" sz="1600" b="1" i="0" u="none" strike="noStrike" baseline="0" dirty="0">
                <a:latin typeface="Segoe-Bold"/>
              </a:rPr>
              <a:t> </a:t>
            </a:r>
            <a:r>
              <a:rPr lang="fr-FR" sz="1600" b="1" i="0" u="none" strike="noStrike" baseline="0" dirty="0" err="1">
                <a:latin typeface="Segoe-Bold"/>
              </a:rPr>
              <a:t>Predicates</a:t>
            </a:r>
            <a:endParaRPr lang="fr-FR" sz="1600" b="1" i="0" u="none" strike="noStrike" baseline="0" dirty="0">
              <a:latin typeface="Segoe-Bold"/>
            </a:endParaRPr>
          </a:p>
          <a:p>
            <a:pPr algn="l">
              <a:lnSpc>
                <a:spcPct val="150000"/>
              </a:lnSpc>
            </a:pPr>
            <a:r>
              <a:rPr lang="en-GB" sz="1600" b="0" i="0" u="none" strike="noStrike" baseline="0" dirty="0">
                <a:latin typeface="LucidaSans-Typewriter"/>
              </a:rPr>
              <a:t>WHERE LEFT(LastName,2) = </a:t>
            </a:r>
            <a:r>
              <a:rPr lang="en-GB" sz="1600" b="0" i="0" u="none" strike="noStrike" baseline="0" dirty="0" err="1">
                <a:latin typeface="LucidaSans-Typewriter"/>
              </a:rPr>
              <a:t>N'Ac</a:t>
            </a:r>
            <a:r>
              <a:rPr lang="en-GB" sz="1600" b="0" i="0" u="none" strike="noStrike" baseline="0" dirty="0">
                <a:latin typeface="LucidaSans-Typewriter"/>
              </a:rPr>
              <a:t>'</a:t>
            </a:r>
          </a:p>
          <a:p>
            <a:pPr algn="l">
              <a:lnSpc>
                <a:spcPct val="150000"/>
              </a:lnSpc>
            </a:pPr>
            <a:r>
              <a:rPr lang="fr-FR" sz="1600" b="0" i="0" u="none" strike="noStrike" baseline="0" dirty="0">
                <a:latin typeface="LucidaSans-Typewriter"/>
              </a:rPr>
              <a:t>WHERE 100 &lt; ABS(</a:t>
            </a:r>
            <a:r>
              <a:rPr lang="fr-FR" sz="1600" b="0" i="0" u="none" strike="noStrike" baseline="0" dirty="0" err="1">
                <a:latin typeface="LucidaSans-Typewriter"/>
              </a:rPr>
              <a:t>BusinessEntityID</a:t>
            </a:r>
            <a:r>
              <a:rPr lang="fr-FR" sz="1600" b="0" i="0" u="none" strike="noStrike" baseline="0" dirty="0">
                <a:latin typeface="LucidaSans-Typewriter"/>
              </a:rPr>
              <a:t>)</a:t>
            </a:r>
          </a:p>
          <a:p>
            <a:pPr algn="l">
              <a:lnSpc>
                <a:spcPct val="150000"/>
              </a:lnSpc>
            </a:pPr>
            <a:r>
              <a:rPr lang="en-GB" sz="1600" b="0" i="0" u="none" strike="noStrike" baseline="0" dirty="0">
                <a:latin typeface="LucidaSans-Typewriter"/>
              </a:rPr>
              <a:t>WHERE </a:t>
            </a:r>
            <a:r>
              <a:rPr lang="en-GB" sz="1600" b="0" i="0" u="none" strike="noStrike" baseline="0" dirty="0" err="1">
                <a:latin typeface="LucidaSans-Typewriter"/>
              </a:rPr>
              <a:t>ReorderPoint</a:t>
            </a:r>
            <a:r>
              <a:rPr lang="en-GB" sz="1600" b="0" i="0" u="none" strike="noStrike" baseline="0" dirty="0">
                <a:latin typeface="LucidaSans-Typewriter"/>
              </a:rPr>
              <a:t> - 500 BETWEEN 250 AND 750</a:t>
            </a:r>
          </a:p>
          <a:p>
            <a:pPr algn="l">
              <a:lnSpc>
                <a:spcPct val="150000"/>
              </a:lnSpc>
            </a:pPr>
            <a:r>
              <a:rPr lang="en-GB" sz="1600" b="0" i="0" u="none" strike="noStrike" baseline="0" dirty="0">
                <a:latin typeface="LucidaSans-Typewriter"/>
              </a:rPr>
              <a:t>WHERE CONVERT(varchar(20), </a:t>
            </a:r>
            <a:r>
              <a:rPr lang="en-GB" sz="1600" b="0" i="0" u="none" strike="noStrike" baseline="0" dirty="0" err="1">
                <a:latin typeface="LucidaSans-Typewriter"/>
              </a:rPr>
              <a:t>ModifiedDate</a:t>
            </a:r>
            <a:r>
              <a:rPr lang="en-GB" sz="1600" b="0" i="0" u="none" strike="noStrike" baseline="0" dirty="0">
                <a:latin typeface="LucidaSans-Typewriter"/>
              </a:rPr>
              <a:t>, 112) = '20150102</a:t>
            </a:r>
            <a:r>
              <a:rPr lang="en-GB" sz="1800" b="0" i="0" u="none" strike="noStrike" baseline="0" dirty="0">
                <a:latin typeface="LucidaSans-Typewriter"/>
              </a:rPr>
              <a:t>'</a:t>
            </a:r>
            <a:endParaRPr sz="2400" dirty="0">
              <a:latin typeface="Segoe UI"/>
              <a:cs typeface="Segoe UI"/>
            </a:endParaRPr>
          </a:p>
        </p:txBody>
      </p:sp>
    </p:spTree>
    <p:extLst>
      <p:ext uri="{BB962C8B-B14F-4D97-AF65-F5344CB8AC3E}">
        <p14:creationId xmlns:p14="http://schemas.microsoft.com/office/powerpoint/2010/main" val="6178249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372860" cy="449580"/>
          </a:xfrm>
          <a:prstGeom prst="rect">
            <a:avLst/>
          </a:prstGeom>
        </p:spPr>
        <p:txBody>
          <a:bodyPr vert="horz" wrap="square" lIns="0" tIns="16510" rIns="0" bIns="0" rtlCol="0">
            <a:spAutoFit/>
          </a:bodyPr>
          <a:lstStyle/>
          <a:p>
            <a:pPr marL="12700">
              <a:lnSpc>
                <a:spcPct val="100000"/>
              </a:lnSpc>
              <a:spcBef>
                <a:spcPts val="130"/>
              </a:spcBef>
            </a:pPr>
            <a:r>
              <a:rPr dirty="0"/>
              <a:t>The</a:t>
            </a:r>
            <a:r>
              <a:rPr spc="30" dirty="0"/>
              <a:t> </a:t>
            </a:r>
            <a:r>
              <a:rPr spc="10" dirty="0"/>
              <a:t>Query</a:t>
            </a:r>
            <a:r>
              <a:rPr spc="70" dirty="0"/>
              <a:t> </a:t>
            </a:r>
            <a:r>
              <a:rPr spc="10" dirty="0"/>
              <a:t>Optimizer’s</a:t>
            </a:r>
            <a:r>
              <a:rPr spc="80" dirty="0"/>
              <a:t> </a:t>
            </a:r>
            <a:r>
              <a:rPr spc="15" dirty="0"/>
              <a:t>Choice</a:t>
            </a:r>
            <a:r>
              <a:rPr spc="25" dirty="0"/>
              <a:t> </a:t>
            </a:r>
            <a:r>
              <a:rPr spc="20" dirty="0"/>
              <a:t>of </a:t>
            </a:r>
            <a:r>
              <a:rPr spc="5" dirty="0"/>
              <a:t>Indexes</a:t>
            </a:r>
          </a:p>
        </p:txBody>
      </p:sp>
      <p:sp>
        <p:nvSpPr>
          <p:cNvPr id="3" name="object 3"/>
          <p:cNvSpPr txBox="1"/>
          <p:nvPr/>
        </p:nvSpPr>
        <p:spPr>
          <a:xfrm>
            <a:off x="538162" y="951275"/>
            <a:ext cx="8148638" cy="3396379"/>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SARGable</a:t>
            </a:r>
            <a:r>
              <a:rPr lang="fr-FR" sz="1600" b="1" i="0" u="none" strike="noStrike" baseline="0" dirty="0">
                <a:latin typeface="Segoe-Bold"/>
              </a:rPr>
              <a:t> </a:t>
            </a:r>
            <a:r>
              <a:rPr lang="fr-FR" sz="1600" b="1" i="0" u="none" strike="noStrike" baseline="0" dirty="0" err="1">
                <a:latin typeface="Segoe-Bold"/>
              </a:rPr>
              <a:t>Wildcard</a:t>
            </a:r>
            <a:endParaRPr lang="fr-FR" sz="1600" b="1" i="0" u="none" strike="noStrike" baseline="0" dirty="0">
              <a:latin typeface="Segoe-Bold"/>
            </a:endParaRPr>
          </a:p>
          <a:p>
            <a:pPr algn="l">
              <a:lnSpc>
                <a:spcPct val="150000"/>
              </a:lnSpc>
            </a:pPr>
            <a:r>
              <a:rPr lang="fr-FR" sz="1600" b="0" i="0" u="none" strike="noStrike" baseline="0" dirty="0">
                <a:latin typeface="LucidaSans-Typewriter"/>
              </a:rPr>
              <a:t>SELECT </a:t>
            </a:r>
            <a:r>
              <a:rPr lang="fr-FR" sz="1600" b="0" i="0" u="none" strike="noStrike" baseline="0" dirty="0" err="1">
                <a:latin typeface="LucidaSans-Typewriter"/>
              </a:rPr>
              <a:t>LastName</a:t>
            </a:r>
            <a:endParaRPr lang="fr-FR" sz="1600" b="0" i="0" u="none" strike="noStrike" baseline="0" dirty="0">
              <a:latin typeface="LucidaSans-Typewriter"/>
            </a:endParaRPr>
          </a:p>
          <a:p>
            <a:pPr algn="l">
              <a:lnSpc>
                <a:spcPct val="150000"/>
              </a:lnSpc>
            </a:pPr>
            <a:r>
              <a:rPr lang="fr-FR" sz="1600" b="0" i="0" u="none" strike="noStrike" baseline="0" dirty="0">
                <a:latin typeface="LucidaSans-Typewriter"/>
              </a:rPr>
              <a:t>FROM </a:t>
            </a:r>
            <a:r>
              <a:rPr lang="fr-FR" sz="1600" b="0" i="0" u="none" strike="noStrike" baseline="0" dirty="0" err="1">
                <a:latin typeface="LucidaSans-Typewriter"/>
              </a:rPr>
              <a:t>Person.Person</a:t>
            </a:r>
            <a:endParaRPr lang="fr-FR" sz="1600" b="0" i="0" u="none" strike="noStrike" baseline="0" dirty="0">
              <a:latin typeface="LucidaSans-Typewriter"/>
            </a:endParaRPr>
          </a:p>
          <a:p>
            <a:pPr algn="l">
              <a:lnSpc>
                <a:spcPct val="150000"/>
              </a:lnSpc>
            </a:pPr>
            <a:r>
              <a:rPr lang="fr-FR" sz="1600" b="0" i="0" u="none" strike="noStrike" baseline="0" dirty="0">
                <a:latin typeface="LucidaSans-Typewriter"/>
              </a:rPr>
              <a:t>WHERE </a:t>
            </a:r>
            <a:r>
              <a:rPr lang="fr-FR" sz="1600" b="0" i="0" u="none" strike="noStrike" baseline="0" dirty="0" err="1">
                <a:latin typeface="LucidaSans-Typewriter"/>
              </a:rPr>
              <a:t>LastName</a:t>
            </a:r>
            <a:r>
              <a:rPr lang="fr-FR" sz="1600" b="0" i="0" u="none" strike="noStrike" baseline="0" dirty="0">
                <a:latin typeface="LucidaSans-Typewriter"/>
              </a:rPr>
              <a:t> LIKE N'L%’;</a:t>
            </a:r>
          </a:p>
          <a:p>
            <a:pPr algn="l">
              <a:lnSpc>
                <a:spcPct val="150000"/>
              </a:lnSpc>
            </a:pPr>
            <a:endParaRPr lang="en-GB" sz="1600" b="0" i="0" u="none" strike="noStrike" baseline="0" dirty="0">
              <a:latin typeface="Segoe"/>
            </a:endParaRPr>
          </a:p>
          <a:p>
            <a:pPr algn="l">
              <a:lnSpc>
                <a:spcPct val="150000"/>
              </a:lnSpc>
            </a:pPr>
            <a:r>
              <a:rPr lang="fr-FR" sz="1600" b="1" i="0" u="none" strike="noStrike" baseline="0" dirty="0">
                <a:latin typeface="Segoe-Bold"/>
              </a:rPr>
              <a:t>Non-</a:t>
            </a:r>
            <a:r>
              <a:rPr lang="fr-FR" sz="1600" b="1" i="0" u="none" strike="noStrike" baseline="0" dirty="0" err="1">
                <a:latin typeface="Segoe-Bold"/>
              </a:rPr>
              <a:t>SARGable</a:t>
            </a:r>
            <a:r>
              <a:rPr lang="fr-FR" sz="1600" b="1" i="0" u="none" strike="noStrike" baseline="0" dirty="0">
                <a:latin typeface="Segoe-Bold"/>
              </a:rPr>
              <a:t> </a:t>
            </a:r>
            <a:r>
              <a:rPr lang="fr-FR" sz="1600" b="1" i="0" u="none" strike="noStrike" baseline="0" dirty="0" err="1">
                <a:latin typeface="Segoe-Bold"/>
              </a:rPr>
              <a:t>Wildcard</a:t>
            </a:r>
            <a:endParaRPr lang="fr-FR" sz="1600" b="1" i="0" u="none" strike="noStrike" baseline="0" dirty="0">
              <a:latin typeface="Segoe-Bold"/>
            </a:endParaRPr>
          </a:p>
          <a:p>
            <a:pPr algn="l">
              <a:lnSpc>
                <a:spcPct val="150000"/>
              </a:lnSpc>
            </a:pPr>
            <a:r>
              <a:rPr lang="fr-FR" sz="1600" b="0" i="0" u="none" strike="noStrike" baseline="0" dirty="0">
                <a:latin typeface="LucidaSans-Typewriter"/>
              </a:rPr>
              <a:t>SELECT </a:t>
            </a:r>
            <a:r>
              <a:rPr lang="fr-FR" sz="1600" b="0" i="0" u="none" strike="noStrike" baseline="0" dirty="0" err="1">
                <a:latin typeface="LucidaSans-Typewriter"/>
              </a:rPr>
              <a:t>LastName</a:t>
            </a:r>
            <a:endParaRPr lang="fr-FR" sz="1600" b="0" i="0" u="none" strike="noStrike" baseline="0" dirty="0">
              <a:latin typeface="LucidaSans-Typewriter"/>
            </a:endParaRPr>
          </a:p>
          <a:p>
            <a:pPr algn="l">
              <a:lnSpc>
                <a:spcPct val="150000"/>
              </a:lnSpc>
            </a:pPr>
            <a:r>
              <a:rPr lang="fr-FR" sz="1600" b="0" i="0" u="none" strike="noStrike" baseline="0" dirty="0">
                <a:latin typeface="LucidaSans-Typewriter"/>
              </a:rPr>
              <a:t>FROM </a:t>
            </a:r>
            <a:r>
              <a:rPr lang="fr-FR" sz="1600" b="0" i="0" u="none" strike="noStrike" baseline="0" dirty="0" err="1">
                <a:latin typeface="LucidaSans-Typewriter"/>
              </a:rPr>
              <a:t>Person.Person</a:t>
            </a:r>
            <a:endParaRPr lang="fr-FR" sz="1600" b="0" i="0" u="none" strike="noStrike" baseline="0" dirty="0">
              <a:latin typeface="LucidaSans-Typewriter"/>
            </a:endParaRPr>
          </a:p>
          <a:p>
            <a:pPr algn="l">
              <a:lnSpc>
                <a:spcPct val="150000"/>
              </a:lnSpc>
            </a:pPr>
            <a:r>
              <a:rPr lang="en-GB" sz="1600" b="0" i="0" u="none" strike="noStrike" baseline="0" dirty="0">
                <a:latin typeface="LucidaSans-Typewriter"/>
              </a:rPr>
              <a:t>WHERE </a:t>
            </a:r>
            <a:r>
              <a:rPr lang="en-GB" sz="1600" b="0" i="0" u="none" strike="noStrike" baseline="0" dirty="0" err="1">
                <a:latin typeface="LucidaSans-Typewriter"/>
              </a:rPr>
              <a:t>LastName</a:t>
            </a:r>
            <a:r>
              <a:rPr lang="en-GB" sz="1600" b="0" i="0" u="none" strike="noStrike" baseline="0" dirty="0">
                <a:latin typeface="LucidaSans-Typewriter"/>
              </a:rPr>
              <a:t> LIKE N'%L';</a:t>
            </a:r>
            <a:endParaRPr sz="2000" dirty="0">
              <a:latin typeface="Segoe UI"/>
              <a:cs typeface="Segoe UI"/>
            </a:endParaRPr>
          </a:p>
        </p:txBody>
      </p:sp>
    </p:spTree>
    <p:extLst>
      <p:ext uri="{BB962C8B-B14F-4D97-AF65-F5344CB8AC3E}">
        <p14:creationId xmlns:p14="http://schemas.microsoft.com/office/powerpoint/2010/main" val="242490767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243840" y="109474"/>
            <a:ext cx="8554085" cy="6756658"/>
          </a:xfrm>
          <a:prstGeom prst="rect">
            <a:avLst/>
          </a:prstGeom>
        </p:spPr>
        <p:txBody>
          <a:bodyPr vert="horz" wrap="square" lIns="0" tIns="16510" rIns="0" bIns="0" rtlCol="0">
            <a:spAutoFit/>
          </a:bodyPr>
          <a:lstStyle/>
          <a:p>
            <a:pPr marL="12700">
              <a:lnSpc>
                <a:spcPct val="100000"/>
              </a:lnSpc>
              <a:spcBef>
                <a:spcPts val="130"/>
              </a:spcBef>
            </a:pPr>
            <a:r>
              <a:rPr sz="2750" spc="10" dirty="0">
                <a:solidFill>
                  <a:srgbClr val="FFFFFF"/>
                </a:solidFill>
                <a:latin typeface="Segoe UI"/>
                <a:cs typeface="Segoe UI"/>
              </a:rPr>
              <a:t>Lesson</a:t>
            </a:r>
            <a:r>
              <a:rPr sz="2750" spc="75" dirty="0">
                <a:solidFill>
                  <a:srgbClr val="FFFFFF"/>
                </a:solidFill>
                <a:latin typeface="Segoe UI"/>
                <a:cs typeface="Segoe UI"/>
              </a:rPr>
              <a:t> </a:t>
            </a:r>
            <a:r>
              <a:rPr sz="2750" spc="5" dirty="0">
                <a:solidFill>
                  <a:srgbClr val="FFFFFF"/>
                </a:solidFill>
                <a:latin typeface="Segoe UI"/>
                <a:cs typeface="Segoe UI"/>
              </a:rPr>
              <a:t>1:</a:t>
            </a:r>
            <a:r>
              <a:rPr sz="2750" dirty="0">
                <a:solidFill>
                  <a:srgbClr val="FFFFFF"/>
                </a:solidFill>
                <a:latin typeface="Segoe UI"/>
                <a:cs typeface="Segoe UI"/>
              </a:rPr>
              <a:t> </a:t>
            </a:r>
            <a:r>
              <a:rPr sz="2750" spc="20" dirty="0">
                <a:solidFill>
                  <a:srgbClr val="FFFFFF"/>
                </a:solidFill>
                <a:latin typeface="Segoe UI"/>
                <a:cs typeface="Segoe UI"/>
              </a:rPr>
              <a:t>Statistics</a:t>
            </a:r>
            <a:r>
              <a:rPr sz="2750" spc="-65" dirty="0">
                <a:solidFill>
                  <a:srgbClr val="FFFFFF"/>
                </a:solidFill>
                <a:latin typeface="Segoe UI"/>
                <a:cs typeface="Segoe UI"/>
              </a:rPr>
              <a:t> </a:t>
            </a:r>
            <a:r>
              <a:rPr sz="2750" spc="10" dirty="0">
                <a:solidFill>
                  <a:srgbClr val="FFFFFF"/>
                </a:solidFill>
                <a:latin typeface="Segoe UI"/>
                <a:cs typeface="Segoe UI"/>
              </a:rPr>
              <a:t>Internals</a:t>
            </a:r>
            <a:r>
              <a:rPr sz="2750" spc="95" dirty="0">
                <a:solidFill>
                  <a:srgbClr val="FFFFFF"/>
                </a:solidFill>
                <a:latin typeface="Segoe UI"/>
                <a:cs typeface="Segoe UI"/>
              </a:rPr>
              <a:t> </a:t>
            </a:r>
            <a:r>
              <a:rPr sz="2750" spc="15" dirty="0">
                <a:solidFill>
                  <a:srgbClr val="FFFFFF"/>
                </a:solidFill>
                <a:latin typeface="Segoe UI"/>
                <a:cs typeface="Segoe UI"/>
              </a:rPr>
              <a:t>and</a:t>
            </a:r>
            <a:r>
              <a:rPr sz="2750" spc="20" dirty="0">
                <a:solidFill>
                  <a:srgbClr val="FFFFFF"/>
                </a:solidFill>
                <a:latin typeface="Segoe UI"/>
                <a:cs typeface="Segoe UI"/>
              </a:rPr>
              <a:t> </a:t>
            </a:r>
            <a:r>
              <a:rPr sz="2750" spc="15" dirty="0">
                <a:solidFill>
                  <a:srgbClr val="FFFFFF"/>
                </a:solidFill>
                <a:latin typeface="Segoe UI"/>
                <a:cs typeface="Segoe UI"/>
              </a:rPr>
              <a:t>Cardinality</a:t>
            </a:r>
            <a:r>
              <a:rPr sz="2750" spc="10" dirty="0">
                <a:solidFill>
                  <a:srgbClr val="FFFFFF"/>
                </a:solidFill>
                <a:latin typeface="Segoe UI"/>
                <a:cs typeface="Segoe UI"/>
              </a:rPr>
              <a:t> </a:t>
            </a:r>
            <a:r>
              <a:rPr sz="2750" spc="20" dirty="0">
                <a:solidFill>
                  <a:srgbClr val="FFFFFF"/>
                </a:solidFill>
                <a:latin typeface="Segoe UI"/>
                <a:cs typeface="Segoe UI"/>
              </a:rPr>
              <a:t>Estimation</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This lesson describes statistics internals and cardinality estimation. SQL Server uses statistics to produce optimal execution plans. Stale or missing statistics can lead to poor cardinality estimation, which can then lead to poor query performance. A thorough understanding of selectivity and statistics internals is critical to optimize queries by creating and maintaining the required statistics.</a:t>
            </a:r>
          </a:p>
          <a:p>
            <a:pPr algn="l"/>
            <a:endParaRPr lang="en-GB" sz="2750" spc="20" dirty="0">
              <a:latin typeface="Segoe UI"/>
              <a:cs typeface="Segoe UI"/>
            </a:endParaRPr>
          </a:p>
          <a:p>
            <a:pPr marL="671830" indent="-457200">
              <a:lnSpc>
                <a:spcPct val="150000"/>
              </a:lnSpc>
              <a:buClr>
                <a:srgbClr val="006FC0"/>
              </a:buClr>
              <a:buSzPct val="92727"/>
              <a:buFont typeface="Arial" panose="020B0604020202020204" pitchFamily="34" charset="0"/>
              <a:buChar char="•"/>
              <a:tabLst>
                <a:tab pos="387350" algn="l"/>
              </a:tabLst>
            </a:pPr>
            <a:r>
              <a:rPr sz="1600" spc="20" dirty="0">
                <a:latin typeface="Segoe UI"/>
                <a:cs typeface="Segoe UI"/>
              </a:rPr>
              <a:t>Cost-Based</a:t>
            </a:r>
            <a:r>
              <a:rPr sz="1600" spc="-20" dirty="0">
                <a:latin typeface="Segoe UI"/>
                <a:cs typeface="Segoe UI"/>
              </a:rPr>
              <a:t> </a:t>
            </a:r>
            <a:r>
              <a:rPr sz="1600" spc="20" dirty="0">
                <a:latin typeface="Segoe UI"/>
                <a:cs typeface="Segoe UI"/>
              </a:rPr>
              <a:t>Optimization</a:t>
            </a:r>
            <a:endParaRPr sz="1600" dirty="0">
              <a:latin typeface="Segoe UI"/>
              <a:cs typeface="Segoe UI"/>
            </a:endParaRPr>
          </a:p>
          <a:p>
            <a:pPr marL="671830" indent="-457200">
              <a:lnSpc>
                <a:spcPct val="150000"/>
              </a:lnSpc>
              <a:spcBef>
                <a:spcPts val="680"/>
              </a:spcBef>
              <a:buClr>
                <a:srgbClr val="006FC0"/>
              </a:buClr>
              <a:buSzPct val="92727"/>
              <a:buFont typeface="Arial" panose="020B0604020202020204" pitchFamily="34" charset="0"/>
              <a:buChar char="•"/>
              <a:tabLst>
                <a:tab pos="387350" algn="l"/>
              </a:tabLst>
            </a:pPr>
            <a:r>
              <a:rPr sz="1600" spc="15" dirty="0">
                <a:latin typeface="Segoe UI"/>
                <a:cs typeface="Segoe UI"/>
              </a:rPr>
              <a:t>Predicate</a:t>
            </a:r>
            <a:r>
              <a:rPr sz="1600" spc="-10" dirty="0">
                <a:latin typeface="Segoe UI"/>
                <a:cs typeface="Segoe UI"/>
              </a:rPr>
              <a:t> </a:t>
            </a:r>
            <a:r>
              <a:rPr sz="1600" spc="10" dirty="0">
                <a:latin typeface="Segoe UI"/>
                <a:cs typeface="Segoe UI"/>
              </a:rPr>
              <a:t>Selectivity</a:t>
            </a:r>
            <a:endParaRPr sz="1600" dirty="0">
              <a:latin typeface="Segoe UI"/>
              <a:cs typeface="Segoe UI"/>
            </a:endParaRPr>
          </a:p>
          <a:p>
            <a:pPr marL="671830" indent="-457200">
              <a:lnSpc>
                <a:spcPct val="150000"/>
              </a:lnSpc>
              <a:spcBef>
                <a:spcPts val="680"/>
              </a:spcBef>
              <a:buClr>
                <a:srgbClr val="006FC0"/>
              </a:buClr>
              <a:buSzPct val="92727"/>
              <a:buFont typeface="Arial" panose="020B0604020202020204" pitchFamily="34" charset="0"/>
              <a:buChar char="•"/>
              <a:tabLst>
                <a:tab pos="387350" algn="l"/>
              </a:tabLst>
            </a:pPr>
            <a:r>
              <a:rPr sz="1600" spc="15" dirty="0">
                <a:latin typeface="Segoe UI"/>
                <a:cs typeface="Segoe UI"/>
              </a:rPr>
              <a:t>Inspecting</a:t>
            </a:r>
            <a:r>
              <a:rPr sz="1600" spc="25" dirty="0">
                <a:latin typeface="Segoe UI"/>
                <a:cs typeface="Segoe UI"/>
              </a:rPr>
              <a:t> </a:t>
            </a:r>
            <a:r>
              <a:rPr sz="1600" spc="20" dirty="0">
                <a:latin typeface="Segoe UI"/>
                <a:cs typeface="Segoe UI"/>
              </a:rPr>
              <a:t>Statistics</a:t>
            </a:r>
            <a:endParaRPr sz="1600" dirty="0">
              <a:latin typeface="Segoe UI"/>
              <a:cs typeface="Segoe UI"/>
            </a:endParaRPr>
          </a:p>
          <a:p>
            <a:pPr marL="671830" indent="-457200">
              <a:lnSpc>
                <a:spcPct val="150000"/>
              </a:lnSpc>
              <a:spcBef>
                <a:spcPts val="680"/>
              </a:spcBef>
              <a:buClr>
                <a:srgbClr val="006FC0"/>
              </a:buClr>
              <a:buSzPct val="92727"/>
              <a:buFont typeface="Arial" panose="020B0604020202020204" pitchFamily="34" charset="0"/>
              <a:buChar char="•"/>
              <a:tabLst>
                <a:tab pos="387350" algn="l"/>
              </a:tabLst>
            </a:pPr>
            <a:r>
              <a:rPr sz="1600" spc="15" dirty="0">
                <a:latin typeface="Segoe UI"/>
                <a:cs typeface="Segoe UI"/>
              </a:rPr>
              <a:t>Cardinality</a:t>
            </a:r>
            <a:r>
              <a:rPr sz="1600" spc="-5" dirty="0">
                <a:latin typeface="Segoe UI"/>
                <a:cs typeface="Segoe UI"/>
              </a:rPr>
              <a:t> </a:t>
            </a:r>
            <a:r>
              <a:rPr sz="1600" spc="20" dirty="0">
                <a:latin typeface="Segoe UI"/>
                <a:cs typeface="Segoe UI"/>
              </a:rPr>
              <a:t>Estimation</a:t>
            </a:r>
            <a:endParaRPr sz="1600" dirty="0">
              <a:latin typeface="Segoe UI"/>
              <a:cs typeface="Segoe UI"/>
            </a:endParaRPr>
          </a:p>
          <a:p>
            <a:pPr marL="671830" indent="-457200">
              <a:lnSpc>
                <a:spcPct val="150000"/>
              </a:lnSpc>
              <a:spcBef>
                <a:spcPts val="680"/>
              </a:spcBef>
              <a:buClr>
                <a:srgbClr val="006FC0"/>
              </a:buClr>
              <a:buSzPct val="92727"/>
              <a:buFont typeface="Arial" panose="020B0604020202020204" pitchFamily="34" charset="0"/>
              <a:buChar char="•"/>
              <a:tabLst>
                <a:tab pos="387350" algn="l"/>
              </a:tabLst>
            </a:pPr>
            <a:r>
              <a:rPr sz="1600" spc="10" dirty="0">
                <a:latin typeface="Segoe UI"/>
                <a:cs typeface="Segoe UI"/>
              </a:rPr>
              <a:t>Creating</a:t>
            </a:r>
            <a:r>
              <a:rPr sz="1600" spc="65" dirty="0">
                <a:latin typeface="Segoe UI"/>
                <a:cs typeface="Segoe UI"/>
              </a:rPr>
              <a:t> </a:t>
            </a:r>
            <a:r>
              <a:rPr sz="1600" spc="20" dirty="0">
                <a:latin typeface="Segoe UI"/>
                <a:cs typeface="Segoe UI"/>
              </a:rPr>
              <a:t>Statistics</a:t>
            </a:r>
            <a:endParaRPr sz="1600" dirty="0">
              <a:latin typeface="Segoe UI"/>
              <a:cs typeface="Segoe UI"/>
            </a:endParaRPr>
          </a:p>
          <a:p>
            <a:pPr marL="671830" indent="-457200">
              <a:lnSpc>
                <a:spcPct val="150000"/>
              </a:lnSpc>
              <a:spcBef>
                <a:spcPts val="605"/>
              </a:spcBef>
              <a:buClr>
                <a:srgbClr val="006FC0"/>
              </a:buClr>
              <a:buSzPct val="92727"/>
              <a:buFont typeface="Arial" panose="020B0604020202020204" pitchFamily="34" charset="0"/>
              <a:buChar char="•"/>
              <a:tabLst>
                <a:tab pos="387350" algn="l"/>
              </a:tabLst>
            </a:pPr>
            <a:r>
              <a:rPr sz="1600" spc="15" dirty="0">
                <a:latin typeface="Segoe UI"/>
                <a:cs typeface="Segoe UI"/>
              </a:rPr>
              <a:t>Updating</a:t>
            </a:r>
            <a:r>
              <a:rPr sz="1600" spc="55" dirty="0">
                <a:latin typeface="Segoe UI"/>
                <a:cs typeface="Segoe UI"/>
              </a:rPr>
              <a:t> </a:t>
            </a:r>
            <a:r>
              <a:rPr sz="1600" spc="20" dirty="0">
                <a:latin typeface="Segoe UI"/>
                <a:cs typeface="Segoe UI"/>
              </a:rPr>
              <a:t>Statistics</a:t>
            </a:r>
            <a:endParaRPr sz="1600" dirty="0">
              <a:latin typeface="Segoe UI"/>
              <a:cs typeface="Segoe UI"/>
            </a:endParaRPr>
          </a:p>
          <a:p>
            <a:pPr marL="671830" indent="-457200">
              <a:lnSpc>
                <a:spcPct val="150000"/>
              </a:lnSpc>
              <a:spcBef>
                <a:spcPts val="685"/>
              </a:spcBef>
              <a:buClr>
                <a:srgbClr val="006FC0"/>
              </a:buClr>
              <a:buSzPct val="92727"/>
              <a:buFont typeface="Arial" panose="020B0604020202020204" pitchFamily="34" charset="0"/>
              <a:buChar char="•"/>
              <a:tabLst>
                <a:tab pos="387350" algn="l"/>
              </a:tabLst>
            </a:pPr>
            <a:r>
              <a:rPr sz="1600" spc="5" dirty="0">
                <a:latin typeface="Segoe UI"/>
                <a:cs typeface="Segoe UI"/>
              </a:rPr>
              <a:t>Filtered</a:t>
            </a:r>
            <a:r>
              <a:rPr sz="1600" spc="55" dirty="0">
                <a:latin typeface="Segoe UI"/>
                <a:cs typeface="Segoe UI"/>
              </a:rPr>
              <a:t> </a:t>
            </a:r>
            <a:r>
              <a:rPr sz="1600" spc="20" dirty="0">
                <a:latin typeface="Segoe UI"/>
                <a:cs typeface="Segoe UI"/>
              </a:rPr>
              <a:t>Statistics</a:t>
            </a:r>
            <a:endParaRPr sz="1600" dirty="0">
              <a:latin typeface="Segoe UI"/>
              <a:cs typeface="Segoe UI"/>
            </a:endParaRPr>
          </a:p>
          <a:p>
            <a:pPr marL="671830" indent="-457200">
              <a:lnSpc>
                <a:spcPct val="150000"/>
              </a:lnSpc>
              <a:spcBef>
                <a:spcPts val="680"/>
              </a:spcBef>
              <a:buClr>
                <a:srgbClr val="006FC0"/>
              </a:buClr>
              <a:buSzPct val="92727"/>
              <a:buFont typeface="Arial" panose="020B0604020202020204" pitchFamily="34" charset="0"/>
              <a:buChar char="•"/>
              <a:tabLst>
                <a:tab pos="387350" algn="l"/>
              </a:tabLst>
            </a:pPr>
            <a:r>
              <a:rPr sz="1600" spc="20" dirty="0">
                <a:latin typeface="Segoe UI"/>
                <a:cs typeface="Segoe UI"/>
              </a:rPr>
              <a:t>Demonstration:</a:t>
            </a:r>
            <a:r>
              <a:rPr sz="1600" dirty="0">
                <a:latin typeface="Segoe UI"/>
                <a:cs typeface="Segoe UI"/>
              </a:rPr>
              <a:t> </a:t>
            </a:r>
            <a:r>
              <a:rPr sz="1600" spc="10" dirty="0">
                <a:latin typeface="Segoe UI"/>
                <a:cs typeface="Segoe UI"/>
              </a:rPr>
              <a:t>Analyzing</a:t>
            </a:r>
            <a:r>
              <a:rPr sz="1600" spc="85" dirty="0">
                <a:latin typeface="Segoe UI"/>
                <a:cs typeface="Segoe UI"/>
              </a:rPr>
              <a:t> </a:t>
            </a:r>
            <a:r>
              <a:rPr sz="1600" spc="15" dirty="0">
                <a:latin typeface="Segoe UI"/>
                <a:cs typeface="Segoe UI"/>
              </a:rPr>
              <a:t>Cardinality</a:t>
            </a:r>
            <a:r>
              <a:rPr sz="1600" dirty="0">
                <a:latin typeface="Segoe UI"/>
                <a:cs typeface="Segoe UI"/>
              </a:rPr>
              <a:t> </a:t>
            </a:r>
            <a:r>
              <a:rPr sz="1600" spc="25" dirty="0">
                <a:latin typeface="Segoe UI"/>
                <a:cs typeface="Segoe UI"/>
              </a:rPr>
              <a:t>Estimation</a:t>
            </a:r>
            <a:endParaRPr sz="1600" dirty="0">
              <a:latin typeface="Segoe UI"/>
              <a:cs typeface="Segoe UI"/>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267200" cy="449580"/>
          </a:xfrm>
          <a:prstGeom prst="rect">
            <a:avLst/>
          </a:prstGeom>
        </p:spPr>
        <p:txBody>
          <a:bodyPr vert="horz" wrap="square" lIns="0" tIns="16510" rIns="0" bIns="0" rtlCol="0">
            <a:spAutoFit/>
          </a:bodyPr>
          <a:lstStyle/>
          <a:p>
            <a:pPr marL="12700">
              <a:lnSpc>
                <a:spcPct val="100000"/>
              </a:lnSpc>
              <a:spcBef>
                <a:spcPts val="130"/>
              </a:spcBef>
            </a:pPr>
            <a:r>
              <a:rPr spc="20" dirty="0"/>
              <a:t>Data</a:t>
            </a:r>
            <a:r>
              <a:rPr spc="-5" dirty="0"/>
              <a:t> </a:t>
            </a:r>
            <a:r>
              <a:rPr spc="15" dirty="0"/>
              <a:t>Modification</a:t>
            </a:r>
            <a:r>
              <a:rPr spc="-15" dirty="0"/>
              <a:t> </a:t>
            </a:r>
            <a:r>
              <a:rPr spc="10" dirty="0"/>
              <a:t>Internals</a:t>
            </a:r>
          </a:p>
        </p:txBody>
      </p:sp>
      <p:sp>
        <p:nvSpPr>
          <p:cNvPr id="3" name="object 3"/>
          <p:cNvSpPr txBox="1"/>
          <p:nvPr/>
        </p:nvSpPr>
        <p:spPr>
          <a:xfrm>
            <a:off x="538162" y="951275"/>
            <a:ext cx="7736205" cy="4057201"/>
          </a:xfrm>
          <a:prstGeom prst="rect">
            <a:avLst/>
          </a:prstGeom>
        </p:spPr>
        <p:txBody>
          <a:bodyPr vert="horz" wrap="square" lIns="0" tIns="111125" rIns="0" bIns="0" rtlCol="0">
            <a:spAutoFit/>
          </a:bodyPr>
          <a:lstStyle/>
          <a:p>
            <a:pPr marL="184150" indent="-171450">
              <a:lnSpc>
                <a:spcPct val="150000"/>
              </a:lnSpc>
              <a:spcBef>
                <a:spcPts val="875"/>
              </a:spcBef>
              <a:buClr>
                <a:srgbClr val="006FC0"/>
              </a:buClr>
              <a:buSzPct val="92727"/>
              <a:buFont typeface="Arial MT"/>
              <a:buChar char="•"/>
              <a:tabLst>
                <a:tab pos="184150" algn="l"/>
              </a:tabLst>
            </a:pPr>
            <a:r>
              <a:rPr sz="1600" spc="5" dirty="0">
                <a:latin typeface="Segoe UI"/>
                <a:cs typeface="Segoe UI"/>
              </a:rPr>
              <a:t>Delete:</a:t>
            </a:r>
            <a:endParaRPr sz="1600" dirty="0">
              <a:latin typeface="Segoe UI"/>
              <a:cs typeface="Segoe UI"/>
            </a:endParaRPr>
          </a:p>
          <a:p>
            <a:pPr marL="469900" lvl="1" indent="-172085">
              <a:lnSpc>
                <a:spcPct val="150000"/>
              </a:lnSpc>
              <a:spcBef>
                <a:spcPts val="655"/>
              </a:spcBef>
              <a:buClr>
                <a:srgbClr val="006FC0"/>
              </a:buClr>
              <a:buSzPct val="81250"/>
              <a:buFont typeface="Arial MT"/>
              <a:buChar char="•"/>
              <a:tabLst>
                <a:tab pos="470534" algn="l"/>
              </a:tabLst>
            </a:pPr>
            <a:r>
              <a:rPr sz="1600" spc="15" dirty="0">
                <a:latin typeface="Segoe UI"/>
                <a:cs typeface="Segoe UI"/>
              </a:rPr>
              <a:t>Key</a:t>
            </a:r>
            <a:r>
              <a:rPr sz="1600" spc="-95" dirty="0">
                <a:latin typeface="Segoe UI"/>
                <a:cs typeface="Segoe UI"/>
              </a:rPr>
              <a:t> </a:t>
            </a:r>
            <a:r>
              <a:rPr sz="1600" dirty="0">
                <a:latin typeface="Segoe UI"/>
                <a:cs typeface="Segoe UI"/>
              </a:rPr>
              <a:t>reference</a:t>
            </a:r>
            <a:r>
              <a:rPr sz="1600" spc="-40" dirty="0">
                <a:latin typeface="Segoe UI"/>
                <a:cs typeface="Segoe UI"/>
              </a:rPr>
              <a:t> </a:t>
            </a:r>
            <a:r>
              <a:rPr sz="1600" spc="5" dirty="0">
                <a:latin typeface="Segoe UI"/>
                <a:cs typeface="Segoe UI"/>
              </a:rPr>
              <a:t>removed</a:t>
            </a:r>
            <a:r>
              <a:rPr sz="1600" spc="-45" dirty="0">
                <a:latin typeface="Segoe UI"/>
                <a:cs typeface="Segoe UI"/>
              </a:rPr>
              <a:t> </a:t>
            </a:r>
            <a:r>
              <a:rPr sz="1600" dirty="0">
                <a:latin typeface="Segoe UI"/>
                <a:cs typeface="Segoe UI"/>
              </a:rPr>
              <a:t>from</a:t>
            </a:r>
            <a:r>
              <a:rPr sz="1600" spc="-20" dirty="0">
                <a:latin typeface="Segoe UI"/>
                <a:cs typeface="Segoe UI"/>
              </a:rPr>
              <a:t> </a:t>
            </a:r>
            <a:r>
              <a:rPr sz="1600" dirty="0">
                <a:latin typeface="Segoe UI"/>
                <a:cs typeface="Segoe UI"/>
              </a:rPr>
              <a:t>leaf-level</a:t>
            </a:r>
            <a:r>
              <a:rPr sz="1600" spc="-40" dirty="0">
                <a:latin typeface="Segoe UI"/>
                <a:cs typeface="Segoe UI"/>
              </a:rPr>
              <a:t> </a:t>
            </a:r>
            <a:r>
              <a:rPr sz="1600" dirty="0">
                <a:latin typeface="Segoe UI"/>
                <a:cs typeface="Segoe UI"/>
              </a:rPr>
              <a:t>page</a:t>
            </a:r>
          </a:p>
          <a:p>
            <a:pPr marL="469900" lvl="1" indent="-172085">
              <a:lnSpc>
                <a:spcPct val="150000"/>
              </a:lnSpc>
              <a:spcBef>
                <a:spcPts val="575"/>
              </a:spcBef>
              <a:buClr>
                <a:srgbClr val="006FC0"/>
              </a:buClr>
              <a:buSzPct val="81250"/>
              <a:buFont typeface="Arial MT"/>
              <a:buChar char="•"/>
              <a:tabLst>
                <a:tab pos="470534" algn="l"/>
              </a:tabLst>
            </a:pPr>
            <a:r>
              <a:rPr sz="1600" dirty="0">
                <a:latin typeface="Segoe UI"/>
                <a:cs typeface="Segoe UI"/>
              </a:rPr>
              <a:t>A</a:t>
            </a:r>
            <a:r>
              <a:rPr sz="1600" spc="-35" dirty="0">
                <a:latin typeface="Segoe UI"/>
                <a:cs typeface="Segoe UI"/>
              </a:rPr>
              <a:t> </a:t>
            </a:r>
            <a:r>
              <a:rPr sz="1600" dirty="0">
                <a:latin typeface="Segoe UI"/>
                <a:cs typeface="Segoe UI"/>
              </a:rPr>
              <a:t>page</a:t>
            </a:r>
            <a:r>
              <a:rPr sz="1600" spc="35" dirty="0">
                <a:latin typeface="Segoe UI"/>
                <a:cs typeface="Segoe UI"/>
              </a:rPr>
              <a:t> </a:t>
            </a:r>
            <a:r>
              <a:rPr sz="1600" dirty="0">
                <a:latin typeface="Segoe UI"/>
                <a:cs typeface="Segoe UI"/>
              </a:rPr>
              <a:t>with</a:t>
            </a:r>
            <a:r>
              <a:rPr sz="1600" spc="5" dirty="0">
                <a:latin typeface="Segoe UI"/>
                <a:cs typeface="Segoe UI"/>
              </a:rPr>
              <a:t> </a:t>
            </a:r>
            <a:r>
              <a:rPr sz="1600" spc="-5" dirty="0">
                <a:latin typeface="Segoe UI"/>
                <a:cs typeface="Segoe UI"/>
              </a:rPr>
              <a:t>no</a:t>
            </a:r>
            <a:r>
              <a:rPr sz="1600" spc="35" dirty="0">
                <a:latin typeface="Segoe UI"/>
                <a:cs typeface="Segoe UI"/>
              </a:rPr>
              <a:t> </a:t>
            </a:r>
            <a:r>
              <a:rPr sz="1600" spc="5" dirty="0">
                <a:latin typeface="Segoe UI"/>
                <a:cs typeface="Segoe UI"/>
              </a:rPr>
              <a:t>references</a:t>
            </a:r>
            <a:r>
              <a:rPr sz="1600" spc="-105" dirty="0">
                <a:latin typeface="Segoe UI"/>
                <a:cs typeface="Segoe UI"/>
              </a:rPr>
              <a:t> </a:t>
            </a:r>
            <a:r>
              <a:rPr sz="1600" spc="5" dirty="0">
                <a:latin typeface="Segoe UI"/>
                <a:cs typeface="Segoe UI"/>
              </a:rPr>
              <a:t>is</a:t>
            </a:r>
            <a:r>
              <a:rPr sz="1600" spc="-30" dirty="0">
                <a:latin typeface="Segoe UI"/>
                <a:cs typeface="Segoe UI"/>
              </a:rPr>
              <a:t> </a:t>
            </a:r>
            <a:r>
              <a:rPr sz="1600" spc="5" dirty="0">
                <a:latin typeface="Segoe UI"/>
                <a:cs typeface="Segoe UI"/>
              </a:rPr>
              <a:t>removed</a:t>
            </a:r>
            <a:r>
              <a:rPr sz="1600" spc="-45" dirty="0">
                <a:latin typeface="Segoe UI"/>
                <a:cs typeface="Segoe UI"/>
              </a:rPr>
              <a:t> </a:t>
            </a:r>
            <a:r>
              <a:rPr sz="1600" dirty="0">
                <a:latin typeface="Segoe UI"/>
                <a:cs typeface="Segoe UI"/>
              </a:rPr>
              <a:t>from</a:t>
            </a:r>
            <a:r>
              <a:rPr sz="1600" spc="-30" dirty="0">
                <a:latin typeface="Segoe UI"/>
                <a:cs typeface="Segoe UI"/>
              </a:rPr>
              <a:t> </a:t>
            </a:r>
            <a:r>
              <a:rPr sz="1600" dirty="0">
                <a:latin typeface="Segoe UI"/>
                <a:cs typeface="Segoe UI"/>
              </a:rPr>
              <a:t>the</a:t>
            </a:r>
            <a:r>
              <a:rPr sz="1600" spc="35" dirty="0">
                <a:latin typeface="Segoe UI"/>
                <a:cs typeface="Segoe UI"/>
              </a:rPr>
              <a:t> </a:t>
            </a:r>
            <a:r>
              <a:rPr sz="1600" spc="5" dirty="0">
                <a:latin typeface="Segoe UI"/>
                <a:cs typeface="Segoe UI"/>
              </a:rPr>
              <a:t>b-tree</a:t>
            </a:r>
            <a:endParaRPr sz="1600" dirty="0">
              <a:latin typeface="Segoe UI"/>
              <a:cs typeface="Segoe UI"/>
            </a:endParaRPr>
          </a:p>
          <a:p>
            <a:pPr marL="184150" indent="-171450">
              <a:lnSpc>
                <a:spcPct val="150000"/>
              </a:lnSpc>
              <a:spcBef>
                <a:spcPts val="675"/>
              </a:spcBef>
              <a:buClr>
                <a:srgbClr val="006FC0"/>
              </a:buClr>
              <a:buSzPct val="92727"/>
              <a:buFont typeface="Arial MT"/>
              <a:buChar char="•"/>
              <a:tabLst>
                <a:tab pos="184150" algn="l"/>
              </a:tabLst>
            </a:pPr>
            <a:r>
              <a:rPr sz="1600" spc="15" dirty="0">
                <a:latin typeface="Segoe UI"/>
                <a:cs typeface="Segoe UI"/>
              </a:rPr>
              <a:t>Insert:</a:t>
            </a:r>
            <a:endParaRPr sz="1600" dirty="0">
              <a:latin typeface="Segoe UI"/>
              <a:cs typeface="Segoe UI"/>
            </a:endParaRPr>
          </a:p>
          <a:p>
            <a:pPr marL="469900" lvl="1" indent="-172085">
              <a:lnSpc>
                <a:spcPct val="150000"/>
              </a:lnSpc>
              <a:spcBef>
                <a:spcPts val="655"/>
              </a:spcBef>
              <a:buClr>
                <a:srgbClr val="006FC0"/>
              </a:buClr>
              <a:buSzPct val="81250"/>
              <a:buFont typeface="Arial MT"/>
              <a:buChar char="•"/>
              <a:tabLst>
                <a:tab pos="470534" algn="l"/>
              </a:tabLst>
            </a:pPr>
            <a:r>
              <a:rPr sz="1600" spc="5" dirty="0">
                <a:latin typeface="Segoe UI"/>
                <a:cs typeface="Segoe UI"/>
              </a:rPr>
              <a:t>New</a:t>
            </a:r>
            <a:r>
              <a:rPr sz="1600" dirty="0">
                <a:latin typeface="Segoe UI"/>
                <a:cs typeface="Segoe UI"/>
              </a:rPr>
              <a:t> </a:t>
            </a:r>
            <a:r>
              <a:rPr sz="1600" spc="5" dirty="0">
                <a:latin typeface="Segoe UI"/>
                <a:cs typeface="Segoe UI"/>
              </a:rPr>
              <a:t>key</a:t>
            </a:r>
            <a:r>
              <a:rPr sz="1600" spc="-100" dirty="0">
                <a:latin typeface="Segoe UI"/>
                <a:cs typeface="Segoe UI"/>
              </a:rPr>
              <a:t> </a:t>
            </a:r>
            <a:r>
              <a:rPr sz="1600" dirty="0">
                <a:latin typeface="Segoe UI"/>
                <a:cs typeface="Segoe UI"/>
              </a:rPr>
              <a:t>reference</a:t>
            </a:r>
            <a:r>
              <a:rPr sz="1600" spc="-45" dirty="0">
                <a:latin typeface="Segoe UI"/>
                <a:cs typeface="Segoe UI"/>
              </a:rPr>
              <a:t> </a:t>
            </a:r>
            <a:r>
              <a:rPr sz="1600" dirty="0">
                <a:latin typeface="Segoe UI"/>
                <a:cs typeface="Segoe UI"/>
              </a:rPr>
              <a:t>added</a:t>
            </a:r>
            <a:r>
              <a:rPr sz="1600" spc="20" dirty="0">
                <a:latin typeface="Segoe UI"/>
                <a:cs typeface="Segoe UI"/>
              </a:rPr>
              <a:t> </a:t>
            </a:r>
            <a:r>
              <a:rPr sz="1600" dirty="0">
                <a:latin typeface="Segoe UI"/>
                <a:cs typeface="Segoe UI"/>
              </a:rPr>
              <a:t>to</a:t>
            </a:r>
            <a:r>
              <a:rPr sz="1600" spc="-45" dirty="0">
                <a:latin typeface="Segoe UI"/>
                <a:cs typeface="Segoe UI"/>
              </a:rPr>
              <a:t> </a:t>
            </a:r>
            <a:r>
              <a:rPr sz="1600" spc="5" dirty="0">
                <a:latin typeface="Segoe UI"/>
                <a:cs typeface="Segoe UI"/>
              </a:rPr>
              <a:t>either:</a:t>
            </a:r>
            <a:endParaRPr sz="1600" dirty="0">
              <a:latin typeface="Segoe UI"/>
              <a:cs typeface="Segoe UI"/>
            </a:endParaRPr>
          </a:p>
          <a:p>
            <a:pPr marL="870585" lvl="2" indent="-181610">
              <a:lnSpc>
                <a:spcPct val="150000"/>
              </a:lnSpc>
              <a:spcBef>
                <a:spcPts val="600"/>
              </a:spcBef>
              <a:buClr>
                <a:srgbClr val="006FC0"/>
              </a:buClr>
              <a:buSzPct val="77500"/>
              <a:buFont typeface="Arial MT"/>
              <a:buChar char="•"/>
              <a:tabLst>
                <a:tab pos="871219" algn="l"/>
              </a:tabLst>
            </a:pPr>
            <a:r>
              <a:rPr sz="1600" spc="5" dirty="0">
                <a:latin typeface="Segoe UI"/>
                <a:cs typeface="Segoe UI"/>
              </a:rPr>
              <a:t>Existing</a:t>
            </a:r>
            <a:r>
              <a:rPr sz="1600" spc="-105" dirty="0">
                <a:latin typeface="Segoe UI"/>
                <a:cs typeface="Segoe UI"/>
              </a:rPr>
              <a:t> </a:t>
            </a:r>
            <a:r>
              <a:rPr sz="1600" spc="-10" dirty="0">
                <a:latin typeface="Segoe UI"/>
                <a:cs typeface="Segoe UI"/>
              </a:rPr>
              <a:t>free</a:t>
            </a:r>
            <a:r>
              <a:rPr sz="1600" spc="30" dirty="0">
                <a:latin typeface="Segoe UI"/>
                <a:cs typeface="Segoe UI"/>
              </a:rPr>
              <a:t> </a:t>
            </a:r>
            <a:r>
              <a:rPr sz="1600" dirty="0">
                <a:latin typeface="Segoe UI"/>
                <a:cs typeface="Segoe UI"/>
              </a:rPr>
              <a:t>space</a:t>
            </a:r>
            <a:r>
              <a:rPr sz="1600" spc="-45" dirty="0">
                <a:latin typeface="Segoe UI"/>
                <a:cs typeface="Segoe UI"/>
              </a:rPr>
              <a:t> </a:t>
            </a:r>
            <a:r>
              <a:rPr sz="1600" spc="20" dirty="0">
                <a:latin typeface="Segoe UI"/>
                <a:cs typeface="Segoe UI"/>
              </a:rPr>
              <a:t>on</a:t>
            </a:r>
            <a:r>
              <a:rPr sz="1600" spc="-50" dirty="0">
                <a:latin typeface="Segoe UI"/>
                <a:cs typeface="Segoe UI"/>
              </a:rPr>
              <a:t> </a:t>
            </a:r>
            <a:r>
              <a:rPr sz="1600" spc="10" dirty="0">
                <a:latin typeface="Segoe UI"/>
                <a:cs typeface="Segoe UI"/>
              </a:rPr>
              <a:t>a</a:t>
            </a:r>
            <a:r>
              <a:rPr sz="1600" spc="-20" dirty="0">
                <a:latin typeface="Segoe UI"/>
                <a:cs typeface="Segoe UI"/>
              </a:rPr>
              <a:t> </a:t>
            </a:r>
            <a:r>
              <a:rPr sz="1600" spc="20" dirty="0">
                <a:latin typeface="Segoe UI"/>
                <a:cs typeface="Segoe UI"/>
              </a:rPr>
              <a:t>page</a:t>
            </a:r>
            <a:endParaRPr sz="1600" dirty="0">
              <a:latin typeface="Segoe UI"/>
              <a:cs typeface="Segoe UI"/>
            </a:endParaRPr>
          </a:p>
          <a:p>
            <a:pPr marL="870585" lvl="2" indent="-181610">
              <a:lnSpc>
                <a:spcPct val="150000"/>
              </a:lnSpc>
              <a:spcBef>
                <a:spcPts val="605"/>
              </a:spcBef>
              <a:buClr>
                <a:srgbClr val="006FC0"/>
              </a:buClr>
              <a:buSzPct val="77500"/>
              <a:buFont typeface="Arial MT"/>
              <a:buChar char="•"/>
              <a:tabLst>
                <a:tab pos="871219" algn="l"/>
              </a:tabLst>
            </a:pPr>
            <a:r>
              <a:rPr sz="1600" spc="5" dirty="0">
                <a:latin typeface="Segoe UI"/>
                <a:cs typeface="Segoe UI"/>
              </a:rPr>
              <a:t>New</a:t>
            </a:r>
            <a:r>
              <a:rPr sz="1600" spc="-35" dirty="0">
                <a:latin typeface="Segoe UI"/>
                <a:cs typeface="Segoe UI"/>
              </a:rPr>
              <a:t> </a:t>
            </a:r>
            <a:r>
              <a:rPr sz="1600" spc="20" dirty="0">
                <a:latin typeface="Segoe UI"/>
                <a:cs typeface="Segoe UI"/>
              </a:rPr>
              <a:t>page</a:t>
            </a:r>
            <a:endParaRPr sz="1600" dirty="0">
              <a:latin typeface="Segoe UI"/>
              <a:cs typeface="Segoe UI"/>
            </a:endParaRPr>
          </a:p>
          <a:p>
            <a:pPr marL="184150" indent="-171450">
              <a:lnSpc>
                <a:spcPct val="150000"/>
              </a:lnSpc>
              <a:spcBef>
                <a:spcPts val="605"/>
              </a:spcBef>
              <a:buClr>
                <a:srgbClr val="006FC0"/>
              </a:buClr>
              <a:buSzPct val="92727"/>
              <a:buFont typeface="Arial MT"/>
              <a:buChar char="•"/>
              <a:tabLst>
                <a:tab pos="184150" algn="l"/>
              </a:tabLst>
            </a:pPr>
            <a:r>
              <a:rPr sz="1600" spc="10" dirty="0">
                <a:latin typeface="Segoe UI"/>
                <a:cs typeface="Segoe UI"/>
              </a:rPr>
              <a:t>Update:</a:t>
            </a:r>
            <a:endParaRPr sz="1600" dirty="0">
              <a:latin typeface="Segoe UI"/>
              <a:cs typeface="Segoe UI"/>
            </a:endParaRPr>
          </a:p>
          <a:p>
            <a:pPr marL="469900" lvl="1" indent="-172085">
              <a:lnSpc>
                <a:spcPct val="150000"/>
              </a:lnSpc>
              <a:spcBef>
                <a:spcPts val="655"/>
              </a:spcBef>
              <a:buClr>
                <a:srgbClr val="006FC0"/>
              </a:buClr>
              <a:buSzPct val="81250"/>
              <a:buFont typeface="Arial MT"/>
              <a:buChar char="•"/>
              <a:tabLst>
                <a:tab pos="470534" algn="l"/>
              </a:tabLst>
            </a:pPr>
            <a:r>
              <a:rPr sz="1600" dirty="0">
                <a:latin typeface="Segoe UI"/>
                <a:cs typeface="Segoe UI"/>
              </a:rPr>
              <a:t>A</a:t>
            </a:r>
            <a:r>
              <a:rPr sz="1600" spc="-40" dirty="0">
                <a:latin typeface="Segoe UI"/>
                <a:cs typeface="Segoe UI"/>
              </a:rPr>
              <a:t> </a:t>
            </a:r>
            <a:r>
              <a:rPr sz="1600" spc="10" dirty="0">
                <a:latin typeface="Segoe UI"/>
                <a:cs typeface="Segoe UI"/>
              </a:rPr>
              <a:t>delete</a:t>
            </a:r>
            <a:r>
              <a:rPr sz="1600" spc="-45" dirty="0">
                <a:latin typeface="Segoe UI"/>
                <a:cs typeface="Segoe UI"/>
              </a:rPr>
              <a:t> </a:t>
            </a:r>
            <a:r>
              <a:rPr sz="1600" spc="5" dirty="0">
                <a:latin typeface="Segoe UI"/>
                <a:cs typeface="Segoe UI"/>
              </a:rPr>
              <a:t>followed</a:t>
            </a:r>
            <a:r>
              <a:rPr sz="1600" spc="-50" dirty="0">
                <a:latin typeface="Segoe UI"/>
                <a:cs typeface="Segoe UI"/>
              </a:rPr>
              <a:t> </a:t>
            </a:r>
            <a:r>
              <a:rPr sz="1600" spc="5" dirty="0">
                <a:latin typeface="Segoe UI"/>
                <a:cs typeface="Segoe UI"/>
              </a:rPr>
              <a:t>by</a:t>
            </a:r>
            <a:r>
              <a:rPr sz="1600" spc="-30" dirty="0">
                <a:latin typeface="Segoe UI"/>
                <a:cs typeface="Segoe UI"/>
              </a:rPr>
              <a:t> </a:t>
            </a:r>
            <a:r>
              <a:rPr sz="1600" spc="-10" dirty="0">
                <a:latin typeface="Segoe UI"/>
                <a:cs typeface="Segoe UI"/>
              </a:rPr>
              <a:t>an</a:t>
            </a:r>
            <a:r>
              <a:rPr sz="1600" spc="5" dirty="0">
                <a:latin typeface="Segoe UI"/>
                <a:cs typeface="Segoe UI"/>
              </a:rPr>
              <a:t> insert</a:t>
            </a:r>
            <a:endParaRPr sz="1600" dirty="0">
              <a:latin typeface="Segoe UI"/>
              <a:cs typeface="Segoe U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70250" cy="449580"/>
          </a:xfrm>
          <a:prstGeom prst="rect">
            <a:avLst/>
          </a:prstGeom>
        </p:spPr>
        <p:txBody>
          <a:bodyPr vert="horz" wrap="square" lIns="0" tIns="16510" rIns="0" bIns="0" rtlCol="0">
            <a:spAutoFit/>
          </a:bodyPr>
          <a:lstStyle/>
          <a:p>
            <a:pPr marL="12700">
              <a:lnSpc>
                <a:spcPct val="100000"/>
              </a:lnSpc>
              <a:spcBef>
                <a:spcPts val="130"/>
              </a:spcBef>
            </a:pPr>
            <a:r>
              <a:rPr spc="10" dirty="0"/>
              <a:t>Index</a:t>
            </a:r>
            <a:r>
              <a:rPr spc="25" dirty="0"/>
              <a:t> </a:t>
            </a:r>
            <a:r>
              <a:rPr spc="15" dirty="0"/>
              <a:t>Fragmentation</a:t>
            </a:r>
          </a:p>
        </p:txBody>
      </p:sp>
      <p:pic>
        <p:nvPicPr>
          <p:cNvPr id="3" name="object 3"/>
          <p:cNvPicPr/>
          <p:nvPr/>
        </p:nvPicPr>
        <p:blipFill>
          <a:blip r:embed="rId2" cstate="print"/>
          <a:stretch>
            <a:fillRect/>
          </a:stretch>
        </p:blipFill>
        <p:spPr>
          <a:xfrm>
            <a:off x="699912" y="1206216"/>
            <a:ext cx="7077774" cy="4637036"/>
          </a:xfrm>
          <a:prstGeom prst="rect">
            <a:avLst/>
          </a:prstGeom>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Index</a:t>
            </a:r>
            <a:r>
              <a:rPr spc="25" dirty="0"/>
              <a:t> </a:t>
            </a:r>
            <a:r>
              <a:rPr spc="15" dirty="0"/>
              <a:t>Fragmentation</a:t>
            </a:r>
          </a:p>
        </p:txBody>
      </p:sp>
      <p:sp>
        <p:nvSpPr>
          <p:cNvPr id="4" name="Text Placeholder 3">
            <a:extLst>
              <a:ext uri="{FF2B5EF4-FFF2-40B4-BE49-F238E27FC236}">
                <a16:creationId xmlns:a16="http://schemas.microsoft.com/office/drawing/2014/main" id="{9A2861E6-77E7-697D-D7F3-48C23D129170}"/>
              </a:ext>
            </a:extLst>
          </p:cNvPr>
          <p:cNvSpPr>
            <a:spLocks noGrp="1"/>
          </p:cNvSpPr>
          <p:nvPr>
            <p:ph type="body" idx="1"/>
          </p:nvPr>
        </p:nvSpPr>
        <p:spPr>
          <a:xfrm>
            <a:off x="611821" y="1371600"/>
            <a:ext cx="7920355" cy="4439933"/>
          </a:xfrm>
        </p:spPr>
        <p:txBody>
          <a:bodyPr/>
          <a:lstStyle/>
          <a:p>
            <a:pPr algn="l">
              <a:lnSpc>
                <a:spcPct val="150000"/>
              </a:lnSpc>
            </a:pPr>
            <a:r>
              <a:rPr lang="en-GB" sz="1800" b="1" i="0" u="none" strike="noStrike" baseline="0" dirty="0">
                <a:latin typeface="Segoe-Bold"/>
              </a:rPr>
              <a:t>Top 10 Externally Fragmented Indexes</a:t>
            </a:r>
            <a:endParaRPr lang="en-GB" sz="1600" b="0" i="0" u="none" strike="noStrike" baseline="0" dirty="0">
              <a:latin typeface="Segoe"/>
            </a:endParaRPr>
          </a:p>
          <a:p>
            <a:pPr algn="l">
              <a:lnSpc>
                <a:spcPct val="150000"/>
              </a:lnSpc>
            </a:pPr>
            <a:r>
              <a:rPr lang="en-GB" sz="1600" b="0" i="0" u="none" strike="noStrike" baseline="0" dirty="0">
                <a:latin typeface="Segoe"/>
              </a:rPr>
              <a:t>The </a:t>
            </a:r>
            <a:r>
              <a:rPr lang="en-GB" sz="1600" b="1" i="0" u="none" strike="noStrike" baseline="0" dirty="0" err="1">
                <a:latin typeface="Segoe-Bold"/>
              </a:rPr>
              <a:t>avg_fragmentation_in_percent</a:t>
            </a:r>
            <a:r>
              <a:rPr lang="en-GB" sz="1600" b="1" i="0" u="none" strike="noStrike" baseline="0" dirty="0">
                <a:latin typeface="Segoe-Bold"/>
              </a:rPr>
              <a:t> </a:t>
            </a:r>
            <a:r>
              <a:rPr lang="en-GB" sz="1600" b="0" i="0" u="none" strike="noStrike" baseline="0" dirty="0">
                <a:latin typeface="Segoe"/>
              </a:rPr>
              <a:t>column in the </a:t>
            </a:r>
            <a:r>
              <a:rPr lang="en-GB" sz="1600" b="1" i="0" u="none" strike="noStrike" baseline="0" dirty="0" err="1">
                <a:latin typeface="Segoe-Bold"/>
              </a:rPr>
              <a:t>sys.dm_db_index_physical_stats</a:t>
            </a:r>
            <a:r>
              <a:rPr lang="en-GB" sz="1600" b="1" i="0" u="none" strike="noStrike" baseline="0" dirty="0">
                <a:latin typeface="Segoe-Bold"/>
              </a:rPr>
              <a:t> </a:t>
            </a:r>
            <a:r>
              <a:rPr lang="en-GB" sz="1600" b="0" i="0" u="none" strike="noStrike" baseline="0" dirty="0">
                <a:latin typeface="Segoe"/>
              </a:rPr>
              <a:t>system DMF records the level of logical fragmentation for each index. You can use this to identify the fragmented</a:t>
            </a:r>
            <a:r>
              <a:rPr lang="fr-FR" sz="1600" b="0" i="0" u="none" strike="noStrike" baseline="0" dirty="0">
                <a:latin typeface="Segoe"/>
              </a:rPr>
              <a:t>indexes.</a:t>
            </a:r>
          </a:p>
          <a:p>
            <a:pPr algn="l">
              <a:lnSpc>
                <a:spcPct val="150000"/>
              </a:lnSpc>
            </a:pPr>
            <a:r>
              <a:rPr lang="en-GB" sz="1600" b="0" i="0" u="none" strike="noStrike" baseline="0" dirty="0">
                <a:latin typeface="Segoe"/>
              </a:rPr>
              <a:t>The following query identifies the 10 most externally fragmented indexes in the current database:</a:t>
            </a:r>
          </a:p>
          <a:p>
            <a:pPr algn="l">
              <a:lnSpc>
                <a:spcPct val="150000"/>
              </a:lnSpc>
            </a:pPr>
            <a:endParaRPr lang="en-GB" sz="1600" b="1" i="0" u="none" strike="noStrike" baseline="0" dirty="0">
              <a:latin typeface="Segoe-Bold"/>
            </a:endParaRPr>
          </a:p>
          <a:p>
            <a:pPr algn="l">
              <a:lnSpc>
                <a:spcPct val="150000"/>
              </a:lnSpc>
            </a:pPr>
            <a:r>
              <a:rPr lang="en-GB" sz="1600" b="0" i="0" u="none" strike="noStrike" baseline="0" dirty="0">
                <a:latin typeface="LucidaSans-Typewriter"/>
              </a:rPr>
              <a:t>DECLARE @db int = </a:t>
            </a:r>
            <a:r>
              <a:rPr lang="en-GB" sz="1600" b="0" i="0" u="none" strike="noStrike" baseline="0" dirty="0" err="1">
                <a:latin typeface="LucidaSans-Typewriter"/>
              </a:rPr>
              <a:t>db_id</a:t>
            </a:r>
            <a:r>
              <a:rPr lang="en-GB" sz="1600" b="0" i="0" u="none" strike="noStrike" baseline="0" dirty="0">
                <a:latin typeface="LucidaSans-Typewriter"/>
              </a:rPr>
              <a:t>();</a:t>
            </a:r>
          </a:p>
          <a:p>
            <a:pPr algn="l">
              <a:lnSpc>
                <a:spcPct val="150000"/>
              </a:lnSpc>
            </a:pPr>
            <a:r>
              <a:rPr lang="en-GB" sz="1600" b="0" i="0" u="none" strike="noStrike" baseline="0" dirty="0">
                <a:latin typeface="LucidaSans-Typewriter"/>
              </a:rPr>
              <a:t>SELECT TOP 10 </a:t>
            </a:r>
            <a:r>
              <a:rPr lang="en-GB" sz="1600" b="0" i="0" u="none" strike="noStrike" baseline="0" dirty="0" err="1">
                <a:latin typeface="LucidaSans-Typewriter"/>
              </a:rPr>
              <a:t>ips.avg_fragmentation_in_percent</a:t>
            </a:r>
            <a:r>
              <a:rPr lang="en-GB" sz="1600" b="0" i="0" u="none" strike="noStrike" baseline="0" dirty="0">
                <a:latin typeface="LucidaSans-Typewriter"/>
              </a:rPr>
              <a:t>, i.name</a:t>
            </a:r>
          </a:p>
          <a:p>
            <a:pPr algn="l">
              <a:lnSpc>
                <a:spcPct val="150000"/>
              </a:lnSpc>
            </a:pPr>
            <a:r>
              <a:rPr lang="en-GB" sz="1600" b="0" i="0" u="none" strike="noStrike" baseline="0" dirty="0">
                <a:latin typeface="LucidaSans-Typewriter"/>
              </a:rPr>
              <a:t>FROM </a:t>
            </a:r>
            <a:r>
              <a:rPr lang="en-GB" sz="1600" b="0" i="0" u="none" strike="noStrike" baseline="0" dirty="0" err="1">
                <a:latin typeface="LucidaSans-Typewriter"/>
              </a:rPr>
              <a:t>sys.indexes</a:t>
            </a:r>
            <a:r>
              <a:rPr lang="en-GB" sz="1600" b="0" i="0" u="none" strike="noStrike" baseline="0" dirty="0">
                <a:latin typeface="LucidaSans-Typewriter"/>
              </a:rPr>
              <a:t> AS </a:t>
            </a:r>
            <a:r>
              <a:rPr lang="en-GB" sz="1600" b="0" i="0" u="none" strike="noStrike" baseline="0" dirty="0" err="1">
                <a:latin typeface="LucidaSans-Typewriter"/>
              </a:rPr>
              <a:t>i</a:t>
            </a:r>
            <a:endParaRPr lang="en-GB" sz="1600" b="0" i="0" u="none" strike="noStrike" baseline="0" dirty="0">
              <a:latin typeface="LucidaSans-Typewriter"/>
            </a:endParaRPr>
          </a:p>
          <a:p>
            <a:pPr algn="l">
              <a:lnSpc>
                <a:spcPct val="150000"/>
              </a:lnSpc>
            </a:pPr>
            <a:r>
              <a:rPr lang="en-GB" sz="1600" b="0" i="0" u="none" strike="noStrike" baseline="0" dirty="0">
                <a:latin typeface="LucidaSans-Typewriter"/>
              </a:rPr>
              <a:t>CROSS APPLY </a:t>
            </a:r>
            <a:r>
              <a:rPr lang="en-GB" sz="1600" b="0" i="0" u="none" strike="noStrike" baseline="0" dirty="0" err="1">
                <a:latin typeface="LucidaSans-Typewriter"/>
              </a:rPr>
              <a:t>sys.dm_db_index_physical_stats</a:t>
            </a:r>
            <a:r>
              <a:rPr lang="en-GB" sz="1600" b="0" i="0" u="none" strike="noStrike" baseline="0" dirty="0">
                <a:latin typeface="LucidaSans-Typewriter"/>
              </a:rPr>
              <a:t>(@db, </a:t>
            </a:r>
            <a:r>
              <a:rPr lang="en-GB" sz="1600" b="0" i="0" u="none" strike="noStrike" baseline="0" dirty="0" err="1">
                <a:latin typeface="LucidaSans-Typewriter"/>
              </a:rPr>
              <a:t>i.object_id</a:t>
            </a:r>
            <a:r>
              <a:rPr lang="en-GB" sz="1600" b="0" i="0" u="none" strike="noStrike" baseline="0" dirty="0">
                <a:latin typeface="LucidaSans-Typewriter"/>
              </a:rPr>
              <a:t>, </a:t>
            </a:r>
            <a:r>
              <a:rPr lang="en-GB" sz="1600" b="0" i="0" u="none" strike="noStrike" baseline="0" dirty="0" err="1">
                <a:latin typeface="LucidaSans-Typewriter"/>
              </a:rPr>
              <a:t>i.index_id</a:t>
            </a:r>
            <a:r>
              <a:rPr lang="en-GB" sz="1600" b="0" i="0" u="none" strike="noStrike" baseline="0" dirty="0">
                <a:latin typeface="LucidaSans-Typewriter"/>
              </a:rPr>
              <a:t>, NULL, NULL) AS </a:t>
            </a:r>
            <a:r>
              <a:rPr lang="fr-FR" sz="1600" b="0" i="0" u="none" strike="noStrike" baseline="0" dirty="0" err="1">
                <a:latin typeface="LucidaSans-Typewriter"/>
              </a:rPr>
              <a:t>ips</a:t>
            </a:r>
            <a:endParaRPr lang="fr-FR" sz="1600" b="0" i="0" u="none" strike="noStrike" baseline="0" dirty="0">
              <a:latin typeface="LucidaSans-Typewriter"/>
            </a:endParaRPr>
          </a:p>
          <a:p>
            <a:pPr algn="l">
              <a:lnSpc>
                <a:spcPct val="150000"/>
              </a:lnSpc>
            </a:pPr>
            <a:r>
              <a:rPr lang="en-GB" sz="1600" b="0" i="0" u="none" strike="noStrike" baseline="0" dirty="0">
                <a:latin typeface="LucidaSans-Typewriter"/>
              </a:rPr>
              <a:t>ORDER BY </a:t>
            </a:r>
            <a:r>
              <a:rPr lang="en-GB" sz="1600" b="0" i="0" u="none" strike="noStrike" baseline="0" dirty="0" err="1">
                <a:latin typeface="LucidaSans-Typewriter"/>
              </a:rPr>
              <a:t>ips.avg_fragmentation_in_percent</a:t>
            </a:r>
            <a:r>
              <a:rPr lang="en-GB" sz="1600" b="0" i="0" u="none" strike="noStrike" baseline="0" dirty="0">
                <a:latin typeface="LucidaSans-Typewriter"/>
              </a:rPr>
              <a:t> DESC;</a:t>
            </a:r>
            <a:endParaRPr lang="fr-FR" sz="1600" dirty="0"/>
          </a:p>
        </p:txBody>
      </p:sp>
    </p:spTree>
    <p:extLst>
      <p:ext uri="{BB962C8B-B14F-4D97-AF65-F5344CB8AC3E}">
        <p14:creationId xmlns:p14="http://schemas.microsoft.com/office/powerpoint/2010/main" val="25647170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Index</a:t>
            </a:r>
            <a:r>
              <a:rPr spc="25" dirty="0"/>
              <a:t> </a:t>
            </a:r>
            <a:r>
              <a:rPr spc="15" dirty="0"/>
              <a:t>Fragmentation</a:t>
            </a:r>
          </a:p>
        </p:txBody>
      </p:sp>
      <p:sp>
        <p:nvSpPr>
          <p:cNvPr id="4" name="Text Placeholder 3">
            <a:extLst>
              <a:ext uri="{FF2B5EF4-FFF2-40B4-BE49-F238E27FC236}">
                <a16:creationId xmlns:a16="http://schemas.microsoft.com/office/drawing/2014/main" id="{9A2861E6-77E7-697D-D7F3-48C23D129170}"/>
              </a:ext>
            </a:extLst>
          </p:cNvPr>
          <p:cNvSpPr>
            <a:spLocks noGrp="1"/>
          </p:cNvSpPr>
          <p:nvPr>
            <p:ph type="body" idx="1"/>
          </p:nvPr>
        </p:nvSpPr>
        <p:spPr>
          <a:xfrm>
            <a:off x="611821" y="1371600"/>
            <a:ext cx="7920355" cy="2916439"/>
          </a:xfrm>
        </p:spPr>
        <p:txBody>
          <a:bodyPr/>
          <a:lstStyle/>
          <a:p>
            <a:pPr algn="l">
              <a:lnSpc>
                <a:spcPct val="150000"/>
              </a:lnSpc>
            </a:pPr>
            <a:r>
              <a:rPr lang="en-GB" sz="1600" b="1" i="0" u="none" strike="noStrike" baseline="0" dirty="0">
                <a:latin typeface="Segoe-Bold"/>
              </a:rPr>
              <a:t>Top 10 Internally Fragmented Indexes</a:t>
            </a:r>
          </a:p>
          <a:p>
            <a:pPr algn="l">
              <a:lnSpc>
                <a:spcPct val="150000"/>
              </a:lnSpc>
            </a:pPr>
            <a:r>
              <a:rPr lang="en-GB" sz="1600" b="0" i="0" u="none" strike="noStrike" baseline="0" dirty="0">
                <a:latin typeface="LucidaSans-Typewriter"/>
              </a:rPr>
              <a:t>DECLARE @db int = </a:t>
            </a:r>
            <a:r>
              <a:rPr lang="en-GB" sz="1600" b="0" i="0" u="none" strike="noStrike" baseline="0" dirty="0" err="1">
                <a:latin typeface="LucidaSans-Typewriter"/>
              </a:rPr>
              <a:t>db_id</a:t>
            </a:r>
            <a:r>
              <a:rPr lang="en-GB" sz="1600" b="0" i="0" u="none" strike="noStrike" baseline="0" dirty="0">
                <a:latin typeface="LucidaSans-Typewriter"/>
              </a:rPr>
              <a:t>();</a:t>
            </a:r>
          </a:p>
          <a:p>
            <a:pPr algn="l">
              <a:lnSpc>
                <a:spcPct val="150000"/>
              </a:lnSpc>
            </a:pPr>
            <a:r>
              <a:rPr lang="en-GB" sz="1600" b="0" i="0" u="none" strike="noStrike" baseline="0" dirty="0">
                <a:latin typeface="LucidaSans-Typewriter"/>
              </a:rPr>
              <a:t>SELECT TOP 10 </a:t>
            </a:r>
            <a:r>
              <a:rPr lang="en-GB" sz="1600" b="0" i="0" u="none" strike="noStrike" baseline="0" dirty="0" err="1">
                <a:latin typeface="LucidaSans-Typewriter"/>
              </a:rPr>
              <a:t>ips.avg_page_space_used_in_percent</a:t>
            </a:r>
            <a:r>
              <a:rPr lang="en-GB" sz="1600" b="0" i="0" u="none" strike="noStrike" baseline="0" dirty="0">
                <a:latin typeface="LucidaSans-Typewriter"/>
              </a:rPr>
              <a:t> , i.name</a:t>
            </a:r>
          </a:p>
          <a:p>
            <a:pPr algn="l">
              <a:lnSpc>
                <a:spcPct val="150000"/>
              </a:lnSpc>
            </a:pPr>
            <a:r>
              <a:rPr lang="en-GB" sz="1600" b="0" i="0" u="none" strike="noStrike" baseline="0" dirty="0">
                <a:latin typeface="LucidaSans-Typewriter"/>
              </a:rPr>
              <a:t>FROM </a:t>
            </a:r>
            <a:r>
              <a:rPr lang="en-GB" sz="1600" b="0" i="0" u="none" strike="noStrike" baseline="0" dirty="0" err="1">
                <a:latin typeface="LucidaSans-Typewriter"/>
              </a:rPr>
              <a:t>sys.indexes</a:t>
            </a:r>
            <a:r>
              <a:rPr lang="en-GB" sz="1600" b="0" i="0" u="none" strike="noStrike" baseline="0" dirty="0">
                <a:latin typeface="LucidaSans-Typewriter"/>
              </a:rPr>
              <a:t> AS </a:t>
            </a:r>
            <a:r>
              <a:rPr lang="en-GB" sz="1600" b="0" i="0" u="none" strike="noStrike" baseline="0" dirty="0" err="1">
                <a:latin typeface="LucidaSans-Typewriter"/>
              </a:rPr>
              <a:t>i</a:t>
            </a:r>
            <a:endParaRPr lang="en-GB" sz="1600" b="0" i="0" u="none" strike="noStrike" baseline="0" dirty="0">
              <a:latin typeface="LucidaSans-Typewriter"/>
            </a:endParaRPr>
          </a:p>
          <a:p>
            <a:pPr algn="l">
              <a:lnSpc>
                <a:spcPct val="150000"/>
              </a:lnSpc>
            </a:pPr>
            <a:r>
              <a:rPr lang="en-GB" sz="1600" b="0" i="0" u="none" strike="noStrike" baseline="0" dirty="0">
                <a:latin typeface="LucidaSans-Typewriter"/>
              </a:rPr>
              <a:t>CROSS APPLY </a:t>
            </a:r>
            <a:r>
              <a:rPr lang="en-GB" sz="1600" b="0" i="0" u="none" strike="noStrike" baseline="0" dirty="0" err="1">
                <a:latin typeface="LucidaSans-Typewriter"/>
              </a:rPr>
              <a:t>sys.dm_db_index_physical_stats</a:t>
            </a:r>
            <a:r>
              <a:rPr lang="en-GB" sz="1600" b="0" i="0" u="none" strike="noStrike" baseline="0" dirty="0">
                <a:latin typeface="LucidaSans-Typewriter"/>
              </a:rPr>
              <a:t>(@db, </a:t>
            </a:r>
            <a:r>
              <a:rPr lang="en-GB" sz="1600" b="0" i="0" u="none" strike="noStrike" baseline="0" dirty="0" err="1">
                <a:latin typeface="LucidaSans-Typewriter"/>
              </a:rPr>
              <a:t>i.object_id</a:t>
            </a:r>
            <a:r>
              <a:rPr lang="en-GB" sz="1600" b="0" i="0" u="none" strike="noStrike" baseline="0" dirty="0">
                <a:latin typeface="LucidaSans-Typewriter"/>
              </a:rPr>
              <a:t>, </a:t>
            </a:r>
            <a:r>
              <a:rPr lang="en-GB" sz="1600" b="0" i="0" u="none" strike="noStrike" baseline="0" dirty="0" err="1">
                <a:latin typeface="LucidaSans-Typewriter"/>
              </a:rPr>
              <a:t>i.index_id</a:t>
            </a:r>
            <a:r>
              <a:rPr lang="en-GB" sz="1600" b="0" i="0" u="none" strike="noStrike" baseline="0" dirty="0">
                <a:latin typeface="LucidaSans-Typewriter"/>
              </a:rPr>
              <a:t>, NULL,</a:t>
            </a:r>
          </a:p>
          <a:p>
            <a:pPr algn="l">
              <a:lnSpc>
                <a:spcPct val="150000"/>
              </a:lnSpc>
            </a:pPr>
            <a:r>
              <a:rPr lang="fr-FR" sz="1600" b="0" i="0" u="none" strike="noStrike" baseline="0" dirty="0">
                <a:latin typeface="LucidaSans-Typewriter"/>
              </a:rPr>
              <a:t>'DETAILED') AS </a:t>
            </a:r>
            <a:r>
              <a:rPr lang="fr-FR" sz="1600" b="0" i="0" u="none" strike="noStrike" baseline="0" dirty="0" err="1">
                <a:latin typeface="LucidaSans-Typewriter"/>
              </a:rPr>
              <a:t>ips</a:t>
            </a:r>
            <a:endParaRPr lang="fr-FR" sz="1600" b="0" i="0" u="none" strike="noStrike" baseline="0" dirty="0">
              <a:latin typeface="LucidaSans-Typewriter"/>
            </a:endParaRPr>
          </a:p>
          <a:p>
            <a:pPr algn="l">
              <a:lnSpc>
                <a:spcPct val="150000"/>
              </a:lnSpc>
            </a:pPr>
            <a:r>
              <a:rPr lang="en-GB" sz="1600" b="0" i="0" u="none" strike="noStrike" baseline="0" dirty="0">
                <a:latin typeface="LucidaSans-Typewriter"/>
              </a:rPr>
              <a:t>WHERE </a:t>
            </a:r>
            <a:r>
              <a:rPr lang="en-GB" sz="1600" b="0" i="0" u="none" strike="noStrike" baseline="0" dirty="0" err="1">
                <a:latin typeface="LucidaSans-Typewriter"/>
              </a:rPr>
              <a:t>ips.avg_page_space_used_in_percent</a:t>
            </a:r>
            <a:r>
              <a:rPr lang="en-GB" sz="1600" b="0" i="0" u="none" strike="noStrike" baseline="0" dirty="0">
                <a:latin typeface="LucidaSans-Typewriter"/>
              </a:rPr>
              <a:t> &gt; 0</a:t>
            </a:r>
          </a:p>
          <a:p>
            <a:pPr algn="l">
              <a:lnSpc>
                <a:spcPct val="150000"/>
              </a:lnSpc>
            </a:pPr>
            <a:r>
              <a:rPr lang="en-GB" sz="1600" b="0" i="0" u="none" strike="noStrike" baseline="0" dirty="0">
                <a:latin typeface="LucidaSans-Typewriter"/>
              </a:rPr>
              <a:t>ORDER BY </a:t>
            </a:r>
            <a:r>
              <a:rPr lang="en-GB" sz="1600" b="0" i="0" u="none" strike="noStrike" baseline="0" dirty="0" err="1">
                <a:latin typeface="LucidaSans-Typewriter"/>
              </a:rPr>
              <a:t>ips.avg_page_space_used_in_percent</a:t>
            </a:r>
            <a:r>
              <a:rPr lang="en-GB" sz="1600" b="0" i="0" u="none" strike="noStrike" baseline="0" dirty="0">
                <a:latin typeface="LucidaSans-Typewriter"/>
              </a:rPr>
              <a:t> ASC;</a:t>
            </a:r>
            <a:endParaRPr lang="fr-FR" sz="1600" dirty="0"/>
          </a:p>
        </p:txBody>
      </p:sp>
    </p:spTree>
    <p:extLst>
      <p:ext uri="{BB962C8B-B14F-4D97-AF65-F5344CB8AC3E}">
        <p14:creationId xmlns:p14="http://schemas.microsoft.com/office/powerpoint/2010/main" val="2944191744"/>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03575" cy="449580"/>
          </a:xfrm>
          <a:prstGeom prst="rect">
            <a:avLst/>
          </a:prstGeom>
        </p:spPr>
        <p:txBody>
          <a:bodyPr vert="horz" wrap="square" lIns="0" tIns="16510" rIns="0" bIns="0" rtlCol="0">
            <a:spAutoFit/>
          </a:bodyPr>
          <a:lstStyle/>
          <a:p>
            <a:pPr marL="12700">
              <a:lnSpc>
                <a:spcPct val="100000"/>
              </a:lnSpc>
              <a:spcBef>
                <a:spcPts val="130"/>
              </a:spcBef>
            </a:pPr>
            <a:r>
              <a:rPr spc="10" dirty="0"/>
              <a:t>Index</a:t>
            </a:r>
            <a:r>
              <a:rPr spc="40" dirty="0"/>
              <a:t> </a:t>
            </a:r>
            <a:r>
              <a:rPr spc="15" dirty="0"/>
              <a:t>Column</a:t>
            </a:r>
            <a:r>
              <a:rPr spc="45" dirty="0"/>
              <a:t> </a:t>
            </a:r>
            <a:r>
              <a:rPr spc="10" dirty="0"/>
              <a:t>Order</a:t>
            </a:r>
          </a:p>
        </p:txBody>
      </p:sp>
      <p:sp>
        <p:nvSpPr>
          <p:cNvPr id="3" name="object 3"/>
          <p:cNvSpPr txBox="1"/>
          <p:nvPr/>
        </p:nvSpPr>
        <p:spPr>
          <a:xfrm>
            <a:off x="538162" y="951275"/>
            <a:ext cx="7757795" cy="5035096"/>
          </a:xfrm>
          <a:prstGeom prst="rect">
            <a:avLst/>
          </a:prstGeom>
        </p:spPr>
        <p:txBody>
          <a:bodyPr vert="horz" wrap="square" lIns="0" tIns="111125" rIns="0" bIns="0" rtlCol="0">
            <a:spAutoFit/>
          </a:bodyPr>
          <a:lstStyle/>
          <a:p>
            <a:pPr marL="469900" indent="-457200">
              <a:lnSpc>
                <a:spcPct val="100000"/>
              </a:lnSpc>
              <a:spcBef>
                <a:spcPts val="875"/>
              </a:spcBef>
              <a:buClr>
                <a:srgbClr val="006FC0"/>
              </a:buClr>
              <a:buSzPct val="92727"/>
              <a:buFont typeface="Arial" panose="020B0604020202020204" pitchFamily="34" charset="0"/>
              <a:buChar char="•"/>
              <a:tabLst>
                <a:tab pos="184150" algn="l"/>
              </a:tabLst>
            </a:pPr>
            <a:r>
              <a:rPr sz="2400" spc="15" dirty="0">
                <a:latin typeface="Segoe UI"/>
                <a:cs typeface="Segoe UI"/>
              </a:rPr>
              <a:t>SELECT performance:</a:t>
            </a:r>
            <a:endParaRPr sz="2400"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sz="2000" dirty="0">
                <a:latin typeface="Segoe UI"/>
                <a:cs typeface="Segoe UI"/>
              </a:rPr>
              <a:t>Only</a:t>
            </a:r>
            <a:r>
              <a:rPr sz="2000" spc="-25" dirty="0">
                <a:latin typeface="Segoe UI"/>
                <a:cs typeface="Segoe UI"/>
              </a:rPr>
              <a:t> </a:t>
            </a:r>
            <a:r>
              <a:rPr sz="2000" spc="-5" dirty="0">
                <a:latin typeface="Segoe UI"/>
                <a:cs typeface="Segoe UI"/>
              </a:rPr>
              <a:t>the</a:t>
            </a:r>
            <a:r>
              <a:rPr sz="2000" spc="30" dirty="0">
                <a:latin typeface="Segoe UI"/>
                <a:cs typeface="Segoe UI"/>
              </a:rPr>
              <a:t> </a:t>
            </a:r>
            <a:r>
              <a:rPr sz="2000" spc="5" dirty="0">
                <a:latin typeface="Segoe UI"/>
                <a:cs typeface="Segoe UI"/>
              </a:rPr>
              <a:t>first</a:t>
            </a:r>
            <a:r>
              <a:rPr sz="2000" spc="-45" dirty="0">
                <a:latin typeface="Segoe UI"/>
                <a:cs typeface="Segoe UI"/>
              </a:rPr>
              <a:t> </a:t>
            </a:r>
            <a:r>
              <a:rPr sz="2000" spc="10" dirty="0">
                <a:latin typeface="Segoe UI"/>
                <a:cs typeface="Segoe UI"/>
              </a:rPr>
              <a:t>column</a:t>
            </a:r>
            <a:r>
              <a:rPr sz="2000" spc="-65" dirty="0">
                <a:latin typeface="Segoe UI"/>
                <a:cs typeface="Segoe UI"/>
              </a:rPr>
              <a:t> </a:t>
            </a:r>
            <a:r>
              <a:rPr sz="2000" spc="-10" dirty="0">
                <a:latin typeface="Segoe UI"/>
                <a:cs typeface="Segoe UI"/>
              </a:rPr>
              <a:t>has</a:t>
            </a:r>
            <a:r>
              <a:rPr sz="2000" spc="40" dirty="0">
                <a:latin typeface="Segoe UI"/>
                <a:cs typeface="Segoe UI"/>
              </a:rPr>
              <a:t> </a:t>
            </a:r>
            <a:r>
              <a:rPr sz="2000" dirty="0">
                <a:latin typeface="Segoe UI"/>
                <a:cs typeface="Segoe UI"/>
              </a:rPr>
              <a:t>a</a:t>
            </a:r>
            <a:r>
              <a:rPr sz="2000" spc="-5" dirty="0">
                <a:latin typeface="Segoe UI"/>
                <a:cs typeface="Segoe UI"/>
              </a:rPr>
              <a:t> </a:t>
            </a:r>
            <a:r>
              <a:rPr sz="2000" dirty="0">
                <a:latin typeface="Segoe UI"/>
                <a:cs typeface="Segoe UI"/>
              </a:rPr>
              <a:t>histogram</a:t>
            </a: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000" spc="10" dirty="0">
                <a:latin typeface="Segoe UI"/>
                <a:cs typeface="Segoe UI"/>
              </a:rPr>
              <a:t>Use</a:t>
            </a:r>
            <a:r>
              <a:rPr sz="2000" spc="-45" dirty="0">
                <a:latin typeface="Segoe UI"/>
                <a:cs typeface="Segoe UI"/>
              </a:rPr>
              <a:t> </a:t>
            </a:r>
            <a:r>
              <a:rPr sz="2000" dirty="0">
                <a:latin typeface="Segoe UI"/>
                <a:cs typeface="Segoe UI"/>
              </a:rPr>
              <a:t>the</a:t>
            </a:r>
            <a:r>
              <a:rPr sz="2000" spc="-40" dirty="0">
                <a:latin typeface="Segoe UI"/>
                <a:cs typeface="Segoe UI"/>
              </a:rPr>
              <a:t> </a:t>
            </a:r>
            <a:r>
              <a:rPr sz="2000" spc="20" dirty="0">
                <a:latin typeface="Segoe UI"/>
                <a:cs typeface="Segoe UI"/>
              </a:rPr>
              <a:t>most</a:t>
            </a:r>
            <a:r>
              <a:rPr sz="2000" spc="-45" dirty="0">
                <a:latin typeface="Segoe UI"/>
                <a:cs typeface="Segoe UI"/>
              </a:rPr>
              <a:t> </a:t>
            </a:r>
            <a:r>
              <a:rPr sz="2000" spc="10" dirty="0">
                <a:latin typeface="Segoe UI"/>
                <a:cs typeface="Segoe UI"/>
              </a:rPr>
              <a:t>selective</a:t>
            </a:r>
            <a:r>
              <a:rPr sz="2000" spc="-114" dirty="0">
                <a:latin typeface="Segoe UI"/>
                <a:cs typeface="Segoe UI"/>
              </a:rPr>
              <a:t> </a:t>
            </a:r>
            <a:r>
              <a:rPr sz="2000" spc="10" dirty="0">
                <a:latin typeface="Segoe UI"/>
                <a:cs typeface="Segoe UI"/>
              </a:rPr>
              <a:t>column</a:t>
            </a:r>
            <a:r>
              <a:rPr sz="2000" spc="-65" dirty="0">
                <a:latin typeface="Segoe UI"/>
                <a:cs typeface="Segoe UI"/>
              </a:rPr>
              <a:t> </a:t>
            </a:r>
            <a:r>
              <a:rPr sz="2000" spc="-15" dirty="0">
                <a:latin typeface="Segoe UI"/>
                <a:cs typeface="Segoe UI"/>
              </a:rPr>
              <a:t>as</a:t>
            </a:r>
            <a:r>
              <a:rPr sz="2000" spc="45" dirty="0">
                <a:latin typeface="Segoe UI"/>
                <a:cs typeface="Segoe UI"/>
              </a:rPr>
              <a:t> </a:t>
            </a:r>
            <a:r>
              <a:rPr sz="2000" dirty="0">
                <a:latin typeface="Segoe UI"/>
                <a:cs typeface="Segoe UI"/>
              </a:rPr>
              <a:t>the</a:t>
            </a:r>
            <a:r>
              <a:rPr sz="2000" spc="-40" dirty="0">
                <a:latin typeface="Segoe UI"/>
                <a:cs typeface="Segoe UI"/>
              </a:rPr>
              <a:t> </a:t>
            </a:r>
            <a:r>
              <a:rPr sz="2000" spc="5" dirty="0">
                <a:latin typeface="Segoe UI"/>
                <a:cs typeface="Segoe UI"/>
              </a:rPr>
              <a:t>first</a:t>
            </a:r>
            <a:r>
              <a:rPr sz="2000" spc="-45" dirty="0">
                <a:latin typeface="Segoe UI"/>
                <a:cs typeface="Segoe UI"/>
              </a:rPr>
              <a:t> </a:t>
            </a:r>
            <a:r>
              <a:rPr sz="2000" spc="5" dirty="0">
                <a:latin typeface="Segoe UI"/>
                <a:cs typeface="Segoe UI"/>
              </a:rPr>
              <a:t>column,</a:t>
            </a:r>
            <a:r>
              <a:rPr sz="2000" spc="20" dirty="0">
                <a:latin typeface="Segoe UI"/>
                <a:cs typeface="Segoe UI"/>
              </a:rPr>
              <a:t> </a:t>
            </a:r>
            <a:r>
              <a:rPr sz="2000" dirty="0">
                <a:latin typeface="Segoe UI"/>
                <a:cs typeface="Segoe UI"/>
              </a:rPr>
              <a:t>but</a:t>
            </a:r>
            <a:r>
              <a:rPr lang="en-GB" sz="2000" dirty="0">
                <a:latin typeface="Segoe UI"/>
                <a:cs typeface="Segoe UI"/>
              </a:rPr>
              <a:t> </a:t>
            </a:r>
            <a:r>
              <a:rPr sz="2000" spc="10" dirty="0">
                <a:latin typeface="Segoe UI"/>
                <a:cs typeface="Segoe UI"/>
              </a:rPr>
              <a:t>consider</a:t>
            </a:r>
            <a:r>
              <a:rPr sz="2000" spc="-75" dirty="0">
                <a:latin typeface="Segoe UI"/>
                <a:cs typeface="Segoe UI"/>
              </a:rPr>
              <a:t> </a:t>
            </a:r>
            <a:r>
              <a:rPr sz="2000" dirty="0">
                <a:latin typeface="Segoe UI"/>
                <a:cs typeface="Segoe UI"/>
              </a:rPr>
              <a:t>how </a:t>
            </a:r>
            <a:r>
              <a:rPr sz="2000" spc="-5" dirty="0">
                <a:latin typeface="Segoe UI"/>
                <a:cs typeface="Segoe UI"/>
              </a:rPr>
              <a:t>the</a:t>
            </a:r>
            <a:r>
              <a:rPr sz="2000" spc="-50" dirty="0">
                <a:latin typeface="Segoe UI"/>
                <a:cs typeface="Segoe UI"/>
              </a:rPr>
              <a:t> </a:t>
            </a:r>
            <a:r>
              <a:rPr sz="2000" spc="5" dirty="0">
                <a:latin typeface="Segoe UI"/>
                <a:cs typeface="Segoe UI"/>
              </a:rPr>
              <a:t>index</a:t>
            </a:r>
            <a:r>
              <a:rPr sz="2000" spc="-40" dirty="0">
                <a:latin typeface="Segoe UI"/>
                <a:cs typeface="Segoe UI"/>
              </a:rPr>
              <a:t> </a:t>
            </a:r>
            <a:r>
              <a:rPr sz="2000" spc="5" dirty="0">
                <a:latin typeface="Segoe UI"/>
                <a:cs typeface="Segoe UI"/>
              </a:rPr>
              <a:t>will</a:t>
            </a:r>
            <a:r>
              <a:rPr sz="2000" spc="25" dirty="0">
                <a:latin typeface="Segoe UI"/>
                <a:cs typeface="Segoe UI"/>
              </a:rPr>
              <a:t> </a:t>
            </a:r>
            <a:r>
              <a:rPr sz="2000" spc="5" dirty="0">
                <a:latin typeface="Segoe UI"/>
                <a:cs typeface="Segoe UI"/>
              </a:rPr>
              <a:t>be</a:t>
            </a:r>
            <a:r>
              <a:rPr sz="2000" spc="-50" dirty="0">
                <a:latin typeface="Segoe UI"/>
                <a:cs typeface="Segoe UI"/>
              </a:rPr>
              <a:t> </a:t>
            </a:r>
            <a:r>
              <a:rPr sz="2000" spc="10" dirty="0">
                <a:latin typeface="Segoe UI"/>
                <a:cs typeface="Segoe UI"/>
              </a:rPr>
              <a:t>used</a:t>
            </a:r>
            <a:endParaRPr lang="en-GB" sz="2000" spc="10" dirty="0">
              <a:latin typeface="Segoe UI"/>
              <a:cs typeface="Segoe UI"/>
            </a:endParaRPr>
          </a:p>
          <a:p>
            <a:pPr marL="640715" lvl="1" indent="-342900">
              <a:spcBef>
                <a:spcPts val="655"/>
              </a:spcBef>
              <a:buClr>
                <a:srgbClr val="006FC0"/>
              </a:buClr>
              <a:buSzPct val="81250"/>
              <a:buFont typeface="Arial" panose="020B0604020202020204" pitchFamily="34" charset="0"/>
              <a:buChar char="•"/>
              <a:tabLst>
                <a:tab pos="470534" algn="l"/>
              </a:tabLst>
            </a:pPr>
            <a:r>
              <a:rPr lang="en-GB" sz="2000" dirty="0">
                <a:latin typeface="Segoe UI"/>
                <a:cs typeface="Segoe UI"/>
              </a:rPr>
              <a:t>a multicolumn index cannot be used for index seek operations by queries that reference the second or subsequent index columns—but not the first column</a:t>
            </a:r>
            <a:endParaRPr sz="2000" dirty="0">
              <a:latin typeface="Segoe UI"/>
              <a:cs typeface="Segoe UI"/>
            </a:endParaRPr>
          </a:p>
          <a:p>
            <a:pPr marL="469900" indent="-457200">
              <a:lnSpc>
                <a:spcPct val="100000"/>
              </a:lnSpc>
              <a:spcBef>
                <a:spcPts val="600"/>
              </a:spcBef>
              <a:buClr>
                <a:srgbClr val="006FC0"/>
              </a:buClr>
              <a:buSzPct val="92727"/>
              <a:buFont typeface="Arial" panose="020B0604020202020204" pitchFamily="34" charset="0"/>
              <a:buChar char="•"/>
              <a:tabLst>
                <a:tab pos="184150" algn="l"/>
              </a:tabLst>
            </a:pPr>
            <a:r>
              <a:rPr sz="2400" spc="20" dirty="0">
                <a:latin typeface="Segoe UI"/>
                <a:cs typeface="Segoe UI"/>
              </a:rPr>
              <a:t>INSERT</a:t>
            </a:r>
            <a:r>
              <a:rPr sz="2400" dirty="0">
                <a:latin typeface="Segoe UI"/>
                <a:cs typeface="Segoe UI"/>
              </a:rPr>
              <a:t> </a:t>
            </a:r>
            <a:r>
              <a:rPr sz="2400" spc="15" dirty="0">
                <a:latin typeface="Segoe UI"/>
                <a:cs typeface="Segoe UI"/>
              </a:rPr>
              <a:t>performance:</a:t>
            </a:r>
            <a:endParaRPr sz="2400" dirty="0">
              <a:latin typeface="Segoe UI"/>
              <a:cs typeface="Segoe UI"/>
            </a:endParaRPr>
          </a:p>
          <a:p>
            <a:pPr marL="640715" lvl="1" indent="-342900">
              <a:lnSpc>
                <a:spcPts val="2870"/>
              </a:lnSpc>
              <a:spcBef>
                <a:spcPts val="655"/>
              </a:spcBef>
              <a:buClr>
                <a:srgbClr val="006FC0"/>
              </a:buClr>
              <a:buSzPct val="81250"/>
              <a:buFont typeface="Arial" panose="020B0604020202020204" pitchFamily="34" charset="0"/>
              <a:buChar char="•"/>
              <a:tabLst>
                <a:tab pos="470534" algn="l"/>
              </a:tabLst>
            </a:pPr>
            <a:r>
              <a:rPr sz="2000" spc="10" dirty="0">
                <a:latin typeface="Segoe UI"/>
                <a:cs typeface="Segoe UI"/>
              </a:rPr>
              <a:t>Consider</a:t>
            </a:r>
            <a:r>
              <a:rPr sz="2000" spc="-65" dirty="0">
                <a:latin typeface="Segoe UI"/>
                <a:cs typeface="Segoe UI"/>
              </a:rPr>
              <a:t> </a:t>
            </a:r>
            <a:r>
              <a:rPr sz="2000" dirty="0">
                <a:latin typeface="Segoe UI"/>
                <a:cs typeface="Segoe UI"/>
              </a:rPr>
              <a:t>the</a:t>
            </a:r>
            <a:r>
              <a:rPr sz="2000" spc="-40" dirty="0">
                <a:latin typeface="Segoe UI"/>
                <a:cs typeface="Segoe UI"/>
              </a:rPr>
              <a:t> </a:t>
            </a:r>
            <a:r>
              <a:rPr sz="2000" spc="5" dirty="0">
                <a:latin typeface="Segoe UI"/>
                <a:cs typeface="Segoe UI"/>
              </a:rPr>
              <a:t>effect</a:t>
            </a:r>
            <a:r>
              <a:rPr sz="2000" spc="-45" dirty="0">
                <a:latin typeface="Segoe UI"/>
                <a:cs typeface="Segoe UI"/>
              </a:rPr>
              <a:t> </a:t>
            </a:r>
            <a:r>
              <a:rPr sz="2000" spc="10" dirty="0">
                <a:latin typeface="Segoe UI"/>
                <a:cs typeface="Segoe UI"/>
              </a:rPr>
              <a:t>column</a:t>
            </a:r>
            <a:r>
              <a:rPr sz="2000" spc="-65" dirty="0">
                <a:latin typeface="Segoe UI"/>
                <a:cs typeface="Segoe UI"/>
              </a:rPr>
              <a:t> </a:t>
            </a:r>
            <a:r>
              <a:rPr sz="2000" spc="5" dirty="0">
                <a:latin typeface="Segoe UI"/>
                <a:cs typeface="Segoe UI"/>
              </a:rPr>
              <a:t>order will</a:t>
            </a:r>
            <a:r>
              <a:rPr sz="2000" spc="-35" dirty="0">
                <a:latin typeface="Segoe UI"/>
                <a:cs typeface="Segoe UI"/>
              </a:rPr>
              <a:t> </a:t>
            </a:r>
            <a:r>
              <a:rPr sz="2000" spc="-15" dirty="0">
                <a:latin typeface="Segoe UI"/>
                <a:cs typeface="Segoe UI"/>
              </a:rPr>
              <a:t>have</a:t>
            </a:r>
            <a:r>
              <a:rPr sz="2000" spc="35" dirty="0">
                <a:latin typeface="Segoe UI"/>
                <a:cs typeface="Segoe UI"/>
              </a:rPr>
              <a:t> </a:t>
            </a:r>
            <a:r>
              <a:rPr sz="2000" spc="10" dirty="0">
                <a:latin typeface="Segoe UI"/>
                <a:cs typeface="Segoe UI"/>
              </a:rPr>
              <a:t>on</a:t>
            </a:r>
            <a:r>
              <a:rPr sz="2000" spc="5" dirty="0">
                <a:latin typeface="Segoe UI"/>
                <a:cs typeface="Segoe UI"/>
              </a:rPr>
              <a:t> </a:t>
            </a:r>
            <a:r>
              <a:rPr sz="2000" dirty="0">
                <a:latin typeface="Segoe UI"/>
                <a:cs typeface="Segoe UI"/>
              </a:rPr>
              <a:t>INSERT</a:t>
            </a:r>
            <a:r>
              <a:rPr lang="en-GB" sz="2000" dirty="0">
                <a:latin typeface="Segoe UI"/>
                <a:cs typeface="Segoe UI"/>
              </a:rPr>
              <a:t> </a:t>
            </a:r>
            <a:r>
              <a:rPr sz="2000" dirty="0">
                <a:latin typeface="Segoe UI"/>
                <a:cs typeface="Segoe UI"/>
              </a:rPr>
              <a:t>performance</a:t>
            </a:r>
            <a:r>
              <a:rPr sz="2000" spc="-40" dirty="0">
                <a:latin typeface="Segoe UI"/>
                <a:cs typeface="Segoe UI"/>
              </a:rPr>
              <a:t> </a:t>
            </a:r>
            <a:r>
              <a:rPr sz="2000" spc="5" dirty="0">
                <a:latin typeface="Segoe UI"/>
                <a:cs typeface="Segoe UI"/>
              </a:rPr>
              <a:t>for </a:t>
            </a:r>
            <a:r>
              <a:rPr sz="2000" dirty="0">
                <a:latin typeface="Segoe UI"/>
                <a:cs typeface="Segoe UI"/>
              </a:rPr>
              <a:t>a</a:t>
            </a:r>
            <a:r>
              <a:rPr sz="2000" spc="-5" dirty="0">
                <a:latin typeface="Segoe UI"/>
                <a:cs typeface="Segoe UI"/>
              </a:rPr>
              <a:t> </a:t>
            </a:r>
            <a:r>
              <a:rPr sz="2000" spc="5" dirty="0">
                <a:latin typeface="Segoe UI"/>
                <a:cs typeface="Segoe UI"/>
              </a:rPr>
              <a:t>clustered</a:t>
            </a:r>
            <a:r>
              <a:rPr sz="2000" spc="-114" dirty="0">
                <a:latin typeface="Segoe UI"/>
                <a:cs typeface="Segoe UI"/>
              </a:rPr>
              <a:t> </a:t>
            </a:r>
            <a:r>
              <a:rPr sz="2000" spc="10" dirty="0">
                <a:latin typeface="Segoe UI"/>
                <a:cs typeface="Segoe UI"/>
              </a:rPr>
              <a:t>multicolumn</a:t>
            </a:r>
            <a:r>
              <a:rPr sz="2000" spc="-65" dirty="0">
                <a:latin typeface="Segoe UI"/>
                <a:cs typeface="Segoe UI"/>
              </a:rPr>
              <a:t> </a:t>
            </a:r>
            <a:r>
              <a:rPr sz="2000" spc="5" dirty="0">
                <a:latin typeface="Segoe UI"/>
                <a:cs typeface="Segoe UI"/>
              </a:rPr>
              <a:t>index</a:t>
            </a:r>
            <a:endParaRPr lang="en-GB" sz="2000" spc="5" dirty="0">
              <a:latin typeface="Segoe UI"/>
              <a:cs typeface="Segoe UI"/>
            </a:endParaRPr>
          </a:p>
          <a:p>
            <a:pPr marL="640715" lvl="1" indent="-342900">
              <a:lnSpc>
                <a:spcPts val="2870"/>
              </a:lnSpc>
              <a:spcBef>
                <a:spcPts val="655"/>
              </a:spcBef>
              <a:buClr>
                <a:srgbClr val="006FC0"/>
              </a:buClr>
              <a:buSzPct val="81250"/>
              <a:buFont typeface="Arial" panose="020B0604020202020204" pitchFamily="34" charset="0"/>
              <a:buChar char="•"/>
              <a:tabLst>
                <a:tab pos="470534" algn="l"/>
              </a:tabLst>
            </a:pPr>
            <a:r>
              <a:rPr lang="en-GB" sz="2000" spc="10" dirty="0">
                <a:latin typeface="Segoe UI"/>
                <a:cs typeface="Segoe UI"/>
              </a:rPr>
              <a:t>If the order of the columns in the clustered index does not match the sequence in which new data will be inserted, each insert will require that the data in the index be rearranged</a:t>
            </a:r>
            <a:endParaRPr sz="2000" spc="10" dirty="0">
              <a:latin typeface="Segoe UI"/>
              <a:cs typeface="Segoe UI"/>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581650" cy="449580"/>
          </a:xfrm>
          <a:prstGeom prst="rect">
            <a:avLst/>
          </a:prstGeom>
        </p:spPr>
        <p:txBody>
          <a:bodyPr vert="horz" wrap="square" lIns="0" tIns="16510" rIns="0" bIns="0" rtlCol="0">
            <a:spAutoFit/>
          </a:bodyPr>
          <a:lstStyle/>
          <a:p>
            <a:pPr marL="12700">
              <a:lnSpc>
                <a:spcPct val="100000"/>
              </a:lnSpc>
              <a:spcBef>
                <a:spcPts val="130"/>
              </a:spcBef>
            </a:pPr>
            <a:r>
              <a:rPr spc="15" dirty="0"/>
              <a:t>Identify</a:t>
            </a:r>
            <a:r>
              <a:rPr spc="-5" dirty="0"/>
              <a:t> </a:t>
            </a:r>
            <a:r>
              <a:rPr spc="15" dirty="0"/>
              <a:t>and</a:t>
            </a:r>
            <a:r>
              <a:rPr spc="5" dirty="0"/>
              <a:t> </a:t>
            </a:r>
            <a:r>
              <a:rPr spc="15" dirty="0"/>
              <a:t>Create</a:t>
            </a:r>
            <a:r>
              <a:rPr spc="30" dirty="0"/>
              <a:t> </a:t>
            </a:r>
            <a:r>
              <a:rPr spc="10" dirty="0"/>
              <a:t>Missing</a:t>
            </a:r>
            <a:r>
              <a:rPr spc="70" dirty="0"/>
              <a:t> </a:t>
            </a:r>
            <a:r>
              <a:rPr spc="5" dirty="0"/>
              <a:t>Indexes</a:t>
            </a:r>
          </a:p>
        </p:txBody>
      </p:sp>
      <p:sp>
        <p:nvSpPr>
          <p:cNvPr id="3" name="object 3"/>
          <p:cNvSpPr txBox="1"/>
          <p:nvPr/>
        </p:nvSpPr>
        <p:spPr>
          <a:xfrm>
            <a:off x="538162" y="964247"/>
            <a:ext cx="7996238" cy="5036635"/>
          </a:xfrm>
          <a:prstGeom prst="rect">
            <a:avLst/>
          </a:prstGeom>
        </p:spPr>
        <p:txBody>
          <a:bodyPr vert="horz" wrap="square" lIns="0" tIns="98425" rIns="0" bIns="0" rtlCol="0">
            <a:spAutoFit/>
          </a:bodyPr>
          <a:lstStyle/>
          <a:p>
            <a:pPr marL="469900" indent="-457200">
              <a:lnSpc>
                <a:spcPct val="100000"/>
              </a:lnSpc>
              <a:spcBef>
                <a:spcPts val="775"/>
              </a:spcBef>
              <a:buClr>
                <a:srgbClr val="006FC0"/>
              </a:buClr>
              <a:buSzPct val="92727"/>
              <a:buFont typeface="Arial" panose="020B0604020202020204" pitchFamily="34" charset="0"/>
              <a:buChar char="•"/>
              <a:tabLst>
                <a:tab pos="184150" algn="l"/>
              </a:tabLst>
            </a:pPr>
            <a:r>
              <a:rPr sz="2400" spc="10" dirty="0">
                <a:latin typeface="Segoe UI"/>
                <a:cs typeface="Segoe UI"/>
              </a:rPr>
              <a:t>Query</a:t>
            </a:r>
            <a:r>
              <a:rPr sz="2400" spc="5" dirty="0">
                <a:latin typeface="Segoe UI"/>
                <a:cs typeface="Segoe UI"/>
              </a:rPr>
              <a:t> </a:t>
            </a:r>
            <a:r>
              <a:rPr sz="2400" spc="15" dirty="0">
                <a:latin typeface="Segoe UI"/>
                <a:cs typeface="Segoe UI"/>
              </a:rPr>
              <a:t>Plans</a:t>
            </a:r>
            <a:endParaRPr sz="2400" dirty="0">
              <a:latin typeface="Segoe UI"/>
              <a:cs typeface="Segoe UI"/>
            </a:endParaRPr>
          </a:p>
          <a:p>
            <a:pPr marL="469900" indent="-457200">
              <a:spcBef>
                <a:spcPts val="775"/>
              </a:spcBef>
              <a:buClr>
                <a:srgbClr val="006FC0"/>
              </a:buClr>
              <a:buSzPct val="92727"/>
              <a:buFont typeface="Arial" panose="020B0604020202020204" pitchFamily="34" charset="0"/>
              <a:buChar char="•"/>
              <a:tabLst>
                <a:tab pos="184150" algn="l"/>
              </a:tabLst>
            </a:pPr>
            <a:r>
              <a:rPr sz="2400" spc="10" dirty="0">
                <a:latin typeface="Segoe UI"/>
                <a:cs typeface="Segoe UI"/>
              </a:rPr>
              <a:t>Query Store</a:t>
            </a:r>
            <a:r>
              <a:rPr lang="en-GB" sz="2400" spc="10" dirty="0">
                <a:latin typeface="Segoe UI"/>
                <a:cs typeface="Segoe UI"/>
              </a:rPr>
              <a:t> : When the Query Store is enabled, it will capture query execution plans—including any missing index suggestions—for later review and action</a:t>
            </a:r>
            <a:endParaRPr sz="2400" spc="1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400" spc="20" dirty="0">
                <a:latin typeface="Segoe UI"/>
                <a:cs typeface="Segoe UI"/>
              </a:rPr>
              <a:t>Database</a:t>
            </a:r>
            <a:r>
              <a:rPr sz="2400" spc="-40" dirty="0">
                <a:latin typeface="Segoe UI"/>
                <a:cs typeface="Segoe UI"/>
              </a:rPr>
              <a:t> </a:t>
            </a:r>
            <a:r>
              <a:rPr sz="2400" spc="20" dirty="0">
                <a:latin typeface="Segoe UI"/>
                <a:cs typeface="Segoe UI"/>
              </a:rPr>
              <a:t>Engine</a:t>
            </a:r>
            <a:r>
              <a:rPr sz="2400" spc="30" dirty="0">
                <a:latin typeface="Segoe UI"/>
                <a:cs typeface="Segoe UI"/>
              </a:rPr>
              <a:t> </a:t>
            </a:r>
            <a:r>
              <a:rPr sz="2400" spc="10" dirty="0">
                <a:latin typeface="Segoe UI"/>
                <a:cs typeface="Segoe UI"/>
              </a:rPr>
              <a:t>Tuning</a:t>
            </a:r>
            <a:r>
              <a:rPr sz="2400" spc="75" dirty="0">
                <a:latin typeface="Segoe UI"/>
                <a:cs typeface="Segoe UI"/>
              </a:rPr>
              <a:t> </a:t>
            </a:r>
            <a:r>
              <a:rPr sz="2400" spc="20" dirty="0">
                <a:latin typeface="Segoe UI"/>
                <a:cs typeface="Segoe UI"/>
              </a:rPr>
              <a:t>Advisor</a:t>
            </a:r>
            <a:endParaRPr sz="240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400" spc="15" dirty="0">
                <a:latin typeface="Segoe UI"/>
                <a:cs typeface="Segoe UI"/>
              </a:rPr>
              <a:t>Missing</a:t>
            </a:r>
            <a:r>
              <a:rPr sz="2400" spc="-15" dirty="0">
                <a:latin typeface="Segoe UI"/>
                <a:cs typeface="Segoe UI"/>
              </a:rPr>
              <a:t> </a:t>
            </a:r>
            <a:r>
              <a:rPr sz="2400" spc="10" dirty="0">
                <a:latin typeface="Segoe UI"/>
                <a:cs typeface="Segoe UI"/>
              </a:rPr>
              <a:t>index</a:t>
            </a:r>
            <a:r>
              <a:rPr sz="2400" spc="45" dirty="0">
                <a:latin typeface="Segoe UI"/>
                <a:cs typeface="Segoe UI"/>
              </a:rPr>
              <a:t> </a:t>
            </a:r>
            <a:r>
              <a:rPr sz="2400" spc="10" dirty="0">
                <a:latin typeface="Segoe UI"/>
                <a:cs typeface="Segoe UI"/>
              </a:rPr>
              <a:t>DMVs</a:t>
            </a:r>
            <a:endParaRPr sz="2400" dirty="0">
              <a:latin typeface="Segoe UI"/>
              <a:cs typeface="Segoe UI"/>
            </a:endParaRPr>
          </a:p>
          <a:p>
            <a:pPr marL="457200" indent="-457200">
              <a:lnSpc>
                <a:spcPct val="100000"/>
              </a:lnSpc>
              <a:spcBef>
                <a:spcPts val="65"/>
              </a:spcBef>
              <a:buClr>
                <a:srgbClr val="006FC0"/>
              </a:buClr>
              <a:buFont typeface="Arial" panose="020B0604020202020204" pitchFamily="34" charset="0"/>
              <a:buChar char="•"/>
            </a:pPr>
            <a:endParaRPr sz="3200" dirty="0">
              <a:latin typeface="Segoe UI"/>
              <a:cs typeface="Segoe UI"/>
            </a:endParaRPr>
          </a:p>
          <a:p>
            <a:pPr marL="469900" indent="-457200">
              <a:lnSpc>
                <a:spcPct val="100000"/>
              </a:lnSpc>
              <a:buClr>
                <a:srgbClr val="006FC0"/>
              </a:buClr>
              <a:buSzPct val="92727"/>
              <a:buFont typeface="Arial" panose="020B0604020202020204" pitchFamily="34" charset="0"/>
              <a:buChar char="•"/>
              <a:tabLst>
                <a:tab pos="184150" algn="l"/>
              </a:tabLst>
            </a:pPr>
            <a:r>
              <a:rPr sz="2400" spc="10" dirty="0">
                <a:latin typeface="Segoe UI"/>
                <a:cs typeface="Segoe UI"/>
              </a:rPr>
              <a:t>Tools</a:t>
            </a:r>
            <a:r>
              <a:rPr sz="2400" dirty="0">
                <a:latin typeface="Segoe UI"/>
                <a:cs typeface="Segoe UI"/>
              </a:rPr>
              <a:t> </a:t>
            </a:r>
            <a:r>
              <a:rPr sz="2400" spc="10" dirty="0">
                <a:latin typeface="Segoe UI"/>
                <a:cs typeface="Segoe UI"/>
              </a:rPr>
              <a:t>will</a:t>
            </a:r>
            <a:r>
              <a:rPr sz="2400" spc="-10" dirty="0">
                <a:latin typeface="Segoe UI"/>
                <a:cs typeface="Segoe UI"/>
              </a:rPr>
              <a:t> </a:t>
            </a:r>
            <a:r>
              <a:rPr sz="2400" spc="25" dirty="0">
                <a:latin typeface="Segoe UI"/>
                <a:cs typeface="Segoe UI"/>
              </a:rPr>
              <a:t>not:</a:t>
            </a:r>
            <a:endParaRPr sz="2400"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sz="2000" spc="5" dirty="0">
                <a:latin typeface="Segoe UI"/>
                <a:cs typeface="Segoe UI"/>
              </a:rPr>
              <a:t>Suggest</a:t>
            </a:r>
            <a:r>
              <a:rPr sz="2000" spc="-50" dirty="0">
                <a:latin typeface="Segoe UI"/>
                <a:cs typeface="Segoe UI"/>
              </a:rPr>
              <a:t> </a:t>
            </a:r>
            <a:r>
              <a:rPr sz="2000" spc="5" dirty="0">
                <a:latin typeface="Segoe UI"/>
                <a:cs typeface="Segoe UI"/>
              </a:rPr>
              <a:t>clustered</a:t>
            </a:r>
            <a:r>
              <a:rPr sz="2000" spc="-125" dirty="0">
                <a:latin typeface="Segoe UI"/>
                <a:cs typeface="Segoe UI"/>
              </a:rPr>
              <a:t> </a:t>
            </a:r>
            <a:r>
              <a:rPr sz="2000" spc="5" dirty="0">
                <a:latin typeface="Segoe UI"/>
                <a:cs typeface="Segoe UI"/>
              </a:rPr>
              <a:t>indexes</a:t>
            </a:r>
            <a:endParaRPr sz="2000" dirty="0">
              <a:latin typeface="Segoe UI"/>
              <a:cs typeface="Segoe UI"/>
            </a:endParaRPr>
          </a:p>
          <a:p>
            <a:pPr marL="640715" lvl="1" indent="-342900">
              <a:lnSpc>
                <a:spcPct val="100000"/>
              </a:lnSpc>
              <a:spcBef>
                <a:spcPts val="570"/>
              </a:spcBef>
              <a:buClr>
                <a:srgbClr val="006FC0"/>
              </a:buClr>
              <a:buSzPct val="81250"/>
              <a:buFont typeface="Arial" panose="020B0604020202020204" pitchFamily="34" charset="0"/>
              <a:buChar char="•"/>
              <a:tabLst>
                <a:tab pos="470534" algn="l"/>
              </a:tabLst>
            </a:pPr>
            <a:r>
              <a:rPr sz="2000" spc="5" dirty="0">
                <a:latin typeface="Segoe UI"/>
                <a:cs typeface="Segoe UI"/>
              </a:rPr>
              <a:t>Suggest</a:t>
            </a:r>
            <a:r>
              <a:rPr sz="2000" spc="-45" dirty="0">
                <a:latin typeface="Segoe UI"/>
                <a:cs typeface="Segoe UI"/>
              </a:rPr>
              <a:t> </a:t>
            </a:r>
            <a:r>
              <a:rPr sz="2000" spc="5" dirty="0">
                <a:latin typeface="Segoe UI"/>
                <a:cs typeface="Segoe UI"/>
              </a:rPr>
              <a:t>modifications</a:t>
            </a:r>
            <a:r>
              <a:rPr sz="2000" spc="-100" dirty="0">
                <a:latin typeface="Segoe UI"/>
                <a:cs typeface="Segoe UI"/>
              </a:rPr>
              <a:t> </a:t>
            </a:r>
            <a:r>
              <a:rPr sz="2000" dirty="0">
                <a:latin typeface="Segoe UI"/>
                <a:cs typeface="Segoe UI"/>
              </a:rPr>
              <a:t>to</a:t>
            </a:r>
            <a:r>
              <a:rPr sz="2000" spc="-40" dirty="0">
                <a:latin typeface="Segoe UI"/>
                <a:cs typeface="Segoe UI"/>
              </a:rPr>
              <a:t> </a:t>
            </a:r>
            <a:r>
              <a:rPr sz="2000" spc="10" dirty="0">
                <a:latin typeface="Segoe UI"/>
                <a:cs typeface="Segoe UI"/>
              </a:rPr>
              <a:t>existing</a:t>
            </a:r>
            <a:r>
              <a:rPr sz="2000" spc="-120" dirty="0">
                <a:latin typeface="Segoe UI"/>
                <a:cs typeface="Segoe UI"/>
              </a:rPr>
              <a:t> </a:t>
            </a:r>
            <a:r>
              <a:rPr sz="2000" spc="10" dirty="0">
                <a:latin typeface="Segoe UI"/>
                <a:cs typeface="Segoe UI"/>
              </a:rPr>
              <a:t>indexes</a:t>
            </a:r>
            <a:endParaRPr sz="2000" dirty="0">
              <a:latin typeface="Segoe UI"/>
              <a:cs typeface="Segoe UI"/>
            </a:endParaRPr>
          </a:p>
          <a:p>
            <a:pPr marL="640715" lvl="1" indent="-342900">
              <a:lnSpc>
                <a:spcPct val="100000"/>
              </a:lnSpc>
              <a:spcBef>
                <a:spcPts val="650"/>
              </a:spcBef>
              <a:buClr>
                <a:srgbClr val="006FC0"/>
              </a:buClr>
              <a:buSzPct val="81250"/>
              <a:buFont typeface="Arial" panose="020B0604020202020204" pitchFamily="34" charset="0"/>
              <a:buChar char="•"/>
              <a:tabLst>
                <a:tab pos="470534" algn="l"/>
              </a:tabLst>
            </a:pPr>
            <a:r>
              <a:rPr sz="2000" spc="-10" dirty="0">
                <a:latin typeface="Segoe UI"/>
                <a:cs typeface="Segoe UI"/>
              </a:rPr>
              <a:t>Analyze</a:t>
            </a:r>
            <a:r>
              <a:rPr sz="2000" spc="25" dirty="0">
                <a:latin typeface="Segoe UI"/>
                <a:cs typeface="Segoe UI"/>
              </a:rPr>
              <a:t> </a:t>
            </a:r>
            <a:r>
              <a:rPr sz="2000" spc="10" dirty="0">
                <a:latin typeface="Segoe UI"/>
                <a:cs typeface="Segoe UI"/>
              </a:rPr>
              <a:t>column</a:t>
            </a:r>
            <a:r>
              <a:rPr sz="2000" dirty="0">
                <a:latin typeface="Segoe UI"/>
                <a:cs typeface="Segoe UI"/>
              </a:rPr>
              <a:t> </a:t>
            </a:r>
            <a:r>
              <a:rPr sz="2000" spc="5" dirty="0">
                <a:latin typeface="Segoe UI"/>
                <a:cs typeface="Segoe UI"/>
              </a:rPr>
              <a:t>order</a:t>
            </a:r>
            <a:r>
              <a:rPr sz="2000" spc="-70" dirty="0">
                <a:latin typeface="Segoe UI"/>
                <a:cs typeface="Segoe UI"/>
              </a:rPr>
              <a:t> </a:t>
            </a:r>
            <a:r>
              <a:rPr sz="2000" spc="5" dirty="0">
                <a:latin typeface="Segoe UI"/>
                <a:cs typeface="Segoe UI"/>
              </a:rPr>
              <a:t>in</a:t>
            </a:r>
            <a:r>
              <a:rPr sz="2000" dirty="0">
                <a:latin typeface="Segoe UI"/>
                <a:cs typeface="Segoe UI"/>
              </a:rPr>
              <a:t> </a:t>
            </a:r>
            <a:r>
              <a:rPr sz="2000" spc="10" dirty="0">
                <a:latin typeface="Segoe UI"/>
                <a:cs typeface="Segoe UI"/>
              </a:rPr>
              <a:t>multicolumn</a:t>
            </a:r>
            <a:r>
              <a:rPr sz="2000" spc="-145" dirty="0">
                <a:latin typeface="Segoe UI"/>
                <a:cs typeface="Segoe UI"/>
              </a:rPr>
              <a:t> </a:t>
            </a:r>
            <a:r>
              <a:rPr sz="2000" spc="10" dirty="0">
                <a:latin typeface="Segoe UI"/>
                <a:cs typeface="Segoe UI"/>
              </a:rPr>
              <a:t>indexes</a:t>
            </a:r>
            <a:endParaRPr sz="2000" dirty="0">
              <a:latin typeface="Segoe UI"/>
              <a:cs typeface="Segoe UI"/>
            </a:endParaRP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000" spc="5" dirty="0">
                <a:latin typeface="Segoe UI"/>
                <a:cs typeface="Segoe UI"/>
              </a:rPr>
              <a:t>Suggest</a:t>
            </a:r>
            <a:r>
              <a:rPr sz="2000" spc="-60" dirty="0">
                <a:latin typeface="Segoe UI"/>
                <a:cs typeface="Segoe UI"/>
              </a:rPr>
              <a:t> </a:t>
            </a:r>
            <a:r>
              <a:rPr sz="2000" spc="5" dirty="0">
                <a:latin typeface="Segoe UI"/>
                <a:cs typeface="Segoe UI"/>
              </a:rPr>
              <a:t>filtered</a:t>
            </a:r>
            <a:r>
              <a:rPr sz="2000" spc="-135" dirty="0">
                <a:latin typeface="Segoe UI"/>
                <a:cs typeface="Segoe UI"/>
              </a:rPr>
              <a:t> </a:t>
            </a:r>
            <a:r>
              <a:rPr sz="2000" spc="10" dirty="0">
                <a:latin typeface="Segoe UI"/>
                <a:cs typeface="Segoe UI"/>
              </a:rPr>
              <a:t>indexes</a:t>
            </a:r>
            <a:endParaRPr sz="2000" dirty="0">
              <a:latin typeface="Segoe UI"/>
              <a:cs typeface="Segoe U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750809" cy="3523400"/>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Demonstration:</a:t>
            </a:r>
            <a:r>
              <a:rPr sz="2750" spc="-5" dirty="0">
                <a:solidFill>
                  <a:srgbClr val="FFFFFF"/>
                </a:solidFill>
                <a:latin typeface="Segoe UI"/>
                <a:cs typeface="Segoe UI"/>
              </a:rPr>
              <a:t> </a:t>
            </a:r>
            <a:r>
              <a:rPr sz="2750" spc="5" dirty="0">
                <a:solidFill>
                  <a:srgbClr val="FFFFFF"/>
                </a:solidFill>
                <a:latin typeface="Segoe UI"/>
                <a:cs typeface="Segoe UI"/>
              </a:rPr>
              <a:t>Picking</a:t>
            </a:r>
            <a:r>
              <a:rPr sz="2750" spc="85" dirty="0">
                <a:solidFill>
                  <a:srgbClr val="FFFFFF"/>
                </a:solidFill>
                <a:latin typeface="Segoe UI"/>
                <a:cs typeface="Segoe UI"/>
              </a:rPr>
              <a:t> </a:t>
            </a:r>
            <a:r>
              <a:rPr sz="2750" spc="20" dirty="0">
                <a:solidFill>
                  <a:srgbClr val="FFFFFF"/>
                </a:solidFill>
                <a:latin typeface="Segoe UI"/>
                <a:cs typeface="Segoe UI"/>
              </a:rPr>
              <a:t>the</a:t>
            </a:r>
            <a:r>
              <a:rPr sz="2750" spc="45" dirty="0">
                <a:solidFill>
                  <a:srgbClr val="FFFFFF"/>
                </a:solidFill>
                <a:latin typeface="Segoe UI"/>
                <a:cs typeface="Segoe UI"/>
              </a:rPr>
              <a:t> </a:t>
            </a:r>
            <a:r>
              <a:rPr sz="2750" spc="10" dirty="0">
                <a:solidFill>
                  <a:srgbClr val="FFFFFF"/>
                </a:solidFill>
                <a:latin typeface="Segoe UI"/>
                <a:cs typeface="Segoe UI"/>
              </a:rPr>
              <a:t>Right</a:t>
            </a:r>
            <a:r>
              <a:rPr sz="2750" spc="25" dirty="0">
                <a:solidFill>
                  <a:srgbClr val="FFFFFF"/>
                </a:solidFill>
                <a:latin typeface="Segoe UI"/>
                <a:cs typeface="Segoe UI"/>
              </a:rPr>
              <a:t> </a:t>
            </a:r>
            <a:r>
              <a:rPr sz="2750" spc="10" dirty="0">
                <a:solidFill>
                  <a:srgbClr val="FFFFFF"/>
                </a:solidFill>
                <a:latin typeface="Segoe UI"/>
                <a:cs typeface="Segoe UI"/>
              </a:rPr>
              <a:t>Index</a:t>
            </a:r>
            <a:r>
              <a:rPr sz="2750" spc="70" dirty="0">
                <a:solidFill>
                  <a:srgbClr val="FFFFFF"/>
                </a:solidFill>
                <a:latin typeface="Segoe UI"/>
                <a:cs typeface="Segoe UI"/>
              </a:rPr>
              <a:t> </a:t>
            </a:r>
            <a:r>
              <a:rPr sz="2750" spc="-10" dirty="0">
                <a:solidFill>
                  <a:srgbClr val="FFFFFF"/>
                </a:solidFill>
                <a:latin typeface="Segoe UI"/>
                <a:cs typeface="Segoe UI"/>
              </a:rPr>
              <a:t>Key</a:t>
            </a:r>
            <a:endParaRPr sz="2750" dirty="0">
              <a:latin typeface="Segoe UI"/>
              <a:cs typeface="Segoe UI"/>
            </a:endParaRPr>
          </a:p>
          <a:p>
            <a:pPr>
              <a:lnSpc>
                <a:spcPct val="100000"/>
              </a:lnSpc>
              <a:spcBef>
                <a:spcPts val="15"/>
              </a:spcBef>
            </a:pPr>
            <a:endParaRPr sz="3050" dirty="0">
              <a:latin typeface="Segoe UI"/>
              <a:cs typeface="Segoe UI"/>
            </a:endParaRPr>
          </a:p>
          <a:p>
            <a:pPr marL="102235">
              <a:lnSpc>
                <a:spcPct val="150000"/>
              </a:lnSpc>
            </a:pPr>
            <a:r>
              <a:rPr sz="2750" spc="10" dirty="0">
                <a:latin typeface="Segoe UI"/>
                <a:cs typeface="Segoe UI"/>
              </a:rPr>
              <a:t>In</a:t>
            </a:r>
            <a:r>
              <a:rPr sz="2750" spc="-10" dirty="0">
                <a:latin typeface="Segoe UI"/>
                <a:cs typeface="Segoe UI"/>
              </a:rPr>
              <a:t> </a:t>
            </a:r>
            <a:r>
              <a:rPr sz="2750" spc="15" dirty="0">
                <a:latin typeface="Segoe UI"/>
                <a:cs typeface="Segoe UI"/>
              </a:rPr>
              <a:t>this</a:t>
            </a:r>
            <a:r>
              <a:rPr sz="2750" spc="10" dirty="0">
                <a:latin typeface="Segoe UI"/>
                <a:cs typeface="Segoe UI"/>
              </a:rPr>
              <a:t> </a:t>
            </a:r>
            <a:r>
              <a:rPr sz="2750" spc="20" dirty="0">
                <a:latin typeface="Segoe UI"/>
                <a:cs typeface="Segoe UI"/>
              </a:rPr>
              <a:t>demonstration,</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60" dirty="0">
                <a:latin typeface="Segoe UI"/>
                <a:cs typeface="Segoe UI"/>
              </a:rPr>
              <a:t> </a:t>
            </a:r>
            <a:r>
              <a:rPr sz="2750" dirty="0">
                <a:latin typeface="Segoe UI"/>
                <a:cs typeface="Segoe UI"/>
              </a:rPr>
              <a:t>see:</a:t>
            </a:r>
          </a:p>
          <a:p>
            <a:pPr marL="273685" marR="5080" indent="-171450">
              <a:lnSpc>
                <a:spcPct val="150000"/>
              </a:lnSpc>
              <a:spcBef>
                <a:spcPts val="605"/>
              </a:spcBef>
              <a:buClr>
                <a:srgbClr val="006FC0"/>
              </a:buClr>
              <a:buSzPct val="92727"/>
              <a:buFont typeface="Arial MT"/>
              <a:buChar char="•"/>
              <a:tabLst>
                <a:tab pos="274320" algn="l"/>
              </a:tabLst>
            </a:pPr>
            <a:r>
              <a:rPr sz="2750" dirty="0">
                <a:latin typeface="Segoe UI"/>
                <a:cs typeface="Segoe UI"/>
              </a:rPr>
              <a:t>The</a:t>
            </a:r>
            <a:r>
              <a:rPr sz="2750" spc="50" dirty="0">
                <a:latin typeface="Segoe UI"/>
                <a:cs typeface="Segoe UI"/>
              </a:rPr>
              <a:t> </a:t>
            </a:r>
            <a:r>
              <a:rPr sz="2750" spc="15" dirty="0">
                <a:latin typeface="Segoe UI"/>
                <a:cs typeface="Segoe UI"/>
              </a:rPr>
              <a:t>effects</a:t>
            </a:r>
            <a:r>
              <a:rPr sz="2750" spc="20" dirty="0">
                <a:latin typeface="Segoe UI"/>
                <a:cs typeface="Segoe UI"/>
              </a:rPr>
              <a:t> of</a:t>
            </a:r>
            <a:r>
              <a:rPr sz="2750" spc="30" dirty="0">
                <a:latin typeface="Segoe UI"/>
                <a:cs typeface="Segoe UI"/>
              </a:rPr>
              <a:t> </a:t>
            </a:r>
            <a:r>
              <a:rPr sz="2750" spc="10" dirty="0">
                <a:latin typeface="Segoe UI"/>
                <a:cs typeface="Segoe UI"/>
              </a:rPr>
              <a:t>selecting</a:t>
            </a:r>
            <a:r>
              <a:rPr sz="2750" spc="90" dirty="0">
                <a:latin typeface="Segoe UI"/>
                <a:cs typeface="Segoe UI"/>
              </a:rPr>
              <a:t> </a:t>
            </a:r>
            <a:r>
              <a:rPr sz="2750" spc="10" dirty="0">
                <a:latin typeface="Segoe UI"/>
                <a:cs typeface="Segoe UI"/>
              </a:rPr>
              <a:t>different</a:t>
            </a:r>
            <a:r>
              <a:rPr sz="2750" spc="35" dirty="0">
                <a:latin typeface="Segoe UI"/>
                <a:cs typeface="Segoe UI"/>
              </a:rPr>
              <a:t> </a:t>
            </a:r>
            <a:r>
              <a:rPr sz="2750" spc="25" dirty="0">
                <a:latin typeface="Segoe UI"/>
                <a:cs typeface="Segoe UI"/>
              </a:rPr>
              <a:t>data</a:t>
            </a:r>
            <a:r>
              <a:rPr sz="2750" spc="10" dirty="0">
                <a:latin typeface="Segoe UI"/>
                <a:cs typeface="Segoe UI"/>
              </a:rPr>
              <a:t> </a:t>
            </a:r>
            <a:r>
              <a:rPr sz="2750" spc="15" dirty="0">
                <a:latin typeface="Segoe UI"/>
                <a:cs typeface="Segoe UI"/>
              </a:rPr>
              <a:t>types</a:t>
            </a:r>
            <a:r>
              <a:rPr sz="2750" spc="25" dirty="0">
                <a:latin typeface="Segoe UI"/>
                <a:cs typeface="Segoe UI"/>
              </a:rPr>
              <a:t> </a:t>
            </a:r>
            <a:r>
              <a:rPr sz="2750" spc="15" dirty="0">
                <a:latin typeface="Segoe UI"/>
                <a:cs typeface="Segoe UI"/>
              </a:rPr>
              <a:t>as</a:t>
            </a:r>
            <a:r>
              <a:rPr sz="2750" spc="20" dirty="0">
                <a:latin typeface="Segoe UI"/>
                <a:cs typeface="Segoe UI"/>
              </a:rPr>
              <a:t> </a:t>
            </a:r>
            <a:r>
              <a:rPr sz="2750" spc="10" dirty="0">
                <a:latin typeface="Segoe UI"/>
                <a:cs typeface="Segoe UI"/>
              </a:rPr>
              <a:t>a </a:t>
            </a:r>
            <a:r>
              <a:rPr sz="2750" spc="-740" dirty="0">
                <a:latin typeface="Segoe UI"/>
                <a:cs typeface="Segoe UI"/>
              </a:rPr>
              <a:t> </a:t>
            </a:r>
            <a:r>
              <a:rPr sz="2750" spc="10" dirty="0">
                <a:latin typeface="Segoe UI"/>
                <a:cs typeface="Segoe UI"/>
              </a:rPr>
              <a:t>clustered</a:t>
            </a:r>
            <a:r>
              <a:rPr sz="2750" spc="80" dirty="0">
                <a:latin typeface="Segoe UI"/>
                <a:cs typeface="Segoe UI"/>
              </a:rPr>
              <a:t> </a:t>
            </a:r>
            <a:r>
              <a:rPr sz="2750" spc="10" dirty="0">
                <a:latin typeface="Segoe UI"/>
                <a:cs typeface="Segoe UI"/>
              </a:rPr>
              <a:t>index</a:t>
            </a:r>
            <a:r>
              <a:rPr sz="2750" spc="70" dirty="0">
                <a:latin typeface="Segoe UI"/>
                <a:cs typeface="Segoe UI"/>
              </a:rPr>
              <a:t> </a:t>
            </a:r>
            <a:r>
              <a:rPr sz="2750" spc="-5" dirty="0">
                <a:latin typeface="Segoe UI"/>
                <a:cs typeface="Segoe UI"/>
              </a:rPr>
              <a:t>key</a:t>
            </a:r>
            <a:endParaRPr lang="en-US" sz="2750" spc="-5" dirty="0">
              <a:latin typeface="Segoe UI"/>
              <a:cs typeface="Segoe UI"/>
            </a:endParaRPr>
          </a:p>
          <a:p>
            <a:pPr marL="273685" marR="5080" indent="-171450">
              <a:lnSpc>
                <a:spcPct val="150000"/>
              </a:lnSpc>
              <a:spcBef>
                <a:spcPts val="605"/>
              </a:spcBef>
              <a:buClr>
                <a:srgbClr val="006FC0"/>
              </a:buClr>
              <a:buSzPct val="92727"/>
              <a:buFont typeface="Arial MT"/>
              <a:buChar char="•"/>
              <a:tabLst>
                <a:tab pos="274320" algn="l"/>
              </a:tabLst>
            </a:pPr>
            <a:r>
              <a:rPr lang="en-US" sz="2750" b="1" spc="-5" dirty="0">
                <a:solidFill>
                  <a:srgbClr val="FF0000"/>
                </a:solidFill>
                <a:effectLst>
                  <a:outerShdw blurRad="38100" dist="38100" dir="2700000" algn="tl">
                    <a:srgbClr val="000000">
                      <a:alpha val="43137"/>
                    </a:srgbClr>
                  </a:outerShdw>
                </a:effectLst>
                <a:latin typeface="Segoe UI"/>
                <a:cs typeface="Segoe UI"/>
              </a:rPr>
              <a:t>Pg179</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782878" cy="4756880"/>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55" dirty="0">
                <a:solidFill>
                  <a:srgbClr val="FFFFFF"/>
                </a:solidFill>
                <a:latin typeface="Segoe UI"/>
                <a:cs typeface="Segoe UI"/>
              </a:rPr>
              <a:t> </a:t>
            </a:r>
            <a:r>
              <a:rPr sz="2750" spc="5" dirty="0">
                <a:solidFill>
                  <a:srgbClr val="FFFFFF"/>
                </a:solidFill>
                <a:latin typeface="Segoe UI"/>
                <a:cs typeface="Segoe UI"/>
              </a:rPr>
              <a:t>3:</a:t>
            </a:r>
            <a:r>
              <a:rPr sz="2750" spc="-20" dirty="0">
                <a:solidFill>
                  <a:srgbClr val="FFFFFF"/>
                </a:solidFill>
                <a:latin typeface="Segoe UI"/>
                <a:cs typeface="Segoe UI"/>
              </a:rPr>
              <a:t> </a:t>
            </a:r>
            <a:r>
              <a:rPr sz="2750" spc="20" dirty="0">
                <a:solidFill>
                  <a:srgbClr val="FFFFFF"/>
                </a:solidFill>
                <a:latin typeface="Segoe UI"/>
                <a:cs typeface="Segoe UI"/>
              </a:rPr>
              <a:t>Columnstore</a:t>
            </a:r>
            <a:r>
              <a:rPr sz="2750" spc="35" dirty="0">
                <a:solidFill>
                  <a:srgbClr val="FFFFFF"/>
                </a:solidFill>
                <a:latin typeface="Segoe UI"/>
                <a:cs typeface="Segoe UI"/>
              </a:rPr>
              <a:t> </a:t>
            </a:r>
            <a:r>
              <a:rPr sz="2750" spc="5" dirty="0">
                <a:solidFill>
                  <a:srgbClr val="FFFFFF"/>
                </a:solidFill>
                <a:latin typeface="Segoe UI"/>
                <a:cs typeface="Segoe UI"/>
              </a:rPr>
              <a:t>Indexes</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The indexes discussed so far in this module are row-based indexes; until SQL Server 2012, this was the only type of index supported by SQL Server. In this lesson, you will learn about column-oriented indexes,</a:t>
            </a:r>
            <a:r>
              <a:rPr lang="fr-FR" sz="1600" b="0" i="0" u="none" strike="noStrike" baseline="0" dirty="0" err="1">
                <a:latin typeface="Segoe"/>
              </a:rPr>
              <a:t>called</a:t>
            </a:r>
            <a:r>
              <a:rPr lang="fr-FR" sz="1600" b="0" i="0" u="none" strike="noStrike" baseline="0" dirty="0">
                <a:latin typeface="Segoe"/>
              </a:rPr>
              <a:t> </a:t>
            </a:r>
            <a:r>
              <a:rPr lang="fr-FR" sz="1600" b="0" i="0" u="none" strike="noStrike" baseline="0" dirty="0" err="1">
                <a:latin typeface="Segoe"/>
              </a:rPr>
              <a:t>columnstore</a:t>
            </a:r>
            <a:r>
              <a:rPr lang="fr-FR" sz="1600" b="0" i="0" u="none" strike="noStrike" baseline="0" dirty="0">
                <a:latin typeface="Segoe"/>
              </a:rPr>
              <a:t> indexes.</a:t>
            </a:r>
          </a:p>
          <a:p>
            <a:pPr algn="l">
              <a:lnSpc>
                <a:spcPct val="150000"/>
              </a:lnSpc>
            </a:pPr>
            <a:endParaRPr lang="en-GB" sz="1600" spc="25"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400" spc="25" dirty="0">
                <a:latin typeface="Segoe UI"/>
                <a:cs typeface="Segoe UI"/>
              </a:rPr>
              <a:t>What</a:t>
            </a:r>
            <a:r>
              <a:rPr sz="2400" spc="20" dirty="0">
                <a:latin typeface="Segoe UI"/>
                <a:cs typeface="Segoe UI"/>
              </a:rPr>
              <a:t> </a:t>
            </a:r>
            <a:r>
              <a:rPr sz="2400" spc="10" dirty="0">
                <a:latin typeface="Segoe UI"/>
                <a:cs typeface="Segoe UI"/>
              </a:rPr>
              <a:t>Is </a:t>
            </a:r>
            <a:r>
              <a:rPr sz="2400" spc="15" dirty="0">
                <a:latin typeface="Segoe UI"/>
                <a:cs typeface="Segoe UI"/>
              </a:rPr>
              <a:t>a</a:t>
            </a:r>
            <a:r>
              <a:rPr sz="2400" dirty="0">
                <a:latin typeface="Segoe UI"/>
                <a:cs typeface="Segoe UI"/>
              </a:rPr>
              <a:t> </a:t>
            </a:r>
            <a:r>
              <a:rPr sz="2400" spc="20" dirty="0">
                <a:latin typeface="Segoe UI"/>
                <a:cs typeface="Segoe UI"/>
              </a:rPr>
              <a:t>Columnstore</a:t>
            </a:r>
            <a:r>
              <a:rPr sz="2400" spc="-40" dirty="0">
                <a:latin typeface="Segoe UI"/>
                <a:cs typeface="Segoe UI"/>
              </a:rPr>
              <a:t> </a:t>
            </a:r>
            <a:r>
              <a:rPr sz="2400" spc="10" dirty="0">
                <a:latin typeface="Segoe UI"/>
                <a:cs typeface="Segoe UI"/>
              </a:rPr>
              <a:t>Index?</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20" dirty="0">
                <a:latin typeface="Segoe UI"/>
                <a:cs typeface="Segoe UI"/>
              </a:rPr>
              <a:t>Columnstore</a:t>
            </a:r>
            <a:r>
              <a:rPr sz="2400" spc="-40" dirty="0">
                <a:latin typeface="Segoe UI"/>
                <a:cs typeface="Segoe UI"/>
              </a:rPr>
              <a:t> </a:t>
            </a:r>
            <a:r>
              <a:rPr sz="2400" spc="10" dirty="0">
                <a:latin typeface="Segoe UI"/>
                <a:cs typeface="Segoe UI"/>
              </a:rPr>
              <a:t>Index</a:t>
            </a:r>
            <a:r>
              <a:rPr sz="2400" spc="60" dirty="0">
                <a:latin typeface="Segoe UI"/>
                <a:cs typeface="Segoe UI"/>
              </a:rPr>
              <a:t> </a:t>
            </a:r>
            <a:r>
              <a:rPr sz="2400" spc="10" dirty="0">
                <a:latin typeface="Segoe UI"/>
                <a:cs typeface="Segoe UI"/>
              </a:rPr>
              <a:t>Features</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20" dirty="0">
                <a:latin typeface="Segoe UI"/>
                <a:cs typeface="Segoe UI"/>
              </a:rPr>
              <a:t>Columnstore</a:t>
            </a:r>
            <a:r>
              <a:rPr sz="2400" spc="-35" dirty="0">
                <a:latin typeface="Segoe UI"/>
                <a:cs typeface="Segoe UI"/>
              </a:rPr>
              <a:t> </a:t>
            </a:r>
            <a:r>
              <a:rPr sz="2400" spc="10" dirty="0">
                <a:latin typeface="Segoe UI"/>
                <a:cs typeface="Segoe UI"/>
              </a:rPr>
              <a:t>Index</a:t>
            </a:r>
            <a:r>
              <a:rPr sz="2400" spc="70" dirty="0">
                <a:latin typeface="Segoe UI"/>
                <a:cs typeface="Segoe UI"/>
              </a:rPr>
              <a:t> </a:t>
            </a:r>
            <a:r>
              <a:rPr sz="2400" spc="10" dirty="0">
                <a:latin typeface="Segoe UI"/>
                <a:cs typeface="Segoe UI"/>
              </a:rPr>
              <a:t>Internals</a:t>
            </a:r>
            <a:endParaRPr sz="2400" dirty="0">
              <a:latin typeface="Segoe UI"/>
              <a:cs typeface="Segoe UI"/>
            </a:endParaRPr>
          </a:p>
          <a:p>
            <a:pPr marL="469900" marR="5080" indent="-457200">
              <a:lnSpc>
                <a:spcPct val="150000"/>
              </a:lnSpc>
              <a:spcBef>
                <a:spcPts val="605"/>
              </a:spcBef>
              <a:buClr>
                <a:srgbClr val="006FC0"/>
              </a:buClr>
              <a:buSzPct val="92727"/>
              <a:buFont typeface="Arial" panose="020B0604020202020204" pitchFamily="34" charset="0"/>
              <a:buChar char="•"/>
              <a:tabLst>
                <a:tab pos="184150" algn="l"/>
              </a:tabLst>
            </a:pPr>
            <a:r>
              <a:rPr sz="2400" spc="20" dirty="0">
                <a:latin typeface="Segoe UI"/>
                <a:cs typeface="Segoe UI"/>
              </a:rPr>
              <a:t>Demonstration:</a:t>
            </a:r>
            <a:r>
              <a:rPr sz="2400" spc="-5" dirty="0">
                <a:latin typeface="Segoe UI"/>
                <a:cs typeface="Segoe UI"/>
              </a:rPr>
              <a:t> </a:t>
            </a:r>
            <a:r>
              <a:rPr sz="2400" spc="10" dirty="0">
                <a:latin typeface="Segoe UI"/>
                <a:cs typeface="Segoe UI"/>
              </a:rPr>
              <a:t>Implementing</a:t>
            </a:r>
            <a:r>
              <a:rPr sz="2400" spc="160" dirty="0">
                <a:latin typeface="Segoe UI"/>
                <a:cs typeface="Segoe UI"/>
              </a:rPr>
              <a:t> </a:t>
            </a:r>
            <a:r>
              <a:rPr sz="2400" spc="15" dirty="0">
                <a:latin typeface="Segoe UI"/>
                <a:cs typeface="Segoe UI"/>
              </a:rPr>
              <a:t>a</a:t>
            </a:r>
            <a:r>
              <a:rPr sz="2400" spc="5" dirty="0">
                <a:latin typeface="Segoe UI"/>
                <a:cs typeface="Segoe UI"/>
              </a:rPr>
              <a:t> </a:t>
            </a:r>
            <a:r>
              <a:rPr sz="2400" spc="20" dirty="0">
                <a:latin typeface="Segoe UI"/>
                <a:cs typeface="Segoe UI"/>
              </a:rPr>
              <a:t>Columnstore </a:t>
            </a:r>
            <a:r>
              <a:rPr sz="2400" spc="-735" dirty="0">
                <a:latin typeface="Segoe UI"/>
                <a:cs typeface="Segoe UI"/>
              </a:rPr>
              <a:t> </a:t>
            </a:r>
            <a:r>
              <a:rPr sz="2400" spc="10" dirty="0">
                <a:latin typeface="Segoe UI"/>
                <a:cs typeface="Segoe UI"/>
              </a:rPr>
              <a:t>Index</a:t>
            </a:r>
            <a:endParaRPr sz="2400" dirty="0">
              <a:latin typeface="Segoe UI"/>
              <a:cs typeface="Segoe UI"/>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686300" cy="449580"/>
          </a:xfrm>
          <a:prstGeom prst="rect">
            <a:avLst/>
          </a:prstGeom>
        </p:spPr>
        <p:txBody>
          <a:bodyPr vert="horz" wrap="square" lIns="0" tIns="16510" rIns="0" bIns="0" rtlCol="0">
            <a:spAutoFit/>
          </a:bodyPr>
          <a:lstStyle/>
          <a:p>
            <a:pPr marL="12700">
              <a:lnSpc>
                <a:spcPct val="100000"/>
              </a:lnSpc>
              <a:spcBef>
                <a:spcPts val="130"/>
              </a:spcBef>
            </a:pPr>
            <a:r>
              <a:rPr spc="25" dirty="0"/>
              <a:t>What</a:t>
            </a:r>
            <a:r>
              <a:rPr spc="10" dirty="0"/>
              <a:t> Is</a:t>
            </a:r>
            <a:r>
              <a:rPr dirty="0"/>
              <a:t> </a:t>
            </a:r>
            <a:r>
              <a:rPr spc="15" dirty="0"/>
              <a:t>a</a:t>
            </a:r>
            <a:r>
              <a:rPr spc="-10" dirty="0"/>
              <a:t> </a:t>
            </a:r>
            <a:r>
              <a:rPr spc="20" dirty="0"/>
              <a:t>Columnstore</a:t>
            </a:r>
            <a:r>
              <a:rPr spc="-40" dirty="0"/>
              <a:t> </a:t>
            </a:r>
            <a:r>
              <a:rPr spc="10" dirty="0"/>
              <a:t>Index?</a:t>
            </a:r>
          </a:p>
        </p:txBody>
      </p:sp>
      <p:graphicFrame>
        <p:nvGraphicFramePr>
          <p:cNvPr id="3" name="object 3"/>
          <p:cNvGraphicFramePr>
            <a:graphicFrameLocks noGrp="1"/>
          </p:cNvGraphicFramePr>
          <p:nvPr/>
        </p:nvGraphicFramePr>
        <p:xfrm>
          <a:off x="420369" y="1359535"/>
          <a:ext cx="2642870" cy="1645914"/>
        </p:xfrm>
        <a:graphic>
          <a:graphicData uri="http://schemas.openxmlformats.org/drawingml/2006/table">
            <a:tbl>
              <a:tblPr firstRow="1" bandRow="1">
                <a:tableStyleId>{2D5ABB26-0587-4C30-8999-92F81FD0307C}</a:tableStyleId>
              </a:tblPr>
              <a:tblGrid>
                <a:gridCol w="2642870">
                  <a:extLst>
                    <a:ext uri="{9D8B030D-6E8A-4147-A177-3AD203B41FA5}">
                      <a16:colId xmlns:a16="http://schemas.microsoft.com/office/drawing/2014/main" val="20000"/>
                    </a:ext>
                  </a:extLst>
                </a:gridCol>
              </a:tblGrid>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38100">
                      <a:solidFill>
                        <a:srgbClr val="FFFFFF"/>
                      </a:solidFill>
                      <a:prstDash val="solid"/>
                    </a:lnB>
                    <a:solidFill>
                      <a:srgbClr val="006FC0"/>
                    </a:solidFill>
                  </a:tcPr>
                </a:tc>
                <a:extLst>
                  <a:ext uri="{0D108BD9-81ED-4DB2-BD59-A6C34878D82A}">
                    <a16:rowId xmlns:a16="http://schemas.microsoft.com/office/drawing/2014/main" val="10000"/>
                  </a:ext>
                </a:extLst>
              </a:tr>
              <a:tr h="182880">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38100">
                      <a:solidFill>
                        <a:srgbClr val="FFFFFF"/>
                      </a:solidFill>
                      <a:prstDash val="solid"/>
                    </a:lnT>
                    <a:lnB w="12700">
                      <a:solidFill>
                        <a:srgbClr val="FFFFFF"/>
                      </a:solidFill>
                      <a:prstDash val="solid"/>
                    </a:lnB>
                  </a:tcPr>
                </a:tc>
                <a:extLst>
                  <a:ext uri="{0D108BD9-81ED-4DB2-BD59-A6C34878D82A}">
                    <a16:rowId xmlns:a16="http://schemas.microsoft.com/office/drawing/2014/main" val="10001"/>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2"/>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3"/>
                  </a:ext>
                </a:extLst>
              </a:tr>
              <a:tr h="182880">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4"/>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5"/>
                  </a:ext>
                </a:extLst>
              </a:tr>
              <a:tr h="182880">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6"/>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7"/>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8"/>
                  </a:ext>
                </a:extLst>
              </a:tr>
            </a:tbl>
          </a:graphicData>
        </a:graphic>
      </p:graphicFrame>
      <p:graphicFrame>
        <p:nvGraphicFramePr>
          <p:cNvPr id="4" name="object 4"/>
          <p:cNvGraphicFramePr>
            <a:graphicFrameLocks noGrp="1"/>
          </p:cNvGraphicFramePr>
          <p:nvPr/>
        </p:nvGraphicFramePr>
        <p:xfrm>
          <a:off x="3241929" y="1362075"/>
          <a:ext cx="2642870" cy="1644645"/>
        </p:xfrm>
        <a:graphic>
          <a:graphicData uri="http://schemas.openxmlformats.org/drawingml/2006/table">
            <a:tbl>
              <a:tblPr firstRow="1" bandRow="1">
                <a:tableStyleId>{2D5ABB26-0587-4C30-8999-92F81FD0307C}</a:tableStyleId>
              </a:tblPr>
              <a:tblGrid>
                <a:gridCol w="2642870">
                  <a:extLst>
                    <a:ext uri="{9D8B030D-6E8A-4147-A177-3AD203B41FA5}">
                      <a16:colId xmlns:a16="http://schemas.microsoft.com/office/drawing/2014/main" val="20000"/>
                    </a:ext>
                  </a:extLst>
                </a:gridCol>
              </a:tblGrid>
              <a:tr h="162560">
                <a:tc>
                  <a:txBody>
                    <a:bodyPr/>
                    <a:lstStyle/>
                    <a:p>
                      <a:pPr>
                        <a:lnSpc>
                          <a:spcPct val="100000"/>
                        </a:lnSpc>
                      </a:pPr>
                      <a:endParaRPr sz="9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solidFill>
                      <a:srgbClr val="006FC0"/>
                    </a:solidFill>
                  </a:tcPr>
                </a:tc>
                <a:extLst>
                  <a:ext uri="{0D108BD9-81ED-4DB2-BD59-A6C34878D82A}">
                    <a16:rowId xmlns:a16="http://schemas.microsoft.com/office/drawing/2014/main" val="10000"/>
                  </a:ext>
                </a:extLst>
              </a:tr>
              <a:tr h="201930">
                <a:tc>
                  <a:txBody>
                    <a:bodyPr/>
                    <a:lstStyle/>
                    <a:p>
                      <a:pPr>
                        <a:lnSpc>
                          <a:spcPct val="100000"/>
                        </a:lnSpc>
                      </a:pPr>
                      <a:endParaRPr sz="1200">
                        <a:latin typeface="Times New Roman"/>
                        <a:cs typeface="Times New Roman"/>
                      </a:endParaRPr>
                    </a:p>
                  </a:txBody>
                  <a:tcPr marL="0" marR="0" marT="0" marB="0">
                    <a:lnL w="12700">
                      <a:solidFill>
                        <a:srgbClr val="FFFFFF"/>
                      </a:solidFill>
                      <a:prstDash val="solid"/>
                    </a:lnL>
                    <a:lnR w="12700">
                      <a:solidFill>
                        <a:srgbClr val="FFFFFF"/>
                      </a:solidFill>
                      <a:prstDash val="solid"/>
                    </a:lnR>
                    <a:lnB w="12700">
                      <a:solidFill>
                        <a:srgbClr val="FFFFFF"/>
                      </a:solidFill>
                      <a:prstDash val="solid"/>
                    </a:lnB>
                  </a:tcPr>
                </a:tc>
                <a:extLst>
                  <a:ext uri="{0D108BD9-81ED-4DB2-BD59-A6C34878D82A}">
                    <a16:rowId xmlns:a16="http://schemas.microsoft.com/office/drawing/2014/main" val="10001"/>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2"/>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3"/>
                  </a:ext>
                </a:extLst>
              </a:tr>
              <a:tr h="182880">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4"/>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5"/>
                  </a:ext>
                </a:extLst>
              </a:tr>
              <a:tr h="182880">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6"/>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7"/>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8"/>
                  </a:ext>
                </a:extLst>
              </a:tr>
            </a:tbl>
          </a:graphicData>
        </a:graphic>
      </p:graphicFrame>
      <p:graphicFrame>
        <p:nvGraphicFramePr>
          <p:cNvPr id="5" name="object 5"/>
          <p:cNvGraphicFramePr>
            <a:graphicFrameLocks noGrp="1"/>
          </p:cNvGraphicFramePr>
          <p:nvPr/>
        </p:nvGraphicFramePr>
        <p:xfrm>
          <a:off x="6063488" y="1362075"/>
          <a:ext cx="2642870" cy="1644645"/>
        </p:xfrm>
        <a:graphic>
          <a:graphicData uri="http://schemas.openxmlformats.org/drawingml/2006/table">
            <a:tbl>
              <a:tblPr firstRow="1" bandRow="1">
                <a:tableStyleId>{2D5ABB26-0587-4C30-8999-92F81FD0307C}</a:tableStyleId>
              </a:tblPr>
              <a:tblGrid>
                <a:gridCol w="2642870">
                  <a:extLst>
                    <a:ext uri="{9D8B030D-6E8A-4147-A177-3AD203B41FA5}">
                      <a16:colId xmlns:a16="http://schemas.microsoft.com/office/drawing/2014/main" val="20000"/>
                    </a:ext>
                  </a:extLst>
                </a:gridCol>
              </a:tblGrid>
              <a:tr h="162560">
                <a:tc>
                  <a:txBody>
                    <a:bodyPr/>
                    <a:lstStyle/>
                    <a:p>
                      <a:pPr>
                        <a:lnSpc>
                          <a:spcPct val="100000"/>
                        </a:lnSpc>
                      </a:pPr>
                      <a:endParaRPr sz="9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solidFill>
                      <a:srgbClr val="006FC0"/>
                    </a:solidFill>
                  </a:tcPr>
                </a:tc>
                <a:extLst>
                  <a:ext uri="{0D108BD9-81ED-4DB2-BD59-A6C34878D82A}">
                    <a16:rowId xmlns:a16="http://schemas.microsoft.com/office/drawing/2014/main" val="10000"/>
                  </a:ext>
                </a:extLst>
              </a:tr>
              <a:tr h="201930">
                <a:tc>
                  <a:txBody>
                    <a:bodyPr/>
                    <a:lstStyle/>
                    <a:p>
                      <a:pPr>
                        <a:lnSpc>
                          <a:spcPct val="100000"/>
                        </a:lnSpc>
                      </a:pPr>
                      <a:endParaRPr sz="1200">
                        <a:latin typeface="Times New Roman"/>
                        <a:cs typeface="Times New Roman"/>
                      </a:endParaRPr>
                    </a:p>
                  </a:txBody>
                  <a:tcPr marL="0" marR="0" marT="0" marB="0">
                    <a:lnL w="12700">
                      <a:solidFill>
                        <a:srgbClr val="FFFFFF"/>
                      </a:solidFill>
                      <a:prstDash val="solid"/>
                    </a:lnL>
                    <a:lnR w="12700">
                      <a:solidFill>
                        <a:srgbClr val="FFFFFF"/>
                      </a:solidFill>
                      <a:prstDash val="solid"/>
                    </a:lnR>
                    <a:lnB w="12700">
                      <a:solidFill>
                        <a:srgbClr val="FFFFFF"/>
                      </a:solidFill>
                      <a:prstDash val="solid"/>
                    </a:lnB>
                  </a:tcPr>
                </a:tc>
                <a:extLst>
                  <a:ext uri="{0D108BD9-81ED-4DB2-BD59-A6C34878D82A}">
                    <a16:rowId xmlns:a16="http://schemas.microsoft.com/office/drawing/2014/main" val="10001"/>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2"/>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3"/>
                  </a:ext>
                </a:extLst>
              </a:tr>
              <a:tr h="182880">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4"/>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5"/>
                  </a:ext>
                </a:extLst>
              </a:tr>
              <a:tr h="182880">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6"/>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tcPr>
                </a:tc>
                <a:extLst>
                  <a:ext uri="{0D108BD9-81ED-4DB2-BD59-A6C34878D82A}">
                    <a16:rowId xmlns:a16="http://schemas.microsoft.com/office/drawing/2014/main" val="10007"/>
                  </a:ext>
                </a:extLst>
              </a:tr>
              <a:tr h="182879">
                <a:tc>
                  <a:txBody>
                    <a:bodyPr/>
                    <a:lstStyle/>
                    <a:p>
                      <a:pPr>
                        <a:lnSpc>
                          <a:spcPct val="100000"/>
                        </a:lnSpc>
                      </a:pPr>
                      <a:endParaRPr sz="1000">
                        <a:latin typeface="Times New Roman"/>
                        <a:cs typeface="Times New Roman"/>
                      </a:endParaRPr>
                    </a:p>
                  </a:txBody>
                  <a:tcPr marL="0" marR="0" marT="0" marB="0">
                    <a:lnL w="12700">
                      <a:solidFill>
                        <a:srgbClr val="FFFFFF"/>
                      </a:solidFill>
                      <a:prstDash val="solid"/>
                    </a:lnL>
                    <a:lnR w="12700">
                      <a:solidFill>
                        <a:srgbClr val="FFFFFF"/>
                      </a:solidFill>
                      <a:prstDash val="solid"/>
                    </a:lnR>
                    <a:lnT w="12700">
                      <a:solidFill>
                        <a:srgbClr val="FFFFFF"/>
                      </a:solidFill>
                      <a:prstDash val="solid"/>
                    </a:lnT>
                    <a:lnB w="12700">
                      <a:solidFill>
                        <a:srgbClr val="FFFFFF"/>
                      </a:solidFill>
                      <a:prstDash val="solid"/>
                    </a:lnB>
                    <a:solidFill>
                      <a:srgbClr val="006FC0"/>
                    </a:solidFill>
                  </a:tcPr>
                </a:tc>
                <a:extLst>
                  <a:ext uri="{0D108BD9-81ED-4DB2-BD59-A6C34878D82A}">
                    <a16:rowId xmlns:a16="http://schemas.microsoft.com/office/drawing/2014/main" val="10008"/>
                  </a:ext>
                </a:extLst>
              </a:tr>
            </a:tbl>
          </a:graphicData>
        </a:graphic>
      </p:graphicFrame>
      <p:sp>
        <p:nvSpPr>
          <p:cNvPr id="6" name="object 6"/>
          <p:cNvSpPr txBox="1"/>
          <p:nvPr/>
        </p:nvSpPr>
        <p:spPr>
          <a:xfrm>
            <a:off x="3596385" y="921067"/>
            <a:ext cx="1760855" cy="300355"/>
          </a:xfrm>
          <a:prstGeom prst="rect">
            <a:avLst/>
          </a:prstGeom>
        </p:spPr>
        <p:txBody>
          <a:bodyPr vert="horz" wrap="square" lIns="0" tIns="12700" rIns="0" bIns="0" rtlCol="0">
            <a:spAutoFit/>
          </a:bodyPr>
          <a:lstStyle/>
          <a:p>
            <a:pPr marL="12700">
              <a:lnSpc>
                <a:spcPct val="100000"/>
              </a:lnSpc>
              <a:spcBef>
                <a:spcPts val="100"/>
              </a:spcBef>
            </a:pPr>
            <a:r>
              <a:rPr sz="1800" spc="-15" dirty="0">
                <a:latin typeface="Segoe UI"/>
                <a:cs typeface="Segoe UI"/>
              </a:rPr>
              <a:t>Row-Based</a:t>
            </a:r>
            <a:r>
              <a:rPr sz="1800" spc="-30" dirty="0">
                <a:latin typeface="Segoe UI"/>
                <a:cs typeface="Segoe UI"/>
              </a:rPr>
              <a:t> </a:t>
            </a:r>
            <a:r>
              <a:rPr sz="1800" spc="5" dirty="0">
                <a:latin typeface="Segoe UI"/>
                <a:cs typeface="Segoe UI"/>
              </a:rPr>
              <a:t>Index</a:t>
            </a:r>
            <a:endParaRPr sz="1800">
              <a:latin typeface="Segoe UI"/>
              <a:cs typeface="Segoe UI"/>
            </a:endParaRPr>
          </a:p>
        </p:txBody>
      </p:sp>
      <p:sp>
        <p:nvSpPr>
          <p:cNvPr id="7" name="object 7"/>
          <p:cNvSpPr txBox="1"/>
          <p:nvPr/>
        </p:nvSpPr>
        <p:spPr>
          <a:xfrm>
            <a:off x="1417574" y="3157791"/>
            <a:ext cx="701040" cy="300355"/>
          </a:xfrm>
          <a:prstGeom prst="rect">
            <a:avLst/>
          </a:prstGeom>
        </p:spPr>
        <p:txBody>
          <a:bodyPr vert="horz" wrap="square" lIns="0" tIns="12700" rIns="0" bIns="0" rtlCol="0">
            <a:spAutoFit/>
          </a:bodyPr>
          <a:lstStyle/>
          <a:p>
            <a:pPr marL="12700">
              <a:lnSpc>
                <a:spcPct val="100000"/>
              </a:lnSpc>
              <a:spcBef>
                <a:spcPts val="100"/>
              </a:spcBef>
            </a:pPr>
            <a:r>
              <a:rPr sz="1800" spc="-40" dirty="0">
                <a:latin typeface="Segoe UI"/>
                <a:cs typeface="Segoe UI"/>
              </a:rPr>
              <a:t>Page</a:t>
            </a:r>
            <a:r>
              <a:rPr sz="1800" spc="-10" dirty="0">
                <a:latin typeface="Segoe UI"/>
                <a:cs typeface="Segoe UI"/>
              </a:rPr>
              <a:t> </a:t>
            </a:r>
            <a:r>
              <a:rPr sz="1800" dirty="0">
                <a:latin typeface="Segoe UI"/>
                <a:cs typeface="Segoe UI"/>
              </a:rPr>
              <a:t>1</a:t>
            </a:r>
            <a:endParaRPr sz="1800">
              <a:latin typeface="Segoe UI"/>
              <a:cs typeface="Segoe UI"/>
            </a:endParaRPr>
          </a:p>
        </p:txBody>
      </p:sp>
      <p:sp>
        <p:nvSpPr>
          <p:cNvPr id="8" name="object 8"/>
          <p:cNvSpPr txBox="1"/>
          <p:nvPr/>
        </p:nvSpPr>
        <p:spPr>
          <a:xfrm>
            <a:off x="4176776" y="3157791"/>
            <a:ext cx="701040" cy="300355"/>
          </a:xfrm>
          <a:prstGeom prst="rect">
            <a:avLst/>
          </a:prstGeom>
        </p:spPr>
        <p:txBody>
          <a:bodyPr vert="horz" wrap="square" lIns="0" tIns="12700" rIns="0" bIns="0" rtlCol="0">
            <a:spAutoFit/>
          </a:bodyPr>
          <a:lstStyle/>
          <a:p>
            <a:pPr marL="12700">
              <a:lnSpc>
                <a:spcPct val="100000"/>
              </a:lnSpc>
              <a:spcBef>
                <a:spcPts val="100"/>
              </a:spcBef>
            </a:pPr>
            <a:r>
              <a:rPr sz="1800" spc="-40" dirty="0">
                <a:latin typeface="Segoe UI"/>
                <a:cs typeface="Segoe UI"/>
              </a:rPr>
              <a:t>Page</a:t>
            </a:r>
            <a:r>
              <a:rPr sz="1800" spc="-10" dirty="0">
                <a:latin typeface="Segoe UI"/>
                <a:cs typeface="Segoe UI"/>
              </a:rPr>
              <a:t> </a:t>
            </a:r>
            <a:r>
              <a:rPr sz="1800" dirty="0">
                <a:latin typeface="Segoe UI"/>
                <a:cs typeface="Segoe UI"/>
              </a:rPr>
              <a:t>2</a:t>
            </a:r>
            <a:endParaRPr sz="1800">
              <a:latin typeface="Segoe UI"/>
              <a:cs typeface="Segoe UI"/>
            </a:endParaRPr>
          </a:p>
        </p:txBody>
      </p:sp>
      <p:sp>
        <p:nvSpPr>
          <p:cNvPr id="9" name="object 9"/>
          <p:cNvSpPr txBox="1"/>
          <p:nvPr/>
        </p:nvSpPr>
        <p:spPr>
          <a:xfrm>
            <a:off x="7066533" y="3157791"/>
            <a:ext cx="701675" cy="300355"/>
          </a:xfrm>
          <a:prstGeom prst="rect">
            <a:avLst/>
          </a:prstGeom>
        </p:spPr>
        <p:txBody>
          <a:bodyPr vert="horz" wrap="square" lIns="0" tIns="12700" rIns="0" bIns="0" rtlCol="0">
            <a:spAutoFit/>
          </a:bodyPr>
          <a:lstStyle/>
          <a:p>
            <a:pPr marL="12700">
              <a:lnSpc>
                <a:spcPct val="100000"/>
              </a:lnSpc>
              <a:spcBef>
                <a:spcPts val="100"/>
              </a:spcBef>
            </a:pPr>
            <a:r>
              <a:rPr sz="1800" spc="-35" dirty="0">
                <a:latin typeface="Segoe UI"/>
                <a:cs typeface="Segoe UI"/>
              </a:rPr>
              <a:t>Page</a:t>
            </a:r>
            <a:r>
              <a:rPr sz="1800" spc="-25" dirty="0">
                <a:latin typeface="Segoe UI"/>
                <a:cs typeface="Segoe UI"/>
              </a:rPr>
              <a:t> </a:t>
            </a:r>
            <a:r>
              <a:rPr sz="1800" dirty="0">
                <a:latin typeface="Segoe UI"/>
                <a:cs typeface="Segoe UI"/>
              </a:rPr>
              <a:t>3</a:t>
            </a:r>
            <a:endParaRPr sz="1800">
              <a:latin typeface="Segoe UI"/>
              <a:cs typeface="Segoe UI"/>
            </a:endParaRPr>
          </a:p>
        </p:txBody>
      </p:sp>
      <p:sp>
        <p:nvSpPr>
          <p:cNvPr id="10" name="object 10"/>
          <p:cNvSpPr txBox="1"/>
          <p:nvPr/>
        </p:nvSpPr>
        <p:spPr>
          <a:xfrm>
            <a:off x="5387" y="1828800"/>
            <a:ext cx="276999" cy="613941"/>
          </a:xfrm>
          <a:prstGeom prst="rect">
            <a:avLst/>
          </a:prstGeom>
        </p:spPr>
        <p:txBody>
          <a:bodyPr vert="vert270" wrap="square" lIns="0" tIns="31115" rIns="0" bIns="0" rtlCol="0">
            <a:spAutoFit/>
          </a:bodyPr>
          <a:lstStyle/>
          <a:p>
            <a:pPr marL="12700">
              <a:lnSpc>
                <a:spcPct val="100000"/>
              </a:lnSpc>
              <a:spcBef>
                <a:spcPts val="245"/>
              </a:spcBef>
            </a:pPr>
            <a:r>
              <a:rPr sz="1800" spc="-105" dirty="0">
                <a:latin typeface="Segoe UI"/>
                <a:cs typeface="Segoe UI"/>
              </a:rPr>
              <a:t>R</a:t>
            </a:r>
            <a:r>
              <a:rPr sz="1800" spc="-10" dirty="0">
                <a:latin typeface="Segoe UI"/>
                <a:cs typeface="Segoe UI"/>
              </a:rPr>
              <a:t>o</a:t>
            </a:r>
            <a:r>
              <a:rPr sz="1800" spc="-25" dirty="0">
                <a:latin typeface="Segoe UI"/>
                <a:cs typeface="Segoe UI"/>
              </a:rPr>
              <a:t>w</a:t>
            </a:r>
            <a:r>
              <a:rPr sz="1800" dirty="0">
                <a:latin typeface="Segoe UI"/>
                <a:cs typeface="Segoe UI"/>
              </a:rPr>
              <a:t>s</a:t>
            </a:r>
          </a:p>
        </p:txBody>
      </p:sp>
      <p:sp>
        <p:nvSpPr>
          <p:cNvPr id="11" name="object 11"/>
          <p:cNvSpPr/>
          <p:nvPr/>
        </p:nvSpPr>
        <p:spPr>
          <a:xfrm>
            <a:off x="4010025" y="4229100"/>
            <a:ext cx="142875" cy="1076325"/>
          </a:xfrm>
          <a:custGeom>
            <a:avLst/>
            <a:gdLst/>
            <a:ahLst/>
            <a:cxnLst/>
            <a:rect l="l" t="t" r="r" b="b"/>
            <a:pathLst>
              <a:path w="142875" h="1076325">
                <a:moveTo>
                  <a:pt x="142875" y="0"/>
                </a:moveTo>
                <a:lnTo>
                  <a:pt x="0" y="0"/>
                </a:lnTo>
                <a:lnTo>
                  <a:pt x="0" y="1076325"/>
                </a:lnTo>
                <a:lnTo>
                  <a:pt x="142875" y="1076325"/>
                </a:lnTo>
                <a:lnTo>
                  <a:pt x="142875" y="0"/>
                </a:lnTo>
                <a:close/>
              </a:path>
            </a:pathLst>
          </a:custGeom>
          <a:solidFill>
            <a:srgbClr val="006FC0"/>
          </a:solidFill>
        </p:spPr>
        <p:txBody>
          <a:bodyPr wrap="square" lIns="0" tIns="0" rIns="0" bIns="0" rtlCol="0"/>
          <a:lstStyle/>
          <a:p>
            <a:endParaRPr/>
          </a:p>
        </p:txBody>
      </p:sp>
      <p:sp>
        <p:nvSpPr>
          <p:cNvPr id="12" name="object 12"/>
          <p:cNvSpPr/>
          <p:nvPr/>
        </p:nvSpPr>
        <p:spPr>
          <a:xfrm>
            <a:off x="4343400" y="4229100"/>
            <a:ext cx="142875" cy="1076325"/>
          </a:xfrm>
          <a:custGeom>
            <a:avLst/>
            <a:gdLst/>
            <a:ahLst/>
            <a:cxnLst/>
            <a:rect l="l" t="t" r="r" b="b"/>
            <a:pathLst>
              <a:path w="142875" h="1076325">
                <a:moveTo>
                  <a:pt x="142875" y="0"/>
                </a:moveTo>
                <a:lnTo>
                  <a:pt x="0" y="0"/>
                </a:lnTo>
                <a:lnTo>
                  <a:pt x="0" y="1076325"/>
                </a:lnTo>
                <a:lnTo>
                  <a:pt x="142875" y="1076325"/>
                </a:lnTo>
                <a:lnTo>
                  <a:pt x="142875" y="0"/>
                </a:lnTo>
                <a:close/>
              </a:path>
            </a:pathLst>
          </a:custGeom>
          <a:solidFill>
            <a:srgbClr val="006FC0"/>
          </a:solidFill>
        </p:spPr>
        <p:txBody>
          <a:bodyPr wrap="square" lIns="0" tIns="0" rIns="0" bIns="0" rtlCol="0"/>
          <a:lstStyle/>
          <a:p>
            <a:endParaRPr/>
          </a:p>
        </p:txBody>
      </p:sp>
      <p:sp>
        <p:nvSpPr>
          <p:cNvPr id="13" name="object 13"/>
          <p:cNvSpPr/>
          <p:nvPr/>
        </p:nvSpPr>
        <p:spPr>
          <a:xfrm>
            <a:off x="4676775" y="4229100"/>
            <a:ext cx="142875" cy="1076325"/>
          </a:xfrm>
          <a:custGeom>
            <a:avLst/>
            <a:gdLst/>
            <a:ahLst/>
            <a:cxnLst/>
            <a:rect l="l" t="t" r="r" b="b"/>
            <a:pathLst>
              <a:path w="142875" h="1076325">
                <a:moveTo>
                  <a:pt x="142875" y="0"/>
                </a:moveTo>
                <a:lnTo>
                  <a:pt x="0" y="0"/>
                </a:lnTo>
                <a:lnTo>
                  <a:pt x="0" y="1076325"/>
                </a:lnTo>
                <a:lnTo>
                  <a:pt x="142875" y="1076325"/>
                </a:lnTo>
                <a:lnTo>
                  <a:pt x="142875" y="0"/>
                </a:lnTo>
                <a:close/>
              </a:path>
            </a:pathLst>
          </a:custGeom>
          <a:solidFill>
            <a:srgbClr val="006FC0"/>
          </a:solidFill>
        </p:spPr>
        <p:txBody>
          <a:bodyPr wrap="square" lIns="0" tIns="0" rIns="0" bIns="0" rtlCol="0"/>
          <a:lstStyle/>
          <a:p>
            <a:endParaRPr/>
          </a:p>
        </p:txBody>
      </p:sp>
      <p:sp>
        <p:nvSpPr>
          <p:cNvPr id="14" name="object 14"/>
          <p:cNvSpPr/>
          <p:nvPr/>
        </p:nvSpPr>
        <p:spPr>
          <a:xfrm>
            <a:off x="5000625" y="4229100"/>
            <a:ext cx="142875" cy="1076325"/>
          </a:xfrm>
          <a:custGeom>
            <a:avLst/>
            <a:gdLst/>
            <a:ahLst/>
            <a:cxnLst/>
            <a:rect l="l" t="t" r="r" b="b"/>
            <a:pathLst>
              <a:path w="142875" h="1076325">
                <a:moveTo>
                  <a:pt x="142875" y="0"/>
                </a:moveTo>
                <a:lnTo>
                  <a:pt x="0" y="0"/>
                </a:lnTo>
                <a:lnTo>
                  <a:pt x="0" y="1076325"/>
                </a:lnTo>
                <a:lnTo>
                  <a:pt x="142875" y="1076325"/>
                </a:lnTo>
                <a:lnTo>
                  <a:pt x="142875" y="0"/>
                </a:lnTo>
                <a:close/>
              </a:path>
            </a:pathLst>
          </a:custGeom>
          <a:solidFill>
            <a:srgbClr val="006FC0"/>
          </a:solidFill>
        </p:spPr>
        <p:txBody>
          <a:bodyPr wrap="square" lIns="0" tIns="0" rIns="0" bIns="0" rtlCol="0"/>
          <a:lstStyle/>
          <a:p>
            <a:endParaRPr/>
          </a:p>
        </p:txBody>
      </p:sp>
      <p:sp>
        <p:nvSpPr>
          <p:cNvPr id="15" name="object 15"/>
          <p:cNvSpPr/>
          <p:nvPr/>
        </p:nvSpPr>
        <p:spPr>
          <a:xfrm>
            <a:off x="4010025" y="5391150"/>
            <a:ext cx="142875" cy="1076325"/>
          </a:xfrm>
          <a:custGeom>
            <a:avLst/>
            <a:gdLst/>
            <a:ahLst/>
            <a:cxnLst/>
            <a:rect l="l" t="t" r="r" b="b"/>
            <a:pathLst>
              <a:path w="142875" h="1076325">
                <a:moveTo>
                  <a:pt x="142875" y="0"/>
                </a:moveTo>
                <a:lnTo>
                  <a:pt x="0" y="0"/>
                </a:lnTo>
                <a:lnTo>
                  <a:pt x="0" y="1076325"/>
                </a:lnTo>
                <a:lnTo>
                  <a:pt x="142875" y="1076325"/>
                </a:lnTo>
                <a:lnTo>
                  <a:pt x="142875" y="0"/>
                </a:lnTo>
                <a:close/>
              </a:path>
            </a:pathLst>
          </a:custGeom>
          <a:solidFill>
            <a:srgbClr val="006FC0"/>
          </a:solidFill>
        </p:spPr>
        <p:txBody>
          <a:bodyPr wrap="square" lIns="0" tIns="0" rIns="0" bIns="0" rtlCol="0"/>
          <a:lstStyle/>
          <a:p>
            <a:endParaRPr/>
          </a:p>
        </p:txBody>
      </p:sp>
      <p:sp>
        <p:nvSpPr>
          <p:cNvPr id="16" name="object 16"/>
          <p:cNvSpPr/>
          <p:nvPr/>
        </p:nvSpPr>
        <p:spPr>
          <a:xfrm>
            <a:off x="4343400" y="5391150"/>
            <a:ext cx="142875" cy="1076325"/>
          </a:xfrm>
          <a:custGeom>
            <a:avLst/>
            <a:gdLst/>
            <a:ahLst/>
            <a:cxnLst/>
            <a:rect l="l" t="t" r="r" b="b"/>
            <a:pathLst>
              <a:path w="142875" h="1076325">
                <a:moveTo>
                  <a:pt x="142875" y="0"/>
                </a:moveTo>
                <a:lnTo>
                  <a:pt x="0" y="0"/>
                </a:lnTo>
                <a:lnTo>
                  <a:pt x="0" y="1076325"/>
                </a:lnTo>
                <a:lnTo>
                  <a:pt x="142875" y="1076325"/>
                </a:lnTo>
                <a:lnTo>
                  <a:pt x="142875" y="0"/>
                </a:lnTo>
                <a:close/>
              </a:path>
            </a:pathLst>
          </a:custGeom>
          <a:solidFill>
            <a:srgbClr val="006FC0"/>
          </a:solidFill>
        </p:spPr>
        <p:txBody>
          <a:bodyPr wrap="square" lIns="0" tIns="0" rIns="0" bIns="0" rtlCol="0"/>
          <a:lstStyle/>
          <a:p>
            <a:endParaRPr/>
          </a:p>
        </p:txBody>
      </p:sp>
      <p:sp>
        <p:nvSpPr>
          <p:cNvPr id="17" name="object 17"/>
          <p:cNvSpPr/>
          <p:nvPr/>
        </p:nvSpPr>
        <p:spPr>
          <a:xfrm>
            <a:off x="4676775" y="5391150"/>
            <a:ext cx="142875" cy="1076325"/>
          </a:xfrm>
          <a:custGeom>
            <a:avLst/>
            <a:gdLst/>
            <a:ahLst/>
            <a:cxnLst/>
            <a:rect l="l" t="t" r="r" b="b"/>
            <a:pathLst>
              <a:path w="142875" h="1076325">
                <a:moveTo>
                  <a:pt x="142875" y="0"/>
                </a:moveTo>
                <a:lnTo>
                  <a:pt x="0" y="0"/>
                </a:lnTo>
                <a:lnTo>
                  <a:pt x="0" y="1076325"/>
                </a:lnTo>
                <a:lnTo>
                  <a:pt x="142875" y="1076325"/>
                </a:lnTo>
                <a:lnTo>
                  <a:pt x="142875" y="0"/>
                </a:lnTo>
                <a:close/>
              </a:path>
            </a:pathLst>
          </a:custGeom>
          <a:solidFill>
            <a:srgbClr val="006FC0"/>
          </a:solidFill>
        </p:spPr>
        <p:txBody>
          <a:bodyPr wrap="square" lIns="0" tIns="0" rIns="0" bIns="0" rtlCol="0"/>
          <a:lstStyle/>
          <a:p>
            <a:endParaRPr/>
          </a:p>
        </p:txBody>
      </p:sp>
      <p:sp>
        <p:nvSpPr>
          <p:cNvPr id="18" name="object 18"/>
          <p:cNvSpPr/>
          <p:nvPr/>
        </p:nvSpPr>
        <p:spPr>
          <a:xfrm>
            <a:off x="5000625" y="5391150"/>
            <a:ext cx="142875" cy="1076325"/>
          </a:xfrm>
          <a:custGeom>
            <a:avLst/>
            <a:gdLst/>
            <a:ahLst/>
            <a:cxnLst/>
            <a:rect l="l" t="t" r="r" b="b"/>
            <a:pathLst>
              <a:path w="142875" h="1076325">
                <a:moveTo>
                  <a:pt x="142875" y="0"/>
                </a:moveTo>
                <a:lnTo>
                  <a:pt x="0" y="0"/>
                </a:lnTo>
                <a:lnTo>
                  <a:pt x="0" y="1076325"/>
                </a:lnTo>
                <a:lnTo>
                  <a:pt x="142875" y="1076325"/>
                </a:lnTo>
                <a:lnTo>
                  <a:pt x="142875" y="0"/>
                </a:lnTo>
                <a:close/>
              </a:path>
            </a:pathLst>
          </a:custGeom>
          <a:solidFill>
            <a:srgbClr val="006FC0"/>
          </a:solidFill>
        </p:spPr>
        <p:txBody>
          <a:bodyPr wrap="square" lIns="0" tIns="0" rIns="0" bIns="0" rtlCol="0"/>
          <a:lstStyle/>
          <a:p>
            <a:endParaRPr/>
          </a:p>
        </p:txBody>
      </p:sp>
      <p:sp>
        <p:nvSpPr>
          <p:cNvPr id="19" name="object 19"/>
          <p:cNvSpPr txBox="1"/>
          <p:nvPr/>
        </p:nvSpPr>
        <p:spPr>
          <a:xfrm>
            <a:off x="503237" y="3947731"/>
            <a:ext cx="4710430" cy="2055495"/>
          </a:xfrm>
          <a:prstGeom prst="rect">
            <a:avLst/>
          </a:prstGeom>
        </p:spPr>
        <p:txBody>
          <a:bodyPr vert="horz" wrap="square" lIns="0" tIns="12700" rIns="0" bIns="0" rtlCol="0">
            <a:spAutoFit/>
          </a:bodyPr>
          <a:lstStyle/>
          <a:p>
            <a:pPr marR="5080" algn="r">
              <a:lnSpc>
                <a:spcPct val="100000"/>
              </a:lnSpc>
              <a:spcBef>
                <a:spcPts val="100"/>
              </a:spcBef>
            </a:pPr>
            <a:r>
              <a:rPr sz="1800" spc="5" dirty="0">
                <a:latin typeface="Segoe UI"/>
                <a:cs typeface="Segoe UI"/>
              </a:rPr>
              <a:t>C</a:t>
            </a:r>
            <a:r>
              <a:rPr sz="1800" dirty="0">
                <a:latin typeface="Segoe UI"/>
                <a:cs typeface="Segoe UI"/>
              </a:rPr>
              <a:t>1</a:t>
            </a:r>
            <a:r>
              <a:rPr sz="1800" spc="-120" dirty="0">
                <a:latin typeface="Segoe UI"/>
                <a:cs typeface="Segoe UI"/>
              </a:rPr>
              <a:t> </a:t>
            </a:r>
            <a:r>
              <a:rPr sz="1800" spc="10" dirty="0">
                <a:latin typeface="Segoe UI"/>
                <a:cs typeface="Segoe UI"/>
              </a:rPr>
              <a:t>C</a:t>
            </a:r>
            <a:r>
              <a:rPr sz="1800" dirty="0">
                <a:latin typeface="Segoe UI"/>
                <a:cs typeface="Segoe UI"/>
              </a:rPr>
              <a:t>2</a:t>
            </a:r>
            <a:r>
              <a:rPr sz="1800" spc="-120" dirty="0">
                <a:latin typeface="Segoe UI"/>
                <a:cs typeface="Segoe UI"/>
              </a:rPr>
              <a:t> </a:t>
            </a:r>
            <a:r>
              <a:rPr sz="1800" spc="5" dirty="0">
                <a:latin typeface="Segoe UI"/>
                <a:cs typeface="Segoe UI"/>
              </a:rPr>
              <a:t>C</a:t>
            </a:r>
            <a:r>
              <a:rPr sz="1800" dirty="0">
                <a:latin typeface="Segoe UI"/>
                <a:cs typeface="Segoe UI"/>
              </a:rPr>
              <a:t>3</a:t>
            </a:r>
            <a:r>
              <a:rPr sz="1800" spc="185" dirty="0">
                <a:latin typeface="Segoe UI"/>
                <a:cs typeface="Segoe UI"/>
              </a:rPr>
              <a:t> </a:t>
            </a:r>
            <a:r>
              <a:rPr sz="1800" spc="5" dirty="0">
                <a:latin typeface="Segoe UI"/>
                <a:cs typeface="Segoe UI"/>
              </a:rPr>
              <a:t>C4</a:t>
            </a:r>
            <a:endParaRPr sz="1800">
              <a:latin typeface="Segoe UI"/>
              <a:cs typeface="Segoe UI"/>
            </a:endParaRPr>
          </a:p>
          <a:p>
            <a:pPr>
              <a:lnSpc>
                <a:spcPct val="100000"/>
              </a:lnSpc>
              <a:spcBef>
                <a:spcPts val="15"/>
              </a:spcBef>
            </a:pPr>
            <a:endParaRPr sz="1900">
              <a:latin typeface="Segoe UI"/>
              <a:cs typeface="Segoe UI"/>
            </a:endParaRPr>
          </a:p>
          <a:p>
            <a:pPr marL="1039494">
              <a:lnSpc>
                <a:spcPct val="100000"/>
              </a:lnSpc>
            </a:pPr>
            <a:r>
              <a:rPr sz="1800" spc="5" dirty="0">
                <a:latin typeface="Segoe UI"/>
                <a:cs typeface="Segoe UI"/>
              </a:rPr>
              <a:t>C</a:t>
            </a:r>
            <a:r>
              <a:rPr sz="1800" spc="-10" dirty="0">
                <a:latin typeface="Segoe UI"/>
                <a:cs typeface="Segoe UI"/>
              </a:rPr>
              <a:t>o</a:t>
            </a:r>
            <a:r>
              <a:rPr sz="1800" spc="10" dirty="0">
                <a:latin typeface="Segoe UI"/>
                <a:cs typeface="Segoe UI"/>
              </a:rPr>
              <a:t>l</a:t>
            </a:r>
            <a:r>
              <a:rPr sz="1800" spc="25" dirty="0">
                <a:latin typeface="Segoe UI"/>
                <a:cs typeface="Segoe UI"/>
              </a:rPr>
              <a:t>u</a:t>
            </a:r>
            <a:r>
              <a:rPr sz="1800" spc="20" dirty="0">
                <a:latin typeface="Segoe UI"/>
                <a:cs typeface="Segoe UI"/>
              </a:rPr>
              <a:t>m</a:t>
            </a:r>
            <a:r>
              <a:rPr sz="1800" spc="40" dirty="0">
                <a:latin typeface="Segoe UI"/>
                <a:cs typeface="Segoe UI"/>
              </a:rPr>
              <a:t>n</a:t>
            </a:r>
            <a:r>
              <a:rPr sz="1800" spc="25" dirty="0">
                <a:latin typeface="Segoe UI"/>
                <a:cs typeface="Segoe UI"/>
              </a:rPr>
              <a:t>-</a:t>
            </a:r>
            <a:r>
              <a:rPr sz="1800" spc="15" dirty="0">
                <a:latin typeface="Segoe UI"/>
                <a:cs typeface="Segoe UI"/>
              </a:rPr>
              <a:t>B</a:t>
            </a:r>
            <a:r>
              <a:rPr sz="1800" spc="-20" dirty="0">
                <a:latin typeface="Segoe UI"/>
                <a:cs typeface="Segoe UI"/>
              </a:rPr>
              <a:t>a</a:t>
            </a:r>
            <a:r>
              <a:rPr sz="1800" spc="-15" dirty="0">
                <a:latin typeface="Segoe UI"/>
                <a:cs typeface="Segoe UI"/>
              </a:rPr>
              <a:t>s</a:t>
            </a:r>
            <a:r>
              <a:rPr sz="1800" spc="30" dirty="0">
                <a:latin typeface="Segoe UI"/>
                <a:cs typeface="Segoe UI"/>
              </a:rPr>
              <a:t>e</a:t>
            </a:r>
            <a:r>
              <a:rPr sz="1800" dirty="0">
                <a:latin typeface="Segoe UI"/>
                <a:cs typeface="Segoe UI"/>
              </a:rPr>
              <a:t>d</a:t>
            </a:r>
            <a:r>
              <a:rPr sz="1800" spc="-204" dirty="0">
                <a:latin typeface="Segoe UI"/>
                <a:cs typeface="Segoe UI"/>
              </a:rPr>
              <a:t> </a:t>
            </a:r>
            <a:r>
              <a:rPr sz="1800" spc="-30" dirty="0">
                <a:latin typeface="Segoe UI"/>
                <a:cs typeface="Segoe UI"/>
              </a:rPr>
              <a:t>I</a:t>
            </a:r>
            <a:r>
              <a:rPr sz="1800" spc="25" dirty="0">
                <a:latin typeface="Segoe UI"/>
                <a:cs typeface="Segoe UI"/>
              </a:rPr>
              <a:t>n</a:t>
            </a:r>
            <a:r>
              <a:rPr sz="1800" spc="-15" dirty="0">
                <a:latin typeface="Segoe UI"/>
                <a:cs typeface="Segoe UI"/>
              </a:rPr>
              <a:t>d</a:t>
            </a:r>
            <a:r>
              <a:rPr sz="1800" spc="30" dirty="0">
                <a:latin typeface="Segoe UI"/>
                <a:cs typeface="Segoe UI"/>
              </a:rPr>
              <a:t>e</a:t>
            </a:r>
            <a:r>
              <a:rPr sz="1800" dirty="0">
                <a:latin typeface="Segoe UI"/>
                <a:cs typeface="Segoe UI"/>
              </a:rPr>
              <a:t>x</a:t>
            </a:r>
            <a:endParaRPr sz="1800">
              <a:latin typeface="Segoe UI"/>
              <a:cs typeface="Segoe UI"/>
            </a:endParaRPr>
          </a:p>
          <a:p>
            <a:pPr>
              <a:lnSpc>
                <a:spcPct val="100000"/>
              </a:lnSpc>
              <a:spcBef>
                <a:spcPts val="40"/>
              </a:spcBef>
            </a:pPr>
            <a:endParaRPr sz="3550">
              <a:latin typeface="Segoe UI"/>
              <a:cs typeface="Segoe UI"/>
            </a:endParaRPr>
          </a:p>
          <a:p>
            <a:pPr marL="765810" marR="1534160" indent="-753745">
              <a:lnSpc>
                <a:spcPct val="100800"/>
              </a:lnSpc>
            </a:pPr>
            <a:r>
              <a:rPr sz="1800" spc="-20" dirty="0">
                <a:latin typeface="Segoe UI"/>
                <a:cs typeface="Segoe UI"/>
              </a:rPr>
              <a:t>Pages</a:t>
            </a:r>
            <a:r>
              <a:rPr sz="1800" spc="10" dirty="0">
                <a:latin typeface="Segoe UI"/>
                <a:cs typeface="Segoe UI"/>
              </a:rPr>
              <a:t> </a:t>
            </a:r>
            <a:r>
              <a:rPr sz="1800" spc="5" dirty="0">
                <a:latin typeface="Segoe UI"/>
                <a:cs typeface="Segoe UI"/>
              </a:rPr>
              <a:t>only</a:t>
            </a:r>
            <a:r>
              <a:rPr sz="1800" spc="-20" dirty="0">
                <a:latin typeface="Segoe UI"/>
                <a:cs typeface="Segoe UI"/>
              </a:rPr>
              <a:t> </a:t>
            </a:r>
            <a:r>
              <a:rPr sz="1800" dirty="0">
                <a:latin typeface="Segoe UI"/>
                <a:cs typeface="Segoe UI"/>
              </a:rPr>
              <a:t>contain</a:t>
            </a:r>
            <a:r>
              <a:rPr sz="1800" spc="-15" dirty="0">
                <a:latin typeface="Segoe UI"/>
                <a:cs typeface="Segoe UI"/>
              </a:rPr>
              <a:t> </a:t>
            </a:r>
            <a:r>
              <a:rPr sz="1800" spc="5" dirty="0">
                <a:latin typeface="Segoe UI"/>
                <a:cs typeface="Segoe UI"/>
              </a:rPr>
              <a:t>one</a:t>
            </a:r>
            <a:r>
              <a:rPr sz="1800" spc="-90" dirty="0">
                <a:latin typeface="Segoe UI"/>
                <a:cs typeface="Segoe UI"/>
              </a:rPr>
              <a:t> </a:t>
            </a:r>
            <a:r>
              <a:rPr sz="1800" spc="5" dirty="0">
                <a:latin typeface="Segoe UI"/>
                <a:cs typeface="Segoe UI"/>
              </a:rPr>
              <a:t>column </a:t>
            </a:r>
            <a:r>
              <a:rPr sz="1800" spc="-480" dirty="0">
                <a:latin typeface="Segoe UI"/>
                <a:cs typeface="Segoe UI"/>
              </a:rPr>
              <a:t> </a:t>
            </a:r>
            <a:r>
              <a:rPr sz="1800" spc="-5" dirty="0">
                <a:latin typeface="Segoe UI"/>
                <a:cs typeface="Segoe UI"/>
              </a:rPr>
              <a:t>from</a:t>
            </a:r>
            <a:r>
              <a:rPr sz="1800" spc="-25" dirty="0">
                <a:latin typeface="Segoe UI"/>
                <a:cs typeface="Segoe UI"/>
              </a:rPr>
              <a:t> </a:t>
            </a:r>
            <a:r>
              <a:rPr sz="1800" spc="5" dirty="0">
                <a:latin typeface="Segoe UI"/>
                <a:cs typeface="Segoe UI"/>
              </a:rPr>
              <a:t>many</a:t>
            </a:r>
            <a:r>
              <a:rPr sz="1800" spc="-100" dirty="0">
                <a:latin typeface="Segoe UI"/>
                <a:cs typeface="Segoe UI"/>
              </a:rPr>
              <a:t> </a:t>
            </a:r>
            <a:r>
              <a:rPr sz="1800" spc="-20" dirty="0">
                <a:latin typeface="Segoe UI"/>
                <a:cs typeface="Segoe UI"/>
              </a:rPr>
              <a:t>rows</a:t>
            </a:r>
            <a:endParaRPr sz="1800">
              <a:latin typeface="Segoe UI"/>
              <a:cs typeface="Segoe UI"/>
            </a:endParaRPr>
          </a:p>
        </p:txBody>
      </p:sp>
      <p:sp>
        <p:nvSpPr>
          <p:cNvPr id="20" name="object 20"/>
          <p:cNvSpPr/>
          <p:nvPr/>
        </p:nvSpPr>
        <p:spPr>
          <a:xfrm>
            <a:off x="423862" y="3776726"/>
            <a:ext cx="8268970" cy="0"/>
          </a:xfrm>
          <a:custGeom>
            <a:avLst/>
            <a:gdLst/>
            <a:ahLst/>
            <a:cxnLst/>
            <a:rect l="l" t="t" r="r" b="b"/>
            <a:pathLst>
              <a:path w="8268970">
                <a:moveTo>
                  <a:pt x="0" y="0"/>
                </a:moveTo>
                <a:lnTo>
                  <a:pt x="8268779" y="0"/>
                </a:lnTo>
              </a:path>
            </a:pathLst>
          </a:custGeom>
          <a:ln w="9534">
            <a:solidFill>
              <a:srgbClr val="000000"/>
            </a:solidFill>
            <a:prstDash val="sysDash"/>
          </a:ln>
        </p:spPr>
        <p:txBody>
          <a:bodyPr wrap="square" lIns="0" tIns="0" rIns="0" bIns="0" rtlCol="0"/>
          <a:lstStyle/>
          <a:p>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5" dirty="0"/>
              <a:t>What</a:t>
            </a:r>
            <a:r>
              <a:rPr spc="10" dirty="0"/>
              <a:t> Is</a:t>
            </a:r>
            <a:r>
              <a:rPr dirty="0"/>
              <a:t> </a:t>
            </a:r>
            <a:r>
              <a:rPr spc="15" dirty="0"/>
              <a:t>a</a:t>
            </a:r>
            <a:r>
              <a:rPr spc="-10" dirty="0"/>
              <a:t> </a:t>
            </a:r>
            <a:r>
              <a:rPr spc="20" dirty="0"/>
              <a:t>Columnstore</a:t>
            </a:r>
            <a:r>
              <a:rPr spc="-40" dirty="0"/>
              <a:t> </a:t>
            </a:r>
            <a:r>
              <a:rPr spc="10" dirty="0"/>
              <a:t>Index?</a:t>
            </a:r>
          </a:p>
        </p:txBody>
      </p:sp>
      <p:sp>
        <p:nvSpPr>
          <p:cNvPr id="21" name="Text Placeholder 20">
            <a:extLst>
              <a:ext uri="{FF2B5EF4-FFF2-40B4-BE49-F238E27FC236}">
                <a16:creationId xmlns:a16="http://schemas.microsoft.com/office/drawing/2014/main" id="{B9F68BF4-0B5D-FC0F-5BEA-3ADAAC9D3EBA}"/>
              </a:ext>
            </a:extLst>
          </p:cNvPr>
          <p:cNvSpPr>
            <a:spLocks noGrp="1"/>
          </p:cNvSpPr>
          <p:nvPr>
            <p:ph type="body" idx="1"/>
          </p:nvPr>
        </p:nvSpPr>
        <p:spPr>
          <a:xfrm>
            <a:off x="533401" y="1066800"/>
            <a:ext cx="8068678" cy="5038495"/>
          </a:xfrm>
        </p:spPr>
        <p:txBody>
          <a:bodyPr/>
          <a:lstStyle/>
          <a:p>
            <a:pPr algn="l">
              <a:lnSpc>
                <a:spcPct val="150000"/>
              </a:lnSpc>
            </a:pPr>
            <a:r>
              <a:rPr lang="en-GB" sz="1600" b="1" i="0" u="none" strike="noStrike" baseline="0" dirty="0" err="1">
                <a:latin typeface="Segoe-Bold"/>
              </a:rPr>
              <a:t>Totaling</a:t>
            </a:r>
            <a:r>
              <a:rPr lang="en-GB" sz="1600" b="1" i="0" u="none" strike="noStrike" baseline="0" dirty="0">
                <a:latin typeface="Segoe-Bold"/>
              </a:rPr>
              <a:t> Sales Orders by Product</a:t>
            </a:r>
          </a:p>
          <a:p>
            <a:pPr algn="l">
              <a:lnSpc>
                <a:spcPct val="150000"/>
              </a:lnSpc>
            </a:pPr>
            <a:r>
              <a:rPr lang="fr-FR" sz="1600" b="0" i="0" u="none" strike="noStrike" baseline="0" dirty="0">
                <a:latin typeface="LucidaSans-Typewriter"/>
              </a:rPr>
              <a:t>SELECT </a:t>
            </a:r>
            <a:r>
              <a:rPr lang="fr-FR" sz="1600" b="0" i="0" u="none" strike="noStrike" baseline="0" dirty="0" err="1">
                <a:latin typeface="LucidaSans-Typewriter"/>
              </a:rPr>
              <a:t>ProductID</a:t>
            </a:r>
            <a:endParaRPr lang="fr-FR" sz="1600" b="0" i="0" u="none" strike="noStrike" baseline="0" dirty="0">
              <a:latin typeface="LucidaSans-Typewriter"/>
            </a:endParaRPr>
          </a:p>
          <a:p>
            <a:pPr algn="l">
              <a:lnSpc>
                <a:spcPct val="150000"/>
              </a:lnSpc>
            </a:pPr>
            <a:r>
              <a:rPr lang="fr-FR" sz="1600" b="0" i="0" u="none" strike="noStrike" baseline="0" dirty="0">
                <a:latin typeface="LucidaSans-Typewriter"/>
              </a:rPr>
              <a:t>,SUM(</a:t>
            </a:r>
            <a:r>
              <a:rPr lang="fr-FR" sz="1600" b="0" i="0" u="none" strike="noStrike" baseline="0" dirty="0" err="1">
                <a:latin typeface="LucidaSans-Typewriter"/>
              </a:rPr>
              <a:t>LineTotal</a:t>
            </a:r>
            <a:r>
              <a:rPr lang="fr-FR" sz="1600" b="0" i="0" u="none" strike="noStrike" baseline="0" dirty="0">
                <a:latin typeface="LucidaSans-Typewriter"/>
              </a:rPr>
              <a:t>) AS </a:t>
            </a:r>
            <a:r>
              <a:rPr lang="fr-FR" sz="1600" b="0" i="0" u="none" strike="noStrike" baseline="0" dirty="0" err="1">
                <a:latin typeface="LucidaSans-Typewriter"/>
              </a:rPr>
              <a:t>ProductTotalSales</a:t>
            </a:r>
            <a:endParaRPr lang="fr-FR" sz="1600" b="0" i="0" u="none" strike="noStrike" baseline="0" dirty="0">
              <a:latin typeface="LucidaSans-Typewriter"/>
            </a:endParaRPr>
          </a:p>
          <a:p>
            <a:pPr algn="l">
              <a:lnSpc>
                <a:spcPct val="150000"/>
              </a:lnSpc>
            </a:pPr>
            <a:r>
              <a:rPr lang="fr-FR" sz="1600" b="0" i="0" u="none" strike="noStrike" baseline="0" dirty="0">
                <a:latin typeface="LucidaSans-Typewriter"/>
              </a:rPr>
              <a:t>FROM </a:t>
            </a:r>
            <a:r>
              <a:rPr lang="fr-FR" sz="1600" b="0" i="0" u="none" strike="noStrike" baseline="0" dirty="0" err="1">
                <a:latin typeface="LucidaSans-Typewriter"/>
              </a:rPr>
              <a:t>Sales.OrderDetail</a:t>
            </a:r>
            <a:endParaRPr lang="fr-FR" sz="1600" b="0" i="0" u="none" strike="noStrike" baseline="0" dirty="0">
              <a:latin typeface="LucidaSans-Typewriter"/>
            </a:endParaRPr>
          </a:p>
          <a:p>
            <a:pPr algn="l">
              <a:lnSpc>
                <a:spcPct val="150000"/>
              </a:lnSpc>
            </a:pPr>
            <a:r>
              <a:rPr lang="fr-FR" sz="1600" b="0" i="0" u="none" strike="noStrike" baseline="0" dirty="0">
                <a:latin typeface="LucidaSans-Typewriter"/>
              </a:rPr>
              <a:t>GROUP BY </a:t>
            </a:r>
            <a:r>
              <a:rPr lang="fr-FR" sz="1600" b="0" i="0" u="none" strike="noStrike" baseline="0" dirty="0" err="1">
                <a:latin typeface="LucidaSans-Typewriter"/>
              </a:rPr>
              <a:t>ProductID</a:t>
            </a:r>
            <a:endParaRPr lang="fr-FR" sz="1600" b="0" i="0" u="none" strike="noStrike" baseline="0" dirty="0">
              <a:latin typeface="LucidaSans-Typewriter"/>
            </a:endParaRPr>
          </a:p>
          <a:p>
            <a:pPr algn="l">
              <a:lnSpc>
                <a:spcPct val="150000"/>
              </a:lnSpc>
            </a:pPr>
            <a:r>
              <a:rPr lang="fr-FR" sz="1600" b="0" i="0" u="none" strike="noStrike" baseline="0" dirty="0">
                <a:latin typeface="LucidaSans-Typewriter"/>
              </a:rPr>
              <a:t>ORDER BY </a:t>
            </a:r>
            <a:r>
              <a:rPr lang="fr-FR" sz="1600" b="0" i="0" u="none" strike="noStrike" baseline="0" dirty="0" err="1">
                <a:latin typeface="LucidaSans-Typewriter"/>
              </a:rPr>
              <a:t>ProductID</a:t>
            </a:r>
            <a:r>
              <a:rPr lang="fr-FR" sz="1600" b="0" i="0" u="none" strike="noStrike" baseline="0" dirty="0">
                <a:latin typeface="LucidaSans-Typewriter"/>
              </a:rPr>
              <a:t>;</a:t>
            </a:r>
          </a:p>
          <a:p>
            <a:pPr algn="l"/>
            <a:endParaRPr lang="fr-FR" dirty="0">
              <a:latin typeface="LucidaSans-Typewriter"/>
            </a:endParaRPr>
          </a:p>
          <a:p>
            <a:pPr algn="l">
              <a:lnSpc>
                <a:spcPct val="150000"/>
              </a:lnSpc>
            </a:pPr>
            <a:r>
              <a:rPr lang="en-GB" sz="1600" b="0" i="0" u="none" strike="noStrike" baseline="0" dirty="0">
                <a:latin typeface="Segoe"/>
              </a:rPr>
              <a:t>In this example, if the </a:t>
            </a:r>
            <a:r>
              <a:rPr lang="en-GB" sz="1600" b="1" i="0" u="none" strike="noStrike" baseline="0" dirty="0" err="1">
                <a:latin typeface="Segoe-Bold"/>
              </a:rPr>
              <a:t>Sales.OrderDetail</a:t>
            </a:r>
            <a:r>
              <a:rPr lang="en-GB" sz="1600" b="1" i="0" u="none" strike="noStrike" baseline="0" dirty="0">
                <a:latin typeface="Segoe-Bold"/>
              </a:rPr>
              <a:t> </a:t>
            </a:r>
            <a:r>
              <a:rPr lang="en-GB" sz="1600" b="0" i="0" u="none" strike="noStrike" baseline="0" dirty="0">
                <a:latin typeface="Segoe"/>
              </a:rPr>
              <a:t>table has a row-based clustered index on </a:t>
            </a:r>
            <a:r>
              <a:rPr lang="en-GB" sz="1600" b="1" i="0" u="none" strike="noStrike" baseline="0" dirty="0" err="1">
                <a:latin typeface="Segoe-Bold"/>
              </a:rPr>
              <a:t>OrderDetailID</a:t>
            </a:r>
            <a:r>
              <a:rPr lang="en-GB" sz="1600" b="0" i="0" u="none" strike="noStrike" baseline="0" dirty="0">
                <a:latin typeface="Segoe"/>
              </a:rPr>
              <a:t>, the database engine will need to read every leaf-level page with a scan operation to aggregate the values for </a:t>
            </a:r>
            <a:r>
              <a:rPr lang="en-GB" sz="1600" b="1" i="0" u="none" strike="noStrike" baseline="0" dirty="0" err="1">
                <a:latin typeface="Segoe-Bold"/>
              </a:rPr>
              <a:t>ProductID</a:t>
            </a:r>
            <a:r>
              <a:rPr lang="en-GB" sz="1600" b="1" i="0" u="none" strike="noStrike" baseline="0" dirty="0">
                <a:latin typeface="Segoe-Bold"/>
              </a:rPr>
              <a:t> </a:t>
            </a:r>
            <a:r>
              <a:rPr lang="en-GB" sz="1600" b="0" i="0" u="none" strike="noStrike" baseline="0" dirty="0">
                <a:latin typeface="Segoe"/>
              </a:rPr>
              <a:t>and </a:t>
            </a:r>
            <a:r>
              <a:rPr lang="en-GB" sz="1600" b="1" i="0" u="none" strike="noStrike" baseline="0" dirty="0" err="1">
                <a:latin typeface="Segoe-Bold"/>
              </a:rPr>
              <a:t>LineTotal</a:t>
            </a:r>
            <a:r>
              <a:rPr lang="en-GB" sz="1600" b="0" i="0" u="none" strike="noStrike" baseline="0" dirty="0">
                <a:latin typeface="Segoe"/>
              </a:rPr>
              <a:t>; for a large table, this could mean many millions of logical reads. With a column-based index, the database engine needs only to read the pages associated with the two referenced columns, </a:t>
            </a:r>
            <a:r>
              <a:rPr lang="en-GB" sz="1600" b="1" i="0" u="none" strike="noStrike" baseline="0" dirty="0" err="1">
                <a:latin typeface="Segoe-Bold"/>
              </a:rPr>
              <a:t>ProductID</a:t>
            </a:r>
            <a:r>
              <a:rPr lang="en-GB" sz="1600" b="1" i="0" u="none" strike="noStrike" baseline="0" dirty="0">
                <a:latin typeface="Segoe-Bold"/>
              </a:rPr>
              <a:t> </a:t>
            </a:r>
            <a:r>
              <a:rPr lang="en-GB" sz="1600" b="0" i="0" u="none" strike="noStrike" baseline="0" dirty="0">
                <a:latin typeface="Segoe"/>
              </a:rPr>
              <a:t>and </a:t>
            </a:r>
            <a:r>
              <a:rPr lang="en-GB" sz="1600" b="1" i="0" u="none" strike="noStrike" baseline="0" dirty="0" err="1">
                <a:latin typeface="Segoe-Bold"/>
              </a:rPr>
              <a:t>LineTotal</a:t>
            </a:r>
            <a:r>
              <a:rPr lang="en-GB" sz="1600" b="0" i="0" u="none" strike="noStrike" baseline="0" dirty="0">
                <a:latin typeface="Segoe"/>
              </a:rPr>
              <a:t>. This makes </a:t>
            </a:r>
            <a:r>
              <a:rPr lang="en-GB" sz="1600" b="0" i="0" u="none" strike="noStrike" baseline="0" dirty="0" err="1">
                <a:latin typeface="Segoe"/>
              </a:rPr>
              <a:t>columnstore</a:t>
            </a:r>
            <a:r>
              <a:rPr lang="en-GB" sz="1600" b="0" i="0" u="none" strike="noStrike" baseline="0" dirty="0">
                <a:latin typeface="Segoe"/>
              </a:rPr>
              <a:t> indexes a good choice for large </a:t>
            </a:r>
            <a:r>
              <a:rPr lang="fr-FR" sz="1600" b="0" i="0" u="none" strike="noStrike" baseline="0" dirty="0">
                <a:latin typeface="Segoe"/>
              </a:rPr>
              <a:t>data sets.</a:t>
            </a:r>
            <a:endParaRPr lang="fr-FR" sz="1600" dirty="0"/>
          </a:p>
        </p:txBody>
      </p:sp>
    </p:spTree>
    <p:extLst>
      <p:ext uri="{BB962C8B-B14F-4D97-AF65-F5344CB8AC3E}">
        <p14:creationId xmlns:p14="http://schemas.microsoft.com/office/powerpoint/2010/main" val="409823942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Cost-Based</a:t>
            </a:r>
            <a:r>
              <a:rPr spc="-30" dirty="0"/>
              <a:t> </a:t>
            </a:r>
            <a:r>
              <a:rPr spc="20" dirty="0"/>
              <a:t>Optimization</a:t>
            </a:r>
          </a:p>
        </p:txBody>
      </p:sp>
      <p:sp>
        <p:nvSpPr>
          <p:cNvPr id="4" name="Text Placeholder 3">
            <a:extLst>
              <a:ext uri="{FF2B5EF4-FFF2-40B4-BE49-F238E27FC236}">
                <a16:creationId xmlns:a16="http://schemas.microsoft.com/office/drawing/2014/main" id="{70C15C2C-1D12-23D1-6B91-2D033B1FF7A6}"/>
              </a:ext>
            </a:extLst>
          </p:cNvPr>
          <p:cNvSpPr>
            <a:spLocks noGrp="1"/>
          </p:cNvSpPr>
          <p:nvPr>
            <p:ph type="body" idx="1"/>
          </p:nvPr>
        </p:nvSpPr>
        <p:spPr>
          <a:xfrm>
            <a:off x="681723" y="1066800"/>
            <a:ext cx="7920355" cy="5130828"/>
          </a:xfrm>
        </p:spPr>
        <p:txBody>
          <a:bodyPr/>
          <a:lstStyle/>
          <a:p>
            <a:pPr algn="l">
              <a:lnSpc>
                <a:spcPct val="150000"/>
              </a:lnSpc>
            </a:pPr>
            <a:r>
              <a:rPr lang="en-GB" sz="1600" b="0" i="0" u="none" strike="noStrike" baseline="0" dirty="0">
                <a:latin typeface="Segoe"/>
              </a:rPr>
              <a:t>The SQL Server query optimizer is a cost-based optimizer—it </a:t>
            </a:r>
            <a:r>
              <a:rPr lang="en-GB" sz="1600" b="0" i="0" u="none" strike="noStrike" baseline="0" dirty="0" err="1">
                <a:latin typeface="Segoe"/>
              </a:rPr>
              <a:t>analyzes</a:t>
            </a:r>
            <a:r>
              <a:rPr lang="en-GB" sz="1600" b="0" i="0" u="none" strike="noStrike" baseline="0" dirty="0">
                <a:latin typeface="Segoe"/>
              </a:rPr>
              <a:t> different execution plans for a given query, estimates the cost of each plan, and selects the plan with the lowest cost for execution. The goal of query optimizer is not to find the best plan out of every possible plan; instead, the target is to find an optimal plan quickly. Therefore, it has to strike a balance between the quality of the plan and the time it </a:t>
            </a:r>
            <a:r>
              <a:rPr lang="fr-FR" sz="1600" b="0" i="0" u="none" strike="noStrike" baseline="0" dirty="0" err="1">
                <a:latin typeface="Segoe"/>
              </a:rPr>
              <a:t>takes</a:t>
            </a:r>
            <a:r>
              <a:rPr lang="fr-FR" sz="1600" b="0" i="0" u="none" strike="noStrike" baseline="0" dirty="0">
                <a:latin typeface="Segoe"/>
              </a:rPr>
              <a:t> to </a:t>
            </a:r>
            <a:r>
              <a:rPr lang="fr-FR" sz="1600" b="0" i="0" u="none" strike="noStrike" baseline="0" dirty="0" err="1">
                <a:latin typeface="Segoe"/>
              </a:rPr>
              <a:t>evaluate</a:t>
            </a:r>
            <a:r>
              <a:rPr lang="fr-FR" sz="1600" b="0" i="0" u="none" strike="noStrike" baseline="0" dirty="0">
                <a:latin typeface="Segoe"/>
              </a:rPr>
              <a:t> plans.</a:t>
            </a:r>
          </a:p>
          <a:p>
            <a:pPr algn="l">
              <a:lnSpc>
                <a:spcPct val="150000"/>
              </a:lnSpc>
            </a:pPr>
            <a:r>
              <a:rPr lang="en-GB" sz="1600" b="0" i="0" u="none" strike="noStrike" baseline="0" dirty="0">
                <a:latin typeface="Segoe"/>
              </a:rPr>
              <a:t>Cost-based estimation carried out by the query optimizer is based on multiple factors, including the availability of indexes and statistics. Statistics provide information on the data distribution in one or more columns of a table, or of an index. The query optimizer uses statistics to estimate the number of rows that could be returned by a query. It then assigns appropriate CPU, I/O, and memory costs to the operators used in a plan. A plan’s estimated cost is the sum of the costs for all the operators used. If statistics are stale or missing, the query optimizer may choose a suboptimal plan by either overestimating or underestimating the cost of query execution plans.</a:t>
            </a:r>
            <a:endParaRPr lang="fr-FR" sz="1600" dirty="0"/>
          </a:p>
        </p:txBody>
      </p:sp>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5" dirty="0"/>
              <a:t>What</a:t>
            </a:r>
            <a:r>
              <a:rPr spc="10" dirty="0"/>
              <a:t> Is</a:t>
            </a:r>
            <a:r>
              <a:rPr dirty="0"/>
              <a:t> </a:t>
            </a:r>
            <a:r>
              <a:rPr spc="15" dirty="0"/>
              <a:t>a</a:t>
            </a:r>
            <a:r>
              <a:rPr spc="-10" dirty="0"/>
              <a:t> </a:t>
            </a:r>
            <a:r>
              <a:rPr spc="20" dirty="0"/>
              <a:t>Columnstore</a:t>
            </a:r>
            <a:r>
              <a:rPr spc="-40" dirty="0"/>
              <a:t> </a:t>
            </a:r>
            <a:r>
              <a:rPr spc="10" dirty="0"/>
              <a:t>Index?</a:t>
            </a:r>
          </a:p>
        </p:txBody>
      </p:sp>
      <p:pic>
        <p:nvPicPr>
          <p:cNvPr id="2050" name="Picture 2">
            <a:extLst>
              <a:ext uri="{FF2B5EF4-FFF2-40B4-BE49-F238E27FC236}">
                <a16:creationId xmlns:a16="http://schemas.microsoft.com/office/drawing/2014/main" id="{E47FD4AB-3E1B-0953-C1C5-059EC8F75FA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76213" y="1643063"/>
            <a:ext cx="8791575" cy="3571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71887153"/>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5" dirty="0"/>
              <a:t>What</a:t>
            </a:r>
            <a:r>
              <a:rPr spc="10" dirty="0"/>
              <a:t> Is</a:t>
            </a:r>
            <a:r>
              <a:rPr dirty="0"/>
              <a:t> </a:t>
            </a:r>
            <a:r>
              <a:rPr spc="15" dirty="0"/>
              <a:t>a</a:t>
            </a:r>
            <a:r>
              <a:rPr spc="-10" dirty="0"/>
              <a:t> </a:t>
            </a:r>
            <a:r>
              <a:rPr spc="20" dirty="0"/>
              <a:t>Columnstore</a:t>
            </a:r>
            <a:r>
              <a:rPr spc="-40" dirty="0"/>
              <a:t> </a:t>
            </a:r>
            <a:r>
              <a:rPr spc="10" dirty="0"/>
              <a:t>Index?</a:t>
            </a:r>
          </a:p>
        </p:txBody>
      </p:sp>
      <p:pic>
        <p:nvPicPr>
          <p:cNvPr id="1026" name="Picture 2">
            <a:extLst>
              <a:ext uri="{FF2B5EF4-FFF2-40B4-BE49-F238E27FC236}">
                <a16:creationId xmlns:a16="http://schemas.microsoft.com/office/drawing/2014/main" id="{5D120E28-E527-B5F7-A222-0FD48C65805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8189" y="1295400"/>
            <a:ext cx="8347621" cy="42672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49859381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392295" cy="449580"/>
          </a:xfrm>
          <a:prstGeom prst="rect">
            <a:avLst/>
          </a:prstGeom>
        </p:spPr>
        <p:txBody>
          <a:bodyPr vert="horz" wrap="square" lIns="0" tIns="16510" rIns="0" bIns="0" rtlCol="0">
            <a:spAutoFit/>
          </a:bodyPr>
          <a:lstStyle/>
          <a:p>
            <a:pPr marL="12700">
              <a:lnSpc>
                <a:spcPct val="100000"/>
              </a:lnSpc>
              <a:spcBef>
                <a:spcPts val="130"/>
              </a:spcBef>
            </a:pPr>
            <a:r>
              <a:rPr spc="20" dirty="0"/>
              <a:t>Columnstore</a:t>
            </a:r>
            <a:r>
              <a:rPr spc="-40" dirty="0"/>
              <a:t> </a:t>
            </a:r>
            <a:r>
              <a:rPr spc="10" dirty="0"/>
              <a:t>Index</a:t>
            </a:r>
            <a:r>
              <a:rPr spc="50" dirty="0"/>
              <a:t> </a:t>
            </a:r>
            <a:r>
              <a:rPr spc="5" dirty="0"/>
              <a:t>Features</a:t>
            </a:r>
          </a:p>
        </p:txBody>
      </p:sp>
      <p:sp>
        <p:nvSpPr>
          <p:cNvPr id="3" name="object 3"/>
          <p:cNvSpPr txBox="1"/>
          <p:nvPr/>
        </p:nvSpPr>
        <p:spPr>
          <a:xfrm>
            <a:off x="538162" y="951275"/>
            <a:ext cx="7830184" cy="5680401"/>
          </a:xfrm>
          <a:prstGeom prst="rect">
            <a:avLst/>
          </a:prstGeom>
        </p:spPr>
        <p:txBody>
          <a:bodyPr vert="horz" wrap="square" lIns="0" tIns="111125" rIns="0" bIns="0" rtlCol="0">
            <a:spAutoFit/>
          </a:bodyPr>
          <a:lstStyle/>
          <a:p>
            <a:pPr marL="184150" indent="-171450">
              <a:lnSpc>
                <a:spcPct val="100000"/>
              </a:lnSpc>
              <a:spcBef>
                <a:spcPts val="875"/>
              </a:spcBef>
              <a:buClr>
                <a:srgbClr val="006FC0"/>
              </a:buClr>
              <a:buSzPct val="92727"/>
              <a:buFont typeface="Arial MT"/>
              <a:buChar char="•"/>
              <a:tabLst>
                <a:tab pos="184150" algn="l"/>
              </a:tabLst>
            </a:pPr>
            <a:r>
              <a:rPr sz="2000" spc="10" dirty="0">
                <a:latin typeface="Segoe UI"/>
                <a:cs typeface="Segoe UI"/>
              </a:rPr>
              <a:t>Clustered</a:t>
            </a:r>
            <a:r>
              <a:rPr sz="2000" spc="85" dirty="0">
                <a:latin typeface="Segoe UI"/>
                <a:cs typeface="Segoe UI"/>
              </a:rPr>
              <a:t> </a:t>
            </a:r>
            <a:r>
              <a:rPr sz="2000" spc="15" dirty="0">
                <a:latin typeface="Segoe UI"/>
                <a:cs typeface="Segoe UI"/>
              </a:rPr>
              <a:t>and</a:t>
            </a:r>
            <a:r>
              <a:rPr sz="2000" spc="20" dirty="0">
                <a:latin typeface="Segoe UI"/>
                <a:cs typeface="Segoe UI"/>
              </a:rPr>
              <a:t> </a:t>
            </a:r>
            <a:r>
              <a:rPr sz="2000" spc="15" dirty="0">
                <a:latin typeface="Segoe UI"/>
                <a:cs typeface="Segoe UI"/>
              </a:rPr>
              <a:t>nonclustered</a:t>
            </a:r>
            <a:r>
              <a:rPr sz="2000" spc="85" dirty="0">
                <a:latin typeface="Segoe UI"/>
                <a:cs typeface="Segoe UI"/>
              </a:rPr>
              <a:t> </a:t>
            </a:r>
            <a:r>
              <a:rPr sz="2000" spc="20" dirty="0" err="1">
                <a:latin typeface="Segoe UI"/>
                <a:cs typeface="Segoe UI"/>
              </a:rPr>
              <a:t>columnstore</a:t>
            </a:r>
            <a:r>
              <a:rPr sz="2000" spc="50" dirty="0">
                <a:latin typeface="Segoe UI"/>
                <a:cs typeface="Segoe UI"/>
              </a:rPr>
              <a:t> </a:t>
            </a:r>
            <a:r>
              <a:rPr sz="2000" spc="5" dirty="0">
                <a:latin typeface="Segoe UI"/>
                <a:cs typeface="Segoe UI"/>
              </a:rPr>
              <a:t>indexes</a:t>
            </a:r>
            <a:endParaRPr lang="en-GB" sz="2000" spc="5" dirty="0">
              <a:latin typeface="Segoe UI"/>
              <a:cs typeface="Segoe UI"/>
            </a:endParaRPr>
          </a:p>
          <a:p>
            <a:pPr marL="469900" lvl="1" indent="-172085">
              <a:spcBef>
                <a:spcPts val="655"/>
              </a:spcBef>
              <a:buClr>
                <a:srgbClr val="006FC0"/>
              </a:buClr>
              <a:buSzPct val="89583"/>
              <a:buFont typeface="Arial MT"/>
              <a:buChar char="•"/>
              <a:tabLst>
                <a:tab pos="470534" algn="l"/>
              </a:tabLst>
            </a:pPr>
            <a:r>
              <a:rPr lang="en-GB" dirty="0">
                <a:latin typeface="Segoe UI"/>
                <a:cs typeface="Segoe UI"/>
              </a:rPr>
              <a:t>A clustered </a:t>
            </a:r>
            <a:r>
              <a:rPr lang="en-GB" dirty="0" err="1">
                <a:latin typeface="Segoe UI"/>
                <a:cs typeface="Segoe UI"/>
              </a:rPr>
              <a:t>columnstore</a:t>
            </a:r>
            <a:r>
              <a:rPr lang="en-GB" dirty="0">
                <a:latin typeface="Segoe UI"/>
                <a:cs typeface="Segoe UI"/>
              </a:rPr>
              <a:t> index causes all the columns in the table to be stored in columnar </a:t>
            </a:r>
            <a:r>
              <a:rPr lang="fr-FR" dirty="0">
                <a:latin typeface="Segoe UI"/>
                <a:cs typeface="Segoe UI"/>
              </a:rPr>
              <a:t>format</a:t>
            </a:r>
          </a:p>
          <a:p>
            <a:pPr marL="469900" lvl="1" indent="-172085">
              <a:spcBef>
                <a:spcPts val="655"/>
              </a:spcBef>
              <a:buClr>
                <a:srgbClr val="006FC0"/>
              </a:buClr>
              <a:buSzPct val="89583"/>
              <a:buFont typeface="Arial MT"/>
              <a:buChar char="•"/>
              <a:tabLst>
                <a:tab pos="470534" algn="l"/>
              </a:tabLst>
            </a:pPr>
            <a:r>
              <a:rPr lang="en-GB" dirty="0">
                <a:latin typeface="Segoe UI"/>
                <a:cs typeface="Segoe UI"/>
              </a:rPr>
              <a:t>A </a:t>
            </a:r>
            <a:r>
              <a:rPr lang="en-GB" dirty="0" err="1">
                <a:latin typeface="Segoe UI"/>
                <a:cs typeface="Segoe UI"/>
              </a:rPr>
              <a:t>nonclustered</a:t>
            </a:r>
            <a:r>
              <a:rPr lang="en-GB" dirty="0">
                <a:latin typeface="Segoe UI"/>
                <a:cs typeface="Segoe UI"/>
              </a:rPr>
              <a:t> </a:t>
            </a:r>
            <a:r>
              <a:rPr lang="en-GB" dirty="0" err="1">
                <a:latin typeface="Segoe UI"/>
                <a:cs typeface="Segoe UI"/>
              </a:rPr>
              <a:t>columnstore</a:t>
            </a:r>
            <a:r>
              <a:rPr lang="en-GB" dirty="0">
                <a:latin typeface="Segoe UI"/>
                <a:cs typeface="Segoe UI"/>
              </a:rPr>
              <a:t> index creates a copy of some or all of the columns in a table and stores </a:t>
            </a:r>
            <a:r>
              <a:rPr lang="fr-FR" dirty="0">
                <a:latin typeface="Segoe UI"/>
                <a:cs typeface="Segoe UI"/>
              </a:rPr>
              <a:t>the data in a </a:t>
            </a:r>
            <a:r>
              <a:rPr lang="fr-FR" dirty="0" err="1">
                <a:latin typeface="Segoe UI"/>
                <a:cs typeface="Segoe UI"/>
              </a:rPr>
              <a:t>columnar</a:t>
            </a:r>
            <a:r>
              <a:rPr lang="fr-FR" dirty="0">
                <a:latin typeface="Segoe UI"/>
                <a:cs typeface="Segoe UI"/>
              </a:rPr>
              <a:t> format</a:t>
            </a:r>
            <a:endParaRPr dirty="0">
              <a:latin typeface="Segoe UI"/>
              <a:cs typeface="Segoe UI"/>
            </a:endParaRPr>
          </a:p>
          <a:p>
            <a:pPr marL="469900" lvl="1" indent="-172085">
              <a:lnSpc>
                <a:spcPct val="100000"/>
              </a:lnSpc>
              <a:spcBef>
                <a:spcPts val="655"/>
              </a:spcBef>
              <a:buClr>
                <a:srgbClr val="006FC0"/>
              </a:buClr>
              <a:buSzPct val="89583"/>
              <a:buFont typeface="Arial MT"/>
              <a:buChar char="•"/>
              <a:tabLst>
                <a:tab pos="470534" algn="l"/>
              </a:tabLst>
            </a:pPr>
            <a:r>
              <a:rPr dirty="0">
                <a:latin typeface="Segoe UI"/>
                <a:cs typeface="Segoe UI"/>
              </a:rPr>
              <a:t>Both</a:t>
            </a:r>
            <a:r>
              <a:rPr spc="-5" dirty="0">
                <a:latin typeface="Segoe UI"/>
                <a:cs typeface="Segoe UI"/>
              </a:rPr>
              <a:t> types</a:t>
            </a:r>
            <a:r>
              <a:rPr spc="-30" dirty="0">
                <a:latin typeface="Segoe UI"/>
                <a:cs typeface="Segoe UI"/>
              </a:rPr>
              <a:t> </a:t>
            </a:r>
            <a:r>
              <a:rPr spc="-5" dirty="0">
                <a:latin typeface="Segoe UI"/>
                <a:cs typeface="Segoe UI"/>
              </a:rPr>
              <a:t>can </a:t>
            </a:r>
            <a:r>
              <a:rPr spc="5" dirty="0">
                <a:latin typeface="Segoe UI"/>
                <a:cs typeface="Segoe UI"/>
              </a:rPr>
              <a:t>be</a:t>
            </a:r>
            <a:r>
              <a:rPr spc="25" dirty="0">
                <a:latin typeface="Segoe UI"/>
                <a:cs typeface="Segoe UI"/>
              </a:rPr>
              <a:t> </a:t>
            </a:r>
            <a:r>
              <a:rPr dirty="0">
                <a:latin typeface="Segoe UI"/>
                <a:cs typeface="Segoe UI"/>
              </a:rPr>
              <a:t>updated</a:t>
            </a:r>
          </a:p>
          <a:p>
            <a:pPr marL="184150" indent="-171450">
              <a:lnSpc>
                <a:spcPct val="100000"/>
              </a:lnSpc>
              <a:spcBef>
                <a:spcPts val="675"/>
              </a:spcBef>
              <a:buClr>
                <a:srgbClr val="006FC0"/>
              </a:buClr>
              <a:buSzPct val="92727"/>
              <a:buFont typeface="Arial MT"/>
              <a:buChar char="•"/>
              <a:tabLst>
                <a:tab pos="184150" algn="l"/>
              </a:tabLst>
            </a:pPr>
            <a:r>
              <a:rPr sz="2000" spc="15" dirty="0">
                <a:latin typeface="Segoe UI"/>
                <a:cs typeface="Segoe UI"/>
              </a:rPr>
              <a:t>Combining</a:t>
            </a:r>
            <a:r>
              <a:rPr sz="2000" spc="90" dirty="0">
                <a:latin typeface="Segoe UI"/>
                <a:cs typeface="Segoe UI"/>
              </a:rPr>
              <a:t> </a:t>
            </a:r>
            <a:r>
              <a:rPr sz="2000" spc="20" dirty="0">
                <a:latin typeface="Segoe UI"/>
                <a:cs typeface="Segoe UI"/>
              </a:rPr>
              <a:t>row-based</a:t>
            </a:r>
            <a:r>
              <a:rPr sz="2000" spc="15" dirty="0">
                <a:latin typeface="Segoe UI"/>
                <a:cs typeface="Segoe UI"/>
              </a:rPr>
              <a:t> and</a:t>
            </a:r>
            <a:r>
              <a:rPr sz="2000" spc="20" dirty="0">
                <a:latin typeface="Segoe UI"/>
                <a:cs typeface="Segoe UI"/>
              </a:rPr>
              <a:t> columnstore</a:t>
            </a:r>
            <a:r>
              <a:rPr sz="2000" spc="45" dirty="0">
                <a:latin typeface="Segoe UI"/>
                <a:cs typeface="Segoe UI"/>
              </a:rPr>
              <a:t> </a:t>
            </a:r>
            <a:r>
              <a:rPr sz="2000" spc="5" dirty="0">
                <a:latin typeface="Segoe UI"/>
                <a:cs typeface="Segoe UI"/>
              </a:rPr>
              <a:t>indexes</a:t>
            </a:r>
            <a:endParaRPr sz="2000" dirty="0">
              <a:latin typeface="Segoe UI"/>
              <a:cs typeface="Segoe UI"/>
            </a:endParaRPr>
          </a:p>
          <a:p>
            <a:pPr marL="469900" lvl="1" indent="-172085">
              <a:lnSpc>
                <a:spcPct val="100000"/>
              </a:lnSpc>
              <a:spcBef>
                <a:spcPts val="580"/>
              </a:spcBef>
              <a:buClr>
                <a:srgbClr val="006FC0"/>
              </a:buClr>
              <a:buSzPct val="89583"/>
              <a:buFont typeface="Arial MT"/>
              <a:buChar char="•"/>
              <a:tabLst>
                <a:tab pos="470534" algn="l"/>
              </a:tabLst>
            </a:pPr>
            <a:r>
              <a:rPr spc="-5" dirty="0">
                <a:latin typeface="Segoe UI"/>
                <a:cs typeface="Segoe UI"/>
              </a:rPr>
              <a:t>Each</a:t>
            </a:r>
            <a:r>
              <a:rPr spc="10" dirty="0">
                <a:latin typeface="Segoe UI"/>
                <a:cs typeface="Segoe UI"/>
              </a:rPr>
              <a:t> </a:t>
            </a:r>
            <a:r>
              <a:rPr dirty="0">
                <a:latin typeface="Segoe UI"/>
                <a:cs typeface="Segoe UI"/>
              </a:rPr>
              <a:t>table</a:t>
            </a:r>
            <a:r>
              <a:rPr spc="35" dirty="0">
                <a:latin typeface="Segoe UI"/>
                <a:cs typeface="Segoe UI"/>
              </a:rPr>
              <a:t> </a:t>
            </a:r>
            <a:r>
              <a:rPr dirty="0">
                <a:latin typeface="Segoe UI"/>
                <a:cs typeface="Segoe UI"/>
              </a:rPr>
              <a:t>may</a:t>
            </a:r>
            <a:r>
              <a:rPr spc="-20" dirty="0">
                <a:latin typeface="Segoe UI"/>
                <a:cs typeface="Segoe UI"/>
              </a:rPr>
              <a:t> </a:t>
            </a:r>
            <a:r>
              <a:rPr spc="5" dirty="0">
                <a:latin typeface="Segoe UI"/>
                <a:cs typeface="Segoe UI"/>
              </a:rPr>
              <a:t>only</a:t>
            </a:r>
            <a:r>
              <a:rPr spc="-20" dirty="0">
                <a:latin typeface="Segoe UI"/>
                <a:cs typeface="Segoe UI"/>
              </a:rPr>
              <a:t> </a:t>
            </a:r>
            <a:r>
              <a:rPr spc="-15" dirty="0">
                <a:latin typeface="Segoe UI"/>
                <a:cs typeface="Segoe UI"/>
              </a:rPr>
              <a:t>have</a:t>
            </a:r>
            <a:r>
              <a:rPr spc="40" dirty="0">
                <a:latin typeface="Segoe UI"/>
                <a:cs typeface="Segoe UI"/>
              </a:rPr>
              <a:t> </a:t>
            </a:r>
            <a:r>
              <a:rPr dirty="0">
                <a:latin typeface="Segoe UI"/>
                <a:cs typeface="Segoe UI"/>
              </a:rPr>
              <a:t>one</a:t>
            </a:r>
            <a:r>
              <a:rPr spc="35" dirty="0">
                <a:latin typeface="Segoe UI"/>
                <a:cs typeface="Segoe UI"/>
              </a:rPr>
              <a:t> </a:t>
            </a:r>
            <a:r>
              <a:rPr spc="5" dirty="0" err="1">
                <a:latin typeface="Segoe UI"/>
                <a:cs typeface="Segoe UI"/>
              </a:rPr>
              <a:t>columnstore</a:t>
            </a:r>
            <a:r>
              <a:rPr spc="-110" dirty="0">
                <a:latin typeface="Segoe UI"/>
                <a:cs typeface="Segoe UI"/>
              </a:rPr>
              <a:t> </a:t>
            </a:r>
            <a:r>
              <a:rPr spc="5" dirty="0">
                <a:latin typeface="Segoe UI"/>
                <a:cs typeface="Segoe UI"/>
              </a:rPr>
              <a:t>index</a:t>
            </a:r>
            <a:endParaRPr lang="en-GB" spc="5" dirty="0">
              <a:latin typeface="Segoe UI"/>
              <a:cs typeface="Segoe UI"/>
            </a:endParaRPr>
          </a:p>
          <a:p>
            <a:pPr marL="469900" lvl="1" indent="-172085">
              <a:spcBef>
                <a:spcPts val="580"/>
              </a:spcBef>
              <a:buClr>
                <a:srgbClr val="006FC0"/>
              </a:buClr>
              <a:buSzPct val="89583"/>
              <a:buFont typeface="Arial MT"/>
              <a:buChar char="•"/>
              <a:tabLst>
                <a:tab pos="470534" algn="l"/>
              </a:tabLst>
            </a:pPr>
            <a:r>
              <a:rPr lang="en-GB" spc="-5" dirty="0">
                <a:latin typeface="Segoe UI"/>
                <a:cs typeface="Segoe UI"/>
              </a:rPr>
              <a:t>A table can have a </a:t>
            </a:r>
            <a:r>
              <a:rPr lang="en-GB" spc="-5" dirty="0" err="1">
                <a:latin typeface="Segoe UI"/>
                <a:cs typeface="Segoe UI"/>
              </a:rPr>
              <a:t>columnstore</a:t>
            </a:r>
            <a:r>
              <a:rPr lang="en-GB" spc="-5" dirty="0">
                <a:latin typeface="Segoe UI"/>
                <a:cs typeface="Segoe UI"/>
              </a:rPr>
              <a:t> or a row-based clustered index, but not both</a:t>
            </a:r>
            <a:endParaRPr spc="-5" dirty="0">
              <a:latin typeface="Segoe UI"/>
              <a:cs typeface="Segoe UI"/>
            </a:endParaRPr>
          </a:p>
          <a:p>
            <a:pPr marL="184150" indent="-171450">
              <a:lnSpc>
                <a:spcPct val="100000"/>
              </a:lnSpc>
              <a:spcBef>
                <a:spcPts val="675"/>
              </a:spcBef>
              <a:buClr>
                <a:srgbClr val="006FC0"/>
              </a:buClr>
              <a:buSzPct val="92727"/>
              <a:buFont typeface="Arial MT"/>
              <a:buChar char="•"/>
              <a:tabLst>
                <a:tab pos="184150" algn="l"/>
              </a:tabLst>
            </a:pPr>
            <a:r>
              <a:rPr sz="2000" spc="5" dirty="0">
                <a:latin typeface="Segoe UI"/>
                <a:cs typeface="Segoe UI"/>
              </a:rPr>
              <a:t>Filtered</a:t>
            </a:r>
            <a:r>
              <a:rPr sz="2000" spc="75" dirty="0">
                <a:latin typeface="Segoe UI"/>
                <a:cs typeface="Segoe UI"/>
              </a:rPr>
              <a:t> </a:t>
            </a:r>
            <a:r>
              <a:rPr sz="2000" spc="20" dirty="0">
                <a:latin typeface="Segoe UI"/>
                <a:cs typeface="Segoe UI"/>
              </a:rPr>
              <a:t>columnstore</a:t>
            </a:r>
            <a:r>
              <a:rPr sz="2000" spc="-35" dirty="0">
                <a:latin typeface="Segoe UI"/>
                <a:cs typeface="Segoe UI"/>
              </a:rPr>
              <a:t> </a:t>
            </a:r>
            <a:r>
              <a:rPr sz="2000" spc="5" dirty="0">
                <a:latin typeface="Segoe UI"/>
                <a:cs typeface="Segoe UI"/>
              </a:rPr>
              <a:t>indexes</a:t>
            </a:r>
            <a:endParaRPr sz="2000" dirty="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000" spc="20" dirty="0">
                <a:latin typeface="Segoe UI"/>
                <a:cs typeface="Segoe UI"/>
              </a:rPr>
              <a:t>Columnstore</a:t>
            </a:r>
            <a:r>
              <a:rPr sz="2000" spc="-35" dirty="0">
                <a:latin typeface="Segoe UI"/>
                <a:cs typeface="Segoe UI"/>
              </a:rPr>
              <a:t> </a:t>
            </a:r>
            <a:r>
              <a:rPr sz="2000" spc="10" dirty="0">
                <a:latin typeface="Segoe UI"/>
                <a:cs typeface="Segoe UI"/>
              </a:rPr>
              <a:t>index</a:t>
            </a:r>
            <a:r>
              <a:rPr sz="2000" spc="70" dirty="0">
                <a:latin typeface="Segoe UI"/>
                <a:cs typeface="Segoe UI"/>
              </a:rPr>
              <a:t> </a:t>
            </a:r>
            <a:r>
              <a:rPr sz="2000" spc="15" dirty="0">
                <a:latin typeface="Segoe UI"/>
                <a:cs typeface="Segoe UI"/>
              </a:rPr>
              <a:t>limitations</a:t>
            </a:r>
            <a:endParaRPr sz="2000" dirty="0">
              <a:latin typeface="Segoe UI"/>
              <a:cs typeface="Segoe UI"/>
            </a:endParaRPr>
          </a:p>
          <a:p>
            <a:pPr marL="469900" lvl="1" indent="-172085">
              <a:lnSpc>
                <a:spcPct val="100000"/>
              </a:lnSpc>
              <a:spcBef>
                <a:spcPts val="580"/>
              </a:spcBef>
              <a:buClr>
                <a:srgbClr val="006FC0"/>
              </a:buClr>
              <a:buSzPct val="89583"/>
              <a:buFont typeface="Arial MT"/>
              <a:buChar char="•"/>
              <a:tabLst>
                <a:tab pos="470534" algn="l"/>
              </a:tabLst>
            </a:pPr>
            <a:r>
              <a:rPr spc="5" dirty="0">
                <a:latin typeface="Segoe UI"/>
                <a:cs typeface="Segoe UI"/>
              </a:rPr>
              <a:t>Restricted</a:t>
            </a:r>
            <a:r>
              <a:rPr spc="-130" dirty="0">
                <a:latin typeface="Segoe UI"/>
                <a:cs typeface="Segoe UI"/>
              </a:rPr>
              <a:t> </a:t>
            </a:r>
            <a:r>
              <a:rPr spc="-5" dirty="0">
                <a:latin typeface="Segoe UI"/>
                <a:cs typeface="Segoe UI"/>
              </a:rPr>
              <a:t>data</a:t>
            </a:r>
            <a:r>
              <a:rPr spc="-15" dirty="0">
                <a:latin typeface="Segoe UI"/>
                <a:cs typeface="Segoe UI"/>
              </a:rPr>
              <a:t> </a:t>
            </a:r>
            <a:r>
              <a:rPr spc="-5" dirty="0">
                <a:latin typeface="Segoe UI"/>
                <a:cs typeface="Segoe UI"/>
              </a:rPr>
              <a:t>types</a:t>
            </a:r>
            <a:endParaRPr dirty="0">
              <a:latin typeface="Segoe UI"/>
              <a:cs typeface="Segoe UI"/>
            </a:endParaRPr>
          </a:p>
          <a:p>
            <a:pPr marL="469900" lvl="1" indent="-172085">
              <a:lnSpc>
                <a:spcPct val="100000"/>
              </a:lnSpc>
              <a:spcBef>
                <a:spcPts val="650"/>
              </a:spcBef>
              <a:buClr>
                <a:srgbClr val="006FC0"/>
              </a:buClr>
              <a:buSzPct val="89583"/>
              <a:buFont typeface="Arial MT"/>
              <a:buChar char="•"/>
              <a:tabLst>
                <a:tab pos="470534" algn="l"/>
              </a:tabLst>
            </a:pPr>
            <a:r>
              <a:rPr spc="5" dirty="0">
                <a:latin typeface="Segoe UI"/>
                <a:cs typeface="Segoe UI"/>
              </a:rPr>
              <a:t>Tables</a:t>
            </a:r>
            <a:r>
              <a:rPr spc="-30" dirty="0">
                <a:latin typeface="Segoe UI"/>
                <a:cs typeface="Segoe UI"/>
              </a:rPr>
              <a:t> </a:t>
            </a:r>
            <a:r>
              <a:rPr spc="5" dirty="0">
                <a:latin typeface="Segoe UI"/>
                <a:cs typeface="Segoe UI"/>
              </a:rPr>
              <a:t>only</a:t>
            </a:r>
            <a:r>
              <a:rPr spc="-25" dirty="0">
                <a:latin typeface="Segoe UI"/>
                <a:cs typeface="Segoe UI"/>
              </a:rPr>
              <a:t> </a:t>
            </a:r>
            <a:r>
              <a:rPr spc="5" dirty="0">
                <a:latin typeface="Segoe UI"/>
                <a:cs typeface="Segoe UI"/>
              </a:rPr>
              <a:t>(not</a:t>
            </a:r>
            <a:r>
              <a:rPr spc="-45" dirty="0">
                <a:latin typeface="Segoe UI"/>
                <a:cs typeface="Segoe UI"/>
              </a:rPr>
              <a:t> </a:t>
            </a:r>
            <a:r>
              <a:rPr dirty="0">
                <a:latin typeface="Segoe UI"/>
                <a:cs typeface="Segoe UI"/>
              </a:rPr>
              <a:t>view </a:t>
            </a:r>
            <a:r>
              <a:rPr spc="5" dirty="0">
                <a:latin typeface="Segoe UI"/>
                <a:cs typeface="Segoe UI"/>
              </a:rPr>
              <a:t>or</a:t>
            </a:r>
            <a:r>
              <a:rPr dirty="0">
                <a:latin typeface="Segoe UI"/>
                <a:cs typeface="Segoe UI"/>
              </a:rPr>
              <a:t> </a:t>
            </a:r>
            <a:r>
              <a:rPr spc="5" dirty="0">
                <a:latin typeface="Segoe UI"/>
                <a:cs typeface="Segoe UI"/>
              </a:rPr>
              <a:t>indexed</a:t>
            </a:r>
            <a:r>
              <a:rPr spc="-120" dirty="0">
                <a:latin typeface="Segoe UI"/>
                <a:cs typeface="Segoe UI"/>
              </a:rPr>
              <a:t> </a:t>
            </a:r>
            <a:r>
              <a:rPr dirty="0">
                <a:latin typeface="Segoe UI"/>
                <a:cs typeface="Segoe UI"/>
              </a:rPr>
              <a:t>view)</a:t>
            </a:r>
          </a:p>
          <a:p>
            <a:pPr marL="469900" lvl="1" indent="-172085">
              <a:spcBef>
                <a:spcPts val="580"/>
              </a:spcBef>
              <a:buClr>
                <a:srgbClr val="006FC0"/>
              </a:buClr>
              <a:buSzPct val="89583"/>
              <a:buFont typeface="Arial MT"/>
              <a:buChar char="•"/>
              <a:tabLst>
                <a:tab pos="470534" algn="l"/>
              </a:tabLst>
            </a:pPr>
            <a:r>
              <a:rPr lang="en-GB" spc="5" dirty="0">
                <a:latin typeface="Segoe UI"/>
                <a:cs typeface="Segoe UI"/>
              </a:rPr>
              <a:t>A table can have a </a:t>
            </a:r>
            <a:r>
              <a:rPr lang="en-GB" spc="5" dirty="0" err="1">
                <a:latin typeface="Segoe UI"/>
                <a:cs typeface="Segoe UI"/>
              </a:rPr>
              <a:t>columnstore</a:t>
            </a:r>
            <a:r>
              <a:rPr lang="en-GB" spc="5" dirty="0">
                <a:latin typeface="Segoe UI"/>
                <a:cs typeface="Segoe UI"/>
              </a:rPr>
              <a:t> or a row-based clustered index, but not both</a:t>
            </a:r>
            <a:endParaRPr spc="5" dirty="0">
              <a:latin typeface="Segoe UI"/>
              <a:cs typeface="Segoe UI"/>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058784" cy="4273606"/>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Demonstration:</a:t>
            </a:r>
            <a:r>
              <a:rPr sz="2750" dirty="0">
                <a:solidFill>
                  <a:srgbClr val="FFFFFF"/>
                </a:solidFill>
                <a:latin typeface="Segoe UI"/>
                <a:cs typeface="Segoe UI"/>
              </a:rPr>
              <a:t> </a:t>
            </a:r>
            <a:r>
              <a:rPr sz="2750" spc="10" dirty="0">
                <a:solidFill>
                  <a:srgbClr val="FFFFFF"/>
                </a:solidFill>
                <a:latin typeface="Segoe UI"/>
                <a:cs typeface="Segoe UI"/>
              </a:rPr>
              <a:t>Implementing</a:t>
            </a:r>
            <a:r>
              <a:rPr sz="2750" spc="165" dirty="0">
                <a:solidFill>
                  <a:srgbClr val="FFFFFF"/>
                </a:solidFill>
                <a:latin typeface="Segoe UI"/>
                <a:cs typeface="Segoe UI"/>
              </a:rPr>
              <a:t> </a:t>
            </a:r>
            <a:r>
              <a:rPr sz="2750" spc="15" dirty="0">
                <a:solidFill>
                  <a:srgbClr val="FFFFFF"/>
                </a:solidFill>
                <a:latin typeface="Segoe UI"/>
                <a:cs typeface="Segoe UI"/>
              </a:rPr>
              <a:t>a </a:t>
            </a:r>
            <a:r>
              <a:rPr sz="2750" spc="20" dirty="0">
                <a:solidFill>
                  <a:srgbClr val="FFFFFF"/>
                </a:solidFill>
                <a:latin typeface="Segoe UI"/>
                <a:cs typeface="Segoe UI"/>
              </a:rPr>
              <a:t>Columnstore</a:t>
            </a:r>
            <a:r>
              <a:rPr sz="2750" spc="-20" dirty="0">
                <a:solidFill>
                  <a:srgbClr val="FFFFFF"/>
                </a:solidFill>
                <a:latin typeface="Segoe UI"/>
                <a:cs typeface="Segoe UI"/>
              </a:rPr>
              <a:t> </a:t>
            </a:r>
            <a:r>
              <a:rPr sz="2750" spc="10" dirty="0">
                <a:solidFill>
                  <a:srgbClr val="FFFFFF"/>
                </a:solidFill>
                <a:latin typeface="Segoe UI"/>
                <a:cs typeface="Segoe UI"/>
              </a:rPr>
              <a:t>Index</a:t>
            </a:r>
            <a:endParaRPr sz="2750" dirty="0">
              <a:latin typeface="Segoe UI"/>
              <a:cs typeface="Segoe UI"/>
            </a:endParaRPr>
          </a:p>
          <a:p>
            <a:pPr>
              <a:lnSpc>
                <a:spcPct val="100000"/>
              </a:lnSpc>
              <a:spcBef>
                <a:spcPts val="15"/>
              </a:spcBef>
            </a:pPr>
            <a:endParaRPr sz="3050" dirty="0">
              <a:latin typeface="Segoe UI"/>
              <a:cs typeface="Segoe UI"/>
            </a:endParaRPr>
          </a:p>
          <a:p>
            <a:pPr marL="559435" indent="-457200">
              <a:lnSpc>
                <a:spcPct val="150000"/>
              </a:lnSpc>
              <a:buFont typeface="Arial" panose="020B0604020202020204" pitchFamily="34" charset="0"/>
              <a:buChar char="•"/>
            </a:pPr>
            <a:r>
              <a:rPr sz="2750" spc="10" dirty="0">
                <a:latin typeface="Segoe UI"/>
                <a:cs typeface="Segoe UI"/>
              </a:rPr>
              <a:t>In</a:t>
            </a:r>
            <a:r>
              <a:rPr sz="2750" spc="-10" dirty="0">
                <a:latin typeface="Segoe UI"/>
                <a:cs typeface="Segoe UI"/>
              </a:rPr>
              <a:t> </a:t>
            </a:r>
            <a:r>
              <a:rPr sz="2750" spc="15" dirty="0">
                <a:latin typeface="Segoe UI"/>
                <a:cs typeface="Segoe UI"/>
              </a:rPr>
              <a:t>this</a:t>
            </a:r>
            <a:r>
              <a:rPr sz="2750" spc="10" dirty="0">
                <a:latin typeface="Segoe UI"/>
                <a:cs typeface="Segoe UI"/>
              </a:rPr>
              <a:t> </a:t>
            </a:r>
            <a:r>
              <a:rPr sz="2750" spc="20" dirty="0">
                <a:latin typeface="Segoe UI"/>
                <a:cs typeface="Segoe UI"/>
              </a:rPr>
              <a:t>demonstration,</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60" dirty="0">
                <a:latin typeface="Segoe UI"/>
                <a:cs typeface="Segoe UI"/>
              </a:rPr>
              <a:t> </a:t>
            </a:r>
            <a:r>
              <a:rPr sz="2750" dirty="0">
                <a:latin typeface="Segoe UI"/>
                <a:cs typeface="Segoe UI"/>
              </a:rPr>
              <a:t>see:</a:t>
            </a:r>
          </a:p>
          <a:p>
            <a:pPr marL="1016000" lvl="1" indent="-457200">
              <a:lnSpc>
                <a:spcPct val="150000"/>
              </a:lnSpc>
              <a:spcBef>
                <a:spcPts val="680"/>
              </a:spcBef>
              <a:buClr>
                <a:srgbClr val="006FC0"/>
              </a:buClr>
              <a:buSzPct val="92727"/>
              <a:buFont typeface="Arial" panose="020B0604020202020204" pitchFamily="34" charset="0"/>
              <a:buChar char="•"/>
              <a:tabLst>
                <a:tab pos="274320" algn="l"/>
              </a:tabLst>
            </a:pPr>
            <a:r>
              <a:rPr sz="2750" spc="15" dirty="0">
                <a:latin typeface="Segoe UI"/>
                <a:cs typeface="Segoe UI"/>
              </a:rPr>
              <a:t>How</a:t>
            </a:r>
            <a:r>
              <a:rPr sz="2750" spc="10" dirty="0">
                <a:latin typeface="Segoe UI"/>
                <a:cs typeface="Segoe UI"/>
              </a:rPr>
              <a:t> </a:t>
            </a:r>
            <a:r>
              <a:rPr sz="2750" spc="25" dirty="0">
                <a:latin typeface="Segoe UI"/>
                <a:cs typeface="Segoe UI"/>
              </a:rPr>
              <a:t>to</a:t>
            </a:r>
            <a:r>
              <a:rPr sz="2750" spc="20" dirty="0">
                <a:latin typeface="Segoe UI"/>
                <a:cs typeface="Segoe UI"/>
              </a:rPr>
              <a:t> </a:t>
            </a:r>
            <a:r>
              <a:rPr sz="2750" spc="10" dirty="0">
                <a:latin typeface="Segoe UI"/>
                <a:cs typeface="Segoe UI"/>
              </a:rPr>
              <a:t>implement</a:t>
            </a:r>
            <a:r>
              <a:rPr sz="2750" spc="110" dirty="0">
                <a:latin typeface="Segoe UI"/>
                <a:cs typeface="Segoe UI"/>
              </a:rPr>
              <a:t> </a:t>
            </a:r>
            <a:r>
              <a:rPr sz="2750" spc="10" dirty="0">
                <a:latin typeface="Segoe UI"/>
                <a:cs typeface="Segoe UI"/>
              </a:rPr>
              <a:t>a</a:t>
            </a:r>
            <a:r>
              <a:rPr sz="2750" spc="80" dirty="0">
                <a:latin typeface="Segoe UI"/>
                <a:cs typeface="Segoe UI"/>
              </a:rPr>
              <a:t> </a:t>
            </a:r>
            <a:r>
              <a:rPr sz="2750" spc="10" dirty="0">
                <a:latin typeface="Segoe UI"/>
                <a:cs typeface="Segoe UI"/>
              </a:rPr>
              <a:t>clustered</a:t>
            </a:r>
            <a:r>
              <a:rPr sz="2750" spc="85" dirty="0">
                <a:latin typeface="Segoe UI"/>
                <a:cs typeface="Segoe UI"/>
              </a:rPr>
              <a:t> </a:t>
            </a:r>
            <a:r>
              <a:rPr sz="2750" spc="20" dirty="0">
                <a:latin typeface="Segoe UI"/>
                <a:cs typeface="Segoe UI"/>
              </a:rPr>
              <a:t>columnstore</a:t>
            </a:r>
            <a:r>
              <a:rPr sz="2750" spc="-30" dirty="0">
                <a:latin typeface="Segoe UI"/>
                <a:cs typeface="Segoe UI"/>
              </a:rPr>
              <a:t> </a:t>
            </a:r>
            <a:r>
              <a:rPr sz="2750" spc="10" dirty="0">
                <a:latin typeface="Segoe UI"/>
                <a:cs typeface="Segoe UI"/>
              </a:rPr>
              <a:t>index</a:t>
            </a:r>
            <a:endParaRPr sz="2750" dirty="0">
              <a:latin typeface="Segoe UI"/>
              <a:cs typeface="Segoe UI"/>
            </a:endParaRPr>
          </a:p>
          <a:p>
            <a:pPr marL="1016000" lvl="1" indent="-457200">
              <a:lnSpc>
                <a:spcPct val="150000"/>
              </a:lnSpc>
              <a:spcBef>
                <a:spcPts val="680"/>
              </a:spcBef>
              <a:buClr>
                <a:srgbClr val="006FC0"/>
              </a:buClr>
              <a:buSzPct val="92727"/>
              <a:buFont typeface="Arial" panose="020B0604020202020204" pitchFamily="34" charset="0"/>
              <a:buChar char="•"/>
              <a:tabLst>
                <a:tab pos="274320" algn="l"/>
              </a:tabLst>
            </a:pPr>
            <a:r>
              <a:rPr sz="2750" spc="20" dirty="0">
                <a:latin typeface="Segoe UI"/>
                <a:cs typeface="Segoe UI"/>
              </a:rPr>
              <a:t>Columnstore</a:t>
            </a:r>
            <a:r>
              <a:rPr sz="2750" spc="-40" dirty="0">
                <a:latin typeface="Segoe UI"/>
                <a:cs typeface="Segoe UI"/>
              </a:rPr>
              <a:t> </a:t>
            </a:r>
            <a:r>
              <a:rPr sz="2750" spc="10" dirty="0">
                <a:latin typeface="Segoe UI"/>
                <a:cs typeface="Segoe UI"/>
              </a:rPr>
              <a:t>index</a:t>
            </a:r>
            <a:r>
              <a:rPr sz="2750" spc="60" dirty="0">
                <a:latin typeface="Segoe UI"/>
                <a:cs typeface="Segoe UI"/>
              </a:rPr>
              <a:t> </a:t>
            </a:r>
            <a:r>
              <a:rPr sz="2750" spc="10" dirty="0">
                <a:latin typeface="Segoe UI"/>
                <a:cs typeface="Segoe UI"/>
              </a:rPr>
              <a:t>internals</a:t>
            </a:r>
            <a:endParaRPr lang="en-US" sz="2750" spc="10" dirty="0">
              <a:latin typeface="Segoe UI"/>
              <a:cs typeface="Segoe UI"/>
            </a:endParaRPr>
          </a:p>
          <a:p>
            <a:pPr marL="1016000" lvl="1" indent="-457200">
              <a:lnSpc>
                <a:spcPct val="150000"/>
              </a:lnSpc>
              <a:spcBef>
                <a:spcPts val="680"/>
              </a:spcBef>
              <a:buClr>
                <a:srgbClr val="006FC0"/>
              </a:buClr>
              <a:buSzPct val="92727"/>
              <a:buFont typeface="Arial" panose="020B0604020202020204" pitchFamily="34" charset="0"/>
              <a:buChar char="•"/>
              <a:tabLst>
                <a:tab pos="274320" algn="l"/>
              </a:tabLst>
            </a:pPr>
            <a:r>
              <a:rPr lang="en-US" sz="2750" b="1" strike="sngStrike" spc="10" dirty="0">
                <a:solidFill>
                  <a:srgbClr val="FF0000"/>
                </a:solidFill>
                <a:effectLst>
                  <a:outerShdw blurRad="38100" dist="38100" dir="2700000" algn="tl">
                    <a:srgbClr val="000000">
                      <a:alpha val="43137"/>
                    </a:srgbClr>
                  </a:outerShdw>
                </a:effectLst>
                <a:latin typeface="Segoe UI"/>
                <a:cs typeface="Segoe UI"/>
              </a:rPr>
              <a:t>Pg186</a:t>
            </a: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331075" cy="2351405"/>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60" dirty="0">
                <a:solidFill>
                  <a:srgbClr val="FFFFFF"/>
                </a:solidFill>
                <a:latin typeface="Segoe UI"/>
                <a:cs typeface="Segoe UI"/>
              </a:rPr>
              <a:t> </a:t>
            </a:r>
            <a:r>
              <a:rPr sz="2750" spc="20" dirty="0">
                <a:solidFill>
                  <a:srgbClr val="FFFFFF"/>
                </a:solidFill>
                <a:latin typeface="Segoe UI"/>
                <a:cs typeface="Segoe UI"/>
              </a:rPr>
              <a:t>Statistics</a:t>
            </a:r>
            <a:r>
              <a:rPr sz="2750" spc="-70"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10" dirty="0">
                <a:solidFill>
                  <a:srgbClr val="FFFFFF"/>
                </a:solidFill>
                <a:latin typeface="Segoe UI"/>
                <a:cs typeface="Segoe UI"/>
              </a:rPr>
              <a:t>Index</a:t>
            </a:r>
            <a:r>
              <a:rPr sz="2750" spc="65" dirty="0">
                <a:solidFill>
                  <a:srgbClr val="FFFFFF"/>
                </a:solidFill>
                <a:latin typeface="Segoe UI"/>
                <a:cs typeface="Segoe UI"/>
              </a:rPr>
              <a:t> </a:t>
            </a:r>
            <a:r>
              <a:rPr sz="2750" spc="10" dirty="0">
                <a:solidFill>
                  <a:srgbClr val="FFFFFF"/>
                </a:solidFill>
                <a:latin typeface="Segoe UI"/>
                <a:cs typeface="Segoe UI"/>
              </a:rPr>
              <a:t>Internals</a:t>
            </a:r>
            <a:endParaRPr sz="2750">
              <a:latin typeface="Segoe UI"/>
              <a:cs typeface="Segoe UI"/>
            </a:endParaRPr>
          </a:p>
          <a:p>
            <a:pPr>
              <a:lnSpc>
                <a:spcPct val="100000"/>
              </a:lnSpc>
              <a:spcBef>
                <a:spcPts val="55"/>
              </a:spcBef>
            </a:pPr>
            <a:endParaRPr sz="2750">
              <a:latin typeface="Segoe UI"/>
              <a:cs typeface="Segoe UI"/>
            </a:endParaRPr>
          </a:p>
          <a:p>
            <a:pPr marL="184150" indent="-171450">
              <a:lnSpc>
                <a:spcPct val="100000"/>
              </a:lnSpc>
              <a:buClr>
                <a:srgbClr val="006FC0"/>
              </a:buClr>
              <a:buSzPct val="92727"/>
              <a:buFont typeface="Arial MT"/>
              <a:buChar char="•"/>
              <a:tabLst>
                <a:tab pos="184150" algn="l"/>
              </a:tabLst>
            </a:pPr>
            <a:r>
              <a:rPr sz="2750" spc="10" dirty="0">
                <a:latin typeface="Segoe UI"/>
                <a:cs typeface="Segoe UI"/>
              </a:rPr>
              <a:t>Exercise</a:t>
            </a:r>
            <a:r>
              <a:rPr sz="2750" spc="50" dirty="0">
                <a:latin typeface="Segoe UI"/>
                <a:cs typeface="Segoe UI"/>
              </a:rPr>
              <a:t> </a:t>
            </a:r>
            <a:r>
              <a:rPr sz="2750" spc="5" dirty="0">
                <a:latin typeface="Segoe UI"/>
                <a:cs typeface="Segoe UI"/>
              </a:rPr>
              <a:t>1:</a:t>
            </a:r>
            <a:r>
              <a:rPr sz="2750" spc="80" dirty="0">
                <a:latin typeface="Segoe UI"/>
                <a:cs typeface="Segoe UI"/>
              </a:rPr>
              <a:t> </a:t>
            </a:r>
            <a:r>
              <a:rPr sz="2750" spc="5" dirty="0">
                <a:latin typeface="Segoe UI"/>
                <a:cs typeface="Segoe UI"/>
              </a:rPr>
              <a:t>Fixing</a:t>
            </a:r>
            <a:r>
              <a:rPr sz="2750" spc="30" dirty="0">
                <a:latin typeface="Segoe UI"/>
                <a:cs typeface="Segoe UI"/>
              </a:rPr>
              <a:t> </a:t>
            </a:r>
            <a:r>
              <a:rPr sz="2750" spc="15" dirty="0">
                <a:latin typeface="Segoe UI"/>
                <a:cs typeface="Segoe UI"/>
              </a:rPr>
              <a:t>Cardinality </a:t>
            </a:r>
            <a:r>
              <a:rPr sz="2750" spc="20" dirty="0">
                <a:latin typeface="Segoe UI"/>
                <a:cs typeface="Segoe UI"/>
              </a:rPr>
              <a:t>Estimation </a:t>
            </a:r>
            <a:r>
              <a:rPr sz="2750" spc="15" dirty="0">
                <a:latin typeface="Segoe UI"/>
                <a:cs typeface="Segoe UI"/>
              </a:rPr>
              <a:t>Errors</a:t>
            </a:r>
            <a:endParaRPr sz="275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spc="10" dirty="0">
                <a:latin typeface="Segoe UI"/>
                <a:cs typeface="Segoe UI"/>
              </a:rPr>
              <a:t>Exercise</a:t>
            </a:r>
            <a:r>
              <a:rPr sz="2750" spc="35" dirty="0">
                <a:latin typeface="Segoe UI"/>
                <a:cs typeface="Segoe UI"/>
              </a:rPr>
              <a:t> </a:t>
            </a:r>
            <a:r>
              <a:rPr sz="2750" spc="5" dirty="0">
                <a:latin typeface="Segoe UI"/>
                <a:cs typeface="Segoe UI"/>
              </a:rPr>
              <a:t>2:</a:t>
            </a:r>
            <a:r>
              <a:rPr sz="2750" spc="65" dirty="0">
                <a:latin typeface="Segoe UI"/>
                <a:cs typeface="Segoe UI"/>
              </a:rPr>
              <a:t> </a:t>
            </a:r>
            <a:r>
              <a:rPr sz="2750" spc="20" dirty="0">
                <a:latin typeface="Segoe UI"/>
                <a:cs typeface="Segoe UI"/>
              </a:rPr>
              <a:t>Improve</a:t>
            </a:r>
            <a:r>
              <a:rPr sz="2750" spc="-35" dirty="0">
                <a:latin typeface="Segoe UI"/>
                <a:cs typeface="Segoe UI"/>
              </a:rPr>
              <a:t> </a:t>
            </a:r>
            <a:r>
              <a:rPr sz="2750" spc="10" dirty="0">
                <a:latin typeface="Segoe UI"/>
                <a:cs typeface="Segoe UI"/>
              </a:rPr>
              <a:t>Indexing</a:t>
            </a:r>
            <a:endParaRPr sz="2750">
              <a:latin typeface="Segoe UI"/>
              <a:cs typeface="Segoe UI"/>
            </a:endParaRPr>
          </a:p>
          <a:p>
            <a:pPr marL="184150" indent="-171450">
              <a:lnSpc>
                <a:spcPct val="100000"/>
              </a:lnSpc>
              <a:spcBef>
                <a:spcPts val="680"/>
              </a:spcBef>
              <a:buClr>
                <a:srgbClr val="006FC0"/>
              </a:buClr>
              <a:buSzPct val="92727"/>
              <a:buFont typeface="Arial MT"/>
              <a:buChar char="•"/>
              <a:tabLst>
                <a:tab pos="184150" algn="l"/>
              </a:tabLst>
            </a:pPr>
            <a:r>
              <a:rPr sz="2750" spc="10" dirty="0">
                <a:latin typeface="Segoe UI"/>
                <a:cs typeface="Segoe UI"/>
              </a:rPr>
              <a:t>Exercise</a:t>
            </a:r>
            <a:r>
              <a:rPr sz="2750" spc="40" dirty="0">
                <a:latin typeface="Segoe UI"/>
                <a:cs typeface="Segoe UI"/>
              </a:rPr>
              <a:t> </a:t>
            </a:r>
            <a:r>
              <a:rPr sz="2750" spc="5" dirty="0">
                <a:latin typeface="Segoe UI"/>
                <a:cs typeface="Segoe UI"/>
              </a:rPr>
              <a:t>3:</a:t>
            </a:r>
            <a:r>
              <a:rPr sz="2750" spc="75" dirty="0">
                <a:latin typeface="Segoe UI"/>
                <a:cs typeface="Segoe UI"/>
              </a:rPr>
              <a:t> </a:t>
            </a:r>
            <a:r>
              <a:rPr sz="2750" spc="5" dirty="0">
                <a:latin typeface="Segoe UI"/>
                <a:cs typeface="Segoe UI"/>
              </a:rPr>
              <a:t>Using</a:t>
            </a:r>
            <a:r>
              <a:rPr sz="2750" spc="20" dirty="0">
                <a:latin typeface="Segoe UI"/>
                <a:cs typeface="Segoe UI"/>
              </a:rPr>
              <a:t> Columnstore</a:t>
            </a:r>
            <a:r>
              <a:rPr sz="2750" spc="45" dirty="0">
                <a:latin typeface="Segoe UI"/>
                <a:cs typeface="Segoe UI"/>
              </a:rPr>
              <a:t> </a:t>
            </a:r>
            <a:r>
              <a:rPr sz="2750" spc="5" dirty="0">
                <a:latin typeface="Segoe UI"/>
                <a:cs typeface="Segoe UI"/>
              </a:rPr>
              <a:t>Indexes</a:t>
            </a:r>
            <a:endParaRPr sz="2750">
              <a:latin typeface="Segoe UI"/>
              <a:cs typeface="Segoe UI"/>
            </a:endParaRPr>
          </a:p>
        </p:txBody>
      </p:sp>
      <p:sp>
        <p:nvSpPr>
          <p:cNvPr id="3" name="object 3"/>
          <p:cNvSpPr txBox="1"/>
          <p:nvPr/>
        </p:nvSpPr>
        <p:spPr>
          <a:xfrm>
            <a:off x="538162" y="3774122"/>
            <a:ext cx="6609080" cy="1131720"/>
          </a:xfrm>
          <a:prstGeom prst="rect">
            <a:avLst/>
          </a:prstGeom>
        </p:spPr>
        <p:txBody>
          <a:bodyPr vert="horz" wrap="square" lIns="0" tIns="15875" rIns="0" bIns="0" rtlCol="0">
            <a:spAutoFit/>
          </a:bodyPr>
          <a:lstStyle/>
          <a:p>
            <a:pPr>
              <a:lnSpc>
                <a:spcPct val="100000"/>
              </a:lnSpc>
              <a:spcBef>
                <a:spcPts val="20"/>
              </a:spcBef>
            </a:pPr>
            <a:endParaRPr sz="4500" dirty="0">
              <a:latin typeface="Segoe UI"/>
              <a:cs typeface="Segoe UI"/>
            </a:endParaRPr>
          </a:p>
          <a:p>
            <a:pPr marL="12700">
              <a:lnSpc>
                <a:spcPct val="100000"/>
              </a:lnSpc>
            </a:pPr>
            <a:r>
              <a:rPr sz="2750" b="1" spc="5" dirty="0">
                <a:latin typeface="Segoe UI"/>
                <a:cs typeface="Segoe UI"/>
              </a:rPr>
              <a:t>Estimated</a:t>
            </a:r>
            <a:r>
              <a:rPr sz="2750" b="1" spc="135" dirty="0">
                <a:latin typeface="Segoe UI"/>
                <a:cs typeface="Segoe UI"/>
              </a:rPr>
              <a:t> </a:t>
            </a:r>
            <a:r>
              <a:rPr sz="2750" b="1" spc="20" dirty="0">
                <a:latin typeface="Segoe UI"/>
                <a:cs typeface="Segoe UI"/>
              </a:rPr>
              <a:t>Time:</a:t>
            </a:r>
            <a:r>
              <a:rPr sz="2750" b="1" spc="-15" dirty="0">
                <a:latin typeface="Segoe UI"/>
                <a:cs typeface="Segoe UI"/>
              </a:rPr>
              <a:t> </a:t>
            </a:r>
            <a:r>
              <a:rPr sz="2750" b="1" spc="5" dirty="0">
                <a:latin typeface="Segoe UI"/>
                <a:cs typeface="Segoe UI"/>
              </a:rPr>
              <a:t>90</a:t>
            </a:r>
            <a:r>
              <a:rPr sz="2750" b="1" spc="110" dirty="0">
                <a:latin typeface="Segoe UI"/>
                <a:cs typeface="Segoe UI"/>
              </a:rPr>
              <a:t> </a:t>
            </a:r>
            <a:r>
              <a:rPr sz="2750" b="1" dirty="0">
                <a:latin typeface="Segoe UI"/>
                <a:cs typeface="Segoe UI"/>
              </a:rPr>
              <a:t>minutes.</a:t>
            </a:r>
            <a:endParaRPr sz="2750" dirty="0">
              <a:latin typeface="Segoe UI"/>
              <a:cs typeface="Segoe UI"/>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086725" cy="4598054"/>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45" dirty="0">
                <a:solidFill>
                  <a:srgbClr val="FFFFFF"/>
                </a:solidFill>
                <a:latin typeface="Segoe UI"/>
                <a:cs typeface="Segoe UI"/>
              </a:rPr>
              <a:t> </a:t>
            </a:r>
            <a:r>
              <a:rPr sz="2750" dirty="0">
                <a:solidFill>
                  <a:srgbClr val="FFFFFF"/>
                </a:solidFill>
                <a:latin typeface="Segoe UI"/>
                <a:cs typeface="Segoe UI"/>
              </a:rPr>
              <a:t>Review</a:t>
            </a:r>
            <a:endParaRPr sz="2750" dirty="0">
              <a:latin typeface="Segoe UI"/>
              <a:cs typeface="Segoe UI"/>
            </a:endParaRPr>
          </a:p>
          <a:p>
            <a:pPr>
              <a:lnSpc>
                <a:spcPct val="100000"/>
              </a:lnSpc>
              <a:spcBef>
                <a:spcPts val="55"/>
              </a:spcBef>
            </a:pPr>
            <a:endParaRPr sz="2700" dirty="0">
              <a:latin typeface="Segoe UI"/>
              <a:cs typeface="Segoe UI"/>
            </a:endParaRPr>
          </a:p>
          <a:p>
            <a:pPr marL="12700" marR="5080">
              <a:lnSpc>
                <a:spcPct val="150000"/>
              </a:lnSpc>
            </a:pPr>
            <a:r>
              <a:rPr sz="2750" spc="15" dirty="0">
                <a:latin typeface="Segoe UI"/>
                <a:cs typeface="Segoe UI"/>
              </a:rPr>
              <a:t>In</a:t>
            </a:r>
            <a:r>
              <a:rPr sz="2750" spc="-10" dirty="0">
                <a:latin typeface="Segoe UI"/>
                <a:cs typeface="Segoe UI"/>
              </a:rPr>
              <a:t> </a:t>
            </a:r>
            <a:r>
              <a:rPr sz="2750" spc="15" dirty="0">
                <a:latin typeface="Segoe UI"/>
                <a:cs typeface="Segoe UI"/>
              </a:rPr>
              <a:t>this </a:t>
            </a:r>
            <a:r>
              <a:rPr sz="2750" spc="10" dirty="0">
                <a:latin typeface="Segoe UI"/>
                <a:cs typeface="Segoe UI"/>
              </a:rPr>
              <a:t>lab,</a:t>
            </a:r>
            <a:r>
              <a:rPr sz="2750" spc="-10" dirty="0">
                <a:latin typeface="Segoe UI"/>
                <a:cs typeface="Segoe UI"/>
              </a:rPr>
              <a:t> </a:t>
            </a:r>
            <a:r>
              <a:rPr sz="2750" spc="20" dirty="0">
                <a:latin typeface="Segoe UI"/>
                <a:cs typeface="Segoe UI"/>
              </a:rPr>
              <a:t>you</a:t>
            </a:r>
            <a:r>
              <a:rPr sz="2750" spc="70" dirty="0">
                <a:latin typeface="Segoe UI"/>
                <a:cs typeface="Segoe UI"/>
              </a:rPr>
              <a:t> </a:t>
            </a:r>
            <a:r>
              <a:rPr sz="2750" spc="10" dirty="0">
                <a:latin typeface="Segoe UI"/>
                <a:cs typeface="Segoe UI"/>
              </a:rPr>
              <a:t>gained</a:t>
            </a:r>
            <a:r>
              <a:rPr sz="2750" spc="5" dirty="0">
                <a:latin typeface="Segoe UI"/>
                <a:cs typeface="Segoe UI"/>
              </a:rPr>
              <a:t> </a:t>
            </a:r>
            <a:r>
              <a:rPr sz="2750" spc="15" dirty="0">
                <a:latin typeface="Segoe UI"/>
                <a:cs typeface="Segoe UI"/>
              </a:rPr>
              <a:t>practical</a:t>
            </a:r>
            <a:r>
              <a:rPr sz="2750" spc="65" dirty="0">
                <a:latin typeface="Segoe UI"/>
                <a:cs typeface="Segoe UI"/>
              </a:rPr>
              <a:t> </a:t>
            </a:r>
            <a:r>
              <a:rPr sz="2750" spc="5" dirty="0">
                <a:latin typeface="Segoe UI"/>
                <a:cs typeface="Segoe UI"/>
              </a:rPr>
              <a:t>experience</a:t>
            </a:r>
            <a:r>
              <a:rPr sz="2750" spc="105" dirty="0">
                <a:latin typeface="Segoe UI"/>
                <a:cs typeface="Segoe UI"/>
              </a:rPr>
              <a:t> </a:t>
            </a:r>
            <a:r>
              <a:rPr sz="2750" spc="20" dirty="0">
                <a:latin typeface="Segoe UI"/>
                <a:cs typeface="Segoe UI"/>
              </a:rPr>
              <a:t>of </a:t>
            </a:r>
            <a:r>
              <a:rPr sz="2750" spc="25" dirty="0">
                <a:latin typeface="Segoe UI"/>
                <a:cs typeface="Segoe UI"/>
              </a:rPr>
              <a:t> </a:t>
            </a:r>
            <a:r>
              <a:rPr sz="2750" spc="10" dirty="0">
                <a:latin typeface="Segoe UI"/>
                <a:cs typeface="Segoe UI"/>
              </a:rPr>
              <a:t>working </a:t>
            </a:r>
            <a:r>
              <a:rPr sz="2750" spc="20" dirty="0">
                <a:latin typeface="Segoe UI"/>
                <a:cs typeface="Segoe UI"/>
              </a:rPr>
              <a:t>with statistics </a:t>
            </a:r>
            <a:r>
              <a:rPr sz="2750" spc="15" dirty="0">
                <a:latin typeface="Segoe UI"/>
                <a:cs typeface="Segoe UI"/>
              </a:rPr>
              <a:t>objects </a:t>
            </a:r>
            <a:r>
              <a:rPr sz="2750" spc="25" dirty="0">
                <a:latin typeface="Segoe UI"/>
                <a:cs typeface="Segoe UI"/>
              </a:rPr>
              <a:t>to </a:t>
            </a:r>
            <a:r>
              <a:rPr sz="2750" spc="20" dirty="0">
                <a:latin typeface="Segoe UI"/>
                <a:cs typeface="Segoe UI"/>
              </a:rPr>
              <a:t>improve </a:t>
            </a:r>
            <a:r>
              <a:rPr sz="2750" spc="25" dirty="0">
                <a:latin typeface="Segoe UI"/>
                <a:cs typeface="Segoe UI"/>
              </a:rPr>
              <a:t> </a:t>
            </a:r>
            <a:r>
              <a:rPr sz="2750" spc="15" dirty="0">
                <a:latin typeface="Segoe UI"/>
                <a:cs typeface="Segoe UI"/>
              </a:rPr>
              <a:t>cardinality</a:t>
            </a:r>
            <a:r>
              <a:rPr sz="2750" dirty="0">
                <a:latin typeface="Segoe UI"/>
                <a:cs typeface="Segoe UI"/>
              </a:rPr>
              <a:t> </a:t>
            </a:r>
            <a:r>
              <a:rPr sz="2750" spc="15" dirty="0">
                <a:latin typeface="Segoe UI"/>
                <a:cs typeface="Segoe UI"/>
              </a:rPr>
              <a:t>estimates.</a:t>
            </a:r>
            <a:r>
              <a:rPr sz="2750" spc="60" dirty="0">
                <a:latin typeface="Segoe UI"/>
                <a:cs typeface="Segoe UI"/>
              </a:rPr>
              <a:t> </a:t>
            </a:r>
            <a:r>
              <a:rPr sz="2750" spc="5" dirty="0">
                <a:latin typeface="Segoe UI"/>
                <a:cs typeface="Segoe UI"/>
              </a:rPr>
              <a:t>You</a:t>
            </a:r>
            <a:r>
              <a:rPr sz="2750" spc="-10" dirty="0">
                <a:latin typeface="Segoe UI"/>
                <a:cs typeface="Segoe UI"/>
              </a:rPr>
              <a:t> </a:t>
            </a:r>
            <a:r>
              <a:rPr sz="2750" spc="5" dirty="0">
                <a:latin typeface="Segoe UI"/>
                <a:cs typeface="Segoe UI"/>
              </a:rPr>
              <a:t>learned</a:t>
            </a:r>
            <a:r>
              <a:rPr sz="2750" spc="150" dirty="0">
                <a:latin typeface="Segoe UI"/>
                <a:cs typeface="Segoe UI"/>
              </a:rPr>
              <a:t> </a:t>
            </a:r>
            <a:r>
              <a:rPr sz="2750" spc="20" dirty="0">
                <a:latin typeface="Segoe UI"/>
                <a:cs typeface="Segoe UI"/>
              </a:rPr>
              <a:t>how</a:t>
            </a:r>
            <a:r>
              <a:rPr sz="2750" spc="5" dirty="0">
                <a:latin typeface="Segoe UI"/>
                <a:cs typeface="Segoe UI"/>
              </a:rPr>
              <a:t> </a:t>
            </a:r>
            <a:r>
              <a:rPr sz="2750" spc="25" dirty="0">
                <a:latin typeface="Segoe UI"/>
                <a:cs typeface="Segoe UI"/>
              </a:rPr>
              <a:t>to</a:t>
            </a:r>
            <a:r>
              <a:rPr sz="2750" spc="10" dirty="0">
                <a:latin typeface="Segoe UI"/>
                <a:cs typeface="Segoe UI"/>
              </a:rPr>
              <a:t> </a:t>
            </a:r>
            <a:r>
              <a:rPr sz="2750" spc="15" dirty="0">
                <a:latin typeface="Segoe UI"/>
                <a:cs typeface="Segoe UI"/>
              </a:rPr>
              <a:t>gather </a:t>
            </a:r>
            <a:r>
              <a:rPr sz="2750" spc="20" dirty="0">
                <a:latin typeface="Segoe UI"/>
                <a:cs typeface="Segoe UI"/>
              </a:rPr>
              <a:t> </a:t>
            </a:r>
            <a:r>
              <a:rPr sz="2750" spc="15" dirty="0">
                <a:latin typeface="Segoe UI"/>
                <a:cs typeface="Segoe UI"/>
              </a:rPr>
              <a:t>missing</a:t>
            </a:r>
            <a:r>
              <a:rPr sz="2750" spc="5" dirty="0">
                <a:latin typeface="Segoe UI"/>
                <a:cs typeface="Segoe UI"/>
              </a:rPr>
              <a:t> index</a:t>
            </a:r>
            <a:r>
              <a:rPr sz="2750" spc="60" dirty="0">
                <a:latin typeface="Segoe UI"/>
                <a:cs typeface="Segoe UI"/>
              </a:rPr>
              <a:t> </a:t>
            </a:r>
            <a:r>
              <a:rPr sz="2750" spc="15" dirty="0">
                <a:latin typeface="Segoe UI"/>
                <a:cs typeface="Segoe UI"/>
              </a:rPr>
              <a:t>recommendations</a:t>
            </a:r>
            <a:r>
              <a:rPr sz="2750" spc="80" dirty="0">
                <a:latin typeface="Segoe UI"/>
                <a:cs typeface="Segoe UI"/>
              </a:rPr>
              <a:t> </a:t>
            </a:r>
            <a:r>
              <a:rPr sz="2750" spc="15" dirty="0">
                <a:latin typeface="Segoe UI"/>
                <a:cs typeface="Segoe UI"/>
              </a:rPr>
              <a:t>and</a:t>
            </a:r>
            <a:r>
              <a:rPr sz="2750" spc="75" dirty="0">
                <a:latin typeface="Segoe UI"/>
                <a:cs typeface="Segoe UI"/>
              </a:rPr>
              <a:t> </a:t>
            </a:r>
            <a:r>
              <a:rPr sz="2750" spc="15" dirty="0">
                <a:latin typeface="Segoe UI"/>
                <a:cs typeface="Segoe UI"/>
              </a:rPr>
              <a:t>evaluate</a:t>
            </a:r>
            <a:r>
              <a:rPr sz="2750" spc="-40" dirty="0">
                <a:latin typeface="Segoe UI"/>
                <a:cs typeface="Segoe UI"/>
              </a:rPr>
              <a:t> </a:t>
            </a:r>
            <a:r>
              <a:rPr sz="2750" spc="15" dirty="0">
                <a:latin typeface="Segoe UI"/>
                <a:cs typeface="Segoe UI"/>
              </a:rPr>
              <a:t>them </a:t>
            </a:r>
            <a:r>
              <a:rPr sz="2750" spc="-740" dirty="0">
                <a:latin typeface="Segoe UI"/>
                <a:cs typeface="Segoe UI"/>
              </a:rPr>
              <a:t> </a:t>
            </a:r>
            <a:r>
              <a:rPr sz="2750" spc="15" dirty="0">
                <a:latin typeface="Segoe UI"/>
                <a:cs typeface="Segoe UI"/>
              </a:rPr>
              <a:t>against</a:t>
            </a:r>
            <a:r>
              <a:rPr sz="2750" spc="25" dirty="0">
                <a:latin typeface="Segoe UI"/>
                <a:cs typeface="Segoe UI"/>
              </a:rPr>
              <a:t> </a:t>
            </a:r>
            <a:r>
              <a:rPr sz="2750" spc="15" dirty="0">
                <a:latin typeface="Segoe UI"/>
                <a:cs typeface="Segoe UI"/>
              </a:rPr>
              <a:t>an</a:t>
            </a:r>
            <a:r>
              <a:rPr sz="2750" spc="5" dirty="0">
                <a:latin typeface="Segoe UI"/>
                <a:cs typeface="Segoe UI"/>
              </a:rPr>
              <a:t> </a:t>
            </a:r>
            <a:r>
              <a:rPr sz="2750" spc="10" dirty="0">
                <a:latin typeface="Segoe UI"/>
                <a:cs typeface="Segoe UI"/>
              </a:rPr>
              <a:t>existing</a:t>
            </a:r>
            <a:r>
              <a:rPr sz="2750" spc="85" dirty="0">
                <a:latin typeface="Segoe UI"/>
                <a:cs typeface="Segoe UI"/>
              </a:rPr>
              <a:t> </a:t>
            </a:r>
            <a:r>
              <a:rPr sz="2750" spc="5" dirty="0">
                <a:latin typeface="Segoe UI"/>
                <a:cs typeface="Segoe UI"/>
              </a:rPr>
              <a:t>indexing</a:t>
            </a:r>
            <a:r>
              <a:rPr sz="2750" spc="85" dirty="0">
                <a:latin typeface="Segoe UI"/>
                <a:cs typeface="Segoe UI"/>
              </a:rPr>
              <a:t> </a:t>
            </a:r>
            <a:r>
              <a:rPr sz="2750" spc="15" dirty="0">
                <a:latin typeface="Segoe UI"/>
                <a:cs typeface="Segoe UI"/>
              </a:rPr>
              <a:t>strategy.</a:t>
            </a:r>
            <a:r>
              <a:rPr sz="2750" spc="5" dirty="0">
                <a:latin typeface="Segoe UI"/>
                <a:cs typeface="Segoe UI"/>
              </a:rPr>
              <a:t> You</a:t>
            </a:r>
            <a:r>
              <a:rPr sz="2750" spc="75" dirty="0">
                <a:latin typeface="Segoe UI"/>
                <a:cs typeface="Segoe UI"/>
              </a:rPr>
              <a:t> </a:t>
            </a:r>
            <a:r>
              <a:rPr sz="2750" spc="15" dirty="0">
                <a:latin typeface="Segoe UI"/>
                <a:cs typeface="Segoe UI"/>
              </a:rPr>
              <a:t>also </a:t>
            </a:r>
            <a:r>
              <a:rPr sz="2750" spc="20" dirty="0">
                <a:latin typeface="Segoe UI"/>
                <a:cs typeface="Segoe UI"/>
              </a:rPr>
              <a:t> </a:t>
            </a:r>
            <a:r>
              <a:rPr sz="2750" spc="5" dirty="0">
                <a:latin typeface="Segoe UI"/>
                <a:cs typeface="Segoe UI"/>
              </a:rPr>
              <a:t>worked</a:t>
            </a:r>
            <a:r>
              <a:rPr sz="2750" spc="80" dirty="0">
                <a:latin typeface="Segoe UI"/>
                <a:cs typeface="Segoe UI"/>
              </a:rPr>
              <a:t> </a:t>
            </a:r>
            <a:r>
              <a:rPr sz="2750" spc="20" dirty="0">
                <a:latin typeface="Segoe UI"/>
                <a:cs typeface="Segoe UI"/>
              </a:rPr>
              <a:t>with</a:t>
            </a:r>
            <a:r>
              <a:rPr sz="2750" spc="5" dirty="0">
                <a:latin typeface="Segoe UI"/>
                <a:cs typeface="Segoe UI"/>
              </a:rPr>
              <a:t> </a:t>
            </a:r>
            <a:r>
              <a:rPr sz="2750" spc="15" dirty="0">
                <a:latin typeface="Segoe UI"/>
                <a:cs typeface="Segoe UI"/>
              </a:rPr>
              <a:t>columnstore</a:t>
            </a:r>
            <a:r>
              <a:rPr sz="2750" spc="-35" dirty="0">
                <a:latin typeface="Segoe UI"/>
                <a:cs typeface="Segoe UI"/>
              </a:rPr>
              <a:t> </a:t>
            </a:r>
            <a:r>
              <a:rPr sz="2750" spc="5" dirty="0">
                <a:latin typeface="Segoe UI"/>
                <a:cs typeface="Segoe UI"/>
              </a:rPr>
              <a:t>indexes.</a:t>
            </a:r>
            <a:endParaRPr sz="2750" dirty="0">
              <a:latin typeface="Segoe UI"/>
              <a:cs typeface="Segoe UI"/>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867910" cy="449580"/>
          </a:xfrm>
          <a:prstGeom prst="rect">
            <a:avLst/>
          </a:prstGeom>
        </p:spPr>
        <p:txBody>
          <a:bodyPr vert="horz" wrap="square" lIns="0" tIns="16510" rIns="0" bIns="0" rtlCol="0">
            <a:spAutoFit/>
          </a:bodyPr>
          <a:lstStyle/>
          <a:p>
            <a:pPr marL="12700">
              <a:lnSpc>
                <a:spcPct val="100000"/>
              </a:lnSpc>
              <a:spcBef>
                <a:spcPts val="130"/>
              </a:spcBef>
            </a:pPr>
            <a:r>
              <a:rPr spc="15" dirty="0"/>
              <a:t>Module</a:t>
            </a:r>
            <a:r>
              <a:rPr spc="30" dirty="0"/>
              <a:t> </a:t>
            </a:r>
            <a:r>
              <a:rPr dirty="0"/>
              <a:t>Review</a:t>
            </a:r>
            <a:r>
              <a:rPr spc="70" dirty="0"/>
              <a:t> </a:t>
            </a:r>
            <a:r>
              <a:rPr spc="15" dirty="0"/>
              <a:t>and</a:t>
            </a:r>
            <a:r>
              <a:rPr spc="75" dirty="0"/>
              <a:t> </a:t>
            </a:r>
            <a:r>
              <a:rPr spc="5" dirty="0"/>
              <a:t>Takeaways</a:t>
            </a:r>
          </a:p>
        </p:txBody>
      </p:sp>
      <p:sp>
        <p:nvSpPr>
          <p:cNvPr id="3" name="object 3"/>
          <p:cNvSpPr txBox="1"/>
          <p:nvPr/>
        </p:nvSpPr>
        <p:spPr>
          <a:xfrm>
            <a:off x="446722" y="1000124"/>
            <a:ext cx="8113395" cy="4207510"/>
          </a:xfrm>
          <a:prstGeom prst="rect">
            <a:avLst/>
          </a:prstGeom>
        </p:spPr>
        <p:txBody>
          <a:bodyPr vert="horz" wrap="square" lIns="0" tIns="13335" rIns="0" bIns="0" rtlCol="0">
            <a:spAutoFit/>
          </a:bodyPr>
          <a:lstStyle/>
          <a:p>
            <a:pPr marL="12700" marR="432434">
              <a:lnSpc>
                <a:spcPct val="100000"/>
              </a:lnSpc>
              <a:spcBef>
                <a:spcPts val="105"/>
              </a:spcBef>
            </a:pPr>
            <a:r>
              <a:rPr sz="2400" spc="15" dirty="0">
                <a:latin typeface="Segoe UI"/>
                <a:cs typeface="Segoe UI"/>
              </a:rPr>
              <a:t>In </a:t>
            </a:r>
            <a:r>
              <a:rPr sz="2400" dirty="0">
                <a:latin typeface="Segoe UI"/>
                <a:cs typeface="Segoe UI"/>
              </a:rPr>
              <a:t>this </a:t>
            </a:r>
            <a:r>
              <a:rPr sz="2400" spc="5" dirty="0">
                <a:latin typeface="Segoe UI"/>
                <a:cs typeface="Segoe UI"/>
              </a:rPr>
              <a:t>module, </a:t>
            </a:r>
            <a:r>
              <a:rPr sz="2400" spc="-10" dirty="0">
                <a:latin typeface="Segoe UI"/>
                <a:cs typeface="Segoe UI"/>
              </a:rPr>
              <a:t>you </a:t>
            </a:r>
            <a:r>
              <a:rPr sz="2400" spc="-15" dirty="0">
                <a:latin typeface="Segoe UI"/>
                <a:cs typeface="Segoe UI"/>
              </a:rPr>
              <a:t>have </a:t>
            </a:r>
            <a:r>
              <a:rPr sz="2400" spc="-5" dirty="0">
                <a:latin typeface="Segoe UI"/>
                <a:cs typeface="Segoe UI"/>
              </a:rPr>
              <a:t>learned about </a:t>
            </a:r>
            <a:r>
              <a:rPr sz="2400" dirty="0">
                <a:latin typeface="Segoe UI"/>
                <a:cs typeface="Segoe UI"/>
              </a:rPr>
              <a:t>how </a:t>
            </a:r>
            <a:r>
              <a:rPr sz="2400" spc="5" dirty="0">
                <a:latin typeface="Segoe UI"/>
                <a:cs typeface="Segoe UI"/>
              </a:rPr>
              <a:t>statistics </a:t>
            </a:r>
            <a:r>
              <a:rPr sz="2400" spc="-15" dirty="0">
                <a:latin typeface="Segoe UI"/>
                <a:cs typeface="Segoe UI"/>
              </a:rPr>
              <a:t>are </a:t>
            </a:r>
            <a:r>
              <a:rPr sz="2400" spc="-645" dirty="0">
                <a:latin typeface="Segoe UI"/>
                <a:cs typeface="Segoe UI"/>
              </a:rPr>
              <a:t> </a:t>
            </a:r>
            <a:r>
              <a:rPr sz="2400" spc="5" dirty="0">
                <a:latin typeface="Segoe UI"/>
                <a:cs typeface="Segoe UI"/>
              </a:rPr>
              <a:t>used</a:t>
            </a:r>
            <a:r>
              <a:rPr sz="2400" spc="-50" dirty="0">
                <a:latin typeface="Segoe UI"/>
                <a:cs typeface="Segoe UI"/>
              </a:rPr>
              <a:t> </a:t>
            </a:r>
            <a:r>
              <a:rPr sz="2400" dirty="0">
                <a:latin typeface="Segoe UI"/>
                <a:cs typeface="Segoe UI"/>
              </a:rPr>
              <a:t>to</a:t>
            </a:r>
            <a:r>
              <a:rPr sz="2400" spc="-40" dirty="0">
                <a:latin typeface="Segoe UI"/>
                <a:cs typeface="Segoe UI"/>
              </a:rPr>
              <a:t> </a:t>
            </a:r>
            <a:r>
              <a:rPr sz="2400" spc="5" dirty="0">
                <a:latin typeface="Segoe UI"/>
                <a:cs typeface="Segoe UI"/>
              </a:rPr>
              <a:t>estimate</a:t>
            </a:r>
            <a:r>
              <a:rPr sz="2400" spc="-114" dirty="0">
                <a:latin typeface="Segoe UI"/>
                <a:cs typeface="Segoe UI"/>
              </a:rPr>
              <a:t> </a:t>
            </a:r>
            <a:r>
              <a:rPr sz="2400" spc="-5" dirty="0">
                <a:latin typeface="Segoe UI"/>
                <a:cs typeface="Segoe UI"/>
              </a:rPr>
              <a:t>the</a:t>
            </a:r>
            <a:r>
              <a:rPr sz="2400" spc="35" dirty="0">
                <a:latin typeface="Segoe UI"/>
                <a:cs typeface="Segoe UI"/>
              </a:rPr>
              <a:t> </a:t>
            </a:r>
            <a:r>
              <a:rPr sz="2400" dirty="0">
                <a:latin typeface="Segoe UI"/>
                <a:cs typeface="Segoe UI"/>
              </a:rPr>
              <a:t>cardinality</a:t>
            </a:r>
            <a:r>
              <a:rPr sz="2400" spc="-20" dirty="0">
                <a:latin typeface="Segoe UI"/>
                <a:cs typeface="Segoe UI"/>
              </a:rPr>
              <a:t> </a:t>
            </a:r>
            <a:r>
              <a:rPr sz="2400" spc="5" dirty="0">
                <a:latin typeface="Segoe UI"/>
                <a:cs typeface="Segoe UI"/>
              </a:rPr>
              <a:t>of</a:t>
            </a:r>
            <a:r>
              <a:rPr sz="2400" spc="15" dirty="0">
                <a:latin typeface="Segoe UI"/>
                <a:cs typeface="Segoe UI"/>
              </a:rPr>
              <a:t> </a:t>
            </a:r>
            <a:r>
              <a:rPr sz="2400" spc="5" dirty="0">
                <a:latin typeface="Segoe UI"/>
                <a:cs typeface="Segoe UI"/>
              </a:rPr>
              <a:t>result</a:t>
            </a:r>
            <a:r>
              <a:rPr sz="2400" spc="-50" dirty="0">
                <a:latin typeface="Segoe UI"/>
                <a:cs typeface="Segoe UI"/>
              </a:rPr>
              <a:t> </a:t>
            </a:r>
            <a:r>
              <a:rPr sz="2400" spc="10" dirty="0">
                <a:latin typeface="Segoe UI"/>
                <a:cs typeface="Segoe UI"/>
              </a:rPr>
              <a:t>sets</a:t>
            </a:r>
            <a:r>
              <a:rPr sz="2400" spc="-100" dirty="0">
                <a:latin typeface="Segoe UI"/>
                <a:cs typeface="Segoe UI"/>
              </a:rPr>
              <a:t> </a:t>
            </a:r>
            <a:r>
              <a:rPr sz="2400" spc="-5" dirty="0">
                <a:latin typeface="Segoe UI"/>
                <a:cs typeface="Segoe UI"/>
              </a:rPr>
              <a:t>returned</a:t>
            </a:r>
            <a:r>
              <a:rPr sz="2400" spc="25" dirty="0">
                <a:latin typeface="Segoe UI"/>
                <a:cs typeface="Segoe UI"/>
              </a:rPr>
              <a:t> </a:t>
            </a:r>
            <a:r>
              <a:rPr sz="2400" dirty="0">
                <a:latin typeface="Segoe UI"/>
                <a:cs typeface="Segoe UI"/>
              </a:rPr>
              <a:t>by </a:t>
            </a:r>
            <a:r>
              <a:rPr sz="2400" spc="-645" dirty="0">
                <a:latin typeface="Segoe UI"/>
                <a:cs typeface="Segoe UI"/>
              </a:rPr>
              <a:t> </a:t>
            </a:r>
            <a:r>
              <a:rPr sz="2400" spc="-5" dirty="0">
                <a:latin typeface="Segoe UI"/>
                <a:cs typeface="Segoe UI"/>
              </a:rPr>
              <a:t>SQL</a:t>
            </a:r>
            <a:r>
              <a:rPr sz="2400" dirty="0">
                <a:latin typeface="Segoe UI"/>
                <a:cs typeface="Segoe UI"/>
              </a:rPr>
              <a:t> </a:t>
            </a:r>
            <a:r>
              <a:rPr sz="2400" spc="-5" dirty="0">
                <a:latin typeface="Segoe UI"/>
                <a:cs typeface="Segoe UI"/>
              </a:rPr>
              <a:t>Server.</a:t>
            </a:r>
            <a:r>
              <a:rPr sz="2400" spc="15" dirty="0">
                <a:latin typeface="Segoe UI"/>
                <a:cs typeface="Segoe UI"/>
              </a:rPr>
              <a:t> </a:t>
            </a:r>
            <a:r>
              <a:rPr sz="2400" spc="10" dirty="0">
                <a:latin typeface="Segoe UI"/>
                <a:cs typeface="Segoe UI"/>
              </a:rPr>
              <a:t>You</a:t>
            </a:r>
            <a:r>
              <a:rPr sz="2400" spc="-75" dirty="0">
                <a:latin typeface="Segoe UI"/>
                <a:cs typeface="Segoe UI"/>
              </a:rPr>
              <a:t> </a:t>
            </a:r>
            <a:r>
              <a:rPr sz="2400" spc="-15" dirty="0">
                <a:latin typeface="Segoe UI"/>
                <a:cs typeface="Segoe UI"/>
              </a:rPr>
              <a:t>have</a:t>
            </a:r>
            <a:r>
              <a:rPr sz="2400" spc="105" dirty="0">
                <a:latin typeface="Segoe UI"/>
                <a:cs typeface="Segoe UI"/>
              </a:rPr>
              <a:t> </a:t>
            </a:r>
            <a:r>
              <a:rPr sz="2400" spc="-5" dirty="0">
                <a:latin typeface="Segoe UI"/>
                <a:cs typeface="Segoe UI"/>
              </a:rPr>
              <a:t>learned</a:t>
            </a:r>
            <a:r>
              <a:rPr sz="2400" spc="-55" dirty="0">
                <a:latin typeface="Segoe UI"/>
                <a:cs typeface="Segoe UI"/>
              </a:rPr>
              <a:t> </a:t>
            </a:r>
            <a:r>
              <a:rPr sz="2400" dirty="0">
                <a:latin typeface="Segoe UI"/>
                <a:cs typeface="Segoe UI"/>
              </a:rPr>
              <a:t>how</a:t>
            </a:r>
            <a:r>
              <a:rPr sz="2400" spc="-5" dirty="0">
                <a:latin typeface="Segoe UI"/>
                <a:cs typeface="Segoe UI"/>
              </a:rPr>
              <a:t> </a:t>
            </a:r>
            <a:r>
              <a:rPr sz="2400" dirty="0">
                <a:latin typeface="Segoe UI"/>
                <a:cs typeface="Segoe UI"/>
              </a:rPr>
              <a:t>to</a:t>
            </a:r>
            <a:r>
              <a:rPr sz="2400" spc="30" dirty="0">
                <a:latin typeface="Segoe UI"/>
                <a:cs typeface="Segoe UI"/>
              </a:rPr>
              <a:t> </a:t>
            </a:r>
            <a:r>
              <a:rPr sz="2400" dirty="0">
                <a:latin typeface="Segoe UI"/>
                <a:cs typeface="Segoe UI"/>
              </a:rPr>
              <a:t>create,</a:t>
            </a:r>
            <a:r>
              <a:rPr sz="2400" spc="-55" dirty="0">
                <a:latin typeface="Segoe UI"/>
                <a:cs typeface="Segoe UI"/>
              </a:rPr>
              <a:t> </a:t>
            </a:r>
            <a:r>
              <a:rPr sz="2400" spc="-5" dirty="0">
                <a:latin typeface="Segoe UI"/>
                <a:cs typeface="Segoe UI"/>
              </a:rPr>
              <a:t>view,</a:t>
            </a:r>
            <a:r>
              <a:rPr sz="2400" spc="15" dirty="0">
                <a:latin typeface="Segoe UI"/>
                <a:cs typeface="Segoe UI"/>
              </a:rPr>
              <a:t> </a:t>
            </a:r>
            <a:r>
              <a:rPr sz="2400" spc="-15" dirty="0">
                <a:latin typeface="Segoe UI"/>
                <a:cs typeface="Segoe UI"/>
              </a:rPr>
              <a:t>and </a:t>
            </a:r>
            <a:r>
              <a:rPr sz="2400" spc="-10" dirty="0">
                <a:latin typeface="Segoe UI"/>
                <a:cs typeface="Segoe UI"/>
              </a:rPr>
              <a:t> </a:t>
            </a:r>
            <a:r>
              <a:rPr sz="2400" spc="-5" dirty="0">
                <a:latin typeface="Segoe UI"/>
                <a:cs typeface="Segoe UI"/>
              </a:rPr>
              <a:t>update</a:t>
            </a:r>
            <a:r>
              <a:rPr sz="2400" spc="-45" dirty="0">
                <a:latin typeface="Segoe UI"/>
                <a:cs typeface="Segoe UI"/>
              </a:rPr>
              <a:t> </a:t>
            </a:r>
            <a:r>
              <a:rPr sz="2400" spc="5" dirty="0">
                <a:latin typeface="Segoe UI"/>
                <a:cs typeface="Segoe UI"/>
              </a:rPr>
              <a:t>statistics</a:t>
            </a:r>
            <a:r>
              <a:rPr sz="2400" spc="-105" dirty="0">
                <a:latin typeface="Segoe UI"/>
                <a:cs typeface="Segoe UI"/>
              </a:rPr>
              <a:t> </a:t>
            </a:r>
            <a:r>
              <a:rPr sz="2400" spc="20" dirty="0">
                <a:latin typeface="Segoe UI"/>
                <a:cs typeface="Segoe UI"/>
              </a:rPr>
              <a:t>objects.</a:t>
            </a:r>
            <a:endParaRPr sz="2400">
              <a:latin typeface="Segoe UI"/>
              <a:cs typeface="Segoe UI"/>
            </a:endParaRPr>
          </a:p>
          <a:p>
            <a:pPr marL="12700" marR="5080">
              <a:lnSpc>
                <a:spcPct val="100400"/>
              </a:lnSpc>
              <a:spcBef>
                <a:spcPts val="640"/>
              </a:spcBef>
            </a:pPr>
            <a:r>
              <a:rPr sz="2400" spc="5" dirty="0">
                <a:latin typeface="Segoe UI"/>
                <a:cs typeface="Segoe UI"/>
              </a:rPr>
              <a:t>You </a:t>
            </a:r>
            <a:r>
              <a:rPr sz="2400" spc="-15" dirty="0">
                <a:latin typeface="Segoe UI"/>
                <a:cs typeface="Segoe UI"/>
              </a:rPr>
              <a:t>have </a:t>
            </a:r>
            <a:r>
              <a:rPr sz="2400" dirty="0">
                <a:latin typeface="Segoe UI"/>
                <a:cs typeface="Segoe UI"/>
              </a:rPr>
              <a:t>learned </a:t>
            </a:r>
            <a:r>
              <a:rPr sz="2400" spc="-5" dirty="0">
                <a:latin typeface="Segoe UI"/>
                <a:cs typeface="Segoe UI"/>
              </a:rPr>
              <a:t>about the internal </a:t>
            </a:r>
            <a:r>
              <a:rPr sz="2400" dirty="0">
                <a:latin typeface="Segoe UI"/>
                <a:cs typeface="Segoe UI"/>
              </a:rPr>
              <a:t>structure </a:t>
            </a:r>
            <a:r>
              <a:rPr sz="2400" spc="5" dirty="0">
                <a:latin typeface="Segoe UI"/>
                <a:cs typeface="Segoe UI"/>
              </a:rPr>
              <a:t>of </a:t>
            </a:r>
            <a:r>
              <a:rPr sz="2400" dirty="0">
                <a:latin typeface="Segoe UI"/>
                <a:cs typeface="Segoe UI"/>
              </a:rPr>
              <a:t>heaps, </a:t>
            </a:r>
            <a:r>
              <a:rPr sz="2400" spc="5" dirty="0">
                <a:latin typeface="Segoe UI"/>
                <a:cs typeface="Segoe UI"/>
              </a:rPr>
              <a:t> clustered</a:t>
            </a:r>
            <a:r>
              <a:rPr sz="2400" spc="-125" dirty="0">
                <a:latin typeface="Segoe UI"/>
                <a:cs typeface="Segoe UI"/>
              </a:rPr>
              <a:t> </a:t>
            </a:r>
            <a:r>
              <a:rPr sz="2400" spc="5" dirty="0">
                <a:latin typeface="Segoe UI"/>
                <a:cs typeface="Segoe UI"/>
              </a:rPr>
              <a:t>indexes,</a:t>
            </a:r>
            <a:r>
              <a:rPr sz="2400" spc="-120" dirty="0">
                <a:latin typeface="Segoe UI"/>
                <a:cs typeface="Segoe UI"/>
              </a:rPr>
              <a:t> </a:t>
            </a:r>
            <a:r>
              <a:rPr sz="2400" spc="-15" dirty="0">
                <a:latin typeface="Segoe UI"/>
                <a:cs typeface="Segoe UI"/>
              </a:rPr>
              <a:t>and</a:t>
            </a:r>
            <a:r>
              <a:rPr sz="2400" spc="110" dirty="0">
                <a:latin typeface="Segoe UI"/>
                <a:cs typeface="Segoe UI"/>
              </a:rPr>
              <a:t> </a:t>
            </a:r>
            <a:r>
              <a:rPr sz="2400" dirty="0">
                <a:latin typeface="Segoe UI"/>
                <a:cs typeface="Segoe UI"/>
              </a:rPr>
              <a:t>nonclustered</a:t>
            </a:r>
            <a:r>
              <a:rPr sz="2400" spc="-120" dirty="0">
                <a:latin typeface="Segoe UI"/>
                <a:cs typeface="Segoe UI"/>
              </a:rPr>
              <a:t> </a:t>
            </a:r>
            <a:r>
              <a:rPr sz="2400" spc="5" dirty="0">
                <a:latin typeface="Segoe UI"/>
                <a:cs typeface="Segoe UI"/>
              </a:rPr>
              <a:t>indexes,</a:t>
            </a:r>
            <a:r>
              <a:rPr sz="2400" spc="-120" dirty="0">
                <a:latin typeface="Segoe UI"/>
                <a:cs typeface="Segoe UI"/>
              </a:rPr>
              <a:t> </a:t>
            </a:r>
            <a:r>
              <a:rPr sz="2400" spc="-15" dirty="0">
                <a:latin typeface="Segoe UI"/>
                <a:cs typeface="Segoe UI"/>
              </a:rPr>
              <a:t>and</a:t>
            </a:r>
            <a:r>
              <a:rPr sz="2400" spc="35" dirty="0">
                <a:latin typeface="Segoe UI"/>
                <a:cs typeface="Segoe UI"/>
              </a:rPr>
              <a:t> </a:t>
            </a:r>
            <a:r>
              <a:rPr sz="2400" spc="-5" dirty="0">
                <a:latin typeface="Segoe UI"/>
                <a:cs typeface="Segoe UI"/>
              </a:rPr>
              <a:t>about</a:t>
            </a:r>
            <a:r>
              <a:rPr sz="2400" spc="30" dirty="0">
                <a:latin typeface="Segoe UI"/>
                <a:cs typeface="Segoe UI"/>
              </a:rPr>
              <a:t> </a:t>
            </a:r>
            <a:r>
              <a:rPr sz="2400" dirty="0">
                <a:latin typeface="Segoe UI"/>
                <a:cs typeface="Segoe UI"/>
              </a:rPr>
              <a:t>how </a:t>
            </a:r>
            <a:r>
              <a:rPr sz="2400" spc="-640" dirty="0">
                <a:latin typeface="Segoe UI"/>
                <a:cs typeface="Segoe UI"/>
              </a:rPr>
              <a:t> </a:t>
            </a:r>
            <a:r>
              <a:rPr sz="2400" spc="5" dirty="0">
                <a:latin typeface="Segoe UI"/>
                <a:cs typeface="Segoe UI"/>
              </a:rPr>
              <a:t>index</a:t>
            </a:r>
            <a:r>
              <a:rPr sz="2400" spc="-45" dirty="0">
                <a:latin typeface="Segoe UI"/>
                <a:cs typeface="Segoe UI"/>
              </a:rPr>
              <a:t> </a:t>
            </a:r>
            <a:r>
              <a:rPr sz="2400" spc="10" dirty="0">
                <a:latin typeface="Segoe UI"/>
                <a:cs typeface="Segoe UI"/>
              </a:rPr>
              <a:t>design</a:t>
            </a:r>
            <a:r>
              <a:rPr sz="2400" spc="-70" dirty="0">
                <a:latin typeface="Segoe UI"/>
                <a:cs typeface="Segoe UI"/>
              </a:rPr>
              <a:t> </a:t>
            </a:r>
            <a:r>
              <a:rPr sz="2400" spc="-5" dirty="0">
                <a:latin typeface="Segoe UI"/>
                <a:cs typeface="Segoe UI"/>
              </a:rPr>
              <a:t>can</a:t>
            </a:r>
            <a:r>
              <a:rPr sz="2400" spc="5" dirty="0">
                <a:latin typeface="Segoe UI"/>
                <a:cs typeface="Segoe UI"/>
              </a:rPr>
              <a:t> </a:t>
            </a:r>
            <a:r>
              <a:rPr sz="2400" dirty="0">
                <a:latin typeface="Segoe UI"/>
                <a:cs typeface="Segoe UI"/>
              </a:rPr>
              <a:t>affect</a:t>
            </a:r>
            <a:r>
              <a:rPr sz="2400" spc="-55" dirty="0">
                <a:latin typeface="Segoe UI"/>
                <a:cs typeface="Segoe UI"/>
              </a:rPr>
              <a:t> </a:t>
            </a:r>
            <a:r>
              <a:rPr sz="2400" dirty="0">
                <a:latin typeface="Segoe UI"/>
                <a:cs typeface="Segoe UI"/>
              </a:rPr>
              <a:t>query</a:t>
            </a:r>
            <a:r>
              <a:rPr sz="2400" spc="-25" dirty="0">
                <a:latin typeface="Segoe UI"/>
                <a:cs typeface="Segoe UI"/>
              </a:rPr>
              <a:t> </a:t>
            </a:r>
            <a:r>
              <a:rPr sz="2400" spc="10" dirty="0">
                <a:latin typeface="Segoe UI"/>
                <a:cs typeface="Segoe UI"/>
              </a:rPr>
              <a:t>performance.</a:t>
            </a:r>
            <a:endParaRPr sz="2400">
              <a:latin typeface="Segoe UI"/>
              <a:cs typeface="Segoe UI"/>
            </a:endParaRPr>
          </a:p>
          <a:p>
            <a:pPr marL="12700" marR="664845">
              <a:lnSpc>
                <a:spcPct val="100000"/>
              </a:lnSpc>
              <a:spcBef>
                <a:spcPts val="575"/>
              </a:spcBef>
            </a:pPr>
            <a:r>
              <a:rPr sz="2400" spc="5" dirty="0">
                <a:latin typeface="Segoe UI"/>
                <a:cs typeface="Segoe UI"/>
              </a:rPr>
              <a:t>You</a:t>
            </a:r>
            <a:r>
              <a:rPr sz="2400" spc="-75" dirty="0">
                <a:latin typeface="Segoe UI"/>
                <a:cs typeface="Segoe UI"/>
              </a:rPr>
              <a:t> </a:t>
            </a:r>
            <a:r>
              <a:rPr sz="2400" spc="-15" dirty="0">
                <a:latin typeface="Segoe UI"/>
                <a:cs typeface="Segoe UI"/>
              </a:rPr>
              <a:t>have</a:t>
            </a:r>
            <a:r>
              <a:rPr sz="2400" spc="105" dirty="0">
                <a:latin typeface="Segoe UI"/>
                <a:cs typeface="Segoe UI"/>
              </a:rPr>
              <a:t> </a:t>
            </a:r>
            <a:r>
              <a:rPr sz="2400" dirty="0">
                <a:latin typeface="Segoe UI"/>
                <a:cs typeface="Segoe UI"/>
              </a:rPr>
              <a:t>also</a:t>
            </a:r>
            <a:r>
              <a:rPr sz="2400" spc="-45" dirty="0">
                <a:latin typeface="Segoe UI"/>
                <a:cs typeface="Segoe UI"/>
              </a:rPr>
              <a:t> </a:t>
            </a:r>
            <a:r>
              <a:rPr sz="2400" dirty="0">
                <a:latin typeface="Segoe UI"/>
                <a:cs typeface="Segoe UI"/>
              </a:rPr>
              <a:t>learned</a:t>
            </a:r>
            <a:r>
              <a:rPr sz="2400" spc="20" dirty="0">
                <a:latin typeface="Segoe UI"/>
                <a:cs typeface="Segoe UI"/>
              </a:rPr>
              <a:t> </a:t>
            </a:r>
            <a:r>
              <a:rPr sz="2400" spc="-5" dirty="0">
                <a:latin typeface="Segoe UI"/>
                <a:cs typeface="Segoe UI"/>
              </a:rPr>
              <a:t>about</a:t>
            </a:r>
            <a:r>
              <a:rPr sz="2400" spc="-50" dirty="0">
                <a:latin typeface="Segoe UI"/>
                <a:cs typeface="Segoe UI"/>
              </a:rPr>
              <a:t> </a:t>
            </a:r>
            <a:r>
              <a:rPr sz="2400" spc="-5" dirty="0">
                <a:latin typeface="Segoe UI"/>
                <a:cs typeface="Segoe UI"/>
              </a:rPr>
              <a:t>the</a:t>
            </a:r>
            <a:r>
              <a:rPr sz="2400" spc="30" dirty="0">
                <a:latin typeface="Segoe UI"/>
                <a:cs typeface="Segoe UI"/>
              </a:rPr>
              <a:t> </a:t>
            </a:r>
            <a:r>
              <a:rPr sz="2400" spc="-5" dirty="0">
                <a:latin typeface="Segoe UI"/>
                <a:cs typeface="Segoe UI"/>
              </a:rPr>
              <a:t>internal</a:t>
            </a:r>
            <a:r>
              <a:rPr sz="2400" spc="30" dirty="0">
                <a:latin typeface="Segoe UI"/>
                <a:cs typeface="Segoe UI"/>
              </a:rPr>
              <a:t> </a:t>
            </a:r>
            <a:r>
              <a:rPr sz="2400" dirty="0">
                <a:latin typeface="Segoe UI"/>
                <a:cs typeface="Segoe UI"/>
              </a:rPr>
              <a:t>structure</a:t>
            </a:r>
            <a:r>
              <a:rPr sz="2400" spc="-40" dirty="0">
                <a:latin typeface="Segoe UI"/>
                <a:cs typeface="Segoe UI"/>
              </a:rPr>
              <a:t> </a:t>
            </a:r>
            <a:r>
              <a:rPr sz="2400" spc="5" dirty="0">
                <a:latin typeface="Segoe UI"/>
                <a:cs typeface="Segoe UI"/>
              </a:rPr>
              <a:t>of </a:t>
            </a:r>
            <a:r>
              <a:rPr sz="2400" spc="10" dirty="0">
                <a:latin typeface="Segoe UI"/>
                <a:cs typeface="Segoe UI"/>
              </a:rPr>
              <a:t> </a:t>
            </a:r>
            <a:r>
              <a:rPr sz="2400" spc="5" dirty="0">
                <a:latin typeface="Segoe UI"/>
                <a:cs typeface="Segoe UI"/>
              </a:rPr>
              <a:t>columnstore </a:t>
            </a:r>
            <a:r>
              <a:rPr sz="2400" spc="10" dirty="0">
                <a:latin typeface="Segoe UI"/>
                <a:cs typeface="Segoe UI"/>
              </a:rPr>
              <a:t>indexes, </a:t>
            </a:r>
            <a:r>
              <a:rPr sz="2400" dirty="0">
                <a:latin typeface="Segoe UI"/>
                <a:cs typeface="Segoe UI"/>
              </a:rPr>
              <a:t>how they </a:t>
            </a:r>
            <a:r>
              <a:rPr sz="2400" spc="5" dirty="0">
                <a:latin typeface="Segoe UI"/>
                <a:cs typeface="Segoe UI"/>
              </a:rPr>
              <a:t>differ </a:t>
            </a:r>
            <a:r>
              <a:rPr sz="2400" dirty="0">
                <a:latin typeface="Segoe UI"/>
                <a:cs typeface="Segoe UI"/>
              </a:rPr>
              <a:t>from </a:t>
            </a:r>
            <a:r>
              <a:rPr sz="2400" spc="15" dirty="0">
                <a:latin typeface="Segoe UI"/>
                <a:cs typeface="Segoe UI"/>
              </a:rPr>
              <a:t>row-based </a:t>
            </a:r>
            <a:r>
              <a:rPr sz="2400" spc="20" dirty="0">
                <a:latin typeface="Segoe UI"/>
                <a:cs typeface="Segoe UI"/>
              </a:rPr>
              <a:t> </a:t>
            </a:r>
            <a:r>
              <a:rPr sz="2400" spc="5" dirty="0">
                <a:latin typeface="Segoe UI"/>
                <a:cs typeface="Segoe UI"/>
              </a:rPr>
              <a:t>indexes,</a:t>
            </a:r>
            <a:r>
              <a:rPr sz="2400" spc="-135" dirty="0">
                <a:latin typeface="Segoe UI"/>
                <a:cs typeface="Segoe UI"/>
              </a:rPr>
              <a:t> </a:t>
            </a:r>
            <a:r>
              <a:rPr sz="2400" spc="-15" dirty="0">
                <a:latin typeface="Segoe UI"/>
                <a:cs typeface="Segoe UI"/>
              </a:rPr>
              <a:t>and</a:t>
            </a:r>
            <a:r>
              <a:rPr sz="2400" spc="20" dirty="0">
                <a:latin typeface="Segoe UI"/>
                <a:cs typeface="Segoe UI"/>
              </a:rPr>
              <a:t> </a:t>
            </a:r>
            <a:r>
              <a:rPr sz="2400" spc="-5" dirty="0">
                <a:latin typeface="Segoe UI"/>
                <a:cs typeface="Segoe UI"/>
              </a:rPr>
              <a:t>about</a:t>
            </a:r>
            <a:r>
              <a:rPr sz="2400" spc="20" dirty="0">
                <a:latin typeface="Segoe UI"/>
                <a:cs typeface="Segoe UI"/>
              </a:rPr>
              <a:t> </a:t>
            </a:r>
            <a:r>
              <a:rPr sz="2400" spc="5" dirty="0">
                <a:latin typeface="Segoe UI"/>
                <a:cs typeface="Segoe UI"/>
              </a:rPr>
              <a:t>circumstances</a:t>
            </a:r>
            <a:r>
              <a:rPr sz="2400" spc="-105" dirty="0">
                <a:latin typeface="Segoe UI"/>
                <a:cs typeface="Segoe UI"/>
              </a:rPr>
              <a:t> </a:t>
            </a:r>
            <a:r>
              <a:rPr sz="2400" spc="-5" dirty="0">
                <a:latin typeface="Segoe UI"/>
                <a:cs typeface="Segoe UI"/>
              </a:rPr>
              <a:t>where</a:t>
            </a:r>
            <a:r>
              <a:rPr sz="2400" spc="25" dirty="0">
                <a:latin typeface="Segoe UI"/>
                <a:cs typeface="Segoe UI"/>
              </a:rPr>
              <a:t> </a:t>
            </a:r>
            <a:r>
              <a:rPr sz="2400" dirty="0">
                <a:latin typeface="Segoe UI"/>
                <a:cs typeface="Segoe UI"/>
              </a:rPr>
              <a:t>a</a:t>
            </a:r>
            <a:r>
              <a:rPr sz="2400" spc="-10" dirty="0">
                <a:latin typeface="Segoe UI"/>
                <a:cs typeface="Segoe UI"/>
              </a:rPr>
              <a:t> </a:t>
            </a:r>
            <a:r>
              <a:rPr sz="2400" spc="5" dirty="0">
                <a:latin typeface="Segoe UI"/>
                <a:cs typeface="Segoe UI"/>
              </a:rPr>
              <a:t>columnstore </a:t>
            </a:r>
            <a:r>
              <a:rPr sz="2400" spc="-640" dirty="0">
                <a:latin typeface="Segoe UI"/>
                <a:cs typeface="Segoe UI"/>
              </a:rPr>
              <a:t> </a:t>
            </a:r>
            <a:r>
              <a:rPr sz="2400" spc="5" dirty="0">
                <a:latin typeface="Segoe UI"/>
                <a:cs typeface="Segoe UI"/>
              </a:rPr>
              <a:t>index</a:t>
            </a:r>
            <a:r>
              <a:rPr sz="2400" spc="-45" dirty="0">
                <a:latin typeface="Segoe UI"/>
                <a:cs typeface="Segoe UI"/>
              </a:rPr>
              <a:t> </a:t>
            </a:r>
            <a:r>
              <a:rPr sz="2400" spc="5" dirty="0">
                <a:latin typeface="Segoe UI"/>
                <a:cs typeface="Segoe UI"/>
              </a:rPr>
              <a:t>is</a:t>
            </a:r>
            <a:r>
              <a:rPr sz="2400" spc="-30" dirty="0">
                <a:latin typeface="Segoe UI"/>
                <a:cs typeface="Segoe UI"/>
              </a:rPr>
              <a:t> </a:t>
            </a:r>
            <a:r>
              <a:rPr sz="2400" spc="-15" dirty="0">
                <a:latin typeface="Segoe UI"/>
                <a:cs typeface="Segoe UI"/>
              </a:rPr>
              <a:t>an</a:t>
            </a:r>
            <a:r>
              <a:rPr sz="2400" spc="5" dirty="0">
                <a:latin typeface="Segoe UI"/>
                <a:cs typeface="Segoe UI"/>
              </a:rPr>
              <a:t> </a:t>
            </a:r>
            <a:r>
              <a:rPr sz="2400" spc="-5" dirty="0">
                <a:latin typeface="Segoe UI"/>
                <a:cs typeface="Segoe UI"/>
              </a:rPr>
              <a:t>appropriate</a:t>
            </a:r>
            <a:r>
              <a:rPr sz="2400" spc="30" dirty="0">
                <a:latin typeface="Segoe UI"/>
                <a:cs typeface="Segoe UI"/>
              </a:rPr>
              <a:t> </a:t>
            </a:r>
            <a:r>
              <a:rPr sz="2400" spc="20" dirty="0">
                <a:latin typeface="Segoe UI"/>
                <a:cs typeface="Segoe UI"/>
              </a:rPr>
              <a:t>choice.</a:t>
            </a:r>
            <a:endParaRPr sz="2400">
              <a:latin typeface="Segoe UI"/>
              <a:cs typeface="Segoe UI"/>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5" y="0"/>
            <a:ext cx="9134475" cy="6858000"/>
          </a:xfrm>
          <a:custGeom>
            <a:avLst/>
            <a:gdLst/>
            <a:ahLst/>
            <a:cxnLst/>
            <a:rect l="l" t="t" r="r" b="b"/>
            <a:pathLst>
              <a:path w="9134475" h="6858000">
                <a:moveTo>
                  <a:pt x="9134475" y="6857998"/>
                </a:moveTo>
                <a:lnTo>
                  <a:pt x="9134475" y="0"/>
                </a:lnTo>
                <a:lnTo>
                  <a:pt x="0" y="0"/>
                </a:lnTo>
                <a:lnTo>
                  <a:pt x="0" y="6857998"/>
                </a:lnTo>
                <a:lnTo>
                  <a:pt x="9134475" y="6857998"/>
                </a:lnTo>
                <a:close/>
              </a:path>
            </a:pathLst>
          </a:custGeom>
          <a:solidFill>
            <a:srgbClr val="006FC0"/>
          </a:solidFill>
        </p:spPr>
        <p:txBody>
          <a:bodyPr wrap="square" lIns="0" tIns="0" rIns="0" bIns="0" rtlCol="0"/>
          <a:lstStyle/>
          <a:p>
            <a:endParaRPr/>
          </a:p>
        </p:txBody>
      </p:sp>
      <p:sp>
        <p:nvSpPr>
          <p:cNvPr id="3" name="object 3"/>
          <p:cNvSpPr txBox="1">
            <a:spLocks noGrp="1"/>
          </p:cNvSpPr>
          <p:nvPr>
            <p:ph type="title"/>
          </p:nvPr>
        </p:nvSpPr>
        <p:spPr>
          <a:xfrm>
            <a:off x="3200400" y="1828800"/>
            <a:ext cx="5734050" cy="1019175"/>
          </a:xfrm>
          <a:prstGeom prst="rect">
            <a:avLst/>
          </a:prstGeom>
          <a:solidFill>
            <a:srgbClr val="3399FF"/>
          </a:solidFill>
        </p:spPr>
        <p:txBody>
          <a:bodyPr vert="horz" wrap="square" lIns="0" tIns="76835" rIns="0" bIns="0" rtlCol="0">
            <a:spAutoFit/>
          </a:bodyPr>
          <a:lstStyle/>
          <a:p>
            <a:pPr marL="3175">
              <a:lnSpc>
                <a:spcPct val="100000"/>
              </a:lnSpc>
              <a:spcBef>
                <a:spcPts val="605"/>
              </a:spcBef>
            </a:pPr>
            <a:r>
              <a:rPr sz="4800" spc="5" dirty="0"/>
              <a:t>Module</a:t>
            </a:r>
            <a:r>
              <a:rPr sz="4800" spc="-120" dirty="0"/>
              <a:t> </a:t>
            </a:r>
            <a:r>
              <a:rPr sz="4800" dirty="0"/>
              <a:t>7</a:t>
            </a:r>
          </a:p>
        </p:txBody>
      </p:sp>
      <p:sp>
        <p:nvSpPr>
          <p:cNvPr id="4" name="object 4"/>
          <p:cNvSpPr txBox="1"/>
          <p:nvPr/>
        </p:nvSpPr>
        <p:spPr>
          <a:xfrm>
            <a:off x="3282696" y="2903855"/>
            <a:ext cx="5082540" cy="859790"/>
          </a:xfrm>
          <a:prstGeom prst="rect">
            <a:avLst/>
          </a:prstGeom>
        </p:spPr>
        <p:txBody>
          <a:bodyPr vert="horz" wrap="square" lIns="0" tIns="37465" rIns="0" bIns="0" rtlCol="0">
            <a:spAutoFit/>
          </a:bodyPr>
          <a:lstStyle/>
          <a:p>
            <a:pPr marL="12700" marR="5080">
              <a:lnSpc>
                <a:spcPts val="3229"/>
              </a:lnSpc>
              <a:spcBef>
                <a:spcPts val="295"/>
              </a:spcBef>
            </a:pPr>
            <a:r>
              <a:rPr sz="2750" spc="10" dirty="0">
                <a:solidFill>
                  <a:srgbClr val="FFFFFF"/>
                </a:solidFill>
                <a:latin typeface="Segoe UI"/>
                <a:cs typeface="Segoe UI"/>
              </a:rPr>
              <a:t>Query</a:t>
            </a:r>
            <a:r>
              <a:rPr sz="2750" spc="60" dirty="0">
                <a:solidFill>
                  <a:srgbClr val="FFFFFF"/>
                </a:solidFill>
                <a:latin typeface="Segoe UI"/>
                <a:cs typeface="Segoe UI"/>
              </a:rPr>
              <a:t> </a:t>
            </a:r>
            <a:r>
              <a:rPr sz="2750" spc="15" dirty="0">
                <a:solidFill>
                  <a:srgbClr val="FFFFFF"/>
                </a:solidFill>
                <a:latin typeface="Segoe UI"/>
                <a:cs typeface="Segoe UI"/>
              </a:rPr>
              <a:t>Execution</a:t>
            </a:r>
            <a:r>
              <a:rPr sz="2750" spc="55"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10" dirty="0">
                <a:solidFill>
                  <a:srgbClr val="FFFFFF"/>
                </a:solidFill>
                <a:latin typeface="Segoe UI"/>
                <a:cs typeface="Segoe UI"/>
              </a:rPr>
              <a:t>Query</a:t>
            </a:r>
            <a:r>
              <a:rPr sz="2750" spc="65" dirty="0">
                <a:solidFill>
                  <a:srgbClr val="FFFFFF"/>
                </a:solidFill>
                <a:latin typeface="Segoe UI"/>
                <a:cs typeface="Segoe UI"/>
              </a:rPr>
              <a:t> </a:t>
            </a:r>
            <a:r>
              <a:rPr sz="2750" spc="15" dirty="0">
                <a:solidFill>
                  <a:srgbClr val="FFFFFF"/>
                </a:solidFill>
                <a:latin typeface="Segoe UI"/>
                <a:cs typeface="Segoe UI"/>
              </a:rPr>
              <a:t>Plan </a:t>
            </a:r>
            <a:r>
              <a:rPr sz="2750" spc="-740" dirty="0">
                <a:solidFill>
                  <a:srgbClr val="FFFFFF"/>
                </a:solidFill>
                <a:latin typeface="Segoe UI"/>
                <a:cs typeface="Segoe UI"/>
              </a:rPr>
              <a:t> </a:t>
            </a:r>
            <a:r>
              <a:rPr sz="2750" spc="15" dirty="0">
                <a:solidFill>
                  <a:srgbClr val="FFFFFF"/>
                </a:solidFill>
                <a:latin typeface="Segoe UI"/>
                <a:cs typeface="Segoe UI"/>
              </a:rPr>
              <a:t>Analysis</a:t>
            </a:r>
            <a:endParaRPr sz="2750">
              <a:latin typeface="Segoe UI"/>
              <a:cs typeface="Segoe U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087678" cy="6346609"/>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5" dirty="0">
                <a:solidFill>
                  <a:srgbClr val="FFFFFF"/>
                </a:solidFill>
                <a:latin typeface="Segoe UI"/>
                <a:cs typeface="Segoe UI"/>
              </a:rPr>
              <a:t> </a:t>
            </a:r>
            <a:r>
              <a:rPr sz="2750" spc="10" dirty="0">
                <a:solidFill>
                  <a:srgbClr val="FFFFFF"/>
                </a:solidFill>
                <a:latin typeface="Segoe UI"/>
                <a:cs typeface="Segoe UI"/>
              </a:rPr>
              <a:t>Overview</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For any non-trivial query run against a Microsoft® SQL Server® instance, there are many different sequences of operation which will lead to the result. A subcomponent of the SQL Server Database Engine, the query optimizer, is responsible for selecting which sequence of operations to use to satisfy a query; this sequence of operations is referred to as the query execution plan.</a:t>
            </a:r>
          </a:p>
          <a:p>
            <a:pPr algn="l">
              <a:lnSpc>
                <a:spcPct val="150000"/>
              </a:lnSpc>
            </a:pPr>
            <a:r>
              <a:rPr lang="en-GB" sz="1600" b="0" i="0" u="none" strike="noStrike" baseline="0" dirty="0">
                <a:latin typeface="Segoe"/>
              </a:rPr>
              <a:t>An understanding of how the query optimizer selects a query execution plan, and how to interpret query execution plans, can be invaluable when investigating issues of query performance.</a:t>
            </a:r>
          </a:p>
          <a:p>
            <a:pPr algn="l">
              <a:lnSpc>
                <a:spcPct val="150000"/>
              </a:lnSpc>
            </a:pPr>
            <a:endParaRPr lang="en-GB" sz="2400" spc="10" dirty="0">
              <a:latin typeface="Segoe UI"/>
              <a:cs typeface="Segoe UI"/>
            </a:endParaRPr>
          </a:p>
          <a:p>
            <a:pPr marL="527050" indent="-514350">
              <a:lnSpc>
                <a:spcPct val="100000"/>
              </a:lnSpc>
              <a:buClr>
                <a:srgbClr val="006FC0"/>
              </a:buClr>
              <a:buSzPct val="92727"/>
              <a:buFont typeface="+mj-lt"/>
              <a:buAutoNum type="arabicPeriod"/>
              <a:tabLst>
                <a:tab pos="184150" algn="l"/>
              </a:tabLst>
            </a:pPr>
            <a:r>
              <a:rPr sz="2750" spc="10" dirty="0">
                <a:latin typeface="Segoe UI"/>
                <a:cs typeface="Segoe UI"/>
              </a:rPr>
              <a:t>Query</a:t>
            </a:r>
            <a:r>
              <a:rPr sz="2750" spc="75" dirty="0">
                <a:latin typeface="Segoe UI"/>
                <a:cs typeface="Segoe UI"/>
              </a:rPr>
              <a:t> </a:t>
            </a:r>
            <a:r>
              <a:rPr sz="2750" spc="15" dirty="0">
                <a:latin typeface="Segoe UI"/>
                <a:cs typeface="Segoe UI"/>
              </a:rPr>
              <a:t>Execution</a:t>
            </a:r>
            <a:r>
              <a:rPr sz="2750" spc="75" dirty="0">
                <a:latin typeface="Segoe UI"/>
                <a:cs typeface="Segoe UI"/>
              </a:rPr>
              <a:t> </a:t>
            </a:r>
            <a:r>
              <a:rPr sz="2750" spc="15" dirty="0">
                <a:latin typeface="Segoe UI"/>
                <a:cs typeface="Segoe UI"/>
              </a:rPr>
              <a:t>and </a:t>
            </a:r>
            <a:r>
              <a:rPr sz="2750" spc="10" dirty="0">
                <a:latin typeface="Segoe UI"/>
                <a:cs typeface="Segoe UI"/>
              </a:rPr>
              <a:t>Query</a:t>
            </a:r>
            <a:r>
              <a:rPr sz="2750" spc="80" dirty="0">
                <a:latin typeface="Segoe UI"/>
                <a:cs typeface="Segoe UI"/>
              </a:rPr>
              <a:t> </a:t>
            </a:r>
            <a:r>
              <a:rPr sz="2750" spc="15" dirty="0">
                <a:latin typeface="Segoe UI"/>
                <a:cs typeface="Segoe UI"/>
              </a:rPr>
              <a:t>Optimizer</a:t>
            </a:r>
            <a:r>
              <a:rPr sz="2750" spc="10" dirty="0">
                <a:latin typeface="Segoe UI"/>
                <a:cs typeface="Segoe UI"/>
              </a:rPr>
              <a:t> Internals</a:t>
            </a:r>
            <a:endParaRPr sz="2750" dirty="0">
              <a:latin typeface="Segoe UI"/>
              <a:cs typeface="Segoe UI"/>
            </a:endParaRPr>
          </a:p>
          <a:p>
            <a:pPr marL="527050" indent="-514350">
              <a:lnSpc>
                <a:spcPct val="100000"/>
              </a:lnSpc>
              <a:spcBef>
                <a:spcPts val="680"/>
              </a:spcBef>
              <a:buClr>
                <a:srgbClr val="006FC0"/>
              </a:buClr>
              <a:buSzPct val="92727"/>
              <a:buFont typeface="+mj-lt"/>
              <a:buAutoNum type="arabicPeriod"/>
              <a:tabLst>
                <a:tab pos="184150" algn="l"/>
              </a:tabLst>
            </a:pPr>
            <a:r>
              <a:rPr sz="2750" spc="10" dirty="0">
                <a:latin typeface="Segoe UI"/>
                <a:cs typeface="Segoe UI"/>
              </a:rPr>
              <a:t>Query</a:t>
            </a:r>
            <a:r>
              <a:rPr sz="2750" spc="55" dirty="0">
                <a:latin typeface="Segoe UI"/>
                <a:cs typeface="Segoe UI"/>
              </a:rPr>
              <a:t> </a:t>
            </a:r>
            <a:r>
              <a:rPr sz="2750" spc="15" dirty="0">
                <a:latin typeface="Segoe UI"/>
                <a:cs typeface="Segoe UI"/>
              </a:rPr>
              <a:t>Execution</a:t>
            </a:r>
            <a:r>
              <a:rPr sz="2750" spc="50" dirty="0">
                <a:latin typeface="Segoe UI"/>
                <a:cs typeface="Segoe UI"/>
              </a:rPr>
              <a:t> </a:t>
            </a:r>
            <a:r>
              <a:rPr sz="2750" spc="15" dirty="0">
                <a:latin typeface="Segoe UI"/>
                <a:cs typeface="Segoe UI"/>
              </a:rPr>
              <a:t>Plans</a:t>
            </a:r>
            <a:endParaRPr sz="2750" dirty="0">
              <a:latin typeface="Segoe UI"/>
              <a:cs typeface="Segoe UI"/>
            </a:endParaRPr>
          </a:p>
          <a:p>
            <a:pPr marL="527050" indent="-514350">
              <a:lnSpc>
                <a:spcPct val="100000"/>
              </a:lnSpc>
              <a:spcBef>
                <a:spcPts val="680"/>
              </a:spcBef>
              <a:buClr>
                <a:srgbClr val="006FC0"/>
              </a:buClr>
              <a:buSzPct val="92727"/>
              <a:buFont typeface="+mj-lt"/>
              <a:buAutoNum type="arabicPeriod"/>
              <a:tabLst>
                <a:tab pos="184150" algn="l"/>
              </a:tabLst>
            </a:pPr>
            <a:r>
              <a:rPr sz="2750" spc="15" dirty="0">
                <a:latin typeface="Segoe UI"/>
                <a:cs typeface="Segoe UI"/>
              </a:rPr>
              <a:t>Analyzing</a:t>
            </a:r>
            <a:r>
              <a:rPr sz="2750" dirty="0">
                <a:latin typeface="Segoe UI"/>
                <a:cs typeface="Segoe UI"/>
              </a:rPr>
              <a:t> </a:t>
            </a:r>
            <a:r>
              <a:rPr sz="2750" spc="10" dirty="0">
                <a:latin typeface="Segoe UI"/>
                <a:cs typeface="Segoe UI"/>
              </a:rPr>
              <a:t>Query</a:t>
            </a:r>
            <a:r>
              <a:rPr sz="2750" spc="60" dirty="0">
                <a:latin typeface="Segoe UI"/>
                <a:cs typeface="Segoe UI"/>
              </a:rPr>
              <a:t> </a:t>
            </a:r>
            <a:r>
              <a:rPr sz="2750" spc="15" dirty="0">
                <a:latin typeface="Segoe UI"/>
                <a:cs typeface="Segoe UI"/>
              </a:rPr>
              <a:t>Execution</a:t>
            </a:r>
            <a:r>
              <a:rPr sz="2750" spc="60" dirty="0">
                <a:latin typeface="Segoe UI"/>
                <a:cs typeface="Segoe UI"/>
              </a:rPr>
              <a:t> </a:t>
            </a:r>
            <a:r>
              <a:rPr sz="2750" spc="15" dirty="0">
                <a:latin typeface="Segoe UI"/>
                <a:cs typeface="Segoe UI"/>
              </a:rPr>
              <a:t>Plans</a:t>
            </a:r>
            <a:endParaRPr sz="2750" dirty="0">
              <a:latin typeface="Segoe UI"/>
              <a:cs typeface="Segoe UI"/>
            </a:endParaRPr>
          </a:p>
          <a:p>
            <a:pPr marL="527050" indent="-514350">
              <a:lnSpc>
                <a:spcPct val="100000"/>
              </a:lnSpc>
              <a:spcBef>
                <a:spcPts val="680"/>
              </a:spcBef>
              <a:buClr>
                <a:srgbClr val="006FC0"/>
              </a:buClr>
              <a:buSzPct val="92727"/>
              <a:buFont typeface="+mj-lt"/>
              <a:buAutoNum type="arabicPeriod"/>
              <a:tabLst>
                <a:tab pos="184150" algn="l"/>
              </a:tabLst>
            </a:pPr>
            <a:r>
              <a:rPr sz="2750" spc="20" dirty="0">
                <a:latin typeface="Segoe UI"/>
                <a:cs typeface="Segoe UI"/>
              </a:rPr>
              <a:t>Adaptive</a:t>
            </a:r>
            <a:r>
              <a:rPr sz="2750" spc="-50" dirty="0">
                <a:latin typeface="Segoe UI"/>
                <a:cs typeface="Segoe UI"/>
              </a:rPr>
              <a:t> </a:t>
            </a:r>
            <a:r>
              <a:rPr sz="2750" spc="10" dirty="0">
                <a:latin typeface="Segoe UI"/>
                <a:cs typeface="Segoe UI"/>
              </a:rPr>
              <a:t>Query</a:t>
            </a:r>
            <a:r>
              <a:rPr sz="2750" spc="60" dirty="0">
                <a:latin typeface="Segoe UI"/>
                <a:cs typeface="Segoe UI"/>
              </a:rPr>
              <a:t> </a:t>
            </a:r>
            <a:r>
              <a:rPr sz="2750" spc="15" dirty="0">
                <a:latin typeface="Segoe UI"/>
                <a:cs typeface="Segoe UI"/>
              </a:rPr>
              <a:t>Processing</a:t>
            </a:r>
            <a:endParaRPr sz="2750" dirty="0">
              <a:latin typeface="Segoe UI"/>
              <a:cs typeface="Segoe UI"/>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75882" y="109474"/>
            <a:ext cx="8921750" cy="4227439"/>
          </a:xfrm>
          <a:prstGeom prst="rect">
            <a:avLst/>
          </a:prstGeom>
        </p:spPr>
        <p:txBody>
          <a:bodyPr vert="horz" wrap="square" lIns="0" tIns="16510" rIns="0" bIns="0" rtlCol="0">
            <a:spAutoFit/>
          </a:bodyPr>
          <a:lstStyle/>
          <a:p>
            <a:pPr marL="12700">
              <a:lnSpc>
                <a:spcPct val="100000"/>
              </a:lnSpc>
              <a:spcBef>
                <a:spcPts val="130"/>
              </a:spcBef>
            </a:pPr>
            <a:r>
              <a:rPr sz="2750" spc="10" dirty="0">
                <a:solidFill>
                  <a:srgbClr val="FFFFFF"/>
                </a:solidFill>
                <a:latin typeface="Segoe UI"/>
                <a:cs typeface="Segoe UI"/>
              </a:rPr>
              <a:t>Lesson</a:t>
            </a:r>
            <a:r>
              <a:rPr sz="2750" spc="65" dirty="0">
                <a:solidFill>
                  <a:srgbClr val="FFFFFF"/>
                </a:solidFill>
                <a:latin typeface="Segoe UI"/>
                <a:cs typeface="Segoe UI"/>
              </a:rPr>
              <a:t> </a:t>
            </a:r>
            <a:r>
              <a:rPr sz="2750" spc="5" dirty="0">
                <a:solidFill>
                  <a:srgbClr val="FFFFFF"/>
                </a:solidFill>
                <a:latin typeface="Segoe UI"/>
                <a:cs typeface="Segoe UI"/>
              </a:rPr>
              <a:t>1:</a:t>
            </a:r>
            <a:r>
              <a:rPr sz="2750" spc="-10" dirty="0">
                <a:solidFill>
                  <a:srgbClr val="FFFFFF"/>
                </a:solidFill>
                <a:latin typeface="Segoe UI"/>
                <a:cs typeface="Segoe UI"/>
              </a:rPr>
              <a:t> </a:t>
            </a:r>
            <a:r>
              <a:rPr sz="2750" spc="10" dirty="0">
                <a:solidFill>
                  <a:srgbClr val="FFFFFF"/>
                </a:solidFill>
                <a:latin typeface="Segoe UI"/>
                <a:cs typeface="Segoe UI"/>
              </a:rPr>
              <a:t>Query</a:t>
            </a:r>
            <a:r>
              <a:rPr sz="2750" spc="75" dirty="0">
                <a:solidFill>
                  <a:srgbClr val="FFFFFF"/>
                </a:solidFill>
                <a:latin typeface="Segoe UI"/>
                <a:cs typeface="Segoe UI"/>
              </a:rPr>
              <a:t> </a:t>
            </a:r>
            <a:r>
              <a:rPr sz="2750" spc="15" dirty="0">
                <a:solidFill>
                  <a:srgbClr val="FFFFFF"/>
                </a:solidFill>
                <a:latin typeface="Segoe UI"/>
                <a:cs typeface="Segoe UI"/>
              </a:rPr>
              <a:t>Execution</a:t>
            </a:r>
            <a:r>
              <a:rPr sz="2750" spc="65" dirty="0">
                <a:solidFill>
                  <a:srgbClr val="FFFFFF"/>
                </a:solidFill>
                <a:latin typeface="Segoe UI"/>
                <a:cs typeface="Segoe UI"/>
              </a:rPr>
              <a:t> </a:t>
            </a:r>
            <a:r>
              <a:rPr sz="2750" spc="15" dirty="0">
                <a:solidFill>
                  <a:srgbClr val="FFFFFF"/>
                </a:solidFill>
                <a:latin typeface="Segoe UI"/>
                <a:cs typeface="Segoe UI"/>
              </a:rPr>
              <a:t>and</a:t>
            </a:r>
            <a:r>
              <a:rPr sz="2750" spc="5" dirty="0">
                <a:solidFill>
                  <a:srgbClr val="FFFFFF"/>
                </a:solidFill>
                <a:latin typeface="Segoe UI"/>
                <a:cs typeface="Segoe UI"/>
              </a:rPr>
              <a:t> </a:t>
            </a:r>
            <a:r>
              <a:rPr sz="2750" spc="10" dirty="0">
                <a:solidFill>
                  <a:srgbClr val="FFFFFF"/>
                </a:solidFill>
                <a:latin typeface="Segoe UI"/>
                <a:cs typeface="Segoe UI"/>
              </a:rPr>
              <a:t>Query</a:t>
            </a:r>
            <a:r>
              <a:rPr sz="2750" spc="75" dirty="0">
                <a:solidFill>
                  <a:srgbClr val="FFFFFF"/>
                </a:solidFill>
                <a:latin typeface="Segoe UI"/>
                <a:cs typeface="Segoe UI"/>
              </a:rPr>
              <a:t> </a:t>
            </a:r>
            <a:r>
              <a:rPr sz="2750" spc="15" dirty="0">
                <a:solidFill>
                  <a:srgbClr val="FFFFFF"/>
                </a:solidFill>
                <a:latin typeface="Segoe UI"/>
                <a:cs typeface="Segoe UI"/>
              </a:rPr>
              <a:t>Optimizer</a:t>
            </a:r>
            <a:r>
              <a:rPr sz="2750" spc="70" dirty="0">
                <a:solidFill>
                  <a:srgbClr val="FFFFFF"/>
                </a:solidFill>
                <a:latin typeface="Segoe UI"/>
                <a:cs typeface="Segoe UI"/>
              </a:rPr>
              <a:t> </a:t>
            </a:r>
            <a:r>
              <a:rPr sz="2750" spc="10" dirty="0">
                <a:solidFill>
                  <a:srgbClr val="FFFFFF"/>
                </a:solidFill>
                <a:latin typeface="Segoe UI"/>
                <a:cs typeface="Segoe UI"/>
              </a:rPr>
              <a:t>Internals</a:t>
            </a:r>
            <a:endParaRPr sz="2750" dirty="0">
              <a:latin typeface="Segoe UI"/>
              <a:cs typeface="Segoe UI"/>
            </a:endParaRPr>
          </a:p>
          <a:p>
            <a:pPr>
              <a:lnSpc>
                <a:spcPct val="100000"/>
              </a:lnSpc>
              <a:spcBef>
                <a:spcPts val="55"/>
              </a:spcBef>
            </a:pPr>
            <a:endParaRPr sz="2750" dirty="0">
              <a:latin typeface="Segoe UI"/>
              <a:cs typeface="Segoe UI"/>
            </a:endParaRPr>
          </a:p>
          <a:p>
            <a:pPr marL="840105" indent="-457200">
              <a:lnSpc>
                <a:spcPct val="150000"/>
              </a:lnSpc>
              <a:buClr>
                <a:srgbClr val="006FC0"/>
              </a:buClr>
              <a:buSzPct val="92727"/>
              <a:buFont typeface="Arial" panose="020B0604020202020204" pitchFamily="34" charset="0"/>
              <a:buChar char="•"/>
              <a:tabLst>
                <a:tab pos="554990" algn="l"/>
              </a:tabLst>
            </a:pPr>
            <a:r>
              <a:rPr sz="2750" spc="10" dirty="0">
                <a:latin typeface="Segoe UI"/>
                <a:cs typeface="Segoe UI"/>
              </a:rPr>
              <a:t>Logical</a:t>
            </a:r>
            <a:r>
              <a:rPr sz="2750" spc="60" dirty="0">
                <a:latin typeface="Segoe UI"/>
                <a:cs typeface="Segoe UI"/>
              </a:rPr>
              <a:t> </a:t>
            </a:r>
            <a:r>
              <a:rPr sz="2750" spc="15" dirty="0">
                <a:latin typeface="Segoe UI"/>
                <a:cs typeface="Segoe UI"/>
              </a:rPr>
              <a:t>Phases</a:t>
            </a:r>
            <a:r>
              <a:rPr sz="2750" spc="5" dirty="0">
                <a:latin typeface="Segoe UI"/>
                <a:cs typeface="Segoe UI"/>
              </a:rPr>
              <a:t> </a:t>
            </a:r>
            <a:r>
              <a:rPr sz="2750" spc="20" dirty="0">
                <a:latin typeface="Segoe UI"/>
                <a:cs typeface="Segoe UI"/>
              </a:rPr>
              <a:t>of</a:t>
            </a:r>
            <a:r>
              <a:rPr sz="2750" spc="15" dirty="0">
                <a:latin typeface="Segoe UI"/>
                <a:cs typeface="Segoe UI"/>
              </a:rPr>
              <a:t> </a:t>
            </a:r>
            <a:r>
              <a:rPr sz="2750" spc="10" dirty="0">
                <a:latin typeface="Segoe UI"/>
                <a:cs typeface="Segoe UI"/>
              </a:rPr>
              <a:t>Query</a:t>
            </a:r>
            <a:r>
              <a:rPr sz="2750" spc="65" dirty="0">
                <a:latin typeface="Segoe UI"/>
                <a:cs typeface="Segoe UI"/>
              </a:rPr>
              <a:t> </a:t>
            </a:r>
            <a:r>
              <a:rPr sz="2750" spc="15" dirty="0">
                <a:latin typeface="Segoe UI"/>
                <a:cs typeface="Segoe UI"/>
              </a:rPr>
              <a:t>Processing</a:t>
            </a:r>
            <a:endParaRPr sz="2750" dirty="0">
              <a:latin typeface="Segoe UI"/>
              <a:cs typeface="Segoe UI"/>
            </a:endParaRPr>
          </a:p>
          <a:p>
            <a:pPr marL="840105" indent="-457200">
              <a:lnSpc>
                <a:spcPct val="150000"/>
              </a:lnSpc>
              <a:spcBef>
                <a:spcPts val="680"/>
              </a:spcBef>
              <a:buClr>
                <a:srgbClr val="006FC0"/>
              </a:buClr>
              <a:buSzPct val="92727"/>
              <a:buFont typeface="Arial" panose="020B0604020202020204" pitchFamily="34" charset="0"/>
              <a:buChar char="•"/>
              <a:tabLst>
                <a:tab pos="554990" algn="l"/>
              </a:tabLst>
            </a:pPr>
            <a:r>
              <a:rPr sz="2750" spc="15" dirty="0">
                <a:latin typeface="Segoe UI"/>
                <a:cs typeface="Segoe UI"/>
              </a:rPr>
              <a:t>Physical</a:t>
            </a:r>
            <a:r>
              <a:rPr sz="2750" spc="-5" dirty="0">
                <a:latin typeface="Segoe UI"/>
                <a:cs typeface="Segoe UI"/>
              </a:rPr>
              <a:t> </a:t>
            </a:r>
            <a:r>
              <a:rPr sz="2750" spc="15" dirty="0">
                <a:latin typeface="Segoe UI"/>
                <a:cs typeface="Segoe UI"/>
              </a:rPr>
              <a:t>Phases</a:t>
            </a:r>
            <a:r>
              <a:rPr sz="2750" spc="5" dirty="0">
                <a:latin typeface="Segoe UI"/>
                <a:cs typeface="Segoe UI"/>
              </a:rPr>
              <a:t> </a:t>
            </a:r>
            <a:r>
              <a:rPr sz="2750" spc="20" dirty="0">
                <a:latin typeface="Segoe UI"/>
                <a:cs typeface="Segoe UI"/>
              </a:rPr>
              <a:t>of</a:t>
            </a:r>
            <a:r>
              <a:rPr sz="2750" spc="15" dirty="0">
                <a:latin typeface="Segoe UI"/>
                <a:cs typeface="Segoe UI"/>
              </a:rPr>
              <a:t> </a:t>
            </a:r>
            <a:r>
              <a:rPr sz="2750" spc="10" dirty="0">
                <a:latin typeface="Segoe UI"/>
                <a:cs typeface="Segoe UI"/>
              </a:rPr>
              <a:t>Query</a:t>
            </a:r>
            <a:r>
              <a:rPr sz="2750" spc="65" dirty="0">
                <a:latin typeface="Segoe UI"/>
                <a:cs typeface="Segoe UI"/>
              </a:rPr>
              <a:t> </a:t>
            </a:r>
            <a:r>
              <a:rPr sz="2750" spc="15" dirty="0">
                <a:latin typeface="Segoe UI"/>
                <a:cs typeface="Segoe UI"/>
              </a:rPr>
              <a:t>Processing</a:t>
            </a:r>
            <a:endParaRPr sz="2750" dirty="0">
              <a:latin typeface="Segoe UI"/>
              <a:cs typeface="Segoe UI"/>
            </a:endParaRPr>
          </a:p>
          <a:p>
            <a:pPr marL="840105" indent="-457200">
              <a:lnSpc>
                <a:spcPct val="150000"/>
              </a:lnSpc>
              <a:spcBef>
                <a:spcPts val="680"/>
              </a:spcBef>
              <a:buClr>
                <a:srgbClr val="006FC0"/>
              </a:buClr>
              <a:buSzPct val="92727"/>
              <a:buFont typeface="Arial" panose="020B0604020202020204" pitchFamily="34" charset="0"/>
              <a:buChar char="•"/>
              <a:tabLst>
                <a:tab pos="554990" algn="l"/>
              </a:tabLst>
            </a:pPr>
            <a:r>
              <a:rPr sz="2750" dirty="0">
                <a:latin typeface="Segoe UI"/>
                <a:cs typeface="Segoe UI"/>
              </a:rPr>
              <a:t>The</a:t>
            </a:r>
            <a:r>
              <a:rPr sz="2750" spc="30" dirty="0">
                <a:latin typeface="Segoe UI"/>
                <a:cs typeface="Segoe UI"/>
              </a:rPr>
              <a:t> </a:t>
            </a:r>
            <a:r>
              <a:rPr sz="2750" spc="10" dirty="0">
                <a:latin typeface="Segoe UI"/>
                <a:cs typeface="Segoe UI"/>
              </a:rPr>
              <a:t>Query</a:t>
            </a:r>
            <a:r>
              <a:rPr sz="2750" spc="65" dirty="0">
                <a:latin typeface="Segoe UI"/>
                <a:cs typeface="Segoe UI"/>
              </a:rPr>
              <a:t> </a:t>
            </a:r>
            <a:r>
              <a:rPr sz="2750" spc="15" dirty="0">
                <a:latin typeface="Segoe UI"/>
                <a:cs typeface="Segoe UI"/>
              </a:rPr>
              <a:t>Optimizer</a:t>
            </a:r>
            <a:endParaRPr sz="2750" dirty="0">
              <a:latin typeface="Segoe UI"/>
              <a:cs typeface="Segoe UI"/>
            </a:endParaRPr>
          </a:p>
          <a:p>
            <a:pPr marL="840105" marR="1623695" indent="-457200">
              <a:lnSpc>
                <a:spcPct val="150000"/>
              </a:lnSpc>
              <a:spcBef>
                <a:spcPts val="605"/>
              </a:spcBef>
              <a:buClr>
                <a:srgbClr val="006FC0"/>
              </a:buClr>
              <a:buSzPct val="92727"/>
              <a:buFont typeface="Arial" panose="020B0604020202020204" pitchFamily="34" charset="0"/>
              <a:buChar char="•"/>
              <a:tabLst>
                <a:tab pos="554990" algn="l"/>
              </a:tabLst>
            </a:pPr>
            <a:r>
              <a:rPr sz="2750" spc="20" dirty="0">
                <a:latin typeface="Segoe UI"/>
                <a:cs typeface="Segoe UI"/>
              </a:rPr>
              <a:t>Demonstration:</a:t>
            </a:r>
            <a:r>
              <a:rPr sz="2750" spc="-15" dirty="0">
                <a:latin typeface="Segoe UI"/>
                <a:cs typeface="Segoe UI"/>
              </a:rPr>
              <a:t> </a:t>
            </a:r>
            <a:r>
              <a:rPr sz="2750" spc="15" dirty="0">
                <a:latin typeface="Segoe UI"/>
                <a:cs typeface="Segoe UI"/>
              </a:rPr>
              <a:t>Analyzing</a:t>
            </a:r>
            <a:r>
              <a:rPr sz="2750" spc="75" dirty="0">
                <a:latin typeface="Segoe UI"/>
                <a:cs typeface="Segoe UI"/>
              </a:rPr>
              <a:t> </a:t>
            </a:r>
            <a:r>
              <a:rPr sz="2750" spc="10" dirty="0">
                <a:latin typeface="Segoe UI"/>
                <a:cs typeface="Segoe UI"/>
              </a:rPr>
              <a:t>Query</a:t>
            </a:r>
            <a:r>
              <a:rPr sz="2750" spc="65" dirty="0">
                <a:latin typeface="Segoe UI"/>
                <a:cs typeface="Segoe UI"/>
              </a:rPr>
              <a:t> </a:t>
            </a:r>
            <a:r>
              <a:rPr sz="2750" spc="15" dirty="0">
                <a:latin typeface="Segoe UI"/>
                <a:cs typeface="Segoe UI"/>
              </a:rPr>
              <a:t>Optimizer </a:t>
            </a:r>
            <a:r>
              <a:rPr sz="2750" spc="-740" dirty="0">
                <a:latin typeface="Segoe UI"/>
                <a:cs typeface="Segoe UI"/>
              </a:rPr>
              <a:t> </a:t>
            </a:r>
            <a:r>
              <a:rPr sz="2750" spc="10" dirty="0">
                <a:latin typeface="Segoe UI"/>
                <a:cs typeface="Segoe UI"/>
              </a:rPr>
              <a:t>Internals</a:t>
            </a:r>
            <a:endParaRPr sz="2750" dirty="0">
              <a:latin typeface="Segoe UI"/>
              <a:cs typeface="Segoe U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137535" cy="449580"/>
          </a:xfrm>
          <a:prstGeom prst="rect">
            <a:avLst/>
          </a:prstGeom>
        </p:spPr>
        <p:txBody>
          <a:bodyPr vert="horz" wrap="square" lIns="0" tIns="16510" rIns="0" bIns="0" rtlCol="0">
            <a:spAutoFit/>
          </a:bodyPr>
          <a:lstStyle/>
          <a:p>
            <a:pPr marL="12700">
              <a:lnSpc>
                <a:spcPct val="100000"/>
              </a:lnSpc>
              <a:spcBef>
                <a:spcPts val="130"/>
              </a:spcBef>
            </a:pPr>
            <a:r>
              <a:rPr spc="15" dirty="0"/>
              <a:t>Predicate</a:t>
            </a:r>
            <a:r>
              <a:rPr spc="-15" dirty="0"/>
              <a:t> </a:t>
            </a:r>
            <a:r>
              <a:rPr spc="10" dirty="0"/>
              <a:t>Selectivity</a:t>
            </a:r>
          </a:p>
        </p:txBody>
      </p:sp>
      <p:sp>
        <p:nvSpPr>
          <p:cNvPr id="3" name="object 3"/>
          <p:cNvSpPr txBox="1"/>
          <p:nvPr/>
        </p:nvSpPr>
        <p:spPr>
          <a:xfrm>
            <a:off x="538162" y="951275"/>
            <a:ext cx="7888605" cy="4544193"/>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A predicate is an expression which evaluates to true or false; in Transact-SQL statements they are found in joins, WHERE clauses, and HAVING clauses. In queries, predicates </a:t>
            </a:r>
            <a:r>
              <a:rPr lang="fr-FR" sz="1600" b="0" i="0" u="none" strike="noStrike" baseline="0" dirty="0" err="1">
                <a:latin typeface="Segoe"/>
              </a:rPr>
              <a:t>act</a:t>
            </a:r>
            <a:r>
              <a:rPr lang="fr-FR" sz="1600" b="0" i="0" u="none" strike="noStrike" baseline="0" dirty="0">
                <a:latin typeface="Segoe"/>
              </a:rPr>
              <a:t> as </a:t>
            </a:r>
            <a:r>
              <a:rPr lang="fr-FR" sz="1600" b="0" i="0" u="none" strike="noStrike" baseline="0" dirty="0" err="1">
                <a:latin typeface="Segoe"/>
              </a:rPr>
              <a:t>filters</a:t>
            </a:r>
            <a:r>
              <a:rPr lang="fr-FR" sz="1600" b="0" i="0" u="none" strike="noStrike" baseline="0" dirty="0">
                <a:latin typeface="Segoe"/>
              </a:rPr>
              <a:t>.</a:t>
            </a:r>
          </a:p>
          <a:p>
            <a:pPr algn="l">
              <a:lnSpc>
                <a:spcPct val="150000"/>
              </a:lnSpc>
            </a:pPr>
            <a:endParaRPr lang="fr-FR" sz="1600" dirty="0">
              <a:latin typeface="Segoe"/>
              <a:cs typeface="Segoe UI"/>
            </a:endParaRPr>
          </a:p>
          <a:p>
            <a:pPr algn="l">
              <a:lnSpc>
                <a:spcPct val="150000"/>
              </a:lnSpc>
            </a:pPr>
            <a:r>
              <a:rPr lang="en-GB" sz="1600" b="0" i="0" u="none" strike="noStrike" baseline="0" dirty="0">
                <a:latin typeface="LucidaSans-Typewriter"/>
              </a:rPr>
              <a:t>SELECT </a:t>
            </a:r>
            <a:r>
              <a:rPr lang="en-GB" sz="1600" b="0" i="0" u="none" strike="noStrike" baseline="0" dirty="0" err="1">
                <a:latin typeface="LucidaSans-Typewriter"/>
              </a:rPr>
              <a:t>oh.CustomerID</a:t>
            </a:r>
            <a:r>
              <a:rPr lang="en-GB" sz="1600" b="0" i="0" u="none" strike="noStrike" baseline="0" dirty="0">
                <a:latin typeface="LucidaSans-Typewriter"/>
              </a:rPr>
              <a:t>, </a:t>
            </a:r>
            <a:r>
              <a:rPr lang="en-GB" sz="1600" b="0" i="0" u="none" strike="noStrike" baseline="0" dirty="0" err="1">
                <a:latin typeface="LucidaSans-Typewriter"/>
              </a:rPr>
              <a:t>od.ProductID</a:t>
            </a:r>
            <a:endParaRPr lang="en-GB" sz="1600" b="0" i="0" u="none" strike="noStrike" baseline="0" dirty="0">
              <a:latin typeface="LucidaSans-Typewriter"/>
            </a:endParaRPr>
          </a:p>
          <a:p>
            <a:pPr algn="l">
              <a:lnSpc>
                <a:spcPct val="150000"/>
              </a:lnSpc>
            </a:pPr>
            <a:r>
              <a:rPr lang="en-GB" sz="1600" b="0" i="0" u="none" strike="noStrike" baseline="0" dirty="0">
                <a:latin typeface="LucidaSans-Typewriter"/>
              </a:rPr>
              <a:t>FROM </a:t>
            </a:r>
            <a:r>
              <a:rPr lang="en-GB" sz="1600" b="0" i="0" u="none" strike="noStrike" baseline="0" dirty="0" err="1">
                <a:latin typeface="LucidaSans-Typewriter"/>
              </a:rPr>
              <a:t>Sales.SalesOrderHeader</a:t>
            </a:r>
            <a:r>
              <a:rPr lang="en-GB" sz="1600" b="0" i="0" u="none" strike="noStrike" baseline="0" dirty="0">
                <a:latin typeface="LucidaSans-Typewriter"/>
              </a:rPr>
              <a:t> AS oh</a:t>
            </a:r>
          </a:p>
          <a:p>
            <a:pPr algn="l">
              <a:lnSpc>
                <a:spcPct val="150000"/>
              </a:lnSpc>
            </a:pPr>
            <a:r>
              <a:rPr lang="fr-FR" sz="1600" b="0" i="0" u="none" strike="noStrike" baseline="0" dirty="0">
                <a:latin typeface="LucidaSans-Typewriter"/>
              </a:rPr>
              <a:t>INNER JOIN </a:t>
            </a:r>
            <a:r>
              <a:rPr lang="fr-FR" sz="1600" b="0" i="0" u="none" strike="noStrike" baseline="0" dirty="0" err="1">
                <a:latin typeface="LucidaSans-Typewriter"/>
              </a:rPr>
              <a:t>Sales.SalesOrderDetail</a:t>
            </a:r>
            <a:r>
              <a:rPr lang="fr-FR" sz="1600" b="0" i="0" u="none" strike="noStrike" baseline="0" dirty="0">
                <a:latin typeface="LucidaSans-Typewriter"/>
              </a:rPr>
              <a:t> AS </a:t>
            </a:r>
            <a:r>
              <a:rPr lang="fr-FR" sz="1600" b="0" i="0" u="none" strike="noStrike" baseline="0" dirty="0" err="1">
                <a:latin typeface="LucidaSans-Typewriter"/>
              </a:rPr>
              <a:t>od</a:t>
            </a:r>
            <a:endParaRPr lang="fr-FR" sz="1600" b="0" i="0" u="none" strike="noStrike" baseline="0" dirty="0">
              <a:latin typeface="LucidaSans-Typewriter"/>
            </a:endParaRPr>
          </a:p>
          <a:p>
            <a:pPr algn="l">
              <a:lnSpc>
                <a:spcPct val="150000"/>
              </a:lnSpc>
            </a:pPr>
            <a:r>
              <a:rPr lang="fr-FR" sz="1600" b="0" i="0" u="none" strike="noStrike" baseline="0" dirty="0">
                <a:latin typeface="LucidaSans-Typewriter"/>
              </a:rPr>
              <a:t>ON </a:t>
            </a:r>
            <a:r>
              <a:rPr lang="fr-FR" sz="1600" b="0" i="0" u="none" strike="noStrike" baseline="0" dirty="0" err="1">
                <a:highlight>
                  <a:srgbClr val="FFFF00"/>
                </a:highlight>
                <a:latin typeface="LucidaSans-Typewriter"/>
              </a:rPr>
              <a:t>od.SalesOrderID</a:t>
            </a:r>
            <a:r>
              <a:rPr lang="fr-FR" sz="1600" b="0" i="0" u="none" strike="noStrike" baseline="0" dirty="0">
                <a:highlight>
                  <a:srgbClr val="FFFF00"/>
                </a:highlight>
                <a:latin typeface="LucidaSans-Typewriter"/>
              </a:rPr>
              <a:t> = </a:t>
            </a:r>
            <a:r>
              <a:rPr lang="fr-FR" sz="1600" b="0" i="0" u="none" strike="noStrike" baseline="0" dirty="0" err="1">
                <a:highlight>
                  <a:srgbClr val="FFFF00"/>
                </a:highlight>
                <a:latin typeface="LucidaSans-Typewriter"/>
              </a:rPr>
              <a:t>oh.SalesOrderID</a:t>
            </a:r>
            <a:r>
              <a:rPr lang="fr-FR" sz="1600" b="0" i="0" u="none" strike="noStrike" baseline="0" dirty="0">
                <a:latin typeface="LucidaSans-Typewriter"/>
              </a:rPr>
              <a:t>;</a:t>
            </a:r>
          </a:p>
          <a:p>
            <a:pPr algn="l">
              <a:lnSpc>
                <a:spcPct val="150000"/>
              </a:lnSpc>
            </a:pPr>
            <a:endParaRPr lang="fr-FR" sz="1600" dirty="0">
              <a:latin typeface="LucidaSans-Typewriter"/>
              <a:cs typeface="Segoe UI"/>
            </a:endParaRPr>
          </a:p>
          <a:p>
            <a:pPr algn="l"/>
            <a:r>
              <a:rPr lang="fr-FR" sz="1800" b="0" i="0" u="none" strike="noStrike" baseline="0" dirty="0">
                <a:latin typeface="LucidaSans-Typewriter"/>
              </a:rPr>
              <a:t>SELECT </a:t>
            </a:r>
            <a:r>
              <a:rPr lang="fr-FR" sz="1800" b="0" i="0" u="none" strike="noStrike" baseline="0" dirty="0" err="1">
                <a:latin typeface="LucidaSans-Typewriter"/>
              </a:rPr>
              <a:t>CustomerID</a:t>
            </a:r>
            <a:r>
              <a:rPr lang="fr-FR" sz="1800" b="0" i="0" u="none" strike="noStrike" baseline="0" dirty="0">
                <a:latin typeface="LucidaSans-Typewriter"/>
              </a:rPr>
              <a:t>, </a:t>
            </a:r>
            <a:r>
              <a:rPr lang="fr-FR" sz="1800" b="0" i="0" u="none" strike="noStrike" baseline="0" dirty="0" err="1">
                <a:latin typeface="LucidaSans-Typewriter"/>
              </a:rPr>
              <a:t>AccountNumber</a:t>
            </a:r>
            <a:endParaRPr lang="fr-FR" sz="1800" b="0" i="0" u="none" strike="noStrike" baseline="0" dirty="0">
              <a:latin typeface="LucidaSans-Typewriter"/>
            </a:endParaRPr>
          </a:p>
          <a:p>
            <a:pPr algn="l"/>
            <a:r>
              <a:rPr lang="fr-FR" sz="1800" b="0" i="0" u="none" strike="noStrike" baseline="0" dirty="0">
                <a:latin typeface="LucidaSans-Typewriter"/>
              </a:rPr>
              <a:t>FROM </a:t>
            </a:r>
            <a:r>
              <a:rPr lang="fr-FR" sz="1800" b="0" i="0" u="none" strike="noStrike" baseline="0" dirty="0" err="1">
                <a:latin typeface="LucidaSans-Typewriter"/>
              </a:rPr>
              <a:t>Sales.Customer</a:t>
            </a:r>
            <a:endParaRPr lang="fr-FR" sz="1800" b="0" i="0" u="none" strike="noStrike" baseline="0" dirty="0">
              <a:latin typeface="LucidaSans-Typewriter"/>
            </a:endParaRPr>
          </a:p>
          <a:p>
            <a:pPr algn="l"/>
            <a:r>
              <a:rPr lang="fr-FR" sz="1800" b="0" i="0" u="none" strike="noStrike" baseline="0" dirty="0">
                <a:highlight>
                  <a:srgbClr val="FFFF00"/>
                </a:highlight>
                <a:latin typeface="LucidaSans-Typewriter"/>
              </a:rPr>
              <a:t>WHERE </a:t>
            </a:r>
            <a:r>
              <a:rPr lang="fr-FR" sz="1800" b="0" i="0" u="none" strike="noStrike" baseline="0" dirty="0" err="1">
                <a:highlight>
                  <a:srgbClr val="FFFF00"/>
                </a:highlight>
                <a:latin typeface="LucidaSans-Typewriter"/>
              </a:rPr>
              <a:t>ModifiedDate</a:t>
            </a:r>
            <a:r>
              <a:rPr lang="fr-FR" sz="1800" b="0" i="0" u="none" strike="noStrike" baseline="0" dirty="0">
                <a:highlight>
                  <a:srgbClr val="FFFF00"/>
                </a:highlight>
                <a:latin typeface="LucidaSans-Typewriter"/>
              </a:rPr>
              <a:t> &gt; '2011-02-01'</a:t>
            </a:r>
          </a:p>
          <a:p>
            <a:pPr algn="l"/>
            <a:r>
              <a:rPr lang="fr-FR" sz="1800" b="0" i="0" u="none" strike="noStrike" baseline="0" dirty="0">
                <a:highlight>
                  <a:srgbClr val="FFFF00"/>
                </a:highlight>
                <a:latin typeface="LucidaSans-Typewriter"/>
              </a:rPr>
              <a:t>AND </a:t>
            </a:r>
            <a:r>
              <a:rPr lang="fr-FR" sz="1800" b="0" i="0" u="none" strike="noStrike" baseline="0" dirty="0" err="1">
                <a:highlight>
                  <a:srgbClr val="FFFF00"/>
                </a:highlight>
                <a:latin typeface="LucidaSans-Typewriter"/>
              </a:rPr>
              <a:t>StoreID</a:t>
            </a:r>
            <a:r>
              <a:rPr lang="fr-FR" sz="1800" b="0" i="0" u="none" strike="noStrike" baseline="0" dirty="0">
                <a:highlight>
                  <a:srgbClr val="FFFF00"/>
                </a:highlight>
                <a:latin typeface="LucidaSans-Typewriter"/>
              </a:rPr>
              <a:t> = 10;</a:t>
            </a:r>
            <a:endParaRPr sz="1400" dirty="0">
              <a:highlight>
                <a:srgbClr val="FFFF00"/>
              </a:highlight>
              <a:latin typeface="Segoe UI"/>
              <a:cs typeface="Segoe UI"/>
            </a:endParaRPr>
          </a:p>
        </p:txBody>
      </p:sp>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569397-1CAD-E905-6B0D-B134F84F2B9F}"/>
              </a:ext>
            </a:extLst>
          </p:cNvPr>
          <p:cNvSpPr>
            <a:spLocks noGrp="1"/>
          </p:cNvSpPr>
          <p:nvPr>
            <p:ph type="title"/>
          </p:nvPr>
        </p:nvSpPr>
        <p:spPr>
          <a:xfrm>
            <a:off x="429260" y="109474"/>
            <a:ext cx="8285479" cy="423193"/>
          </a:xfrm>
        </p:spPr>
        <p:txBody>
          <a:bodyPr/>
          <a:lstStyle/>
          <a:p>
            <a:r>
              <a:rPr lang="en-US" dirty="0"/>
              <a:t>Example: Non-trivial Query</a:t>
            </a:r>
          </a:p>
        </p:txBody>
      </p:sp>
      <p:sp>
        <p:nvSpPr>
          <p:cNvPr id="4" name="TextBox 3">
            <a:extLst>
              <a:ext uri="{FF2B5EF4-FFF2-40B4-BE49-F238E27FC236}">
                <a16:creationId xmlns:a16="http://schemas.microsoft.com/office/drawing/2014/main" id="{9A98E933-0CFF-5099-5F0C-90802A839FDF}"/>
              </a:ext>
            </a:extLst>
          </p:cNvPr>
          <p:cNvSpPr txBox="1"/>
          <p:nvPr/>
        </p:nvSpPr>
        <p:spPr>
          <a:xfrm>
            <a:off x="533400" y="1447800"/>
            <a:ext cx="8077200" cy="2585323"/>
          </a:xfrm>
          <a:prstGeom prst="rect">
            <a:avLst/>
          </a:prstGeom>
          <a:noFill/>
        </p:spPr>
        <p:txBody>
          <a:bodyPr wrap="square">
            <a:spAutoFit/>
          </a:bodyPr>
          <a:lstStyle/>
          <a:p>
            <a:r>
              <a:rPr lang="en-US" sz="1800" dirty="0">
                <a:solidFill>
                  <a:srgbClr val="0000FF"/>
                </a:solidFill>
                <a:latin typeface="Consolas" panose="020B0609020204030204" pitchFamily="49" charset="0"/>
              </a:rPr>
              <a:t>SELECT</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DISTINCT</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&lt;</a:t>
            </a:r>
            <a:r>
              <a:rPr lang="en-US" sz="1800" dirty="0" err="1">
                <a:solidFill>
                  <a:srgbClr val="000000"/>
                </a:solidFill>
                <a:latin typeface="Consolas" panose="020B0609020204030204" pitchFamily="49" charset="0"/>
              </a:rPr>
              <a:t>TOP_specification</a:t>
            </a:r>
            <a:r>
              <a:rPr lang="en-US" sz="1800" dirty="0">
                <a:solidFill>
                  <a:srgbClr val="808080"/>
                </a:solidFill>
                <a:latin typeface="Consolas" panose="020B0609020204030204" pitchFamily="49" charset="0"/>
              </a:rPr>
              <a:t>&gt;</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&lt;</a:t>
            </a:r>
            <a:r>
              <a:rPr lang="en-US" sz="1800" dirty="0" err="1">
                <a:solidFill>
                  <a:srgbClr val="000000"/>
                </a:solidFill>
                <a:latin typeface="Consolas" panose="020B0609020204030204" pitchFamily="49" charset="0"/>
              </a:rPr>
              <a:t>select_list</a:t>
            </a:r>
            <a:r>
              <a:rPr lang="en-US" sz="1800" dirty="0">
                <a:solidFill>
                  <a:srgbClr val="808080"/>
                </a:solidFill>
                <a:latin typeface="Consolas" panose="020B0609020204030204" pitchFamily="49" charset="0"/>
              </a:rPr>
              <a:t>&gt;</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FROM</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&lt;</a:t>
            </a:r>
            <a:r>
              <a:rPr lang="en-US" sz="1800" dirty="0" err="1">
                <a:solidFill>
                  <a:srgbClr val="000000"/>
                </a:solidFill>
                <a:latin typeface="Consolas" panose="020B0609020204030204" pitchFamily="49" charset="0"/>
              </a:rPr>
              <a:t>left_table</a:t>
            </a:r>
            <a:r>
              <a:rPr lang="en-US" sz="1800" dirty="0">
                <a:solidFill>
                  <a:srgbClr val="808080"/>
                </a:solidFill>
                <a:latin typeface="Consolas" panose="020B0609020204030204" pitchFamily="49" charset="0"/>
              </a:rPr>
              <a:t>&gt;</a:t>
            </a:r>
            <a:endParaRPr lang="en-US" sz="1800" dirty="0">
              <a:solidFill>
                <a:srgbClr val="000000"/>
              </a:solidFill>
              <a:latin typeface="Consolas" panose="020B0609020204030204" pitchFamily="49" charset="0"/>
            </a:endParaRPr>
          </a:p>
          <a:p>
            <a:r>
              <a:rPr lang="en-US" sz="1800" dirty="0">
                <a:solidFill>
                  <a:srgbClr val="808080"/>
                </a:solidFill>
                <a:latin typeface="Consolas" panose="020B0609020204030204" pitchFamily="49" charset="0"/>
              </a:rPr>
              <a:t>  &lt;</a:t>
            </a:r>
            <a:r>
              <a:rPr lang="en-US" sz="1800" dirty="0" err="1">
                <a:solidFill>
                  <a:srgbClr val="000000"/>
                </a:solidFill>
                <a:latin typeface="Consolas" panose="020B0609020204030204" pitchFamily="49" charset="0"/>
              </a:rPr>
              <a:t>join_type</a:t>
            </a:r>
            <a:r>
              <a:rPr lang="en-US" sz="1800" dirty="0">
                <a:solidFill>
                  <a:srgbClr val="808080"/>
                </a:solidFill>
                <a:latin typeface="Consolas" panose="020B0609020204030204" pitchFamily="49" charset="0"/>
              </a:rPr>
              <a:t>&gt;</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JOIN</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&lt;</a:t>
            </a:r>
            <a:r>
              <a:rPr lang="en-US" sz="1800" dirty="0" err="1">
                <a:solidFill>
                  <a:srgbClr val="000000"/>
                </a:solidFill>
                <a:latin typeface="Consolas" panose="020B0609020204030204" pitchFamily="49" charset="0"/>
              </a:rPr>
              <a:t>right_table</a:t>
            </a:r>
            <a:r>
              <a:rPr lang="en-US" sz="1800" dirty="0">
                <a:solidFill>
                  <a:srgbClr val="808080"/>
                </a:solidFill>
                <a:latin typeface="Consolas" panose="020B0609020204030204" pitchFamily="49" charset="0"/>
              </a:rPr>
              <a:t>&gt;</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ON</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&lt;</a:t>
            </a:r>
            <a:r>
              <a:rPr lang="en-US" sz="1800" dirty="0" err="1">
                <a:solidFill>
                  <a:srgbClr val="000000"/>
                </a:solidFill>
                <a:latin typeface="Consolas" panose="020B0609020204030204" pitchFamily="49" charset="0"/>
              </a:rPr>
              <a:t>join_condition</a:t>
            </a:r>
            <a:r>
              <a:rPr lang="en-US" sz="1800" dirty="0">
                <a:solidFill>
                  <a:srgbClr val="808080"/>
                </a:solidFill>
                <a:latin typeface="Consolas" panose="020B0609020204030204" pitchFamily="49" charset="0"/>
              </a:rPr>
              <a:t>&gt;</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WHERE</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&lt;</a:t>
            </a:r>
            <a:r>
              <a:rPr lang="en-US" sz="1800" dirty="0" err="1">
                <a:solidFill>
                  <a:srgbClr val="000000"/>
                </a:solidFill>
                <a:latin typeface="Consolas" panose="020B0609020204030204" pitchFamily="49" charset="0"/>
              </a:rPr>
              <a:t>where_condition</a:t>
            </a:r>
            <a:r>
              <a:rPr lang="en-US" sz="1800" dirty="0">
                <a:solidFill>
                  <a:srgbClr val="808080"/>
                </a:solidFill>
                <a:latin typeface="Consolas" panose="020B0609020204030204" pitchFamily="49" charset="0"/>
              </a:rPr>
              <a:t>&gt;</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GROUP</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BY</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&lt;</a:t>
            </a:r>
            <a:r>
              <a:rPr lang="en-US" sz="1800" dirty="0" err="1">
                <a:solidFill>
                  <a:srgbClr val="000000"/>
                </a:solidFill>
                <a:latin typeface="Consolas" panose="020B0609020204030204" pitchFamily="49" charset="0"/>
              </a:rPr>
              <a:t>group_by_list</a:t>
            </a:r>
            <a:r>
              <a:rPr lang="en-US" sz="1800" dirty="0">
                <a:solidFill>
                  <a:srgbClr val="808080"/>
                </a:solidFill>
                <a:latin typeface="Consolas" panose="020B0609020204030204" pitchFamily="49" charset="0"/>
              </a:rPr>
              <a:t>&gt;</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WITH</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CUBE</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ROLLUP</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HAVING</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&lt;</a:t>
            </a:r>
            <a:r>
              <a:rPr lang="en-US" sz="1800" dirty="0" err="1">
                <a:solidFill>
                  <a:srgbClr val="000000"/>
                </a:solidFill>
                <a:latin typeface="Consolas" panose="020B0609020204030204" pitchFamily="49" charset="0"/>
              </a:rPr>
              <a:t>having_condition</a:t>
            </a:r>
            <a:r>
              <a:rPr lang="en-US" sz="1800" dirty="0">
                <a:solidFill>
                  <a:srgbClr val="808080"/>
                </a:solidFill>
                <a:latin typeface="Consolas" panose="020B0609020204030204" pitchFamily="49" charset="0"/>
              </a:rPr>
              <a:t>&gt;</a:t>
            </a:r>
            <a:endParaRPr lang="en-US" sz="1800" dirty="0">
              <a:solidFill>
                <a:srgbClr val="000000"/>
              </a:solidFill>
              <a:latin typeface="Consolas" panose="020B0609020204030204" pitchFamily="49" charset="0"/>
            </a:endParaRPr>
          </a:p>
          <a:p>
            <a:r>
              <a:rPr lang="en-US" sz="1800" dirty="0">
                <a:solidFill>
                  <a:srgbClr val="0000FF"/>
                </a:solidFill>
                <a:latin typeface="Consolas" panose="020B0609020204030204" pitchFamily="49" charset="0"/>
              </a:rPr>
              <a:t>ORDER</a:t>
            </a:r>
            <a:r>
              <a:rPr lang="en-US" sz="1800" dirty="0">
                <a:solidFill>
                  <a:srgbClr val="000000"/>
                </a:solidFill>
                <a:latin typeface="Consolas" panose="020B0609020204030204" pitchFamily="49" charset="0"/>
              </a:rPr>
              <a:t> </a:t>
            </a:r>
            <a:r>
              <a:rPr lang="en-US" sz="1800" dirty="0">
                <a:solidFill>
                  <a:srgbClr val="0000FF"/>
                </a:solidFill>
                <a:latin typeface="Consolas" panose="020B0609020204030204" pitchFamily="49" charset="0"/>
              </a:rPr>
              <a:t>BY</a:t>
            </a:r>
            <a:r>
              <a:rPr lang="en-US" sz="1800" dirty="0">
                <a:solidFill>
                  <a:srgbClr val="000000"/>
                </a:solidFill>
                <a:latin typeface="Consolas" panose="020B0609020204030204" pitchFamily="49" charset="0"/>
              </a:rPr>
              <a:t> </a:t>
            </a:r>
            <a:r>
              <a:rPr lang="en-US" sz="1800" dirty="0">
                <a:solidFill>
                  <a:srgbClr val="808080"/>
                </a:solidFill>
                <a:latin typeface="Consolas" panose="020B0609020204030204" pitchFamily="49" charset="0"/>
              </a:rPr>
              <a:t>&lt;</a:t>
            </a:r>
            <a:r>
              <a:rPr lang="en-US" sz="1800" dirty="0" err="1">
                <a:solidFill>
                  <a:srgbClr val="000000"/>
                </a:solidFill>
                <a:latin typeface="Consolas" panose="020B0609020204030204" pitchFamily="49" charset="0"/>
              </a:rPr>
              <a:t>order_by_list</a:t>
            </a:r>
            <a:r>
              <a:rPr lang="en-US" sz="1800" dirty="0">
                <a:solidFill>
                  <a:srgbClr val="808080"/>
                </a:solidFill>
                <a:latin typeface="Consolas" panose="020B0609020204030204" pitchFamily="49" charset="0"/>
              </a:rPr>
              <a:t>&gt;</a:t>
            </a:r>
            <a:endParaRPr lang="en-US" dirty="0"/>
          </a:p>
        </p:txBody>
      </p:sp>
    </p:spTree>
    <p:extLst>
      <p:ext uri="{BB962C8B-B14F-4D97-AF65-F5344CB8AC3E}">
        <p14:creationId xmlns:p14="http://schemas.microsoft.com/office/powerpoint/2010/main" val="43587088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525770" cy="449580"/>
          </a:xfrm>
          <a:prstGeom prst="rect">
            <a:avLst/>
          </a:prstGeom>
        </p:spPr>
        <p:txBody>
          <a:bodyPr vert="horz" wrap="square" lIns="0" tIns="16510" rIns="0" bIns="0" rtlCol="0">
            <a:spAutoFit/>
          </a:bodyPr>
          <a:lstStyle/>
          <a:p>
            <a:pPr marL="12700">
              <a:lnSpc>
                <a:spcPct val="100000"/>
              </a:lnSpc>
              <a:spcBef>
                <a:spcPts val="130"/>
              </a:spcBef>
            </a:pPr>
            <a:r>
              <a:rPr spc="5" dirty="0"/>
              <a:t>Logical</a:t>
            </a:r>
            <a:r>
              <a:rPr spc="55" dirty="0"/>
              <a:t> </a:t>
            </a:r>
            <a:r>
              <a:rPr spc="15" dirty="0"/>
              <a:t>Phases</a:t>
            </a:r>
            <a:r>
              <a:rPr spc="5" dirty="0"/>
              <a:t> </a:t>
            </a:r>
            <a:r>
              <a:rPr spc="20" dirty="0"/>
              <a:t>of</a:t>
            </a:r>
            <a:r>
              <a:rPr spc="15" dirty="0"/>
              <a:t> </a:t>
            </a:r>
            <a:r>
              <a:rPr spc="10" dirty="0"/>
              <a:t>Query</a:t>
            </a:r>
            <a:r>
              <a:rPr spc="60" dirty="0"/>
              <a:t> </a:t>
            </a:r>
            <a:r>
              <a:rPr spc="15" dirty="0"/>
              <a:t>Processing</a:t>
            </a:r>
          </a:p>
        </p:txBody>
      </p:sp>
      <p:pic>
        <p:nvPicPr>
          <p:cNvPr id="3" name="object 3"/>
          <p:cNvPicPr/>
          <p:nvPr/>
        </p:nvPicPr>
        <p:blipFill>
          <a:blip r:embed="rId3" cstate="print"/>
          <a:stretch>
            <a:fillRect/>
          </a:stretch>
        </p:blipFill>
        <p:spPr>
          <a:xfrm>
            <a:off x="239365" y="1082084"/>
            <a:ext cx="8429095" cy="4930295"/>
          </a:xfrm>
          <a:prstGeom prst="rect">
            <a:avLst/>
          </a:prstGeom>
        </p:spPr>
      </p:pic>
    </p:spTree>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658485" cy="449580"/>
          </a:xfrm>
          <a:prstGeom prst="rect">
            <a:avLst/>
          </a:prstGeom>
        </p:spPr>
        <p:txBody>
          <a:bodyPr vert="horz" wrap="square" lIns="0" tIns="16510" rIns="0" bIns="0" rtlCol="0">
            <a:spAutoFit/>
          </a:bodyPr>
          <a:lstStyle/>
          <a:p>
            <a:pPr marL="12700">
              <a:lnSpc>
                <a:spcPct val="100000"/>
              </a:lnSpc>
              <a:spcBef>
                <a:spcPts val="130"/>
              </a:spcBef>
            </a:pPr>
            <a:r>
              <a:rPr spc="15" dirty="0"/>
              <a:t>Physical</a:t>
            </a:r>
            <a:r>
              <a:rPr spc="-10" dirty="0"/>
              <a:t> </a:t>
            </a:r>
            <a:r>
              <a:rPr spc="10" dirty="0"/>
              <a:t>Phases</a:t>
            </a:r>
            <a:r>
              <a:rPr spc="5" dirty="0"/>
              <a:t> </a:t>
            </a:r>
            <a:r>
              <a:rPr spc="20" dirty="0"/>
              <a:t>of</a:t>
            </a:r>
            <a:r>
              <a:rPr spc="10" dirty="0"/>
              <a:t> Query</a:t>
            </a:r>
            <a:r>
              <a:rPr spc="65" dirty="0"/>
              <a:t> </a:t>
            </a:r>
            <a:r>
              <a:rPr spc="15" dirty="0"/>
              <a:t>Processing</a:t>
            </a:r>
          </a:p>
        </p:txBody>
      </p:sp>
      <p:sp>
        <p:nvSpPr>
          <p:cNvPr id="3" name="object 3"/>
          <p:cNvSpPr txBox="1"/>
          <p:nvPr/>
        </p:nvSpPr>
        <p:spPr>
          <a:xfrm>
            <a:off x="538162" y="959750"/>
            <a:ext cx="6583045" cy="5219378"/>
          </a:xfrm>
          <a:prstGeom prst="rect">
            <a:avLst/>
          </a:prstGeom>
        </p:spPr>
        <p:txBody>
          <a:bodyPr vert="horz" wrap="square" lIns="0" tIns="99060" rIns="0" bIns="0" rtlCol="0">
            <a:spAutoFit/>
          </a:bodyPr>
          <a:lstStyle/>
          <a:p>
            <a:pPr marL="355600" indent="-342900">
              <a:lnSpc>
                <a:spcPct val="100000"/>
              </a:lnSpc>
              <a:spcBef>
                <a:spcPts val="780"/>
              </a:spcBef>
              <a:buClr>
                <a:srgbClr val="006FC0"/>
              </a:buClr>
              <a:buSzPct val="89583"/>
              <a:buFont typeface="Arial" panose="020B0604020202020204" pitchFamily="34" charset="0"/>
              <a:buChar char="•"/>
              <a:tabLst>
                <a:tab pos="184150" algn="l"/>
              </a:tabLst>
            </a:pPr>
            <a:r>
              <a:rPr sz="2400" dirty="0">
                <a:latin typeface="Segoe UI"/>
                <a:cs typeface="Segoe UI"/>
              </a:rPr>
              <a:t>Parsing:</a:t>
            </a:r>
          </a:p>
          <a:p>
            <a:pPr marL="640715" lvl="1" indent="-342900">
              <a:lnSpc>
                <a:spcPct val="100000"/>
              </a:lnSpc>
              <a:spcBef>
                <a:spcPts val="600"/>
              </a:spcBef>
              <a:buClr>
                <a:srgbClr val="006FC0"/>
              </a:buClr>
              <a:buSzPct val="90000"/>
              <a:buFont typeface="Arial" panose="020B0604020202020204" pitchFamily="34" charset="0"/>
              <a:buChar char="•"/>
              <a:tabLst>
                <a:tab pos="470534" algn="l"/>
              </a:tabLst>
            </a:pPr>
            <a:r>
              <a:rPr sz="2000" spc="30" dirty="0">
                <a:latin typeface="Segoe UI"/>
                <a:cs typeface="Segoe UI"/>
              </a:rPr>
              <a:t>Va</a:t>
            </a:r>
            <a:r>
              <a:rPr sz="2000" spc="35" dirty="0">
                <a:latin typeface="Segoe UI"/>
                <a:cs typeface="Segoe UI"/>
              </a:rPr>
              <a:t>li</a:t>
            </a:r>
            <a:r>
              <a:rPr sz="2000" spc="20" dirty="0">
                <a:latin typeface="Segoe UI"/>
                <a:cs typeface="Segoe UI"/>
              </a:rPr>
              <a:t>d</a:t>
            </a:r>
            <a:r>
              <a:rPr sz="2000" spc="25" dirty="0">
                <a:latin typeface="Segoe UI"/>
                <a:cs typeface="Segoe UI"/>
              </a:rPr>
              <a:t>a</a:t>
            </a:r>
            <a:r>
              <a:rPr sz="2000" spc="-5" dirty="0">
                <a:latin typeface="Segoe UI"/>
                <a:cs typeface="Segoe UI"/>
              </a:rPr>
              <a:t>t</a:t>
            </a:r>
            <a:r>
              <a:rPr sz="2000" spc="10" dirty="0">
                <a:latin typeface="Segoe UI"/>
                <a:cs typeface="Segoe UI"/>
              </a:rPr>
              <a:t>e</a:t>
            </a:r>
            <a:r>
              <a:rPr sz="2000" spc="-260" dirty="0">
                <a:latin typeface="Segoe UI"/>
                <a:cs typeface="Segoe UI"/>
              </a:rPr>
              <a:t> </a:t>
            </a:r>
            <a:r>
              <a:rPr sz="2000" spc="-25" dirty="0">
                <a:latin typeface="Segoe UI"/>
                <a:cs typeface="Segoe UI"/>
              </a:rPr>
              <a:t>s</a:t>
            </a:r>
            <a:r>
              <a:rPr sz="2000" spc="10" dirty="0">
                <a:latin typeface="Segoe UI"/>
                <a:cs typeface="Segoe UI"/>
              </a:rPr>
              <a:t>y</a:t>
            </a:r>
            <a:r>
              <a:rPr sz="2000" spc="-10" dirty="0">
                <a:latin typeface="Segoe UI"/>
                <a:cs typeface="Segoe UI"/>
              </a:rPr>
              <a:t>n</a:t>
            </a:r>
            <a:r>
              <a:rPr sz="2000" spc="-5" dirty="0">
                <a:latin typeface="Segoe UI"/>
                <a:cs typeface="Segoe UI"/>
              </a:rPr>
              <a:t>t</a:t>
            </a:r>
            <a:r>
              <a:rPr sz="2000" spc="25" dirty="0">
                <a:latin typeface="Segoe UI"/>
                <a:cs typeface="Segoe UI"/>
              </a:rPr>
              <a:t>a</a:t>
            </a:r>
            <a:r>
              <a:rPr sz="2000" spc="10" dirty="0">
                <a:latin typeface="Segoe UI"/>
                <a:cs typeface="Segoe UI"/>
              </a:rPr>
              <a:t>x</a:t>
            </a:r>
            <a:endParaRPr sz="2000" dirty="0">
              <a:latin typeface="Segoe UI"/>
              <a:cs typeface="Segoe UI"/>
            </a:endParaRPr>
          </a:p>
          <a:p>
            <a:pPr marL="640715" lvl="1" indent="-342900">
              <a:lnSpc>
                <a:spcPct val="100000"/>
              </a:lnSpc>
              <a:spcBef>
                <a:spcPts val="605"/>
              </a:spcBef>
              <a:buClr>
                <a:srgbClr val="006FC0"/>
              </a:buClr>
              <a:buSzPct val="90000"/>
              <a:buFont typeface="Arial" panose="020B0604020202020204" pitchFamily="34" charset="0"/>
              <a:buChar char="•"/>
              <a:tabLst>
                <a:tab pos="470534" algn="l"/>
              </a:tabLst>
            </a:pPr>
            <a:r>
              <a:rPr sz="2000" spc="-10" dirty="0">
                <a:latin typeface="Segoe UI"/>
                <a:cs typeface="Segoe UI"/>
              </a:rPr>
              <a:t>Ou</a:t>
            </a:r>
            <a:r>
              <a:rPr sz="2000" spc="-5" dirty="0">
                <a:latin typeface="Segoe UI"/>
                <a:cs typeface="Segoe UI"/>
              </a:rPr>
              <a:t>t</a:t>
            </a:r>
            <a:r>
              <a:rPr sz="2000" spc="20" dirty="0">
                <a:latin typeface="Segoe UI"/>
                <a:cs typeface="Segoe UI"/>
              </a:rPr>
              <a:t>p</a:t>
            </a:r>
            <a:r>
              <a:rPr sz="2000" spc="-10" dirty="0">
                <a:latin typeface="Segoe UI"/>
                <a:cs typeface="Segoe UI"/>
              </a:rPr>
              <a:t>u</a:t>
            </a:r>
            <a:r>
              <a:rPr sz="2000" spc="-5" dirty="0">
                <a:latin typeface="Segoe UI"/>
                <a:cs typeface="Segoe UI"/>
              </a:rPr>
              <a:t>t</a:t>
            </a:r>
            <a:r>
              <a:rPr sz="2000" spc="5" dirty="0">
                <a:latin typeface="Segoe UI"/>
                <a:cs typeface="Segoe UI"/>
              </a:rPr>
              <a:t>:</a:t>
            </a:r>
            <a:r>
              <a:rPr sz="2000" spc="-15" dirty="0">
                <a:latin typeface="Segoe UI"/>
                <a:cs typeface="Segoe UI"/>
              </a:rPr>
              <a:t> </a:t>
            </a:r>
            <a:r>
              <a:rPr sz="2000" spc="35" dirty="0">
                <a:latin typeface="Segoe UI"/>
                <a:cs typeface="Segoe UI"/>
              </a:rPr>
              <a:t>l</a:t>
            </a:r>
            <a:r>
              <a:rPr sz="2000" spc="25" dirty="0">
                <a:latin typeface="Segoe UI"/>
                <a:cs typeface="Segoe UI"/>
              </a:rPr>
              <a:t>o</a:t>
            </a:r>
            <a:r>
              <a:rPr sz="2000" spc="20" dirty="0">
                <a:latin typeface="Segoe UI"/>
                <a:cs typeface="Segoe UI"/>
              </a:rPr>
              <a:t>g</a:t>
            </a:r>
            <a:r>
              <a:rPr sz="2000" spc="35" dirty="0">
                <a:latin typeface="Segoe UI"/>
                <a:cs typeface="Segoe UI"/>
              </a:rPr>
              <a:t>i</a:t>
            </a:r>
            <a:r>
              <a:rPr sz="2000" spc="-25" dirty="0">
                <a:latin typeface="Segoe UI"/>
                <a:cs typeface="Segoe UI"/>
              </a:rPr>
              <a:t>c</a:t>
            </a:r>
            <a:r>
              <a:rPr sz="2000" spc="25" dirty="0">
                <a:latin typeface="Segoe UI"/>
                <a:cs typeface="Segoe UI"/>
              </a:rPr>
              <a:t>a</a:t>
            </a:r>
            <a:r>
              <a:rPr sz="2000" spc="5" dirty="0">
                <a:latin typeface="Segoe UI"/>
                <a:cs typeface="Segoe UI"/>
              </a:rPr>
              <a:t>l</a:t>
            </a:r>
            <a:r>
              <a:rPr sz="2000" spc="-140" dirty="0">
                <a:latin typeface="Segoe UI"/>
                <a:cs typeface="Segoe UI"/>
              </a:rPr>
              <a:t> </a:t>
            </a:r>
            <a:r>
              <a:rPr sz="2000" spc="20" dirty="0">
                <a:latin typeface="Segoe UI"/>
                <a:cs typeface="Segoe UI"/>
              </a:rPr>
              <a:t>q</a:t>
            </a:r>
            <a:r>
              <a:rPr sz="2000" spc="-10" dirty="0">
                <a:latin typeface="Segoe UI"/>
                <a:cs typeface="Segoe UI"/>
              </a:rPr>
              <a:t>u</a:t>
            </a:r>
            <a:r>
              <a:rPr sz="2000" dirty="0">
                <a:latin typeface="Segoe UI"/>
                <a:cs typeface="Segoe UI"/>
              </a:rPr>
              <a:t>e</a:t>
            </a:r>
            <a:r>
              <a:rPr sz="2000" spc="-25" dirty="0">
                <a:latin typeface="Segoe UI"/>
                <a:cs typeface="Segoe UI"/>
              </a:rPr>
              <a:t>r</a:t>
            </a:r>
            <a:r>
              <a:rPr sz="2000" spc="10" dirty="0">
                <a:latin typeface="Segoe UI"/>
                <a:cs typeface="Segoe UI"/>
              </a:rPr>
              <a:t>y</a:t>
            </a:r>
            <a:r>
              <a:rPr sz="2000" spc="45" dirty="0">
                <a:latin typeface="Segoe UI"/>
                <a:cs typeface="Segoe UI"/>
              </a:rPr>
              <a:t> </a:t>
            </a:r>
            <a:r>
              <a:rPr sz="2000" spc="-5" dirty="0">
                <a:latin typeface="Segoe UI"/>
                <a:cs typeface="Segoe UI"/>
              </a:rPr>
              <a:t>t</a:t>
            </a:r>
            <a:r>
              <a:rPr sz="2000" spc="-25" dirty="0">
                <a:latin typeface="Segoe UI"/>
                <a:cs typeface="Segoe UI"/>
              </a:rPr>
              <a:t>r</a:t>
            </a:r>
            <a:r>
              <a:rPr sz="2000" dirty="0">
                <a:latin typeface="Segoe UI"/>
                <a:cs typeface="Segoe UI"/>
              </a:rPr>
              <a:t>e</a:t>
            </a:r>
            <a:r>
              <a:rPr sz="2000" spc="10" dirty="0">
                <a:latin typeface="Segoe UI"/>
                <a:cs typeface="Segoe UI"/>
              </a:rPr>
              <a:t>e</a:t>
            </a:r>
            <a:endParaRPr sz="2000" dirty="0">
              <a:latin typeface="Segoe UI"/>
              <a:cs typeface="Segoe UI"/>
            </a:endParaRPr>
          </a:p>
          <a:p>
            <a:pPr marL="355600" indent="-342900">
              <a:lnSpc>
                <a:spcPct val="100000"/>
              </a:lnSpc>
              <a:spcBef>
                <a:spcPts val="655"/>
              </a:spcBef>
              <a:buClr>
                <a:srgbClr val="006FC0"/>
              </a:buClr>
              <a:buSzPct val="89583"/>
              <a:buFont typeface="Arial" panose="020B0604020202020204" pitchFamily="34" charset="0"/>
              <a:buChar char="•"/>
              <a:tabLst>
                <a:tab pos="184150" algn="l"/>
              </a:tabLst>
            </a:pPr>
            <a:r>
              <a:rPr sz="2400" dirty="0">
                <a:latin typeface="Segoe UI"/>
                <a:cs typeface="Segoe UI"/>
              </a:rPr>
              <a:t>Binding:</a:t>
            </a:r>
          </a:p>
          <a:p>
            <a:pPr marL="640715" lvl="1" indent="-342900">
              <a:lnSpc>
                <a:spcPct val="100000"/>
              </a:lnSpc>
              <a:spcBef>
                <a:spcPts val="600"/>
              </a:spcBef>
              <a:buClr>
                <a:srgbClr val="006FC0"/>
              </a:buClr>
              <a:buSzPct val="90000"/>
              <a:buFont typeface="Arial" panose="020B0604020202020204" pitchFamily="34" charset="0"/>
              <a:buChar char="•"/>
              <a:tabLst>
                <a:tab pos="470534" algn="l"/>
              </a:tabLst>
            </a:pPr>
            <a:r>
              <a:rPr sz="2000" dirty="0">
                <a:latin typeface="Segoe UI"/>
                <a:cs typeface="Segoe UI"/>
              </a:rPr>
              <a:t>T</a:t>
            </a:r>
            <a:r>
              <a:rPr sz="2000" spc="25" dirty="0">
                <a:latin typeface="Segoe UI"/>
                <a:cs typeface="Segoe UI"/>
              </a:rPr>
              <a:t>a</a:t>
            </a:r>
            <a:r>
              <a:rPr sz="2000" spc="-25" dirty="0">
                <a:latin typeface="Segoe UI"/>
                <a:cs typeface="Segoe UI"/>
              </a:rPr>
              <a:t>k</a:t>
            </a:r>
            <a:r>
              <a:rPr sz="2000" spc="10" dirty="0">
                <a:latin typeface="Segoe UI"/>
                <a:cs typeface="Segoe UI"/>
              </a:rPr>
              <a:t>e</a:t>
            </a:r>
            <a:r>
              <a:rPr sz="2000" spc="-30" dirty="0">
                <a:latin typeface="Segoe UI"/>
                <a:cs typeface="Segoe UI"/>
              </a:rPr>
              <a:t> </a:t>
            </a:r>
            <a:r>
              <a:rPr sz="2000" spc="35" dirty="0">
                <a:latin typeface="Segoe UI"/>
                <a:cs typeface="Segoe UI"/>
              </a:rPr>
              <a:t>l</a:t>
            </a:r>
            <a:r>
              <a:rPr sz="2000" spc="25" dirty="0">
                <a:latin typeface="Segoe UI"/>
                <a:cs typeface="Segoe UI"/>
              </a:rPr>
              <a:t>o</a:t>
            </a:r>
            <a:r>
              <a:rPr sz="2000" spc="20" dirty="0">
                <a:latin typeface="Segoe UI"/>
                <a:cs typeface="Segoe UI"/>
              </a:rPr>
              <a:t>g</a:t>
            </a:r>
            <a:r>
              <a:rPr sz="2000" spc="35" dirty="0">
                <a:latin typeface="Segoe UI"/>
                <a:cs typeface="Segoe UI"/>
              </a:rPr>
              <a:t>i</a:t>
            </a:r>
            <a:r>
              <a:rPr sz="2000" spc="-25" dirty="0">
                <a:latin typeface="Segoe UI"/>
                <a:cs typeface="Segoe UI"/>
              </a:rPr>
              <a:t>c</a:t>
            </a:r>
            <a:r>
              <a:rPr sz="2000" spc="25" dirty="0">
                <a:latin typeface="Segoe UI"/>
                <a:cs typeface="Segoe UI"/>
              </a:rPr>
              <a:t>a</a:t>
            </a:r>
            <a:r>
              <a:rPr sz="2000" spc="5" dirty="0">
                <a:latin typeface="Segoe UI"/>
                <a:cs typeface="Segoe UI"/>
              </a:rPr>
              <a:t>l</a:t>
            </a:r>
            <a:r>
              <a:rPr sz="2000" spc="-140" dirty="0">
                <a:latin typeface="Segoe UI"/>
                <a:cs typeface="Segoe UI"/>
              </a:rPr>
              <a:t> </a:t>
            </a:r>
            <a:r>
              <a:rPr sz="2000" spc="20" dirty="0">
                <a:latin typeface="Segoe UI"/>
                <a:cs typeface="Segoe UI"/>
              </a:rPr>
              <a:t>q</a:t>
            </a:r>
            <a:r>
              <a:rPr sz="2000" spc="-10" dirty="0">
                <a:latin typeface="Segoe UI"/>
                <a:cs typeface="Segoe UI"/>
              </a:rPr>
              <a:t>u</a:t>
            </a:r>
            <a:r>
              <a:rPr sz="2000" dirty="0">
                <a:latin typeface="Segoe UI"/>
                <a:cs typeface="Segoe UI"/>
              </a:rPr>
              <a:t>e</a:t>
            </a:r>
            <a:r>
              <a:rPr sz="2000" spc="-25" dirty="0">
                <a:latin typeface="Segoe UI"/>
                <a:cs typeface="Segoe UI"/>
              </a:rPr>
              <a:t>r</a:t>
            </a:r>
            <a:r>
              <a:rPr sz="2000" spc="10" dirty="0">
                <a:latin typeface="Segoe UI"/>
                <a:cs typeface="Segoe UI"/>
              </a:rPr>
              <a:t>y</a:t>
            </a:r>
            <a:r>
              <a:rPr sz="2000" spc="-25" dirty="0">
                <a:latin typeface="Segoe UI"/>
                <a:cs typeface="Segoe UI"/>
              </a:rPr>
              <a:t> </a:t>
            </a:r>
            <a:r>
              <a:rPr sz="2000" spc="-5" dirty="0">
                <a:latin typeface="Segoe UI"/>
                <a:cs typeface="Segoe UI"/>
              </a:rPr>
              <a:t>t</a:t>
            </a:r>
            <a:r>
              <a:rPr sz="2000" spc="-25" dirty="0">
                <a:latin typeface="Segoe UI"/>
                <a:cs typeface="Segoe UI"/>
              </a:rPr>
              <a:t>r</a:t>
            </a:r>
            <a:r>
              <a:rPr sz="2000" dirty="0">
                <a:latin typeface="Segoe UI"/>
                <a:cs typeface="Segoe UI"/>
              </a:rPr>
              <a:t>e</a:t>
            </a:r>
            <a:r>
              <a:rPr sz="2000" spc="10" dirty="0">
                <a:latin typeface="Segoe UI"/>
                <a:cs typeface="Segoe UI"/>
              </a:rPr>
              <a:t>e</a:t>
            </a:r>
            <a:r>
              <a:rPr sz="2000" spc="40" dirty="0">
                <a:latin typeface="Segoe UI"/>
                <a:cs typeface="Segoe UI"/>
              </a:rPr>
              <a:t> </a:t>
            </a:r>
            <a:r>
              <a:rPr sz="2000" spc="25" dirty="0">
                <a:latin typeface="Segoe UI"/>
                <a:cs typeface="Segoe UI"/>
              </a:rPr>
              <a:t>a</a:t>
            </a:r>
            <a:r>
              <a:rPr sz="2000" spc="-10" dirty="0">
                <a:latin typeface="Segoe UI"/>
                <a:cs typeface="Segoe UI"/>
              </a:rPr>
              <a:t>n</a:t>
            </a:r>
            <a:r>
              <a:rPr sz="2000" spc="15" dirty="0">
                <a:latin typeface="Segoe UI"/>
                <a:cs typeface="Segoe UI"/>
              </a:rPr>
              <a:t>d</a:t>
            </a:r>
            <a:r>
              <a:rPr sz="2000" spc="-15" dirty="0">
                <a:latin typeface="Segoe UI"/>
                <a:cs typeface="Segoe UI"/>
              </a:rPr>
              <a:t> </a:t>
            </a:r>
            <a:r>
              <a:rPr sz="2000" spc="20" dirty="0">
                <a:latin typeface="Segoe UI"/>
                <a:cs typeface="Segoe UI"/>
              </a:rPr>
              <a:t>b</a:t>
            </a:r>
            <a:r>
              <a:rPr sz="2000" spc="35" dirty="0">
                <a:latin typeface="Segoe UI"/>
                <a:cs typeface="Segoe UI"/>
              </a:rPr>
              <a:t>i</a:t>
            </a:r>
            <a:r>
              <a:rPr sz="2000" spc="-10" dirty="0">
                <a:latin typeface="Segoe UI"/>
                <a:cs typeface="Segoe UI"/>
              </a:rPr>
              <a:t>n</a:t>
            </a:r>
            <a:r>
              <a:rPr sz="2000" spc="15" dirty="0">
                <a:latin typeface="Segoe UI"/>
                <a:cs typeface="Segoe UI"/>
              </a:rPr>
              <a:t>d</a:t>
            </a:r>
            <a:r>
              <a:rPr sz="2000" spc="-90" dirty="0">
                <a:latin typeface="Segoe UI"/>
                <a:cs typeface="Segoe UI"/>
              </a:rPr>
              <a:t> </a:t>
            </a:r>
            <a:r>
              <a:rPr sz="2000" spc="35" dirty="0">
                <a:latin typeface="Segoe UI"/>
                <a:cs typeface="Segoe UI"/>
              </a:rPr>
              <a:t>i</a:t>
            </a:r>
            <a:r>
              <a:rPr sz="2000" spc="5" dirty="0">
                <a:latin typeface="Segoe UI"/>
                <a:cs typeface="Segoe UI"/>
              </a:rPr>
              <a:t>t</a:t>
            </a:r>
            <a:r>
              <a:rPr sz="2000" spc="-35" dirty="0">
                <a:latin typeface="Segoe UI"/>
                <a:cs typeface="Segoe UI"/>
              </a:rPr>
              <a:t> </a:t>
            </a:r>
            <a:r>
              <a:rPr sz="2000" spc="-5" dirty="0">
                <a:latin typeface="Segoe UI"/>
                <a:cs typeface="Segoe UI"/>
              </a:rPr>
              <a:t>t</a:t>
            </a:r>
            <a:r>
              <a:rPr sz="2000" spc="15" dirty="0">
                <a:latin typeface="Segoe UI"/>
                <a:cs typeface="Segoe UI"/>
              </a:rPr>
              <a:t>o</a:t>
            </a:r>
            <a:r>
              <a:rPr sz="2000" spc="-10" dirty="0">
                <a:latin typeface="Segoe UI"/>
                <a:cs typeface="Segoe UI"/>
              </a:rPr>
              <a:t> </a:t>
            </a:r>
            <a:r>
              <a:rPr sz="2000" spc="20" dirty="0">
                <a:latin typeface="Segoe UI"/>
                <a:cs typeface="Segoe UI"/>
              </a:rPr>
              <a:t>d</a:t>
            </a:r>
            <a:r>
              <a:rPr sz="2000" spc="25" dirty="0">
                <a:latin typeface="Segoe UI"/>
                <a:cs typeface="Segoe UI"/>
              </a:rPr>
              <a:t>a</a:t>
            </a:r>
            <a:r>
              <a:rPr sz="2000" spc="-5" dirty="0">
                <a:latin typeface="Segoe UI"/>
                <a:cs typeface="Segoe UI"/>
              </a:rPr>
              <a:t>t</a:t>
            </a:r>
            <a:r>
              <a:rPr sz="2000" spc="25" dirty="0">
                <a:latin typeface="Segoe UI"/>
                <a:cs typeface="Segoe UI"/>
              </a:rPr>
              <a:t>a</a:t>
            </a:r>
            <a:r>
              <a:rPr sz="2000" spc="20" dirty="0">
                <a:latin typeface="Segoe UI"/>
                <a:cs typeface="Segoe UI"/>
              </a:rPr>
              <a:t>b</a:t>
            </a:r>
            <a:r>
              <a:rPr sz="2000" spc="25" dirty="0">
                <a:latin typeface="Segoe UI"/>
                <a:cs typeface="Segoe UI"/>
              </a:rPr>
              <a:t>a</a:t>
            </a:r>
            <a:r>
              <a:rPr sz="2000" spc="-25" dirty="0">
                <a:latin typeface="Segoe UI"/>
                <a:cs typeface="Segoe UI"/>
              </a:rPr>
              <a:t>s</a:t>
            </a:r>
            <a:r>
              <a:rPr sz="2000" spc="10" dirty="0">
                <a:latin typeface="Segoe UI"/>
                <a:cs typeface="Segoe UI"/>
              </a:rPr>
              <a:t>e</a:t>
            </a:r>
            <a:r>
              <a:rPr sz="2000" spc="-180" dirty="0">
                <a:latin typeface="Segoe UI"/>
                <a:cs typeface="Segoe UI"/>
              </a:rPr>
              <a:t> </a:t>
            </a:r>
            <a:r>
              <a:rPr sz="2000" spc="25" dirty="0">
                <a:latin typeface="Segoe UI"/>
                <a:cs typeface="Segoe UI"/>
              </a:rPr>
              <a:t>o</a:t>
            </a:r>
            <a:r>
              <a:rPr sz="2000" spc="20" dirty="0">
                <a:latin typeface="Segoe UI"/>
                <a:cs typeface="Segoe UI"/>
              </a:rPr>
              <a:t>b</a:t>
            </a:r>
            <a:r>
              <a:rPr sz="2000" spc="35" dirty="0">
                <a:latin typeface="Segoe UI"/>
                <a:cs typeface="Segoe UI"/>
              </a:rPr>
              <a:t>j</a:t>
            </a:r>
            <a:r>
              <a:rPr sz="2000" dirty="0">
                <a:latin typeface="Segoe UI"/>
                <a:cs typeface="Segoe UI"/>
              </a:rPr>
              <a:t>e</a:t>
            </a:r>
            <a:r>
              <a:rPr sz="2000" spc="-25" dirty="0">
                <a:latin typeface="Segoe UI"/>
                <a:cs typeface="Segoe UI"/>
              </a:rPr>
              <a:t>c</a:t>
            </a:r>
            <a:r>
              <a:rPr sz="2000" spc="-5" dirty="0">
                <a:latin typeface="Segoe UI"/>
                <a:cs typeface="Segoe UI"/>
              </a:rPr>
              <a:t>t</a:t>
            </a:r>
            <a:r>
              <a:rPr sz="2000" spc="10" dirty="0">
                <a:latin typeface="Segoe UI"/>
                <a:cs typeface="Segoe UI"/>
              </a:rPr>
              <a:t>s</a:t>
            </a:r>
            <a:endParaRPr sz="2000" dirty="0">
              <a:latin typeface="Segoe UI"/>
              <a:cs typeface="Segoe UI"/>
            </a:endParaRPr>
          </a:p>
          <a:p>
            <a:pPr marL="640715" lvl="1" indent="-342900">
              <a:lnSpc>
                <a:spcPct val="100000"/>
              </a:lnSpc>
              <a:spcBef>
                <a:spcPts val="605"/>
              </a:spcBef>
              <a:buClr>
                <a:srgbClr val="006FC0"/>
              </a:buClr>
              <a:buSzPct val="90000"/>
              <a:buFont typeface="Arial" panose="020B0604020202020204" pitchFamily="34" charset="0"/>
              <a:buChar char="•"/>
              <a:tabLst>
                <a:tab pos="470534" algn="l"/>
              </a:tabLst>
            </a:pPr>
            <a:r>
              <a:rPr sz="2000" spc="-5" dirty="0">
                <a:latin typeface="Segoe UI"/>
                <a:cs typeface="Segoe UI"/>
              </a:rPr>
              <a:t>Output:</a:t>
            </a:r>
            <a:r>
              <a:rPr sz="2000" spc="-20" dirty="0">
                <a:latin typeface="Segoe UI"/>
                <a:cs typeface="Segoe UI"/>
              </a:rPr>
              <a:t> </a:t>
            </a:r>
            <a:r>
              <a:rPr sz="2000" spc="10" dirty="0">
                <a:latin typeface="Segoe UI"/>
                <a:cs typeface="Segoe UI"/>
              </a:rPr>
              <a:t>algebrizer</a:t>
            </a:r>
            <a:r>
              <a:rPr sz="2000" spc="-130" dirty="0">
                <a:latin typeface="Segoe UI"/>
                <a:cs typeface="Segoe UI"/>
              </a:rPr>
              <a:t> </a:t>
            </a:r>
            <a:r>
              <a:rPr sz="2000" spc="-5" dirty="0">
                <a:latin typeface="Segoe UI"/>
                <a:cs typeface="Segoe UI"/>
              </a:rPr>
              <a:t>tree</a:t>
            </a:r>
            <a:endParaRPr sz="2000" dirty="0">
              <a:latin typeface="Segoe UI"/>
              <a:cs typeface="Segoe UI"/>
            </a:endParaRPr>
          </a:p>
          <a:p>
            <a:pPr marL="355600" indent="-342900">
              <a:lnSpc>
                <a:spcPct val="100000"/>
              </a:lnSpc>
              <a:spcBef>
                <a:spcPts val="580"/>
              </a:spcBef>
              <a:buClr>
                <a:srgbClr val="006FC0"/>
              </a:buClr>
              <a:buSzPct val="89583"/>
              <a:buFont typeface="Arial" panose="020B0604020202020204" pitchFamily="34" charset="0"/>
              <a:buChar char="•"/>
              <a:tabLst>
                <a:tab pos="184150" algn="l"/>
              </a:tabLst>
            </a:pPr>
            <a:r>
              <a:rPr sz="2400" spc="-5" dirty="0">
                <a:latin typeface="Segoe UI"/>
                <a:cs typeface="Segoe UI"/>
              </a:rPr>
              <a:t>Query</a:t>
            </a:r>
            <a:r>
              <a:rPr sz="2400" spc="-35" dirty="0">
                <a:latin typeface="Segoe UI"/>
                <a:cs typeface="Segoe UI"/>
              </a:rPr>
              <a:t> </a:t>
            </a:r>
            <a:r>
              <a:rPr sz="2400" dirty="0">
                <a:latin typeface="Segoe UI"/>
                <a:cs typeface="Segoe UI"/>
              </a:rPr>
              <a:t>Optimization:</a:t>
            </a:r>
          </a:p>
          <a:p>
            <a:pPr marL="640715" lvl="1" indent="-342900">
              <a:lnSpc>
                <a:spcPct val="100000"/>
              </a:lnSpc>
              <a:spcBef>
                <a:spcPts val="600"/>
              </a:spcBef>
              <a:buClr>
                <a:srgbClr val="006FC0"/>
              </a:buClr>
              <a:buSzPct val="90000"/>
              <a:buFont typeface="Arial" panose="020B0604020202020204" pitchFamily="34" charset="0"/>
              <a:buChar char="•"/>
              <a:tabLst>
                <a:tab pos="470534" algn="l"/>
              </a:tabLst>
            </a:pPr>
            <a:r>
              <a:rPr sz="2000" spc="5" dirty="0">
                <a:latin typeface="Segoe UI"/>
                <a:cs typeface="Segoe UI"/>
              </a:rPr>
              <a:t>Take</a:t>
            </a:r>
            <a:r>
              <a:rPr sz="2000" spc="-30" dirty="0">
                <a:latin typeface="Segoe UI"/>
                <a:cs typeface="Segoe UI"/>
              </a:rPr>
              <a:t> </a:t>
            </a:r>
            <a:r>
              <a:rPr sz="2000" spc="10" dirty="0">
                <a:latin typeface="Segoe UI"/>
                <a:cs typeface="Segoe UI"/>
              </a:rPr>
              <a:t>algebrizer</a:t>
            </a:r>
            <a:r>
              <a:rPr sz="2000" spc="-120" dirty="0">
                <a:latin typeface="Segoe UI"/>
                <a:cs typeface="Segoe UI"/>
              </a:rPr>
              <a:t> </a:t>
            </a:r>
            <a:r>
              <a:rPr sz="2000" spc="-5" dirty="0">
                <a:latin typeface="Segoe UI"/>
                <a:cs typeface="Segoe UI"/>
              </a:rPr>
              <a:t>tree</a:t>
            </a:r>
            <a:r>
              <a:rPr sz="2000" spc="40" dirty="0">
                <a:latin typeface="Segoe UI"/>
                <a:cs typeface="Segoe UI"/>
              </a:rPr>
              <a:t> </a:t>
            </a:r>
            <a:r>
              <a:rPr sz="2000" spc="10" dirty="0">
                <a:latin typeface="Segoe UI"/>
                <a:cs typeface="Segoe UI"/>
              </a:rPr>
              <a:t>and</a:t>
            </a:r>
            <a:r>
              <a:rPr sz="2000" spc="-85" dirty="0">
                <a:latin typeface="Segoe UI"/>
                <a:cs typeface="Segoe UI"/>
              </a:rPr>
              <a:t> </a:t>
            </a:r>
            <a:r>
              <a:rPr sz="2000" dirty="0">
                <a:latin typeface="Segoe UI"/>
                <a:cs typeface="Segoe UI"/>
              </a:rPr>
              <a:t>select</a:t>
            </a:r>
            <a:r>
              <a:rPr sz="2000" spc="45" dirty="0">
                <a:latin typeface="Segoe UI"/>
                <a:cs typeface="Segoe UI"/>
              </a:rPr>
              <a:t> </a:t>
            </a:r>
            <a:r>
              <a:rPr sz="2000" dirty="0">
                <a:latin typeface="Segoe UI"/>
                <a:cs typeface="Segoe UI"/>
              </a:rPr>
              <a:t>query</a:t>
            </a:r>
            <a:r>
              <a:rPr sz="2000" spc="-20" dirty="0">
                <a:latin typeface="Segoe UI"/>
                <a:cs typeface="Segoe UI"/>
              </a:rPr>
              <a:t> </a:t>
            </a:r>
            <a:r>
              <a:rPr sz="2000" dirty="0">
                <a:latin typeface="Segoe UI"/>
                <a:cs typeface="Segoe UI"/>
              </a:rPr>
              <a:t>execution</a:t>
            </a:r>
            <a:r>
              <a:rPr sz="2000" spc="-45" dirty="0">
                <a:latin typeface="Segoe UI"/>
                <a:cs typeface="Segoe UI"/>
              </a:rPr>
              <a:t> </a:t>
            </a:r>
            <a:r>
              <a:rPr sz="2000" spc="25" dirty="0">
                <a:latin typeface="Segoe UI"/>
                <a:cs typeface="Segoe UI"/>
              </a:rPr>
              <a:t>plan</a:t>
            </a:r>
            <a:endParaRPr sz="2000" dirty="0">
              <a:latin typeface="Segoe UI"/>
              <a:cs typeface="Segoe UI"/>
            </a:endParaRPr>
          </a:p>
          <a:p>
            <a:pPr marL="640715" lvl="1" indent="-342900">
              <a:lnSpc>
                <a:spcPct val="100000"/>
              </a:lnSpc>
              <a:spcBef>
                <a:spcPts val="600"/>
              </a:spcBef>
              <a:buClr>
                <a:srgbClr val="006FC0"/>
              </a:buClr>
              <a:buSzPct val="90000"/>
              <a:buFont typeface="Arial" panose="020B0604020202020204" pitchFamily="34" charset="0"/>
              <a:buChar char="•"/>
              <a:tabLst>
                <a:tab pos="470534" algn="l"/>
              </a:tabLst>
            </a:pPr>
            <a:r>
              <a:rPr sz="2000" spc="-5" dirty="0">
                <a:latin typeface="Segoe UI"/>
                <a:cs typeface="Segoe UI"/>
              </a:rPr>
              <a:t>Output:</a:t>
            </a:r>
            <a:r>
              <a:rPr sz="2000" spc="-20" dirty="0">
                <a:latin typeface="Segoe UI"/>
                <a:cs typeface="Segoe UI"/>
              </a:rPr>
              <a:t> </a:t>
            </a:r>
            <a:r>
              <a:rPr sz="2000" dirty="0">
                <a:latin typeface="Segoe UI"/>
                <a:cs typeface="Segoe UI"/>
              </a:rPr>
              <a:t>query</a:t>
            </a:r>
            <a:r>
              <a:rPr sz="2000" spc="40" dirty="0">
                <a:latin typeface="Segoe UI"/>
                <a:cs typeface="Segoe UI"/>
              </a:rPr>
              <a:t> </a:t>
            </a:r>
            <a:r>
              <a:rPr sz="2000" dirty="0">
                <a:latin typeface="Segoe UI"/>
                <a:cs typeface="Segoe UI"/>
              </a:rPr>
              <a:t>execution</a:t>
            </a:r>
            <a:r>
              <a:rPr sz="2000" spc="-50" dirty="0">
                <a:latin typeface="Segoe UI"/>
                <a:cs typeface="Segoe UI"/>
              </a:rPr>
              <a:t> </a:t>
            </a:r>
            <a:r>
              <a:rPr sz="2000" spc="25" dirty="0">
                <a:latin typeface="Segoe UI"/>
                <a:cs typeface="Segoe UI"/>
              </a:rPr>
              <a:t>plan</a:t>
            </a:r>
            <a:endParaRPr sz="2000" dirty="0">
              <a:latin typeface="Segoe UI"/>
              <a:cs typeface="Segoe UI"/>
            </a:endParaRPr>
          </a:p>
          <a:p>
            <a:pPr marL="355600" indent="-342900">
              <a:lnSpc>
                <a:spcPct val="100000"/>
              </a:lnSpc>
              <a:spcBef>
                <a:spcPts val="580"/>
              </a:spcBef>
              <a:buClr>
                <a:srgbClr val="006FC0"/>
              </a:buClr>
              <a:buSzPct val="89583"/>
              <a:buFont typeface="Arial" panose="020B0604020202020204" pitchFamily="34" charset="0"/>
              <a:buChar char="•"/>
              <a:tabLst>
                <a:tab pos="193675" algn="l"/>
              </a:tabLst>
            </a:pPr>
            <a:r>
              <a:rPr sz="2400" spc="-5" dirty="0">
                <a:latin typeface="Segoe UI"/>
                <a:cs typeface="Segoe UI"/>
              </a:rPr>
              <a:t>Query</a:t>
            </a:r>
            <a:r>
              <a:rPr sz="2400" spc="-55" dirty="0">
                <a:latin typeface="Segoe UI"/>
                <a:cs typeface="Segoe UI"/>
              </a:rPr>
              <a:t> </a:t>
            </a:r>
            <a:r>
              <a:rPr sz="2400" spc="5" dirty="0">
                <a:latin typeface="Segoe UI"/>
                <a:cs typeface="Segoe UI"/>
              </a:rPr>
              <a:t>Execution:</a:t>
            </a:r>
            <a:endParaRPr sz="2400" dirty="0">
              <a:latin typeface="Segoe UI"/>
              <a:cs typeface="Segoe UI"/>
            </a:endParaRPr>
          </a:p>
          <a:p>
            <a:pPr marL="640715" lvl="1" indent="-342900">
              <a:lnSpc>
                <a:spcPct val="100000"/>
              </a:lnSpc>
              <a:spcBef>
                <a:spcPts val="675"/>
              </a:spcBef>
              <a:buClr>
                <a:srgbClr val="006FC0"/>
              </a:buClr>
              <a:buSzPct val="90000"/>
              <a:buFont typeface="Arial" panose="020B0604020202020204" pitchFamily="34" charset="0"/>
              <a:buChar char="•"/>
              <a:tabLst>
                <a:tab pos="470534" algn="l"/>
              </a:tabLst>
            </a:pPr>
            <a:r>
              <a:rPr sz="2000" dirty="0">
                <a:latin typeface="Segoe UI"/>
                <a:cs typeface="Segoe UI"/>
              </a:rPr>
              <a:t>Execute</a:t>
            </a:r>
            <a:r>
              <a:rPr sz="2000" spc="-45" dirty="0">
                <a:latin typeface="Segoe UI"/>
                <a:cs typeface="Segoe UI"/>
              </a:rPr>
              <a:t> </a:t>
            </a:r>
            <a:r>
              <a:rPr sz="2000" dirty="0">
                <a:latin typeface="Segoe UI"/>
                <a:cs typeface="Segoe UI"/>
              </a:rPr>
              <a:t>query</a:t>
            </a:r>
            <a:r>
              <a:rPr sz="2000" spc="35" dirty="0">
                <a:latin typeface="Segoe UI"/>
                <a:cs typeface="Segoe UI"/>
              </a:rPr>
              <a:t> </a:t>
            </a:r>
            <a:r>
              <a:rPr sz="2000" dirty="0">
                <a:latin typeface="Segoe UI"/>
                <a:cs typeface="Segoe UI"/>
              </a:rPr>
              <a:t>execution</a:t>
            </a:r>
            <a:r>
              <a:rPr sz="2000" spc="-55" dirty="0">
                <a:latin typeface="Segoe UI"/>
                <a:cs typeface="Segoe UI"/>
              </a:rPr>
              <a:t> </a:t>
            </a:r>
            <a:r>
              <a:rPr sz="2000" spc="25" dirty="0">
                <a:latin typeface="Segoe UI"/>
                <a:cs typeface="Segoe UI"/>
              </a:rPr>
              <a:t>plan</a:t>
            </a:r>
            <a:endParaRPr sz="2000" dirty="0">
              <a:latin typeface="Segoe UI"/>
              <a:cs typeface="Segoe UI"/>
            </a:endParaRPr>
          </a:p>
          <a:p>
            <a:pPr marL="640715" lvl="1" indent="-342900">
              <a:lnSpc>
                <a:spcPct val="100000"/>
              </a:lnSpc>
              <a:spcBef>
                <a:spcPts val="605"/>
              </a:spcBef>
              <a:buClr>
                <a:srgbClr val="006FC0"/>
              </a:buClr>
              <a:buSzPct val="90000"/>
              <a:buFont typeface="Arial" panose="020B0604020202020204" pitchFamily="34" charset="0"/>
              <a:buChar char="•"/>
              <a:tabLst>
                <a:tab pos="470534" algn="l"/>
              </a:tabLst>
            </a:pPr>
            <a:r>
              <a:rPr sz="2000" spc="-5" dirty="0">
                <a:latin typeface="Segoe UI"/>
                <a:cs typeface="Segoe UI"/>
              </a:rPr>
              <a:t>Output:</a:t>
            </a:r>
            <a:r>
              <a:rPr sz="2000" spc="-30" dirty="0">
                <a:latin typeface="Segoe UI"/>
                <a:cs typeface="Segoe UI"/>
              </a:rPr>
              <a:t> </a:t>
            </a:r>
            <a:r>
              <a:rPr sz="2000" spc="-5" dirty="0">
                <a:latin typeface="Segoe UI"/>
                <a:cs typeface="Segoe UI"/>
              </a:rPr>
              <a:t>results</a:t>
            </a:r>
            <a:endParaRPr sz="2000" dirty="0">
              <a:latin typeface="Segoe UI"/>
              <a:cs typeface="Segoe UI"/>
            </a:endParaRPr>
          </a:p>
        </p:txBody>
      </p:sp>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280410" cy="449580"/>
          </a:xfrm>
          <a:prstGeom prst="rect">
            <a:avLst/>
          </a:prstGeom>
        </p:spPr>
        <p:txBody>
          <a:bodyPr vert="horz" wrap="square" lIns="0" tIns="16510" rIns="0" bIns="0" rtlCol="0">
            <a:spAutoFit/>
          </a:bodyPr>
          <a:lstStyle/>
          <a:p>
            <a:pPr marL="12700">
              <a:lnSpc>
                <a:spcPct val="100000"/>
              </a:lnSpc>
              <a:spcBef>
                <a:spcPts val="130"/>
              </a:spcBef>
            </a:pPr>
            <a:r>
              <a:rPr dirty="0"/>
              <a:t>The</a:t>
            </a:r>
            <a:r>
              <a:rPr spc="10" dirty="0"/>
              <a:t> Query</a:t>
            </a:r>
            <a:r>
              <a:rPr spc="45" dirty="0"/>
              <a:t> </a:t>
            </a:r>
            <a:r>
              <a:rPr spc="15" dirty="0"/>
              <a:t>Optimizer</a:t>
            </a:r>
          </a:p>
        </p:txBody>
      </p:sp>
      <p:sp>
        <p:nvSpPr>
          <p:cNvPr id="3" name="object 3"/>
          <p:cNvSpPr txBox="1"/>
          <p:nvPr/>
        </p:nvSpPr>
        <p:spPr>
          <a:xfrm>
            <a:off x="538162" y="1046416"/>
            <a:ext cx="7793990" cy="4627292"/>
          </a:xfrm>
          <a:prstGeom prst="rect">
            <a:avLst/>
          </a:prstGeom>
        </p:spPr>
        <p:txBody>
          <a:bodyPr vert="horz" wrap="square" lIns="0" tIns="5715" rIns="0" bIns="0" rtlCol="0">
            <a:spAutoFit/>
          </a:bodyPr>
          <a:lstStyle/>
          <a:p>
            <a:pPr marL="184150" marR="5080" indent="-171450">
              <a:lnSpc>
                <a:spcPct val="102400"/>
              </a:lnSpc>
              <a:spcBef>
                <a:spcPts val="45"/>
              </a:spcBef>
              <a:buClr>
                <a:srgbClr val="006FC0"/>
              </a:buClr>
              <a:buSzPct val="92727"/>
              <a:buFont typeface="Arial MT"/>
              <a:buChar char="•"/>
              <a:tabLst>
                <a:tab pos="184150" algn="l"/>
              </a:tabLst>
            </a:pPr>
            <a:r>
              <a:rPr sz="2750" spc="10" dirty="0">
                <a:latin typeface="Segoe UI"/>
                <a:cs typeface="Segoe UI"/>
              </a:rPr>
              <a:t>Logical</a:t>
            </a:r>
            <a:r>
              <a:rPr sz="2750" spc="70" dirty="0">
                <a:latin typeface="Segoe UI"/>
                <a:cs typeface="Segoe UI"/>
              </a:rPr>
              <a:t> </a:t>
            </a:r>
            <a:r>
              <a:rPr sz="2750" spc="10" dirty="0">
                <a:latin typeface="Segoe UI"/>
                <a:cs typeface="Segoe UI"/>
              </a:rPr>
              <a:t>query</a:t>
            </a:r>
            <a:r>
              <a:rPr sz="2750" spc="5" dirty="0">
                <a:latin typeface="Segoe UI"/>
                <a:cs typeface="Segoe UI"/>
              </a:rPr>
              <a:t> </a:t>
            </a:r>
            <a:r>
              <a:rPr sz="2750" spc="10" dirty="0">
                <a:latin typeface="Segoe UI"/>
                <a:cs typeface="Segoe UI"/>
              </a:rPr>
              <a:t>tree</a:t>
            </a:r>
            <a:r>
              <a:rPr sz="2750" spc="45" dirty="0">
                <a:latin typeface="Segoe UI"/>
                <a:cs typeface="Segoe UI"/>
              </a:rPr>
              <a:t> </a:t>
            </a:r>
            <a:r>
              <a:rPr sz="2750" spc="15" dirty="0">
                <a:latin typeface="Segoe UI"/>
                <a:cs typeface="Segoe UI"/>
              </a:rPr>
              <a:t>+</a:t>
            </a:r>
            <a:r>
              <a:rPr sz="2750" spc="45" dirty="0">
                <a:latin typeface="Segoe UI"/>
                <a:cs typeface="Segoe UI"/>
              </a:rPr>
              <a:t> </a:t>
            </a:r>
            <a:r>
              <a:rPr sz="2750" spc="15" dirty="0">
                <a:latin typeface="Segoe UI"/>
                <a:cs typeface="Segoe UI"/>
              </a:rPr>
              <a:t>schema</a:t>
            </a:r>
            <a:r>
              <a:rPr sz="2750" spc="80" dirty="0">
                <a:latin typeface="Segoe UI"/>
                <a:cs typeface="Segoe UI"/>
              </a:rPr>
              <a:t> </a:t>
            </a:r>
            <a:r>
              <a:rPr sz="2750" spc="15" dirty="0">
                <a:latin typeface="Segoe UI"/>
                <a:cs typeface="Segoe UI"/>
              </a:rPr>
              <a:t>+</a:t>
            </a:r>
            <a:r>
              <a:rPr sz="2750" spc="45" dirty="0">
                <a:latin typeface="Segoe UI"/>
                <a:cs typeface="Segoe UI"/>
              </a:rPr>
              <a:t> </a:t>
            </a:r>
            <a:r>
              <a:rPr sz="2750" spc="20" dirty="0">
                <a:latin typeface="Segoe UI"/>
                <a:cs typeface="Segoe UI"/>
              </a:rPr>
              <a:t>statistics</a:t>
            </a:r>
            <a:r>
              <a:rPr sz="2750" spc="-130" dirty="0">
                <a:latin typeface="Segoe UI"/>
                <a:cs typeface="Segoe UI"/>
              </a:rPr>
              <a:t> </a:t>
            </a:r>
            <a:r>
              <a:rPr sz="2750" spc="15" dirty="0">
                <a:latin typeface="Segoe UI"/>
                <a:cs typeface="Segoe UI"/>
              </a:rPr>
              <a:t>+ </a:t>
            </a:r>
            <a:r>
              <a:rPr sz="2750" spc="20" dirty="0">
                <a:latin typeface="Segoe UI"/>
                <a:cs typeface="Segoe UI"/>
              </a:rPr>
              <a:t> </a:t>
            </a:r>
            <a:r>
              <a:rPr sz="2750" spc="25" dirty="0">
                <a:latin typeface="Segoe UI"/>
                <a:cs typeface="Segoe UI"/>
              </a:rPr>
              <a:t>transformation </a:t>
            </a:r>
            <a:r>
              <a:rPr sz="2750" spc="5" dirty="0">
                <a:latin typeface="Segoe UI"/>
                <a:cs typeface="Segoe UI"/>
              </a:rPr>
              <a:t>rules </a:t>
            </a:r>
            <a:r>
              <a:rPr sz="2750" spc="20" dirty="0">
                <a:latin typeface="Segoe UI"/>
                <a:cs typeface="Segoe UI"/>
              </a:rPr>
              <a:t>= potential </a:t>
            </a:r>
            <a:r>
              <a:rPr sz="2750" spc="10" dirty="0">
                <a:latin typeface="Segoe UI"/>
                <a:cs typeface="Segoe UI"/>
              </a:rPr>
              <a:t>query execution </a:t>
            </a:r>
            <a:r>
              <a:rPr sz="2750" spc="-740" dirty="0">
                <a:latin typeface="Segoe UI"/>
                <a:cs typeface="Segoe UI"/>
              </a:rPr>
              <a:t> </a:t>
            </a:r>
            <a:r>
              <a:rPr sz="2750" spc="15" dirty="0">
                <a:latin typeface="Segoe UI"/>
                <a:cs typeface="Segoe UI"/>
              </a:rPr>
              <a:t>plan</a:t>
            </a:r>
            <a:endParaRPr sz="2750" dirty="0">
              <a:latin typeface="Segoe UI"/>
              <a:cs typeface="Segoe UI"/>
            </a:endParaRPr>
          </a:p>
          <a:p>
            <a:pPr marL="184150" indent="-171450">
              <a:lnSpc>
                <a:spcPct val="100000"/>
              </a:lnSpc>
              <a:spcBef>
                <a:spcPts val="685"/>
              </a:spcBef>
              <a:buClr>
                <a:srgbClr val="006FC0"/>
              </a:buClr>
              <a:buSzPct val="92727"/>
              <a:buFont typeface="Arial MT"/>
              <a:buChar char="•"/>
              <a:tabLst>
                <a:tab pos="184150" algn="l"/>
              </a:tabLst>
            </a:pPr>
            <a:r>
              <a:rPr sz="2750" spc="20" dirty="0">
                <a:latin typeface="Segoe UI"/>
                <a:cs typeface="Segoe UI"/>
              </a:rPr>
              <a:t>Cost-based</a:t>
            </a:r>
            <a:r>
              <a:rPr sz="2750" spc="5" dirty="0">
                <a:latin typeface="Segoe UI"/>
                <a:cs typeface="Segoe UI"/>
              </a:rPr>
              <a:t> </a:t>
            </a:r>
            <a:r>
              <a:rPr sz="2750" spc="20" dirty="0">
                <a:latin typeface="Segoe UI"/>
                <a:cs typeface="Segoe UI"/>
              </a:rPr>
              <a:t>optimization:</a:t>
            </a:r>
            <a:endParaRPr sz="2750" dirty="0">
              <a:latin typeface="Segoe UI"/>
              <a:cs typeface="Segoe UI"/>
            </a:endParaRPr>
          </a:p>
          <a:p>
            <a:pPr marL="469900" lvl="1" indent="-172085">
              <a:lnSpc>
                <a:spcPct val="100000"/>
              </a:lnSpc>
              <a:spcBef>
                <a:spcPts val="575"/>
              </a:spcBef>
              <a:buClr>
                <a:srgbClr val="006FC0"/>
              </a:buClr>
              <a:buSzPct val="81250"/>
              <a:buFont typeface="Arial MT"/>
              <a:buChar char="•"/>
              <a:tabLst>
                <a:tab pos="470534" algn="l"/>
              </a:tabLst>
            </a:pPr>
            <a:r>
              <a:rPr sz="2400" spc="5" dirty="0">
                <a:latin typeface="Segoe UI"/>
                <a:cs typeface="Segoe UI"/>
              </a:rPr>
              <a:t>Not</a:t>
            </a:r>
            <a:r>
              <a:rPr sz="2400" spc="-60" dirty="0">
                <a:latin typeface="Segoe UI"/>
                <a:cs typeface="Segoe UI"/>
              </a:rPr>
              <a:t> </a:t>
            </a:r>
            <a:r>
              <a:rPr sz="2400" spc="-5" dirty="0">
                <a:latin typeface="Segoe UI"/>
                <a:cs typeface="Segoe UI"/>
              </a:rPr>
              <a:t>all</a:t>
            </a:r>
            <a:r>
              <a:rPr sz="2400" spc="20" dirty="0">
                <a:latin typeface="Segoe UI"/>
                <a:cs typeface="Segoe UI"/>
              </a:rPr>
              <a:t> </a:t>
            </a:r>
            <a:r>
              <a:rPr sz="2400" dirty="0">
                <a:latin typeface="Segoe UI"/>
                <a:cs typeface="Segoe UI"/>
              </a:rPr>
              <a:t>plans</a:t>
            </a:r>
            <a:r>
              <a:rPr sz="2400" spc="30" dirty="0">
                <a:latin typeface="Segoe UI"/>
                <a:cs typeface="Segoe UI"/>
              </a:rPr>
              <a:t> </a:t>
            </a:r>
            <a:r>
              <a:rPr sz="2400" spc="-10" dirty="0">
                <a:latin typeface="Segoe UI"/>
                <a:cs typeface="Segoe UI"/>
              </a:rPr>
              <a:t>are</a:t>
            </a:r>
            <a:r>
              <a:rPr sz="2400" spc="20" dirty="0">
                <a:latin typeface="Segoe UI"/>
                <a:cs typeface="Segoe UI"/>
              </a:rPr>
              <a:t> </a:t>
            </a:r>
            <a:r>
              <a:rPr sz="2400" spc="10" dirty="0">
                <a:latin typeface="Segoe UI"/>
                <a:cs typeface="Segoe UI"/>
              </a:rPr>
              <a:t>considered</a:t>
            </a:r>
            <a:endParaRPr sz="2400" dirty="0">
              <a:latin typeface="Segoe UI"/>
              <a:cs typeface="Segoe UI"/>
            </a:endParaRPr>
          </a:p>
          <a:p>
            <a:pPr marL="469900" lvl="1" indent="-172085">
              <a:lnSpc>
                <a:spcPct val="100000"/>
              </a:lnSpc>
              <a:spcBef>
                <a:spcPts val="650"/>
              </a:spcBef>
              <a:buClr>
                <a:srgbClr val="006FC0"/>
              </a:buClr>
              <a:buSzPct val="81250"/>
              <a:buFont typeface="Arial MT"/>
              <a:buChar char="•"/>
              <a:tabLst>
                <a:tab pos="470534" algn="l"/>
              </a:tabLst>
            </a:pPr>
            <a:r>
              <a:rPr sz="2400" spc="-15" dirty="0">
                <a:latin typeface="Segoe UI"/>
                <a:cs typeface="Segoe UI"/>
              </a:rPr>
              <a:t>O</a:t>
            </a:r>
            <a:r>
              <a:rPr sz="2400" dirty="0">
                <a:latin typeface="Segoe UI"/>
                <a:cs typeface="Segoe UI"/>
              </a:rPr>
              <a:t>f</a:t>
            </a:r>
            <a:r>
              <a:rPr sz="2400" spc="15" dirty="0">
                <a:latin typeface="Segoe UI"/>
                <a:cs typeface="Segoe UI"/>
              </a:rPr>
              <a:t> </a:t>
            </a:r>
            <a:r>
              <a:rPr sz="2400" spc="5" dirty="0">
                <a:latin typeface="Segoe UI"/>
                <a:cs typeface="Segoe UI"/>
              </a:rPr>
              <a:t>t</a:t>
            </a:r>
            <a:r>
              <a:rPr sz="2400" spc="-10" dirty="0">
                <a:latin typeface="Segoe UI"/>
                <a:cs typeface="Segoe UI"/>
              </a:rPr>
              <a:t>h</a:t>
            </a:r>
            <a:r>
              <a:rPr sz="2400" spc="15" dirty="0">
                <a:latin typeface="Segoe UI"/>
                <a:cs typeface="Segoe UI"/>
              </a:rPr>
              <a:t>o</a:t>
            </a:r>
            <a:r>
              <a:rPr sz="2400" spc="30" dirty="0">
                <a:latin typeface="Segoe UI"/>
                <a:cs typeface="Segoe UI"/>
              </a:rPr>
              <a:t>s</a:t>
            </a:r>
            <a:r>
              <a:rPr sz="2400" dirty="0">
                <a:latin typeface="Segoe UI"/>
                <a:cs typeface="Segoe UI"/>
              </a:rPr>
              <a:t>e</a:t>
            </a:r>
            <a:r>
              <a:rPr sz="2400" spc="-40" dirty="0">
                <a:latin typeface="Segoe UI"/>
                <a:cs typeface="Segoe UI"/>
              </a:rPr>
              <a:t> </a:t>
            </a:r>
            <a:r>
              <a:rPr sz="2400" spc="10" dirty="0">
                <a:latin typeface="Segoe UI"/>
                <a:cs typeface="Segoe UI"/>
              </a:rPr>
              <a:t>c</a:t>
            </a:r>
            <a:r>
              <a:rPr sz="2400" spc="15" dirty="0">
                <a:latin typeface="Segoe UI"/>
                <a:cs typeface="Segoe UI"/>
              </a:rPr>
              <a:t>o</a:t>
            </a:r>
            <a:r>
              <a:rPr sz="2400" spc="-10" dirty="0">
                <a:latin typeface="Segoe UI"/>
                <a:cs typeface="Segoe UI"/>
              </a:rPr>
              <a:t>n</a:t>
            </a:r>
            <a:r>
              <a:rPr sz="2400" spc="30" dirty="0">
                <a:latin typeface="Segoe UI"/>
                <a:cs typeface="Segoe UI"/>
              </a:rPr>
              <a:t>s</a:t>
            </a:r>
            <a:r>
              <a:rPr sz="2400" spc="15" dirty="0">
                <a:latin typeface="Segoe UI"/>
                <a:cs typeface="Segoe UI"/>
              </a:rPr>
              <a:t>i</a:t>
            </a:r>
            <a:r>
              <a:rPr sz="2400" spc="5" dirty="0">
                <a:latin typeface="Segoe UI"/>
                <a:cs typeface="Segoe UI"/>
              </a:rPr>
              <a:t>d</a:t>
            </a:r>
            <a:r>
              <a:rPr sz="2400" spc="15" dirty="0">
                <a:latin typeface="Segoe UI"/>
                <a:cs typeface="Segoe UI"/>
              </a:rPr>
              <a:t>e</a:t>
            </a:r>
            <a:r>
              <a:rPr sz="2400" spc="-10" dirty="0">
                <a:latin typeface="Segoe UI"/>
                <a:cs typeface="Segoe UI"/>
              </a:rPr>
              <a:t>r</a:t>
            </a:r>
            <a:r>
              <a:rPr sz="2400" spc="15" dirty="0">
                <a:latin typeface="Segoe UI"/>
                <a:cs typeface="Segoe UI"/>
              </a:rPr>
              <a:t>e</a:t>
            </a:r>
            <a:r>
              <a:rPr sz="2400" spc="5" dirty="0">
                <a:latin typeface="Segoe UI"/>
                <a:cs typeface="Segoe UI"/>
              </a:rPr>
              <a:t>d</a:t>
            </a:r>
            <a:r>
              <a:rPr sz="2400" dirty="0">
                <a:latin typeface="Segoe UI"/>
                <a:cs typeface="Segoe UI"/>
              </a:rPr>
              <a:t>,</a:t>
            </a:r>
            <a:r>
              <a:rPr sz="2400" spc="-125" dirty="0">
                <a:latin typeface="Segoe UI"/>
                <a:cs typeface="Segoe UI"/>
              </a:rPr>
              <a:t> </a:t>
            </a:r>
            <a:r>
              <a:rPr sz="2400" spc="15" dirty="0">
                <a:latin typeface="Segoe UI"/>
                <a:cs typeface="Segoe UI"/>
              </a:rPr>
              <a:t>lo</a:t>
            </a:r>
            <a:r>
              <a:rPr sz="2400" spc="-15" dirty="0">
                <a:latin typeface="Segoe UI"/>
                <a:cs typeface="Segoe UI"/>
              </a:rPr>
              <a:t>w</a:t>
            </a:r>
            <a:r>
              <a:rPr sz="2400" spc="15" dirty="0">
                <a:latin typeface="Segoe UI"/>
                <a:cs typeface="Segoe UI"/>
              </a:rPr>
              <a:t>e</a:t>
            </a:r>
            <a:r>
              <a:rPr sz="2400" spc="30" dirty="0">
                <a:latin typeface="Segoe UI"/>
                <a:cs typeface="Segoe UI"/>
              </a:rPr>
              <a:t>s</a:t>
            </a:r>
            <a:r>
              <a:rPr sz="2400" spc="10" dirty="0">
                <a:latin typeface="Segoe UI"/>
                <a:cs typeface="Segoe UI"/>
              </a:rPr>
              <a:t>t-c</a:t>
            </a:r>
            <a:r>
              <a:rPr sz="2400" spc="15" dirty="0">
                <a:latin typeface="Segoe UI"/>
                <a:cs typeface="Segoe UI"/>
              </a:rPr>
              <a:t>o</a:t>
            </a:r>
            <a:r>
              <a:rPr sz="2400" spc="30" dirty="0">
                <a:latin typeface="Segoe UI"/>
                <a:cs typeface="Segoe UI"/>
              </a:rPr>
              <a:t>s</a:t>
            </a:r>
            <a:r>
              <a:rPr sz="2400" dirty="0">
                <a:latin typeface="Segoe UI"/>
                <a:cs typeface="Segoe UI"/>
              </a:rPr>
              <a:t>t</a:t>
            </a:r>
            <a:r>
              <a:rPr sz="2400" spc="-200" dirty="0">
                <a:latin typeface="Segoe UI"/>
                <a:cs typeface="Segoe UI"/>
              </a:rPr>
              <a:t> </a:t>
            </a:r>
            <a:r>
              <a:rPr sz="2400" spc="10" dirty="0">
                <a:latin typeface="Segoe UI"/>
                <a:cs typeface="Segoe UI"/>
              </a:rPr>
              <a:t>pl</a:t>
            </a:r>
            <a:r>
              <a:rPr sz="2400" spc="-25" dirty="0">
                <a:latin typeface="Segoe UI"/>
                <a:cs typeface="Segoe UI"/>
              </a:rPr>
              <a:t>a</a:t>
            </a:r>
            <a:r>
              <a:rPr sz="2400" dirty="0">
                <a:latin typeface="Segoe UI"/>
                <a:cs typeface="Segoe UI"/>
              </a:rPr>
              <a:t>n</a:t>
            </a:r>
            <a:r>
              <a:rPr sz="2400" spc="5" dirty="0">
                <a:latin typeface="Segoe UI"/>
                <a:cs typeface="Segoe UI"/>
              </a:rPr>
              <a:t> </a:t>
            </a:r>
            <a:r>
              <a:rPr sz="2400" spc="-15" dirty="0">
                <a:latin typeface="Segoe UI"/>
                <a:cs typeface="Segoe UI"/>
              </a:rPr>
              <a:t>w</a:t>
            </a:r>
            <a:r>
              <a:rPr sz="2400" spc="10" dirty="0">
                <a:latin typeface="Segoe UI"/>
                <a:cs typeface="Segoe UI"/>
              </a:rPr>
              <a:t>il</a:t>
            </a:r>
            <a:r>
              <a:rPr sz="2400" dirty="0">
                <a:latin typeface="Segoe UI"/>
                <a:cs typeface="Segoe UI"/>
              </a:rPr>
              <a:t>l</a:t>
            </a:r>
            <a:r>
              <a:rPr sz="2400" spc="30" dirty="0">
                <a:latin typeface="Segoe UI"/>
                <a:cs typeface="Segoe UI"/>
              </a:rPr>
              <a:t> </a:t>
            </a:r>
            <a:r>
              <a:rPr sz="2400" spc="10" dirty="0">
                <a:latin typeface="Segoe UI"/>
                <a:cs typeface="Segoe UI"/>
              </a:rPr>
              <a:t>b</a:t>
            </a:r>
            <a:r>
              <a:rPr sz="2400" dirty="0">
                <a:latin typeface="Segoe UI"/>
                <a:cs typeface="Segoe UI"/>
              </a:rPr>
              <a:t>e</a:t>
            </a:r>
            <a:r>
              <a:rPr sz="2400" spc="-45" dirty="0">
                <a:latin typeface="Segoe UI"/>
                <a:cs typeface="Segoe UI"/>
              </a:rPr>
              <a:t> </a:t>
            </a:r>
            <a:r>
              <a:rPr sz="2400" spc="-10" dirty="0">
                <a:latin typeface="Segoe UI"/>
                <a:cs typeface="Segoe UI"/>
              </a:rPr>
              <a:t>r</a:t>
            </a:r>
            <a:r>
              <a:rPr sz="2400" spc="15" dirty="0">
                <a:latin typeface="Segoe UI"/>
                <a:cs typeface="Segoe UI"/>
              </a:rPr>
              <a:t>e</a:t>
            </a:r>
            <a:r>
              <a:rPr sz="2400" spc="5" dirty="0">
                <a:latin typeface="Segoe UI"/>
                <a:cs typeface="Segoe UI"/>
              </a:rPr>
              <a:t>t</a:t>
            </a:r>
            <a:r>
              <a:rPr sz="2400" spc="-10" dirty="0">
                <a:latin typeface="Segoe UI"/>
                <a:cs typeface="Segoe UI"/>
              </a:rPr>
              <a:t>urn</a:t>
            </a:r>
            <a:r>
              <a:rPr sz="2400" spc="15" dirty="0">
                <a:latin typeface="Segoe UI"/>
                <a:cs typeface="Segoe UI"/>
              </a:rPr>
              <a:t>e</a:t>
            </a:r>
            <a:r>
              <a:rPr sz="2400" dirty="0">
                <a:latin typeface="Segoe UI"/>
                <a:cs typeface="Segoe UI"/>
              </a:rPr>
              <a:t>d</a:t>
            </a:r>
          </a:p>
          <a:p>
            <a:pPr marL="469900" lvl="1" indent="-172085">
              <a:lnSpc>
                <a:spcPct val="100000"/>
              </a:lnSpc>
              <a:spcBef>
                <a:spcPts val="575"/>
              </a:spcBef>
              <a:buClr>
                <a:srgbClr val="006FC0"/>
              </a:buClr>
              <a:buSzPct val="81250"/>
              <a:buFont typeface="Arial MT"/>
              <a:buChar char="•"/>
              <a:tabLst>
                <a:tab pos="470534" algn="l"/>
              </a:tabLst>
            </a:pPr>
            <a:r>
              <a:rPr sz="2400" spc="5" dirty="0">
                <a:latin typeface="Segoe UI"/>
                <a:cs typeface="Segoe UI"/>
              </a:rPr>
              <a:t>Multiple</a:t>
            </a:r>
            <a:r>
              <a:rPr sz="2400" spc="-120" dirty="0">
                <a:latin typeface="Segoe UI"/>
                <a:cs typeface="Segoe UI"/>
              </a:rPr>
              <a:t> </a:t>
            </a:r>
            <a:r>
              <a:rPr sz="2400" spc="5" dirty="0">
                <a:latin typeface="Segoe UI"/>
                <a:cs typeface="Segoe UI"/>
              </a:rPr>
              <a:t>optimization</a:t>
            </a:r>
            <a:r>
              <a:rPr sz="2400" spc="-65" dirty="0">
                <a:latin typeface="Segoe UI"/>
                <a:cs typeface="Segoe UI"/>
              </a:rPr>
              <a:t> </a:t>
            </a:r>
            <a:r>
              <a:rPr sz="2400" spc="5" dirty="0">
                <a:latin typeface="Segoe UI"/>
                <a:cs typeface="Segoe UI"/>
              </a:rPr>
              <a:t>phases:</a:t>
            </a:r>
            <a:endParaRPr sz="2400" dirty="0">
              <a:latin typeface="Segoe UI"/>
              <a:cs typeface="Segoe UI"/>
            </a:endParaRPr>
          </a:p>
          <a:p>
            <a:pPr marL="870585" lvl="2" indent="-181610">
              <a:lnSpc>
                <a:spcPct val="100000"/>
              </a:lnSpc>
              <a:spcBef>
                <a:spcPts val="600"/>
              </a:spcBef>
              <a:buClr>
                <a:srgbClr val="006FC0"/>
              </a:buClr>
              <a:buSzPct val="77500"/>
              <a:buFont typeface="Arial MT"/>
              <a:buChar char="•"/>
              <a:tabLst>
                <a:tab pos="871219" algn="l"/>
              </a:tabLst>
            </a:pPr>
            <a:r>
              <a:rPr sz="2000" spc="10" dirty="0">
                <a:latin typeface="Segoe UI"/>
                <a:cs typeface="Segoe UI"/>
              </a:rPr>
              <a:t>Simplification</a:t>
            </a:r>
            <a:endParaRPr sz="2000" dirty="0">
              <a:latin typeface="Segoe UI"/>
              <a:cs typeface="Segoe UI"/>
            </a:endParaRPr>
          </a:p>
          <a:p>
            <a:pPr marL="870585" lvl="2" indent="-181610">
              <a:spcBef>
                <a:spcPts val="600"/>
              </a:spcBef>
              <a:buClr>
                <a:srgbClr val="006FC0"/>
              </a:buClr>
              <a:buSzPct val="77500"/>
              <a:buFont typeface="Arial MT"/>
              <a:buChar char="•"/>
              <a:tabLst>
                <a:tab pos="871219" algn="l"/>
              </a:tabLst>
            </a:pPr>
            <a:r>
              <a:rPr sz="2000" spc="10" dirty="0">
                <a:latin typeface="Segoe UI"/>
                <a:cs typeface="Segoe UI"/>
              </a:rPr>
              <a:t>Trivial plan</a:t>
            </a:r>
            <a:r>
              <a:rPr lang="en-GB" sz="2000" spc="10" dirty="0">
                <a:latin typeface="Segoe UI"/>
                <a:cs typeface="Segoe UI"/>
              </a:rPr>
              <a:t> : A trivial plan is a logical query plan for which very few possible query </a:t>
            </a:r>
            <a:r>
              <a:rPr lang="fr-FR" sz="2000" spc="10" dirty="0" err="1">
                <a:latin typeface="Segoe UI"/>
                <a:cs typeface="Segoe UI"/>
              </a:rPr>
              <a:t>execution</a:t>
            </a:r>
            <a:r>
              <a:rPr lang="fr-FR" sz="2000" spc="10" dirty="0">
                <a:latin typeface="Segoe UI"/>
                <a:cs typeface="Segoe UI"/>
              </a:rPr>
              <a:t> plans </a:t>
            </a:r>
            <a:r>
              <a:rPr lang="fr-FR" sz="2000" spc="10" dirty="0" err="1">
                <a:latin typeface="Segoe UI"/>
                <a:cs typeface="Segoe UI"/>
              </a:rPr>
              <a:t>exist</a:t>
            </a:r>
            <a:endParaRPr sz="2000" spc="10" dirty="0">
              <a:latin typeface="Segoe UI"/>
              <a:cs typeface="Segoe UI"/>
            </a:endParaRPr>
          </a:p>
          <a:p>
            <a:pPr marL="870585" lvl="2" indent="-181610">
              <a:lnSpc>
                <a:spcPct val="100000"/>
              </a:lnSpc>
              <a:spcBef>
                <a:spcPts val="605"/>
              </a:spcBef>
              <a:buClr>
                <a:srgbClr val="006FC0"/>
              </a:buClr>
              <a:buSzPct val="77500"/>
              <a:buFont typeface="Arial MT"/>
              <a:buChar char="•"/>
              <a:tabLst>
                <a:tab pos="871219" algn="l"/>
              </a:tabLst>
            </a:pPr>
            <a:r>
              <a:rPr sz="2000" spc="5" dirty="0">
                <a:latin typeface="Segoe UI"/>
                <a:cs typeface="Segoe UI"/>
              </a:rPr>
              <a:t>Full</a:t>
            </a:r>
            <a:r>
              <a:rPr sz="2000" spc="-100" dirty="0">
                <a:latin typeface="Segoe UI"/>
                <a:cs typeface="Segoe UI"/>
              </a:rPr>
              <a:t> </a:t>
            </a:r>
            <a:r>
              <a:rPr sz="2000" spc="15" dirty="0">
                <a:latin typeface="Segoe UI"/>
                <a:cs typeface="Segoe UI"/>
              </a:rPr>
              <a:t>optimization</a:t>
            </a:r>
            <a:endParaRPr sz="2000" dirty="0">
              <a:latin typeface="Segoe UI"/>
              <a:cs typeface="Segoe UI"/>
            </a:endParaRPr>
          </a:p>
        </p:txBody>
      </p:sp>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8188959" cy="449580"/>
          </a:xfrm>
          <a:prstGeom prst="rect">
            <a:avLst/>
          </a:prstGeom>
        </p:spPr>
        <p:txBody>
          <a:bodyPr vert="horz" wrap="square" lIns="0" tIns="16510" rIns="0" bIns="0" rtlCol="0">
            <a:spAutoFit/>
          </a:bodyPr>
          <a:lstStyle/>
          <a:p>
            <a:pPr marL="12700">
              <a:lnSpc>
                <a:spcPct val="100000"/>
              </a:lnSpc>
              <a:spcBef>
                <a:spcPts val="130"/>
              </a:spcBef>
            </a:pPr>
            <a:r>
              <a:rPr spc="15" dirty="0"/>
              <a:t>Demonstration:</a:t>
            </a:r>
            <a:r>
              <a:rPr spc="5" dirty="0"/>
              <a:t> </a:t>
            </a:r>
            <a:r>
              <a:rPr spc="10" dirty="0"/>
              <a:t>Analyzing</a:t>
            </a:r>
            <a:r>
              <a:rPr spc="95" dirty="0"/>
              <a:t> </a:t>
            </a:r>
            <a:r>
              <a:rPr spc="10" dirty="0"/>
              <a:t>Query</a:t>
            </a:r>
            <a:r>
              <a:rPr spc="90" dirty="0"/>
              <a:t> </a:t>
            </a:r>
            <a:r>
              <a:rPr spc="15" dirty="0"/>
              <a:t>Optimizer</a:t>
            </a:r>
            <a:r>
              <a:rPr spc="20" dirty="0"/>
              <a:t> </a:t>
            </a:r>
            <a:r>
              <a:rPr spc="10" dirty="0"/>
              <a:t>Internals</a:t>
            </a:r>
          </a:p>
        </p:txBody>
      </p:sp>
      <p:sp>
        <p:nvSpPr>
          <p:cNvPr id="3" name="object 3"/>
          <p:cNvSpPr txBox="1"/>
          <p:nvPr/>
        </p:nvSpPr>
        <p:spPr>
          <a:xfrm>
            <a:off x="538162" y="1046416"/>
            <a:ext cx="7565390" cy="1831271"/>
          </a:xfrm>
          <a:prstGeom prst="rect">
            <a:avLst/>
          </a:prstGeom>
        </p:spPr>
        <p:txBody>
          <a:bodyPr vert="horz" wrap="square" lIns="0" tIns="5715" rIns="0" bIns="0" rtlCol="0">
            <a:spAutoFit/>
          </a:bodyPr>
          <a:lstStyle/>
          <a:p>
            <a:pPr marL="184150" marR="5080" indent="-171450">
              <a:lnSpc>
                <a:spcPct val="150000"/>
              </a:lnSpc>
              <a:spcBef>
                <a:spcPts val="45"/>
              </a:spcBef>
              <a:buClr>
                <a:srgbClr val="006FC0"/>
              </a:buClr>
              <a:buSzPct val="92727"/>
              <a:buFont typeface="Arial MT"/>
              <a:buChar char="•"/>
              <a:tabLst>
                <a:tab pos="184150" algn="l"/>
              </a:tabLst>
            </a:pPr>
            <a:r>
              <a:rPr sz="2750" spc="15" dirty="0">
                <a:latin typeface="Segoe UI"/>
                <a:cs typeface="Segoe UI"/>
              </a:rPr>
              <a:t>In</a:t>
            </a:r>
            <a:r>
              <a:rPr sz="2750" spc="5" dirty="0">
                <a:latin typeface="Segoe UI"/>
                <a:cs typeface="Segoe UI"/>
              </a:rPr>
              <a:t> </a:t>
            </a:r>
            <a:r>
              <a:rPr sz="2750" spc="15" dirty="0">
                <a:latin typeface="Segoe UI"/>
                <a:cs typeface="Segoe UI"/>
              </a:rPr>
              <a:t>this</a:t>
            </a:r>
            <a:r>
              <a:rPr sz="2750" spc="20" dirty="0">
                <a:latin typeface="Segoe UI"/>
                <a:cs typeface="Segoe UI"/>
              </a:rPr>
              <a:t> demonstration,</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75" dirty="0">
                <a:latin typeface="Segoe UI"/>
                <a:cs typeface="Segoe UI"/>
              </a:rPr>
              <a:t> </a:t>
            </a:r>
            <a:r>
              <a:rPr sz="2750" spc="10" dirty="0">
                <a:latin typeface="Segoe UI"/>
                <a:cs typeface="Segoe UI"/>
              </a:rPr>
              <a:t>see</a:t>
            </a:r>
            <a:r>
              <a:rPr sz="2750" spc="45" dirty="0">
                <a:latin typeface="Segoe UI"/>
                <a:cs typeface="Segoe UI"/>
              </a:rPr>
              <a:t> </a:t>
            </a:r>
            <a:r>
              <a:rPr sz="2750" spc="20" dirty="0">
                <a:latin typeface="Segoe UI"/>
                <a:cs typeface="Segoe UI"/>
              </a:rPr>
              <a:t>methods </a:t>
            </a:r>
            <a:r>
              <a:rPr sz="2750" spc="25" dirty="0">
                <a:latin typeface="Segoe UI"/>
                <a:cs typeface="Segoe UI"/>
              </a:rPr>
              <a:t>for </a:t>
            </a:r>
            <a:r>
              <a:rPr sz="2750" spc="-740" dirty="0">
                <a:latin typeface="Segoe UI"/>
                <a:cs typeface="Segoe UI"/>
              </a:rPr>
              <a:t> </a:t>
            </a:r>
            <a:r>
              <a:rPr sz="2750" spc="10" dirty="0">
                <a:latin typeface="Segoe UI"/>
                <a:cs typeface="Segoe UI"/>
              </a:rPr>
              <a:t>examining</a:t>
            </a:r>
            <a:r>
              <a:rPr sz="2750" spc="80" dirty="0">
                <a:latin typeface="Segoe UI"/>
                <a:cs typeface="Segoe UI"/>
              </a:rPr>
              <a:t> </a:t>
            </a:r>
            <a:r>
              <a:rPr sz="2750" spc="10" dirty="0">
                <a:latin typeface="Segoe UI"/>
                <a:cs typeface="Segoe UI"/>
              </a:rPr>
              <a:t>query</a:t>
            </a:r>
            <a:r>
              <a:rPr sz="2750" spc="75" dirty="0">
                <a:latin typeface="Segoe UI"/>
                <a:cs typeface="Segoe UI"/>
              </a:rPr>
              <a:t> </a:t>
            </a:r>
            <a:r>
              <a:rPr sz="2750" spc="15" dirty="0">
                <a:latin typeface="Segoe UI"/>
                <a:cs typeface="Segoe UI"/>
              </a:rPr>
              <a:t>optimizer</a:t>
            </a:r>
            <a:r>
              <a:rPr sz="2750" spc="5" dirty="0">
                <a:latin typeface="Segoe UI"/>
                <a:cs typeface="Segoe UI"/>
              </a:rPr>
              <a:t> </a:t>
            </a:r>
            <a:r>
              <a:rPr sz="2750" spc="10" dirty="0">
                <a:latin typeface="Segoe UI"/>
                <a:cs typeface="Segoe UI"/>
              </a:rPr>
              <a:t>internals</a:t>
            </a:r>
            <a:endParaRPr lang="en-US" sz="2750" spc="10" dirty="0">
              <a:latin typeface="Segoe UI"/>
              <a:cs typeface="Segoe UI"/>
            </a:endParaRPr>
          </a:p>
          <a:p>
            <a:pPr marL="184150" marR="5080" indent="-171450">
              <a:lnSpc>
                <a:spcPct val="150000"/>
              </a:lnSpc>
              <a:spcBef>
                <a:spcPts val="45"/>
              </a:spcBef>
              <a:buClr>
                <a:srgbClr val="006FC0"/>
              </a:buClr>
              <a:buSzPct val="92727"/>
              <a:buFont typeface="Arial MT"/>
              <a:buChar char="•"/>
              <a:tabLst>
                <a:tab pos="184150" algn="l"/>
              </a:tabLst>
            </a:pPr>
            <a:r>
              <a:rPr lang="en-US" sz="2750" b="1" spc="10" dirty="0">
                <a:solidFill>
                  <a:srgbClr val="FF0000"/>
                </a:solidFill>
                <a:effectLst>
                  <a:outerShdw blurRad="38100" dist="38100" dir="2700000" algn="tl">
                    <a:srgbClr val="000000">
                      <a:alpha val="43137"/>
                    </a:srgbClr>
                  </a:outerShdw>
                </a:effectLst>
                <a:latin typeface="Segoe UI"/>
                <a:cs typeface="Segoe UI"/>
              </a:rPr>
              <a:t>Pg199</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087678" cy="4417556"/>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55" dirty="0">
                <a:solidFill>
                  <a:srgbClr val="FFFFFF"/>
                </a:solidFill>
                <a:latin typeface="Segoe UI"/>
                <a:cs typeface="Segoe UI"/>
              </a:rPr>
              <a:t> </a:t>
            </a:r>
            <a:r>
              <a:rPr sz="2750" spc="5" dirty="0">
                <a:solidFill>
                  <a:srgbClr val="FFFFFF"/>
                </a:solidFill>
                <a:latin typeface="Segoe UI"/>
                <a:cs typeface="Segoe UI"/>
              </a:rPr>
              <a:t>2:</a:t>
            </a:r>
            <a:r>
              <a:rPr sz="2750" spc="-20" dirty="0">
                <a:solidFill>
                  <a:srgbClr val="FFFFFF"/>
                </a:solidFill>
                <a:latin typeface="Segoe UI"/>
                <a:cs typeface="Segoe UI"/>
              </a:rPr>
              <a:t> </a:t>
            </a:r>
            <a:r>
              <a:rPr sz="2750" spc="10" dirty="0">
                <a:solidFill>
                  <a:srgbClr val="FFFFFF"/>
                </a:solidFill>
                <a:latin typeface="Segoe UI"/>
                <a:cs typeface="Segoe UI"/>
              </a:rPr>
              <a:t>Query</a:t>
            </a:r>
            <a:r>
              <a:rPr sz="2750" spc="60" dirty="0">
                <a:solidFill>
                  <a:srgbClr val="FFFFFF"/>
                </a:solidFill>
                <a:latin typeface="Segoe UI"/>
                <a:cs typeface="Segoe UI"/>
              </a:rPr>
              <a:t> </a:t>
            </a:r>
            <a:r>
              <a:rPr sz="2750" spc="15" dirty="0">
                <a:solidFill>
                  <a:srgbClr val="FFFFFF"/>
                </a:solidFill>
                <a:latin typeface="Segoe UI"/>
                <a:cs typeface="Segoe UI"/>
              </a:rPr>
              <a:t>Execution</a:t>
            </a:r>
            <a:r>
              <a:rPr sz="2750" spc="55" dirty="0">
                <a:solidFill>
                  <a:srgbClr val="FFFFFF"/>
                </a:solidFill>
                <a:latin typeface="Segoe UI"/>
                <a:cs typeface="Segoe UI"/>
              </a:rPr>
              <a:t> </a:t>
            </a:r>
            <a:r>
              <a:rPr sz="2750" spc="15" dirty="0">
                <a:solidFill>
                  <a:srgbClr val="FFFFFF"/>
                </a:solidFill>
                <a:latin typeface="Segoe UI"/>
                <a:cs typeface="Segoe UI"/>
              </a:rPr>
              <a:t>Plans</a:t>
            </a:r>
            <a:endParaRPr sz="2750" dirty="0">
              <a:latin typeface="Segoe UI"/>
              <a:cs typeface="Segoe UI"/>
            </a:endParaRPr>
          </a:p>
          <a:p>
            <a:pPr>
              <a:lnSpc>
                <a:spcPct val="100000"/>
              </a:lnSpc>
              <a:spcBef>
                <a:spcPts val="40"/>
              </a:spcBef>
            </a:pPr>
            <a:endParaRPr sz="2700" dirty="0">
              <a:latin typeface="Segoe UI"/>
              <a:cs typeface="Segoe UI"/>
            </a:endParaRPr>
          </a:p>
          <a:p>
            <a:pPr algn="l"/>
            <a:r>
              <a:rPr lang="en-GB" sz="1800" b="0" i="0" u="none" strike="noStrike" baseline="0" dirty="0">
                <a:latin typeface="Segoe"/>
              </a:rPr>
              <a:t>In the previous lesson, you learned about how query execution plans are selected by the query optimizer.</a:t>
            </a:r>
          </a:p>
          <a:p>
            <a:pPr algn="l"/>
            <a:r>
              <a:rPr lang="en-GB" sz="1800" b="0" i="0" u="none" strike="noStrike" baseline="0" dirty="0">
                <a:latin typeface="Segoe"/>
              </a:rPr>
              <a:t>In this lesson, you will learn about the different types of query execution plans, and different methods to capture and view query execution plans, so that you can </a:t>
            </a:r>
            <a:r>
              <a:rPr lang="en-GB" sz="1800" b="0" i="0" u="none" strike="noStrike" baseline="0" dirty="0" err="1">
                <a:latin typeface="Segoe"/>
              </a:rPr>
              <a:t>analyze</a:t>
            </a:r>
            <a:r>
              <a:rPr lang="en-GB" sz="1800" b="0" i="0" u="none" strike="noStrike" baseline="0" dirty="0">
                <a:latin typeface="Segoe"/>
              </a:rPr>
              <a:t> them.</a:t>
            </a:r>
          </a:p>
          <a:p>
            <a:pPr algn="l"/>
            <a:endParaRPr lang="en-GB" sz="2750" spc="20" dirty="0">
              <a:latin typeface="Segoe UI"/>
              <a:cs typeface="Segoe UI"/>
            </a:endParaRPr>
          </a:p>
          <a:p>
            <a:pPr marL="469900" marR="212090" indent="-457200">
              <a:lnSpc>
                <a:spcPct val="102400"/>
              </a:lnSpc>
              <a:buClr>
                <a:srgbClr val="006FC0"/>
              </a:buClr>
              <a:buSzPct val="92727"/>
              <a:buFont typeface="Arial" panose="020B0604020202020204" pitchFamily="34" charset="0"/>
              <a:buChar char="•"/>
              <a:tabLst>
                <a:tab pos="184150" algn="l"/>
              </a:tabLst>
            </a:pPr>
            <a:r>
              <a:rPr sz="2400" spc="20" dirty="0">
                <a:latin typeface="Segoe UI"/>
                <a:cs typeface="Segoe UI"/>
              </a:rPr>
              <a:t>Estimated</a:t>
            </a:r>
            <a:r>
              <a:rPr sz="2400" dirty="0">
                <a:latin typeface="Segoe UI"/>
                <a:cs typeface="Segoe UI"/>
              </a:rPr>
              <a:t> </a:t>
            </a:r>
            <a:r>
              <a:rPr sz="2400" spc="15" dirty="0">
                <a:latin typeface="Segoe UI"/>
                <a:cs typeface="Segoe UI"/>
              </a:rPr>
              <a:t>Execution</a:t>
            </a:r>
            <a:r>
              <a:rPr sz="2400" spc="5" dirty="0">
                <a:latin typeface="Segoe UI"/>
                <a:cs typeface="Segoe UI"/>
              </a:rPr>
              <a:t> </a:t>
            </a:r>
            <a:r>
              <a:rPr sz="2400" spc="15" dirty="0">
                <a:latin typeface="Segoe UI"/>
                <a:cs typeface="Segoe UI"/>
              </a:rPr>
              <a:t>Plans</a:t>
            </a:r>
            <a:r>
              <a:rPr sz="2400" spc="20" dirty="0">
                <a:latin typeface="Segoe UI"/>
                <a:cs typeface="Segoe UI"/>
              </a:rPr>
              <a:t> </a:t>
            </a:r>
            <a:r>
              <a:rPr sz="2400" spc="15" dirty="0">
                <a:latin typeface="Segoe UI"/>
                <a:cs typeface="Segoe UI"/>
              </a:rPr>
              <a:t>and</a:t>
            </a:r>
            <a:r>
              <a:rPr sz="2400" spc="85" dirty="0">
                <a:latin typeface="Segoe UI"/>
                <a:cs typeface="Segoe UI"/>
              </a:rPr>
              <a:t> </a:t>
            </a:r>
            <a:r>
              <a:rPr sz="2400" spc="20" dirty="0">
                <a:latin typeface="Segoe UI"/>
                <a:cs typeface="Segoe UI"/>
              </a:rPr>
              <a:t>Actual</a:t>
            </a:r>
            <a:r>
              <a:rPr sz="2400" spc="-5" dirty="0">
                <a:latin typeface="Segoe UI"/>
                <a:cs typeface="Segoe UI"/>
              </a:rPr>
              <a:t> </a:t>
            </a:r>
            <a:r>
              <a:rPr sz="2400" spc="15" dirty="0">
                <a:latin typeface="Segoe UI"/>
                <a:cs typeface="Segoe UI"/>
              </a:rPr>
              <a:t>Execution </a:t>
            </a:r>
            <a:r>
              <a:rPr sz="2400" spc="-740" dirty="0">
                <a:latin typeface="Segoe UI"/>
                <a:cs typeface="Segoe UI"/>
              </a:rPr>
              <a:t> </a:t>
            </a:r>
            <a:r>
              <a:rPr sz="2400" spc="15" dirty="0">
                <a:latin typeface="Segoe UI"/>
                <a:cs typeface="Segoe UI"/>
              </a:rPr>
              <a:t>Plans</a:t>
            </a:r>
            <a:endParaRPr sz="240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400" spc="10" dirty="0">
                <a:latin typeface="Segoe UI"/>
                <a:cs typeface="Segoe UI"/>
              </a:rPr>
              <a:t>Query</a:t>
            </a:r>
            <a:r>
              <a:rPr sz="2400" spc="65" dirty="0">
                <a:latin typeface="Segoe UI"/>
                <a:cs typeface="Segoe UI"/>
              </a:rPr>
              <a:t> </a:t>
            </a:r>
            <a:r>
              <a:rPr sz="2400" spc="15" dirty="0">
                <a:latin typeface="Segoe UI"/>
                <a:cs typeface="Segoe UI"/>
              </a:rPr>
              <a:t>Execution</a:t>
            </a:r>
            <a:r>
              <a:rPr sz="2400" spc="60" dirty="0">
                <a:latin typeface="Segoe UI"/>
                <a:cs typeface="Segoe UI"/>
              </a:rPr>
              <a:t> </a:t>
            </a:r>
            <a:r>
              <a:rPr sz="2400" spc="15" dirty="0">
                <a:latin typeface="Segoe UI"/>
                <a:cs typeface="Segoe UI"/>
              </a:rPr>
              <a:t>Plan</a:t>
            </a:r>
            <a:r>
              <a:rPr sz="2400" spc="-5" dirty="0">
                <a:latin typeface="Segoe UI"/>
                <a:cs typeface="Segoe UI"/>
              </a:rPr>
              <a:t> </a:t>
            </a:r>
            <a:r>
              <a:rPr sz="2400" spc="20" dirty="0">
                <a:latin typeface="Segoe UI"/>
                <a:cs typeface="Segoe UI"/>
              </a:rPr>
              <a:t>Formats</a:t>
            </a:r>
            <a:endParaRPr sz="2400" dirty="0">
              <a:latin typeface="Segoe UI"/>
              <a:cs typeface="Segoe UI"/>
            </a:endParaRPr>
          </a:p>
          <a:p>
            <a:pPr marL="469900" indent="-457200">
              <a:lnSpc>
                <a:spcPct val="100000"/>
              </a:lnSpc>
              <a:spcBef>
                <a:spcPts val="685"/>
              </a:spcBef>
              <a:buClr>
                <a:srgbClr val="006FC0"/>
              </a:buClr>
              <a:buSzPct val="92727"/>
              <a:buFont typeface="Arial" panose="020B0604020202020204" pitchFamily="34" charset="0"/>
              <a:buChar char="•"/>
              <a:tabLst>
                <a:tab pos="184150" algn="l"/>
              </a:tabLst>
            </a:pPr>
            <a:r>
              <a:rPr sz="2400" spc="15" dirty="0">
                <a:latin typeface="Segoe UI"/>
                <a:cs typeface="Segoe UI"/>
              </a:rPr>
              <a:t>Capturing</a:t>
            </a:r>
            <a:r>
              <a:rPr sz="2400" dirty="0">
                <a:latin typeface="Segoe UI"/>
                <a:cs typeface="Segoe UI"/>
              </a:rPr>
              <a:t> </a:t>
            </a:r>
            <a:r>
              <a:rPr sz="2400" spc="15" dirty="0">
                <a:latin typeface="Segoe UI"/>
                <a:cs typeface="Segoe UI"/>
              </a:rPr>
              <a:t>Execution</a:t>
            </a:r>
            <a:r>
              <a:rPr sz="2400" spc="60" dirty="0">
                <a:latin typeface="Segoe UI"/>
                <a:cs typeface="Segoe UI"/>
              </a:rPr>
              <a:t> </a:t>
            </a:r>
            <a:r>
              <a:rPr sz="2400" spc="15" dirty="0">
                <a:latin typeface="Segoe UI"/>
                <a:cs typeface="Segoe UI"/>
              </a:rPr>
              <a:t>Plans</a:t>
            </a:r>
            <a:endParaRPr sz="2400" dirty="0">
              <a:latin typeface="Segoe UI"/>
              <a:cs typeface="Segoe UI"/>
            </a:endParaRPr>
          </a:p>
          <a:p>
            <a:pPr marL="469900" indent="-457200">
              <a:lnSpc>
                <a:spcPct val="100000"/>
              </a:lnSpc>
              <a:spcBef>
                <a:spcPts val="680"/>
              </a:spcBef>
              <a:buClr>
                <a:srgbClr val="006FC0"/>
              </a:buClr>
              <a:buSzPct val="92727"/>
              <a:buFont typeface="Arial" panose="020B0604020202020204" pitchFamily="34" charset="0"/>
              <a:buChar char="•"/>
              <a:tabLst>
                <a:tab pos="184150" algn="l"/>
              </a:tabLst>
            </a:pPr>
            <a:r>
              <a:rPr sz="2400" spc="20" dirty="0">
                <a:latin typeface="Segoe UI"/>
                <a:cs typeface="Segoe UI"/>
              </a:rPr>
              <a:t>Demonstration:</a:t>
            </a:r>
            <a:r>
              <a:rPr sz="2400" dirty="0">
                <a:latin typeface="Segoe UI"/>
                <a:cs typeface="Segoe UI"/>
              </a:rPr>
              <a:t> </a:t>
            </a:r>
            <a:r>
              <a:rPr sz="2400" spc="15" dirty="0">
                <a:latin typeface="Segoe UI"/>
                <a:cs typeface="Segoe UI"/>
              </a:rPr>
              <a:t>Capturing</a:t>
            </a:r>
            <a:r>
              <a:rPr sz="2400" spc="90" dirty="0">
                <a:latin typeface="Segoe UI"/>
                <a:cs typeface="Segoe UI"/>
              </a:rPr>
              <a:t> </a:t>
            </a:r>
            <a:r>
              <a:rPr sz="2400" spc="10" dirty="0">
                <a:latin typeface="Segoe UI"/>
                <a:cs typeface="Segoe UI"/>
              </a:rPr>
              <a:t>Query</a:t>
            </a:r>
            <a:r>
              <a:rPr sz="2400" spc="70" dirty="0">
                <a:latin typeface="Segoe UI"/>
                <a:cs typeface="Segoe UI"/>
              </a:rPr>
              <a:t> </a:t>
            </a:r>
            <a:r>
              <a:rPr sz="2400" spc="15" dirty="0">
                <a:latin typeface="Segoe UI"/>
                <a:cs typeface="Segoe UI"/>
              </a:rPr>
              <a:t>Execution</a:t>
            </a:r>
            <a:r>
              <a:rPr sz="2400" spc="5" dirty="0">
                <a:latin typeface="Segoe UI"/>
                <a:cs typeface="Segoe UI"/>
              </a:rPr>
              <a:t> </a:t>
            </a:r>
            <a:r>
              <a:rPr sz="2400" spc="15" dirty="0">
                <a:latin typeface="Segoe UI"/>
                <a:cs typeface="Segoe UI"/>
              </a:rPr>
              <a:t>Plans</a:t>
            </a:r>
            <a:endParaRPr sz="2400" dirty="0">
              <a:latin typeface="Segoe UI"/>
              <a:cs typeface="Segoe UI"/>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310197" y="109474"/>
            <a:ext cx="8368665" cy="449580"/>
          </a:xfrm>
          <a:prstGeom prst="rect">
            <a:avLst/>
          </a:prstGeom>
        </p:spPr>
        <p:txBody>
          <a:bodyPr vert="horz" wrap="square" lIns="0" tIns="16510" rIns="0" bIns="0" rtlCol="0">
            <a:spAutoFit/>
          </a:bodyPr>
          <a:lstStyle/>
          <a:p>
            <a:pPr marL="12700">
              <a:lnSpc>
                <a:spcPct val="100000"/>
              </a:lnSpc>
              <a:spcBef>
                <a:spcPts val="130"/>
              </a:spcBef>
            </a:pPr>
            <a:r>
              <a:rPr spc="20" dirty="0"/>
              <a:t>Estimated</a:t>
            </a:r>
            <a:r>
              <a:rPr dirty="0"/>
              <a:t> </a:t>
            </a:r>
            <a:r>
              <a:rPr spc="15" dirty="0"/>
              <a:t>Execution</a:t>
            </a:r>
            <a:r>
              <a:rPr spc="-10" dirty="0"/>
              <a:t> </a:t>
            </a:r>
            <a:r>
              <a:rPr spc="15" dirty="0"/>
              <a:t>Plans</a:t>
            </a:r>
            <a:r>
              <a:rPr spc="10" dirty="0"/>
              <a:t> </a:t>
            </a:r>
            <a:r>
              <a:rPr spc="15" dirty="0"/>
              <a:t>and</a:t>
            </a:r>
            <a:r>
              <a:rPr spc="75" dirty="0"/>
              <a:t> </a:t>
            </a:r>
            <a:r>
              <a:rPr spc="15" dirty="0"/>
              <a:t>Actual</a:t>
            </a:r>
            <a:r>
              <a:rPr spc="-10" dirty="0"/>
              <a:t> </a:t>
            </a:r>
            <a:r>
              <a:rPr spc="15" dirty="0"/>
              <a:t>Execution</a:t>
            </a:r>
            <a:r>
              <a:rPr spc="65" dirty="0"/>
              <a:t> </a:t>
            </a:r>
            <a:r>
              <a:rPr spc="15" dirty="0"/>
              <a:t>Plans</a:t>
            </a:r>
          </a:p>
        </p:txBody>
      </p:sp>
      <p:sp>
        <p:nvSpPr>
          <p:cNvPr id="3" name="object 3"/>
          <p:cNvSpPr txBox="1"/>
          <p:nvPr/>
        </p:nvSpPr>
        <p:spPr>
          <a:xfrm>
            <a:off x="538162" y="1046416"/>
            <a:ext cx="7474584" cy="4941570"/>
          </a:xfrm>
          <a:prstGeom prst="rect">
            <a:avLst/>
          </a:prstGeom>
        </p:spPr>
        <p:txBody>
          <a:bodyPr vert="horz" wrap="square" lIns="0" tIns="5715" rIns="0" bIns="0" rtlCol="0">
            <a:spAutoFit/>
          </a:bodyPr>
          <a:lstStyle/>
          <a:p>
            <a:pPr marL="469900" marR="24765" indent="-457200">
              <a:lnSpc>
                <a:spcPct val="102400"/>
              </a:lnSpc>
              <a:spcBef>
                <a:spcPts val="45"/>
              </a:spcBef>
              <a:buClr>
                <a:srgbClr val="006FC0"/>
              </a:buClr>
              <a:buSzPct val="92727"/>
              <a:buFont typeface="Arial" panose="020B0604020202020204" pitchFamily="34" charset="0"/>
              <a:buChar char="•"/>
              <a:tabLst>
                <a:tab pos="184150" algn="l"/>
              </a:tabLst>
            </a:pPr>
            <a:r>
              <a:rPr sz="2750" spc="20" dirty="0">
                <a:latin typeface="Segoe UI"/>
                <a:cs typeface="Segoe UI"/>
              </a:rPr>
              <a:t>Each</a:t>
            </a:r>
            <a:r>
              <a:rPr sz="2750" spc="-10" dirty="0">
                <a:latin typeface="Segoe UI"/>
                <a:cs typeface="Segoe UI"/>
              </a:rPr>
              <a:t> </a:t>
            </a:r>
            <a:r>
              <a:rPr sz="2750" spc="15" dirty="0">
                <a:latin typeface="Segoe UI"/>
                <a:cs typeface="Segoe UI"/>
              </a:rPr>
              <a:t>statement</a:t>
            </a:r>
            <a:r>
              <a:rPr sz="2750" spc="110" dirty="0">
                <a:latin typeface="Segoe UI"/>
                <a:cs typeface="Segoe UI"/>
              </a:rPr>
              <a:t> </a:t>
            </a:r>
            <a:r>
              <a:rPr sz="2750" spc="5" dirty="0">
                <a:latin typeface="Segoe UI"/>
                <a:cs typeface="Segoe UI"/>
              </a:rPr>
              <a:t>in </a:t>
            </a:r>
            <a:r>
              <a:rPr sz="2750" spc="10" dirty="0">
                <a:latin typeface="Segoe UI"/>
                <a:cs typeface="Segoe UI"/>
              </a:rPr>
              <a:t>a </a:t>
            </a:r>
            <a:r>
              <a:rPr sz="2750" spc="20" dirty="0">
                <a:latin typeface="Segoe UI"/>
                <a:cs typeface="Segoe UI"/>
              </a:rPr>
              <a:t>batch</a:t>
            </a:r>
            <a:r>
              <a:rPr sz="2750" spc="-5" dirty="0">
                <a:latin typeface="Segoe UI"/>
                <a:cs typeface="Segoe UI"/>
              </a:rPr>
              <a:t> </a:t>
            </a:r>
            <a:r>
              <a:rPr sz="2750" spc="20" dirty="0">
                <a:latin typeface="Segoe UI"/>
                <a:cs typeface="Segoe UI"/>
              </a:rPr>
              <a:t>or</a:t>
            </a:r>
            <a:r>
              <a:rPr sz="2750" spc="5" dirty="0">
                <a:latin typeface="Segoe UI"/>
                <a:cs typeface="Segoe UI"/>
              </a:rPr>
              <a:t> </a:t>
            </a:r>
            <a:r>
              <a:rPr sz="2750" spc="20" dirty="0">
                <a:latin typeface="Segoe UI"/>
                <a:cs typeface="Segoe UI"/>
              </a:rPr>
              <a:t>stored</a:t>
            </a:r>
            <a:r>
              <a:rPr sz="2750" spc="5" dirty="0">
                <a:latin typeface="Segoe UI"/>
                <a:cs typeface="Segoe UI"/>
              </a:rPr>
              <a:t> </a:t>
            </a:r>
            <a:r>
              <a:rPr sz="2750" spc="15" dirty="0">
                <a:latin typeface="Segoe UI"/>
                <a:cs typeface="Segoe UI"/>
              </a:rPr>
              <a:t>procedure </a:t>
            </a:r>
            <a:r>
              <a:rPr sz="2750" spc="-735" dirty="0">
                <a:latin typeface="Segoe UI"/>
                <a:cs typeface="Segoe UI"/>
              </a:rPr>
              <a:t> </a:t>
            </a:r>
            <a:r>
              <a:rPr sz="2750" spc="15" dirty="0">
                <a:latin typeface="Segoe UI"/>
                <a:cs typeface="Segoe UI"/>
              </a:rPr>
              <a:t>has </a:t>
            </a:r>
            <a:r>
              <a:rPr sz="2750" spc="20" dirty="0">
                <a:latin typeface="Segoe UI"/>
                <a:cs typeface="Segoe UI"/>
              </a:rPr>
              <a:t>its </a:t>
            </a:r>
            <a:r>
              <a:rPr sz="2750" spc="25" dirty="0">
                <a:latin typeface="Segoe UI"/>
                <a:cs typeface="Segoe UI"/>
              </a:rPr>
              <a:t>own</a:t>
            </a:r>
            <a:r>
              <a:rPr sz="2750" spc="5" dirty="0">
                <a:latin typeface="Segoe UI"/>
                <a:cs typeface="Segoe UI"/>
              </a:rPr>
              <a:t> </a:t>
            </a:r>
            <a:r>
              <a:rPr sz="2750" spc="10" dirty="0">
                <a:latin typeface="Segoe UI"/>
                <a:cs typeface="Segoe UI"/>
              </a:rPr>
              <a:t>execution</a:t>
            </a:r>
            <a:r>
              <a:rPr sz="2750" spc="70" dirty="0">
                <a:latin typeface="Segoe UI"/>
                <a:cs typeface="Segoe UI"/>
              </a:rPr>
              <a:t> </a:t>
            </a:r>
            <a:r>
              <a:rPr sz="2750" spc="15" dirty="0">
                <a:latin typeface="Segoe UI"/>
                <a:cs typeface="Segoe UI"/>
              </a:rPr>
              <a:t>plan</a:t>
            </a:r>
            <a:endParaRPr sz="2750" dirty="0">
              <a:latin typeface="Segoe UI"/>
              <a:cs typeface="Segoe UI"/>
            </a:endParaRPr>
          </a:p>
          <a:p>
            <a:pPr marL="469900" indent="-457200">
              <a:lnSpc>
                <a:spcPct val="100000"/>
              </a:lnSpc>
              <a:spcBef>
                <a:spcPts val="685"/>
              </a:spcBef>
              <a:buClr>
                <a:srgbClr val="006FC0"/>
              </a:buClr>
              <a:buSzPct val="92727"/>
              <a:buFont typeface="Arial" panose="020B0604020202020204" pitchFamily="34" charset="0"/>
              <a:buChar char="•"/>
              <a:tabLst>
                <a:tab pos="184150" algn="l"/>
              </a:tabLst>
            </a:pPr>
            <a:r>
              <a:rPr sz="2750" spc="20" dirty="0">
                <a:latin typeface="Segoe UI"/>
                <a:cs typeface="Segoe UI"/>
              </a:rPr>
              <a:t>Estimated</a:t>
            </a:r>
            <a:r>
              <a:rPr sz="2750" spc="-5" dirty="0">
                <a:latin typeface="Segoe UI"/>
                <a:cs typeface="Segoe UI"/>
              </a:rPr>
              <a:t> </a:t>
            </a:r>
            <a:r>
              <a:rPr sz="2750" spc="15" dirty="0">
                <a:latin typeface="Segoe UI"/>
                <a:cs typeface="Segoe UI"/>
              </a:rPr>
              <a:t>Execution</a:t>
            </a:r>
            <a:r>
              <a:rPr sz="2750" spc="-10" dirty="0">
                <a:latin typeface="Segoe UI"/>
                <a:cs typeface="Segoe UI"/>
              </a:rPr>
              <a:t> </a:t>
            </a:r>
            <a:r>
              <a:rPr sz="2750" spc="15" dirty="0">
                <a:latin typeface="Segoe UI"/>
                <a:cs typeface="Segoe UI"/>
              </a:rPr>
              <a:t>Plan:</a:t>
            </a:r>
            <a:endParaRPr sz="2750"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sz="2400" dirty="0">
                <a:latin typeface="Segoe UI"/>
                <a:cs typeface="Segoe UI"/>
              </a:rPr>
              <a:t>Plan</a:t>
            </a:r>
            <a:r>
              <a:rPr sz="2400" spc="-5" dirty="0">
                <a:latin typeface="Segoe UI"/>
                <a:cs typeface="Segoe UI"/>
              </a:rPr>
              <a:t> </a:t>
            </a:r>
            <a:r>
              <a:rPr sz="2400" spc="5" dirty="0">
                <a:latin typeface="Segoe UI"/>
                <a:cs typeface="Segoe UI"/>
              </a:rPr>
              <a:t>is</a:t>
            </a:r>
            <a:r>
              <a:rPr sz="2400" spc="-35" dirty="0">
                <a:latin typeface="Segoe UI"/>
                <a:cs typeface="Segoe UI"/>
              </a:rPr>
              <a:t> </a:t>
            </a:r>
            <a:r>
              <a:rPr sz="2400" spc="15" dirty="0">
                <a:latin typeface="Segoe UI"/>
                <a:cs typeface="Segoe UI"/>
              </a:rPr>
              <a:t>compiled</a:t>
            </a:r>
            <a:r>
              <a:rPr sz="2400" spc="-130" dirty="0">
                <a:latin typeface="Segoe UI"/>
                <a:cs typeface="Segoe UI"/>
              </a:rPr>
              <a:t> </a:t>
            </a:r>
            <a:r>
              <a:rPr sz="2400" dirty="0">
                <a:latin typeface="Segoe UI"/>
                <a:cs typeface="Segoe UI"/>
              </a:rPr>
              <a:t>but</a:t>
            </a:r>
            <a:r>
              <a:rPr sz="2400" spc="10" dirty="0">
                <a:latin typeface="Segoe UI"/>
                <a:cs typeface="Segoe UI"/>
              </a:rPr>
              <a:t> </a:t>
            </a:r>
            <a:r>
              <a:rPr sz="2400" dirty="0">
                <a:latin typeface="Segoe UI"/>
                <a:cs typeface="Segoe UI"/>
              </a:rPr>
              <a:t>not</a:t>
            </a:r>
            <a:r>
              <a:rPr sz="2400" spc="10" dirty="0">
                <a:latin typeface="Segoe UI"/>
                <a:cs typeface="Segoe UI"/>
              </a:rPr>
              <a:t> executed</a:t>
            </a:r>
            <a:endParaRPr sz="2400" dirty="0">
              <a:latin typeface="Segoe UI"/>
              <a:cs typeface="Segoe UI"/>
            </a:endParaRPr>
          </a:p>
          <a:p>
            <a:pPr marL="469900" indent="-457200">
              <a:lnSpc>
                <a:spcPct val="100000"/>
              </a:lnSpc>
              <a:spcBef>
                <a:spcPts val="600"/>
              </a:spcBef>
              <a:buClr>
                <a:srgbClr val="006FC0"/>
              </a:buClr>
              <a:buSzPct val="92727"/>
              <a:buFont typeface="Arial" panose="020B0604020202020204" pitchFamily="34" charset="0"/>
              <a:buChar char="•"/>
              <a:tabLst>
                <a:tab pos="184150" algn="l"/>
              </a:tabLst>
            </a:pPr>
            <a:r>
              <a:rPr sz="2750" spc="20" dirty="0">
                <a:latin typeface="Segoe UI"/>
                <a:cs typeface="Segoe UI"/>
              </a:rPr>
              <a:t>Actual</a:t>
            </a:r>
            <a:r>
              <a:rPr sz="2750" spc="-20" dirty="0">
                <a:latin typeface="Segoe UI"/>
                <a:cs typeface="Segoe UI"/>
              </a:rPr>
              <a:t> </a:t>
            </a:r>
            <a:r>
              <a:rPr sz="2750" spc="15" dirty="0">
                <a:latin typeface="Segoe UI"/>
                <a:cs typeface="Segoe UI"/>
              </a:rPr>
              <a:t>Execution</a:t>
            </a:r>
            <a:r>
              <a:rPr sz="2750" spc="55" dirty="0">
                <a:latin typeface="Segoe UI"/>
                <a:cs typeface="Segoe UI"/>
              </a:rPr>
              <a:t> </a:t>
            </a:r>
            <a:r>
              <a:rPr sz="2750" spc="15" dirty="0">
                <a:latin typeface="Segoe UI"/>
                <a:cs typeface="Segoe UI"/>
              </a:rPr>
              <a:t>Plan:</a:t>
            </a:r>
            <a:endParaRPr sz="2750" dirty="0">
              <a:latin typeface="Segoe UI"/>
              <a:cs typeface="Segoe UI"/>
            </a:endParaRPr>
          </a:p>
          <a:p>
            <a:pPr marL="640715" lvl="1" indent="-342900">
              <a:lnSpc>
                <a:spcPts val="2865"/>
              </a:lnSpc>
              <a:spcBef>
                <a:spcPts val="655"/>
              </a:spcBef>
              <a:buClr>
                <a:srgbClr val="006FC0"/>
              </a:buClr>
              <a:buSzPct val="81250"/>
              <a:buFont typeface="Arial" panose="020B0604020202020204" pitchFamily="34" charset="0"/>
              <a:buChar char="•"/>
              <a:tabLst>
                <a:tab pos="470534" algn="l"/>
              </a:tabLst>
            </a:pPr>
            <a:r>
              <a:rPr sz="2400" spc="5" dirty="0">
                <a:latin typeface="Segoe UI"/>
                <a:cs typeface="Segoe UI"/>
              </a:rPr>
              <a:t>Includes</a:t>
            </a:r>
            <a:r>
              <a:rPr sz="2400" spc="-110" dirty="0">
                <a:latin typeface="Segoe UI"/>
                <a:cs typeface="Segoe UI"/>
              </a:rPr>
              <a:t> </a:t>
            </a:r>
            <a:r>
              <a:rPr sz="2400" spc="5" dirty="0">
                <a:latin typeface="Segoe UI"/>
                <a:cs typeface="Segoe UI"/>
              </a:rPr>
              <a:t>information </a:t>
            </a:r>
            <a:r>
              <a:rPr sz="2400" dirty="0">
                <a:latin typeface="Segoe UI"/>
                <a:cs typeface="Segoe UI"/>
              </a:rPr>
              <a:t>about</a:t>
            </a:r>
            <a:r>
              <a:rPr sz="2400" spc="-50" dirty="0">
                <a:latin typeface="Segoe UI"/>
                <a:cs typeface="Segoe UI"/>
              </a:rPr>
              <a:t> </a:t>
            </a:r>
            <a:r>
              <a:rPr sz="2400" spc="10" dirty="0">
                <a:latin typeface="Segoe UI"/>
                <a:cs typeface="Segoe UI"/>
              </a:rPr>
              <a:t>estimated</a:t>
            </a:r>
            <a:r>
              <a:rPr sz="2400" spc="-125" dirty="0">
                <a:latin typeface="Segoe UI"/>
                <a:cs typeface="Segoe UI"/>
              </a:rPr>
              <a:t> </a:t>
            </a:r>
            <a:r>
              <a:rPr sz="2400" spc="-10" dirty="0">
                <a:latin typeface="Segoe UI"/>
                <a:cs typeface="Segoe UI"/>
              </a:rPr>
              <a:t>and</a:t>
            </a:r>
            <a:r>
              <a:rPr sz="2400" spc="20" dirty="0">
                <a:latin typeface="Segoe UI"/>
                <a:cs typeface="Segoe UI"/>
              </a:rPr>
              <a:t> </a:t>
            </a:r>
            <a:r>
              <a:rPr sz="2400" spc="-5" dirty="0">
                <a:latin typeface="Segoe UI"/>
                <a:cs typeface="Segoe UI"/>
              </a:rPr>
              <a:t>actual</a:t>
            </a:r>
            <a:endParaRPr sz="2400" dirty="0">
              <a:latin typeface="Segoe UI"/>
              <a:cs typeface="Segoe UI"/>
            </a:endParaRPr>
          </a:p>
          <a:p>
            <a:pPr marL="812800" indent="-342900">
              <a:lnSpc>
                <a:spcPts val="2865"/>
              </a:lnSpc>
              <a:buFont typeface="Arial" panose="020B0604020202020204" pitchFamily="34" charset="0"/>
              <a:buChar char="•"/>
            </a:pPr>
            <a:r>
              <a:rPr sz="2400" dirty="0">
                <a:latin typeface="Segoe UI"/>
                <a:cs typeface="Segoe UI"/>
              </a:rPr>
              <a:t>behavior</a:t>
            </a:r>
          </a:p>
          <a:p>
            <a:pPr marL="640715" lvl="1" indent="-342900">
              <a:lnSpc>
                <a:spcPct val="100000"/>
              </a:lnSpc>
              <a:spcBef>
                <a:spcPts val="650"/>
              </a:spcBef>
              <a:buClr>
                <a:srgbClr val="006FC0"/>
              </a:buClr>
              <a:buSzPct val="81250"/>
              <a:buFont typeface="Arial" panose="020B0604020202020204" pitchFamily="34" charset="0"/>
              <a:buChar char="•"/>
              <a:tabLst>
                <a:tab pos="470534" algn="l"/>
              </a:tabLst>
            </a:pPr>
            <a:r>
              <a:rPr sz="2400" dirty="0">
                <a:latin typeface="Segoe UI"/>
                <a:cs typeface="Segoe UI"/>
              </a:rPr>
              <a:t>Only</a:t>
            </a:r>
            <a:r>
              <a:rPr sz="2400" spc="-30" dirty="0">
                <a:latin typeface="Segoe UI"/>
                <a:cs typeface="Segoe UI"/>
              </a:rPr>
              <a:t> </a:t>
            </a:r>
            <a:r>
              <a:rPr sz="2400" spc="-5" dirty="0">
                <a:latin typeface="Segoe UI"/>
                <a:cs typeface="Segoe UI"/>
              </a:rPr>
              <a:t>available</a:t>
            </a:r>
            <a:r>
              <a:rPr sz="2400" spc="95" dirty="0">
                <a:latin typeface="Segoe UI"/>
                <a:cs typeface="Segoe UI"/>
              </a:rPr>
              <a:t> </a:t>
            </a:r>
            <a:r>
              <a:rPr sz="2400" dirty="0">
                <a:latin typeface="Segoe UI"/>
                <a:cs typeface="Segoe UI"/>
              </a:rPr>
              <a:t>when query</a:t>
            </a:r>
            <a:r>
              <a:rPr sz="2400" spc="-30" dirty="0">
                <a:latin typeface="Segoe UI"/>
                <a:cs typeface="Segoe UI"/>
              </a:rPr>
              <a:t> </a:t>
            </a:r>
            <a:r>
              <a:rPr sz="2400" spc="5" dirty="0">
                <a:latin typeface="Segoe UI"/>
                <a:cs typeface="Segoe UI"/>
              </a:rPr>
              <a:t>is</a:t>
            </a:r>
            <a:r>
              <a:rPr sz="2400" spc="-30" dirty="0">
                <a:latin typeface="Segoe UI"/>
                <a:cs typeface="Segoe UI"/>
              </a:rPr>
              <a:t> </a:t>
            </a:r>
            <a:r>
              <a:rPr sz="2400" spc="10" dirty="0">
                <a:latin typeface="Segoe UI"/>
                <a:cs typeface="Segoe UI"/>
              </a:rPr>
              <a:t>executed</a:t>
            </a:r>
            <a:endParaRPr sz="2400" dirty="0">
              <a:latin typeface="Segoe UI"/>
              <a:cs typeface="Segoe UI"/>
            </a:endParaRPr>
          </a:p>
          <a:p>
            <a:pPr marL="469900" marR="5080" indent="-457200">
              <a:spcBef>
                <a:spcPts val="600"/>
              </a:spcBef>
              <a:buClr>
                <a:srgbClr val="006FC0"/>
              </a:buClr>
              <a:buSzPct val="92727"/>
              <a:buFont typeface="Arial" panose="020B0604020202020204" pitchFamily="34" charset="0"/>
              <a:buChar char="•"/>
              <a:tabLst>
                <a:tab pos="184150" algn="l"/>
              </a:tabLst>
            </a:pPr>
            <a:r>
              <a:rPr sz="2750" spc="20" dirty="0">
                <a:latin typeface="Segoe UI"/>
                <a:cs typeface="Segoe UI"/>
              </a:rPr>
              <a:t>Estimated and actual plans for the same query  will almost always be the same, if generated at  the same time</a:t>
            </a: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705350" cy="449580"/>
          </a:xfrm>
          <a:prstGeom prst="rect">
            <a:avLst/>
          </a:prstGeom>
        </p:spPr>
        <p:txBody>
          <a:bodyPr vert="horz" wrap="square" lIns="0" tIns="16510" rIns="0" bIns="0" rtlCol="0">
            <a:spAutoFit/>
          </a:bodyPr>
          <a:lstStyle/>
          <a:p>
            <a:pPr marL="12700">
              <a:lnSpc>
                <a:spcPct val="100000"/>
              </a:lnSpc>
              <a:spcBef>
                <a:spcPts val="130"/>
              </a:spcBef>
            </a:pPr>
            <a:r>
              <a:rPr spc="10" dirty="0"/>
              <a:t>Query</a:t>
            </a:r>
            <a:r>
              <a:rPr spc="50" dirty="0"/>
              <a:t> </a:t>
            </a:r>
            <a:r>
              <a:rPr spc="15" dirty="0"/>
              <a:t>Execution</a:t>
            </a:r>
            <a:r>
              <a:rPr spc="50" dirty="0"/>
              <a:t> </a:t>
            </a:r>
            <a:r>
              <a:rPr spc="15" dirty="0"/>
              <a:t>Plan</a:t>
            </a:r>
            <a:r>
              <a:rPr spc="-25" dirty="0"/>
              <a:t> </a:t>
            </a:r>
            <a:r>
              <a:rPr spc="20" dirty="0"/>
              <a:t>Formats</a:t>
            </a:r>
          </a:p>
        </p:txBody>
      </p:sp>
      <p:sp>
        <p:nvSpPr>
          <p:cNvPr id="3" name="object 3"/>
          <p:cNvSpPr txBox="1"/>
          <p:nvPr/>
        </p:nvSpPr>
        <p:spPr>
          <a:xfrm>
            <a:off x="538162" y="1046416"/>
            <a:ext cx="7164070" cy="4561313"/>
          </a:xfrm>
          <a:prstGeom prst="rect">
            <a:avLst/>
          </a:prstGeom>
        </p:spPr>
        <p:txBody>
          <a:bodyPr vert="horz" wrap="square" lIns="0" tIns="5715" rIns="0" bIns="0" rtlCol="0">
            <a:spAutoFit/>
          </a:bodyPr>
          <a:lstStyle/>
          <a:p>
            <a:pPr marL="469900" marR="5080" indent="-457200">
              <a:lnSpc>
                <a:spcPct val="150000"/>
              </a:lnSpc>
              <a:spcBef>
                <a:spcPts val="45"/>
              </a:spcBef>
              <a:buClr>
                <a:srgbClr val="006FC0"/>
              </a:buClr>
              <a:buSzPct val="92727"/>
              <a:buFont typeface="Arial" panose="020B0604020202020204" pitchFamily="34" charset="0"/>
              <a:buChar char="•"/>
              <a:tabLst>
                <a:tab pos="184150" algn="l"/>
              </a:tabLst>
            </a:pPr>
            <a:r>
              <a:rPr sz="2750" spc="10" dirty="0">
                <a:latin typeface="Segoe UI"/>
                <a:cs typeface="Segoe UI"/>
              </a:rPr>
              <a:t>Query</a:t>
            </a:r>
            <a:r>
              <a:rPr sz="2750" spc="80" dirty="0">
                <a:latin typeface="Segoe UI"/>
                <a:cs typeface="Segoe UI"/>
              </a:rPr>
              <a:t> </a:t>
            </a:r>
            <a:r>
              <a:rPr sz="2750" spc="10" dirty="0">
                <a:latin typeface="Segoe UI"/>
                <a:cs typeface="Segoe UI"/>
              </a:rPr>
              <a:t>execution</a:t>
            </a:r>
            <a:r>
              <a:rPr sz="2750" spc="75" dirty="0">
                <a:latin typeface="Segoe UI"/>
                <a:cs typeface="Segoe UI"/>
              </a:rPr>
              <a:t> </a:t>
            </a:r>
            <a:r>
              <a:rPr sz="2750" spc="15" dirty="0">
                <a:latin typeface="Segoe UI"/>
                <a:cs typeface="Segoe UI"/>
              </a:rPr>
              <a:t>plan</a:t>
            </a:r>
            <a:r>
              <a:rPr sz="2750" spc="80" dirty="0">
                <a:latin typeface="Segoe UI"/>
                <a:cs typeface="Segoe UI"/>
              </a:rPr>
              <a:t> </a:t>
            </a:r>
            <a:r>
              <a:rPr sz="2750" spc="5" dirty="0">
                <a:latin typeface="Segoe UI"/>
                <a:cs typeface="Segoe UI"/>
              </a:rPr>
              <a:t>is</a:t>
            </a:r>
            <a:r>
              <a:rPr sz="2750" spc="25" dirty="0">
                <a:latin typeface="Segoe UI"/>
                <a:cs typeface="Segoe UI"/>
              </a:rPr>
              <a:t> </a:t>
            </a:r>
            <a:r>
              <a:rPr sz="2750" spc="10" dirty="0">
                <a:latin typeface="Segoe UI"/>
                <a:cs typeface="Segoe UI"/>
              </a:rPr>
              <a:t>a</a:t>
            </a:r>
            <a:r>
              <a:rPr sz="2750" spc="15" dirty="0">
                <a:latin typeface="Segoe UI"/>
                <a:cs typeface="Segoe UI"/>
              </a:rPr>
              <a:t> </a:t>
            </a:r>
            <a:r>
              <a:rPr sz="2750" spc="10" dirty="0">
                <a:latin typeface="Segoe UI"/>
                <a:cs typeface="Segoe UI"/>
              </a:rPr>
              <a:t>hierarchical</a:t>
            </a:r>
            <a:r>
              <a:rPr sz="2750" spc="75" dirty="0">
                <a:latin typeface="Segoe UI"/>
                <a:cs typeface="Segoe UI"/>
              </a:rPr>
              <a:t> </a:t>
            </a:r>
            <a:r>
              <a:rPr sz="2750" spc="10" dirty="0">
                <a:latin typeface="Segoe UI"/>
                <a:cs typeface="Segoe UI"/>
              </a:rPr>
              <a:t>tree</a:t>
            </a:r>
            <a:r>
              <a:rPr sz="2750" spc="50" dirty="0">
                <a:latin typeface="Segoe UI"/>
                <a:cs typeface="Segoe UI"/>
              </a:rPr>
              <a:t> </a:t>
            </a:r>
            <a:r>
              <a:rPr sz="2750" spc="20" dirty="0">
                <a:latin typeface="Segoe UI"/>
                <a:cs typeface="Segoe UI"/>
              </a:rPr>
              <a:t>of </a:t>
            </a:r>
            <a:r>
              <a:rPr sz="2750" spc="-740" dirty="0">
                <a:latin typeface="Segoe UI"/>
                <a:cs typeface="Segoe UI"/>
              </a:rPr>
              <a:t> </a:t>
            </a:r>
            <a:r>
              <a:rPr sz="2750" spc="20" dirty="0">
                <a:latin typeface="Segoe UI"/>
                <a:cs typeface="Segoe UI"/>
              </a:rPr>
              <a:t>operators</a:t>
            </a:r>
            <a:endParaRPr sz="2750" dirty="0">
              <a:latin typeface="Segoe UI"/>
              <a:cs typeface="Segoe UI"/>
            </a:endParaRPr>
          </a:p>
          <a:p>
            <a:pPr marL="469900" indent="-457200">
              <a:lnSpc>
                <a:spcPct val="150000"/>
              </a:lnSpc>
              <a:spcBef>
                <a:spcPts val="685"/>
              </a:spcBef>
              <a:buClr>
                <a:srgbClr val="006FC0"/>
              </a:buClr>
              <a:buSzPct val="92727"/>
              <a:buFont typeface="Arial" panose="020B0604020202020204" pitchFamily="34" charset="0"/>
              <a:buChar char="•"/>
              <a:tabLst>
                <a:tab pos="184150" algn="l"/>
              </a:tabLst>
            </a:pPr>
            <a:r>
              <a:rPr sz="2750" spc="20" dirty="0">
                <a:latin typeface="Segoe UI"/>
                <a:cs typeface="Segoe UI"/>
              </a:rPr>
              <a:t>Root</a:t>
            </a:r>
            <a:r>
              <a:rPr sz="2750" spc="25" dirty="0">
                <a:latin typeface="Segoe UI"/>
                <a:cs typeface="Segoe UI"/>
              </a:rPr>
              <a:t> </a:t>
            </a:r>
            <a:r>
              <a:rPr sz="2750" spc="20" dirty="0">
                <a:latin typeface="Segoe UI"/>
                <a:cs typeface="Segoe UI"/>
              </a:rPr>
              <a:t>operator</a:t>
            </a:r>
            <a:r>
              <a:rPr sz="2750" dirty="0">
                <a:latin typeface="Segoe UI"/>
                <a:cs typeface="Segoe UI"/>
              </a:rPr>
              <a:t> </a:t>
            </a:r>
            <a:r>
              <a:rPr sz="2750" spc="5" dirty="0">
                <a:latin typeface="Segoe UI"/>
                <a:cs typeface="Segoe UI"/>
              </a:rPr>
              <a:t>is</a:t>
            </a:r>
            <a:r>
              <a:rPr sz="2750" spc="20" dirty="0">
                <a:latin typeface="Segoe UI"/>
                <a:cs typeface="Segoe UI"/>
              </a:rPr>
              <a:t> the</a:t>
            </a:r>
            <a:r>
              <a:rPr sz="2750" spc="-25" dirty="0">
                <a:latin typeface="Segoe UI"/>
                <a:cs typeface="Segoe UI"/>
              </a:rPr>
              <a:t> </a:t>
            </a:r>
            <a:r>
              <a:rPr sz="2750" spc="15" dirty="0">
                <a:latin typeface="Segoe UI"/>
                <a:cs typeface="Segoe UI"/>
              </a:rPr>
              <a:t>final</a:t>
            </a:r>
            <a:r>
              <a:rPr sz="2750" dirty="0">
                <a:latin typeface="Segoe UI"/>
                <a:cs typeface="Segoe UI"/>
              </a:rPr>
              <a:t> </a:t>
            </a:r>
            <a:r>
              <a:rPr sz="2750" spc="20" dirty="0">
                <a:latin typeface="Segoe UI"/>
                <a:cs typeface="Segoe UI"/>
              </a:rPr>
              <a:t>operator</a:t>
            </a:r>
            <a:endParaRPr sz="275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750" spc="10" dirty="0">
                <a:latin typeface="Segoe UI"/>
                <a:cs typeface="Segoe UI"/>
              </a:rPr>
              <a:t>Visualized</a:t>
            </a:r>
            <a:r>
              <a:rPr sz="2750" spc="75" dirty="0">
                <a:latin typeface="Segoe UI"/>
                <a:cs typeface="Segoe UI"/>
              </a:rPr>
              <a:t> </a:t>
            </a:r>
            <a:r>
              <a:rPr sz="2750" spc="5" dirty="0">
                <a:latin typeface="Segoe UI"/>
                <a:cs typeface="Segoe UI"/>
              </a:rPr>
              <a:t>in</a:t>
            </a:r>
            <a:r>
              <a:rPr sz="2750" dirty="0">
                <a:latin typeface="Segoe UI"/>
                <a:cs typeface="Segoe UI"/>
              </a:rPr>
              <a:t> </a:t>
            </a:r>
            <a:r>
              <a:rPr sz="2750" spc="15" dirty="0">
                <a:latin typeface="Segoe UI"/>
                <a:cs typeface="Segoe UI"/>
              </a:rPr>
              <a:t>three</a:t>
            </a:r>
            <a:r>
              <a:rPr sz="2750" spc="40" dirty="0">
                <a:latin typeface="Segoe UI"/>
                <a:cs typeface="Segoe UI"/>
              </a:rPr>
              <a:t> </a:t>
            </a:r>
            <a:r>
              <a:rPr sz="2750" spc="25" dirty="0">
                <a:latin typeface="Segoe UI"/>
                <a:cs typeface="Segoe UI"/>
              </a:rPr>
              <a:t>formats:</a:t>
            </a:r>
            <a:endParaRPr sz="2750" dirty="0">
              <a:latin typeface="Segoe UI"/>
              <a:cs typeface="Segoe UI"/>
            </a:endParaRPr>
          </a:p>
          <a:p>
            <a:pPr marL="640715" lvl="1" indent="-342900">
              <a:lnSpc>
                <a:spcPct val="150000"/>
              </a:lnSpc>
              <a:spcBef>
                <a:spcPts val="580"/>
              </a:spcBef>
              <a:buClr>
                <a:srgbClr val="006FC0"/>
              </a:buClr>
              <a:buSzPct val="81250"/>
              <a:buFont typeface="Arial" panose="020B0604020202020204" pitchFamily="34" charset="0"/>
              <a:buChar char="•"/>
              <a:tabLst>
                <a:tab pos="470534" algn="l"/>
              </a:tabLst>
            </a:pPr>
            <a:r>
              <a:rPr sz="2400" spc="-5" dirty="0">
                <a:latin typeface="Segoe UI"/>
                <a:cs typeface="Segoe UI"/>
              </a:rPr>
              <a:t>Graphical</a:t>
            </a:r>
            <a:endParaRPr sz="2400" dirty="0">
              <a:latin typeface="Segoe UI"/>
              <a:cs typeface="Segoe UI"/>
            </a:endParaRPr>
          </a:p>
          <a:p>
            <a:pPr marL="640715" lvl="1" indent="-342900">
              <a:lnSpc>
                <a:spcPct val="150000"/>
              </a:lnSpc>
              <a:spcBef>
                <a:spcPts val="650"/>
              </a:spcBef>
              <a:buClr>
                <a:srgbClr val="006FC0"/>
              </a:buClr>
              <a:buSzPct val="81250"/>
              <a:buFont typeface="Arial" panose="020B0604020202020204" pitchFamily="34" charset="0"/>
              <a:buChar char="•"/>
              <a:tabLst>
                <a:tab pos="470534" algn="l"/>
              </a:tabLst>
            </a:pPr>
            <a:r>
              <a:rPr sz="2400" spc="5" dirty="0">
                <a:latin typeface="Segoe UI"/>
                <a:cs typeface="Segoe UI"/>
              </a:rPr>
              <a:t>XML</a:t>
            </a:r>
            <a:endParaRPr sz="2400" dirty="0">
              <a:latin typeface="Segoe UI"/>
              <a:cs typeface="Segoe UI"/>
            </a:endParaRPr>
          </a:p>
          <a:p>
            <a:pPr marL="640715" lvl="1" indent="-342900">
              <a:lnSpc>
                <a:spcPct val="150000"/>
              </a:lnSpc>
              <a:spcBef>
                <a:spcPts val="575"/>
              </a:spcBef>
              <a:buClr>
                <a:srgbClr val="006FC0"/>
              </a:buClr>
              <a:buSzPct val="81250"/>
              <a:buFont typeface="Arial" panose="020B0604020202020204" pitchFamily="34" charset="0"/>
              <a:buChar char="•"/>
              <a:tabLst>
                <a:tab pos="470534" algn="l"/>
              </a:tabLst>
            </a:pPr>
            <a:r>
              <a:rPr sz="2400" spc="10" dirty="0">
                <a:latin typeface="Segoe UI"/>
                <a:cs typeface="Segoe UI"/>
              </a:rPr>
              <a:t>Text</a:t>
            </a:r>
            <a:endParaRPr sz="2400" dirty="0">
              <a:latin typeface="Segoe UI"/>
              <a:cs typeface="Segoe UI"/>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095115" cy="449580"/>
          </a:xfrm>
          <a:prstGeom prst="rect">
            <a:avLst/>
          </a:prstGeom>
        </p:spPr>
        <p:txBody>
          <a:bodyPr vert="horz" wrap="square" lIns="0" tIns="16510" rIns="0" bIns="0" rtlCol="0">
            <a:spAutoFit/>
          </a:bodyPr>
          <a:lstStyle/>
          <a:p>
            <a:pPr marL="12700">
              <a:lnSpc>
                <a:spcPct val="100000"/>
              </a:lnSpc>
              <a:spcBef>
                <a:spcPts val="130"/>
              </a:spcBef>
            </a:pPr>
            <a:r>
              <a:rPr spc="15" dirty="0"/>
              <a:t>Capturing</a:t>
            </a:r>
            <a:r>
              <a:rPr spc="-15" dirty="0"/>
              <a:t> </a:t>
            </a:r>
            <a:r>
              <a:rPr spc="15" dirty="0"/>
              <a:t>Execution</a:t>
            </a:r>
            <a:r>
              <a:rPr spc="45" dirty="0"/>
              <a:t> </a:t>
            </a:r>
            <a:r>
              <a:rPr spc="15" dirty="0"/>
              <a:t>Plans</a:t>
            </a:r>
          </a:p>
        </p:txBody>
      </p:sp>
      <p:sp>
        <p:nvSpPr>
          <p:cNvPr id="3" name="object 3"/>
          <p:cNvSpPr txBox="1"/>
          <p:nvPr/>
        </p:nvSpPr>
        <p:spPr>
          <a:xfrm>
            <a:off x="538162" y="951275"/>
            <a:ext cx="7767638" cy="5170005"/>
          </a:xfrm>
          <a:prstGeom prst="rect">
            <a:avLst/>
          </a:prstGeom>
        </p:spPr>
        <p:txBody>
          <a:bodyPr vert="horz" wrap="square" lIns="0" tIns="111125" rIns="0" bIns="0" rtlCol="0">
            <a:spAutoFit/>
          </a:bodyPr>
          <a:lstStyle/>
          <a:p>
            <a:pPr marL="469900" indent="-457200">
              <a:lnSpc>
                <a:spcPct val="100000"/>
              </a:lnSpc>
              <a:spcBef>
                <a:spcPts val="875"/>
              </a:spcBef>
              <a:buClr>
                <a:srgbClr val="006FC0"/>
              </a:buClr>
              <a:buSzPct val="92727"/>
              <a:buFont typeface="Arial" panose="020B0604020202020204" pitchFamily="34" charset="0"/>
              <a:buChar char="•"/>
              <a:tabLst>
                <a:tab pos="184150" algn="l"/>
              </a:tabLst>
            </a:pPr>
            <a:r>
              <a:rPr sz="2750" spc="10" dirty="0">
                <a:latin typeface="Segoe UI"/>
                <a:cs typeface="Segoe UI"/>
              </a:rPr>
              <a:t>Graphical</a:t>
            </a:r>
            <a:r>
              <a:rPr sz="2750" spc="45" dirty="0">
                <a:latin typeface="Segoe UI"/>
                <a:cs typeface="Segoe UI"/>
              </a:rPr>
              <a:t> </a:t>
            </a:r>
            <a:r>
              <a:rPr sz="2750" spc="15" dirty="0">
                <a:latin typeface="Segoe UI"/>
                <a:cs typeface="Segoe UI"/>
              </a:rPr>
              <a:t>Plan:</a:t>
            </a:r>
            <a:endParaRPr sz="2750"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sz="2400" spc="5" dirty="0">
                <a:latin typeface="Segoe UI"/>
                <a:cs typeface="Segoe UI"/>
              </a:rPr>
              <a:t>From</a:t>
            </a:r>
            <a:r>
              <a:rPr sz="2400" spc="-60" dirty="0">
                <a:latin typeface="Segoe UI"/>
                <a:cs typeface="Segoe UI"/>
              </a:rPr>
              <a:t> </a:t>
            </a:r>
            <a:r>
              <a:rPr sz="2400" dirty="0">
                <a:latin typeface="Segoe UI"/>
                <a:cs typeface="Segoe UI"/>
              </a:rPr>
              <a:t>SSMS</a:t>
            </a: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400" spc="-5" dirty="0">
                <a:latin typeface="Segoe UI"/>
                <a:cs typeface="Segoe UI"/>
              </a:rPr>
              <a:t>Can</a:t>
            </a:r>
            <a:r>
              <a:rPr sz="2400" spc="5" dirty="0">
                <a:latin typeface="Segoe UI"/>
                <a:cs typeface="Segoe UI"/>
              </a:rPr>
              <a:t> be</a:t>
            </a:r>
            <a:r>
              <a:rPr sz="2400" spc="-40" dirty="0">
                <a:latin typeface="Segoe UI"/>
                <a:cs typeface="Segoe UI"/>
              </a:rPr>
              <a:t> </a:t>
            </a:r>
            <a:r>
              <a:rPr sz="2400" spc="10" dirty="0">
                <a:latin typeface="Segoe UI"/>
                <a:cs typeface="Segoe UI"/>
              </a:rPr>
              <a:t>stored</a:t>
            </a:r>
            <a:r>
              <a:rPr sz="2400" spc="-45" dirty="0">
                <a:latin typeface="Segoe UI"/>
                <a:cs typeface="Segoe UI"/>
              </a:rPr>
              <a:t> </a:t>
            </a:r>
            <a:r>
              <a:rPr sz="2400" spc="-15" dirty="0">
                <a:latin typeface="Segoe UI"/>
                <a:cs typeface="Segoe UI"/>
              </a:rPr>
              <a:t>as</a:t>
            </a:r>
            <a:r>
              <a:rPr sz="2400" spc="45" dirty="0">
                <a:latin typeface="Segoe UI"/>
                <a:cs typeface="Segoe UI"/>
              </a:rPr>
              <a:t> </a:t>
            </a:r>
            <a:r>
              <a:rPr sz="2400" spc="-10" dirty="0">
                <a:latin typeface="Segoe UI"/>
                <a:cs typeface="Segoe UI"/>
              </a:rPr>
              <a:t>and</a:t>
            </a:r>
            <a:r>
              <a:rPr sz="2400" spc="25" dirty="0">
                <a:latin typeface="Segoe UI"/>
                <a:cs typeface="Segoe UI"/>
              </a:rPr>
              <a:t> </a:t>
            </a:r>
            <a:r>
              <a:rPr sz="2400" dirty="0">
                <a:latin typeface="Segoe UI"/>
                <a:cs typeface="Segoe UI"/>
              </a:rPr>
              <a:t>retrieved</a:t>
            </a:r>
            <a:r>
              <a:rPr sz="2400" spc="-45" dirty="0">
                <a:latin typeface="Segoe UI"/>
                <a:cs typeface="Segoe UI"/>
              </a:rPr>
              <a:t> </a:t>
            </a:r>
            <a:r>
              <a:rPr sz="2400" dirty="0">
                <a:latin typeface="Segoe UI"/>
                <a:cs typeface="Segoe UI"/>
              </a:rPr>
              <a:t>from</a:t>
            </a:r>
            <a:r>
              <a:rPr sz="2400" spc="-30" dirty="0">
                <a:latin typeface="Segoe UI"/>
                <a:cs typeface="Segoe UI"/>
              </a:rPr>
              <a:t> </a:t>
            </a:r>
            <a:r>
              <a:rPr sz="2400" spc="5" dirty="0">
                <a:latin typeface="Segoe UI"/>
                <a:cs typeface="Segoe UI"/>
              </a:rPr>
              <a:t>XML</a:t>
            </a:r>
            <a:endParaRPr sz="2400" dirty="0">
              <a:latin typeface="Segoe UI"/>
              <a:cs typeface="Segoe UI"/>
            </a:endParaRPr>
          </a:p>
          <a:p>
            <a:pPr marL="640715" lvl="1" indent="-342900">
              <a:lnSpc>
                <a:spcPct val="100000"/>
              </a:lnSpc>
              <a:spcBef>
                <a:spcPts val="650"/>
              </a:spcBef>
              <a:buClr>
                <a:srgbClr val="006FC0"/>
              </a:buClr>
              <a:buSzPct val="81250"/>
              <a:buFont typeface="Arial" panose="020B0604020202020204" pitchFamily="34" charset="0"/>
              <a:buChar char="•"/>
              <a:tabLst>
                <a:tab pos="470534" algn="l"/>
              </a:tabLst>
            </a:pPr>
            <a:r>
              <a:rPr sz="2400" spc="-5" dirty="0">
                <a:latin typeface="Segoe UI"/>
                <a:cs typeface="Segoe UI"/>
              </a:rPr>
              <a:t>Live</a:t>
            </a:r>
            <a:r>
              <a:rPr sz="2400" spc="35" dirty="0">
                <a:latin typeface="Segoe UI"/>
                <a:cs typeface="Segoe UI"/>
              </a:rPr>
              <a:t> </a:t>
            </a:r>
            <a:r>
              <a:rPr sz="2400" spc="-5" dirty="0">
                <a:latin typeface="Segoe UI"/>
                <a:cs typeface="Segoe UI"/>
              </a:rPr>
              <a:t>Query</a:t>
            </a:r>
            <a:r>
              <a:rPr sz="2400" spc="-20" dirty="0">
                <a:latin typeface="Segoe UI"/>
                <a:cs typeface="Segoe UI"/>
              </a:rPr>
              <a:t> </a:t>
            </a:r>
            <a:r>
              <a:rPr sz="2400" spc="5" dirty="0">
                <a:latin typeface="Segoe UI"/>
                <a:cs typeface="Segoe UI"/>
              </a:rPr>
              <a:t>Statistics</a:t>
            </a:r>
            <a:r>
              <a:rPr sz="2400" spc="-105" dirty="0">
                <a:latin typeface="Segoe UI"/>
                <a:cs typeface="Segoe UI"/>
              </a:rPr>
              <a:t> </a:t>
            </a:r>
            <a:r>
              <a:rPr sz="2400" spc="5" dirty="0">
                <a:latin typeface="Segoe UI"/>
                <a:cs typeface="Segoe UI"/>
              </a:rPr>
              <a:t>shows</a:t>
            </a:r>
            <a:r>
              <a:rPr sz="2400" spc="-25" dirty="0">
                <a:latin typeface="Segoe UI"/>
                <a:cs typeface="Segoe UI"/>
              </a:rPr>
              <a:t> </a:t>
            </a:r>
            <a:r>
              <a:rPr sz="2400" dirty="0">
                <a:latin typeface="Segoe UI"/>
                <a:cs typeface="Segoe UI"/>
              </a:rPr>
              <a:t>the</a:t>
            </a:r>
            <a:r>
              <a:rPr sz="2400" spc="35" dirty="0">
                <a:latin typeface="Segoe UI"/>
                <a:cs typeface="Segoe UI"/>
              </a:rPr>
              <a:t> </a:t>
            </a:r>
            <a:r>
              <a:rPr sz="2400" dirty="0">
                <a:latin typeface="Segoe UI"/>
                <a:cs typeface="Segoe UI"/>
              </a:rPr>
              <a:t>plan</a:t>
            </a:r>
            <a:r>
              <a:rPr sz="2400" spc="5" dirty="0">
                <a:latin typeface="Segoe UI"/>
                <a:cs typeface="Segoe UI"/>
              </a:rPr>
              <a:t> in operation</a:t>
            </a:r>
            <a:endParaRPr sz="2400" dirty="0">
              <a:latin typeface="Segoe UI"/>
              <a:cs typeface="Segoe UI"/>
            </a:endParaRPr>
          </a:p>
          <a:p>
            <a:pPr marL="469900" indent="-457200">
              <a:lnSpc>
                <a:spcPct val="100000"/>
              </a:lnSpc>
              <a:spcBef>
                <a:spcPts val="600"/>
              </a:spcBef>
              <a:buClr>
                <a:srgbClr val="006FC0"/>
              </a:buClr>
              <a:buSzPct val="92727"/>
              <a:buFont typeface="Arial" panose="020B0604020202020204" pitchFamily="34" charset="0"/>
              <a:buChar char="•"/>
              <a:tabLst>
                <a:tab pos="184150" algn="l"/>
              </a:tabLst>
            </a:pPr>
            <a:r>
              <a:rPr sz="2750" spc="5" dirty="0">
                <a:latin typeface="Segoe UI"/>
                <a:cs typeface="Segoe UI"/>
              </a:rPr>
              <a:t>XML:</a:t>
            </a:r>
            <a:endParaRPr sz="2750"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sz="2400" dirty="0">
                <a:latin typeface="Segoe UI"/>
                <a:cs typeface="Segoe UI"/>
              </a:rPr>
              <a:t>SHOWPLAN_XML:</a:t>
            </a:r>
            <a:r>
              <a:rPr sz="2400" spc="-65" dirty="0">
                <a:latin typeface="Segoe UI"/>
                <a:cs typeface="Segoe UI"/>
              </a:rPr>
              <a:t> </a:t>
            </a:r>
            <a:r>
              <a:rPr sz="2400" spc="10" dirty="0">
                <a:latin typeface="Segoe UI"/>
                <a:cs typeface="Segoe UI"/>
              </a:rPr>
              <a:t>estimated</a:t>
            </a:r>
            <a:r>
              <a:rPr sz="2400" spc="-130" dirty="0">
                <a:latin typeface="Segoe UI"/>
                <a:cs typeface="Segoe UI"/>
              </a:rPr>
              <a:t> </a:t>
            </a:r>
            <a:r>
              <a:rPr sz="2400" dirty="0">
                <a:latin typeface="Segoe UI"/>
                <a:cs typeface="Segoe UI"/>
              </a:rPr>
              <a:t>plan</a:t>
            </a: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400" spc="10" dirty="0">
                <a:latin typeface="Segoe UI"/>
                <a:cs typeface="Segoe UI"/>
              </a:rPr>
              <a:t>STATISTICS</a:t>
            </a:r>
            <a:r>
              <a:rPr sz="2400" spc="-135" dirty="0">
                <a:latin typeface="Segoe UI"/>
                <a:cs typeface="Segoe UI"/>
              </a:rPr>
              <a:t> </a:t>
            </a:r>
            <a:r>
              <a:rPr sz="2400" spc="5" dirty="0">
                <a:latin typeface="Segoe UI"/>
                <a:cs typeface="Segoe UI"/>
              </a:rPr>
              <a:t>XML:</a:t>
            </a:r>
            <a:r>
              <a:rPr sz="2400" spc="-60" dirty="0">
                <a:latin typeface="Segoe UI"/>
                <a:cs typeface="Segoe UI"/>
              </a:rPr>
              <a:t> </a:t>
            </a:r>
            <a:r>
              <a:rPr sz="2400" spc="-10" dirty="0">
                <a:latin typeface="Segoe UI"/>
                <a:cs typeface="Segoe UI"/>
              </a:rPr>
              <a:t>actual</a:t>
            </a:r>
            <a:r>
              <a:rPr sz="2400" spc="35" dirty="0">
                <a:latin typeface="Segoe UI"/>
                <a:cs typeface="Segoe UI"/>
              </a:rPr>
              <a:t> </a:t>
            </a:r>
            <a:r>
              <a:rPr sz="2400" dirty="0">
                <a:latin typeface="Segoe UI"/>
                <a:cs typeface="Segoe UI"/>
              </a:rPr>
              <a:t>plan</a:t>
            </a:r>
          </a:p>
          <a:p>
            <a:pPr marL="469900" indent="-457200">
              <a:lnSpc>
                <a:spcPct val="100000"/>
              </a:lnSpc>
              <a:spcBef>
                <a:spcPts val="675"/>
              </a:spcBef>
              <a:buClr>
                <a:srgbClr val="006FC0"/>
              </a:buClr>
              <a:buSzPct val="92727"/>
              <a:buFont typeface="Arial" panose="020B0604020202020204" pitchFamily="34" charset="0"/>
              <a:buChar char="•"/>
              <a:tabLst>
                <a:tab pos="184150" algn="l"/>
              </a:tabLst>
            </a:pPr>
            <a:r>
              <a:rPr sz="2750" spc="5" dirty="0">
                <a:latin typeface="Segoe UI"/>
                <a:cs typeface="Segoe UI"/>
              </a:rPr>
              <a:t>Text:</a:t>
            </a:r>
            <a:endParaRPr sz="2750"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sz="2400" dirty="0">
                <a:latin typeface="Segoe UI"/>
                <a:cs typeface="Segoe UI"/>
              </a:rPr>
              <a:t>SHOWPLAN_TEXT:</a:t>
            </a:r>
            <a:r>
              <a:rPr sz="2400" spc="-60" dirty="0">
                <a:latin typeface="Segoe UI"/>
                <a:cs typeface="Segoe UI"/>
              </a:rPr>
              <a:t> </a:t>
            </a:r>
            <a:r>
              <a:rPr sz="2400" spc="10" dirty="0">
                <a:latin typeface="Segoe UI"/>
                <a:cs typeface="Segoe UI"/>
              </a:rPr>
              <a:t>estimated</a:t>
            </a:r>
            <a:r>
              <a:rPr sz="2400" spc="-130" dirty="0">
                <a:latin typeface="Segoe UI"/>
                <a:cs typeface="Segoe UI"/>
              </a:rPr>
              <a:t> </a:t>
            </a:r>
            <a:r>
              <a:rPr sz="2400" dirty="0">
                <a:latin typeface="Segoe UI"/>
                <a:cs typeface="Segoe UI"/>
              </a:rPr>
              <a:t>plan</a:t>
            </a: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400" dirty="0">
                <a:latin typeface="Segoe UI"/>
                <a:cs typeface="Segoe UI"/>
              </a:rPr>
              <a:t>SHOWPLAN_ALL:</a:t>
            </a:r>
            <a:r>
              <a:rPr sz="2400" spc="-55" dirty="0">
                <a:latin typeface="Segoe UI"/>
                <a:cs typeface="Segoe UI"/>
              </a:rPr>
              <a:t> </a:t>
            </a:r>
            <a:r>
              <a:rPr sz="2400" spc="10" dirty="0">
                <a:latin typeface="Segoe UI"/>
                <a:cs typeface="Segoe UI"/>
              </a:rPr>
              <a:t>estimated</a:t>
            </a:r>
            <a:r>
              <a:rPr sz="2400" spc="-125" dirty="0">
                <a:latin typeface="Segoe UI"/>
                <a:cs typeface="Segoe UI"/>
              </a:rPr>
              <a:t> </a:t>
            </a:r>
            <a:r>
              <a:rPr sz="2400" dirty="0">
                <a:latin typeface="Segoe UI"/>
                <a:cs typeface="Segoe UI"/>
              </a:rPr>
              <a:t>plan</a:t>
            </a:r>
            <a:r>
              <a:rPr sz="2400" spc="10" dirty="0">
                <a:latin typeface="Segoe UI"/>
                <a:cs typeface="Segoe UI"/>
              </a:rPr>
              <a:t> </a:t>
            </a:r>
            <a:r>
              <a:rPr sz="2400" dirty="0">
                <a:latin typeface="Segoe UI"/>
                <a:cs typeface="Segoe UI"/>
              </a:rPr>
              <a:t>with</a:t>
            </a:r>
            <a:r>
              <a:rPr sz="2400" spc="5" dirty="0">
                <a:latin typeface="Segoe UI"/>
                <a:cs typeface="Segoe UI"/>
              </a:rPr>
              <a:t> </a:t>
            </a:r>
            <a:r>
              <a:rPr sz="2400" spc="10" dirty="0">
                <a:latin typeface="Segoe UI"/>
                <a:cs typeface="Segoe UI"/>
              </a:rPr>
              <a:t>statistics</a:t>
            </a:r>
            <a:endParaRPr sz="2400" dirty="0">
              <a:latin typeface="Segoe UI"/>
              <a:cs typeface="Segoe UI"/>
            </a:endParaRP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400" spc="10" dirty="0">
                <a:latin typeface="Segoe UI"/>
                <a:cs typeface="Segoe UI"/>
              </a:rPr>
              <a:t>STATISTICS</a:t>
            </a:r>
            <a:r>
              <a:rPr sz="2400" spc="-130" dirty="0">
                <a:latin typeface="Segoe UI"/>
                <a:cs typeface="Segoe UI"/>
              </a:rPr>
              <a:t> </a:t>
            </a:r>
            <a:r>
              <a:rPr sz="2400" dirty="0">
                <a:latin typeface="Segoe UI"/>
                <a:cs typeface="Segoe UI"/>
              </a:rPr>
              <a:t>PROFILE:</a:t>
            </a:r>
            <a:r>
              <a:rPr sz="2400" spc="-45" dirty="0">
                <a:latin typeface="Segoe UI"/>
                <a:cs typeface="Segoe UI"/>
              </a:rPr>
              <a:t> </a:t>
            </a:r>
            <a:r>
              <a:rPr sz="2400" spc="-10" dirty="0">
                <a:latin typeface="Segoe UI"/>
                <a:cs typeface="Segoe UI"/>
              </a:rPr>
              <a:t>actual</a:t>
            </a:r>
            <a:r>
              <a:rPr sz="2400" spc="40" dirty="0">
                <a:latin typeface="Segoe UI"/>
                <a:cs typeface="Segoe UI"/>
              </a:rPr>
              <a:t> </a:t>
            </a:r>
            <a:r>
              <a:rPr sz="2400" spc="-5" dirty="0">
                <a:latin typeface="Segoe UI"/>
                <a:cs typeface="Segoe UI"/>
              </a:rPr>
              <a:t>plan</a:t>
            </a:r>
            <a:endParaRPr sz="2400" dirty="0">
              <a:latin typeface="Segoe UI"/>
              <a:cs typeface="Segoe UI"/>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7654925" cy="449580"/>
          </a:xfrm>
          <a:prstGeom prst="rect">
            <a:avLst/>
          </a:prstGeom>
        </p:spPr>
        <p:txBody>
          <a:bodyPr vert="horz" wrap="square" lIns="0" tIns="16510" rIns="0" bIns="0" rtlCol="0">
            <a:spAutoFit/>
          </a:bodyPr>
          <a:lstStyle/>
          <a:p>
            <a:pPr marL="12700">
              <a:lnSpc>
                <a:spcPct val="100000"/>
              </a:lnSpc>
              <a:spcBef>
                <a:spcPts val="130"/>
              </a:spcBef>
            </a:pPr>
            <a:r>
              <a:rPr spc="15" dirty="0"/>
              <a:t>Demonstration:</a:t>
            </a:r>
            <a:r>
              <a:rPr spc="-5" dirty="0"/>
              <a:t> </a:t>
            </a:r>
            <a:r>
              <a:rPr spc="15" dirty="0"/>
              <a:t>Capturing</a:t>
            </a:r>
            <a:r>
              <a:rPr spc="90" dirty="0"/>
              <a:t> </a:t>
            </a:r>
            <a:r>
              <a:rPr spc="10" dirty="0"/>
              <a:t>Query</a:t>
            </a:r>
            <a:r>
              <a:rPr spc="80" dirty="0"/>
              <a:t> </a:t>
            </a:r>
            <a:r>
              <a:rPr spc="15" dirty="0"/>
              <a:t>Execution</a:t>
            </a:r>
            <a:r>
              <a:rPr dirty="0"/>
              <a:t> </a:t>
            </a:r>
            <a:r>
              <a:rPr spc="15" dirty="0"/>
              <a:t>Plans</a:t>
            </a:r>
          </a:p>
        </p:txBody>
      </p:sp>
      <p:sp>
        <p:nvSpPr>
          <p:cNvPr id="3" name="object 3"/>
          <p:cNvSpPr txBox="1"/>
          <p:nvPr/>
        </p:nvSpPr>
        <p:spPr>
          <a:xfrm>
            <a:off x="538162" y="1046416"/>
            <a:ext cx="7565390" cy="1272656"/>
          </a:xfrm>
          <a:prstGeom prst="rect">
            <a:avLst/>
          </a:prstGeom>
        </p:spPr>
        <p:txBody>
          <a:bodyPr vert="horz" wrap="square" lIns="0" tIns="5715" rIns="0" bIns="0" rtlCol="0">
            <a:spAutoFit/>
          </a:bodyPr>
          <a:lstStyle/>
          <a:p>
            <a:pPr marL="184150" marR="5080" indent="-171450">
              <a:lnSpc>
                <a:spcPct val="102400"/>
              </a:lnSpc>
              <a:spcBef>
                <a:spcPts val="45"/>
              </a:spcBef>
              <a:buClr>
                <a:srgbClr val="006FC0"/>
              </a:buClr>
              <a:buSzPct val="92727"/>
              <a:buFont typeface="Arial MT"/>
              <a:buChar char="•"/>
              <a:tabLst>
                <a:tab pos="184150" algn="l"/>
              </a:tabLst>
            </a:pPr>
            <a:r>
              <a:rPr sz="2750" spc="15" dirty="0">
                <a:latin typeface="Segoe UI"/>
                <a:cs typeface="Segoe UI"/>
              </a:rPr>
              <a:t>In</a:t>
            </a:r>
            <a:r>
              <a:rPr sz="2750" spc="5" dirty="0">
                <a:latin typeface="Segoe UI"/>
                <a:cs typeface="Segoe UI"/>
              </a:rPr>
              <a:t> </a:t>
            </a:r>
            <a:r>
              <a:rPr sz="2750" spc="15" dirty="0">
                <a:latin typeface="Segoe UI"/>
                <a:cs typeface="Segoe UI"/>
              </a:rPr>
              <a:t>this</a:t>
            </a:r>
            <a:r>
              <a:rPr sz="2750" spc="20" dirty="0">
                <a:latin typeface="Segoe UI"/>
                <a:cs typeface="Segoe UI"/>
              </a:rPr>
              <a:t> demonstration,</a:t>
            </a:r>
            <a:r>
              <a:rPr sz="2750" spc="5" dirty="0">
                <a:latin typeface="Segoe UI"/>
                <a:cs typeface="Segoe UI"/>
              </a:rPr>
              <a:t> </a:t>
            </a:r>
            <a:r>
              <a:rPr sz="2750" spc="20" dirty="0">
                <a:latin typeface="Segoe UI"/>
                <a:cs typeface="Segoe UI"/>
              </a:rPr>
              <a:t>you</a:t>
            </a:r>
            <a:r>
              <a:rPr sz="2750" spc="5" dirty="0">
                <a:latin typeface="Segoe UI"/>
                <a:cs typeface="Segoe UI"/>
              </a:rPr>
              <a:t> </a:t>
            </a:r>
            <a:r>
              <a:rPr sz="2750" spc="10" dirty="0">
                <a:latin typeface="Segoe UI"/>
                <a:cs typeface="Segoe UI"/>
              </a:rPr>
              <a:t>will</a:t>
            </a:r>
            <a:r>
              <a:rPr sz="2750" spc="75" dirty="0">
                <a:latin typeface="Segoe UI"/>
                <a:cs typeface="Segoe UI"/>
              </a:rPr>
              <a:t> </a:t>
            </a:r>
            <a:r>
              <a:rPr sz="2750" spc="10" dirty="0">
                <a:latin typeface="Segoe UI"/>
                <a:cs typeface="Segoe UI"/>
              </a:rPr>
              <a:t>see</a:t>
            </a:r>
            <a:r>
              <a:rPr sz="2750" spc="45" dirty="0">
                <a:latin typeface="Segoe UI"/>
                <a:cs typeface="Segoe UI"/>
              </a:rPr>
              <a:t> </a:t>
            </a:r>
            <a:r>
              <a:rPr sz="2750" spc="20" dirty="0">
                <a:latin typeface="Segoe UI"/>
                <a:cs typeface="Segoe UI"/>
              </a:rPr>
              <a:t>methods </a:t>
            </a:r>
            <a:r>
              <a:rPr sz="2750" spc="25" dirty="0">
                <a:latin typeface="Segoe UI"/>
                <a:cs typeface="Segoe UI"/>
              </a:rPr>
              <a:t>for </a:t>
            </a:r>
            <a:r>
              <a:rPr sz="2750" spc="-740" dirty="0">
                <a:latin typeface="Segoe UI"/>
                <a:cs typeface="Segoe UI"/>
              </a:rPr>
              <a:t> </a:t>
            </a:r>
            <a:r>
              <a:rPr sz="2750" spc="20" dirty="0">
                <a:latin typeface="Segoe UI"/>
                <a:cs typeface="Segoe UI"/>
              </a:rPr>
              <a:t>capturing</a:t>
            </a:r>
            <a:r>
              <a:rPr sz="2750" spc="5" dirty="0">
                <a:latin typeface="Segoe UI"/>
                <a:cs typeface="Segoe UI"/>
              </a:rPr>
              <a:t> </a:t>
            </a:r>
            <a:r>
              <a:rPr sz="2750" spc="15" dirty="0">
                <a:latin typeface="Segoe UI"/>
                <a:cs typeface="Segoe UI"/>
              </a:rPr>
              <a:t>an</a:t>
            </a:r>
            <a:r>
              <a:rPr sz="2750" spc="75" dirty="0">
                <a:latin typeface="Segoe UI"/>
                <a:cs typeface="Segoe UI"/>
              </a:rPr>
              <a:t> </a:t>
            </a:r>
            <a:r>
              <a:rPr sz="2750" spc="10" dirty="0">
                <a:latin typeface="Segoe UI"/>
                <a:cs typeface="Segoe UI"/>
              </a:rPr>
              <a:t>execution</a:t>
            </a:r>
            <a:r>
              <a:rPr sz="2750" spc="75" dirty="0">
                <a:latin typeface="Segoe UI"/>
                <a:cs typeface="Segoe UI"/>
              </a:rPr>
              <a:t> </a:t>
            </a:r>
            <a:r>
              <a:rPr sz="2750" spc="15" dirty="0">
                <a:latin typeface="Segoe UI"/>
                <a:cs typeface="Segoe UI"/>
              </a:rPr>
              <a:t>plan</a:t>
            </a:r>
            <a:endParaRPr lang="en-US" sz="2750" spc="15" dirty="0">
              <a:latin typeface="Segoe UI"/>
              <a:cs typeface="Segoe UI"/>
            </a:endParaRPr>
          </a:p>
          <a:p>
            <a:pPr marL="184150" marR="5080" indent="-171450">
              <a:lnSpc>
                <a:spcPct val="102400"/>
              </a:lnSpc>
              <a:spcBef>
                <a:spcPts val="45"/>
              </a:spcBef>
              <a:buClr>
                <a:srgbClr val="006FC0"/>
              </a:buClr>
              <a:buSzPct val="92727"/>
              <a:buFont typeface="Arial MT"/>
              <a:buChar char="•"/>
              <a:tabLst>
                <a:tab pos="184150" algn="l"/>
              </a:tabLst>
            </a:pPr>
            <a:r>
              <a:rPr lang="en-US" sz="2750" b="1" spc="15" dirty="0">
                <a:solidFill>
                  <a:srgbClr val="FF0000"/>
                </a:solidFill>
                <a:effectLst>
                  <a:outerShdw blurRad="38100" dist="38100" dir="2700000" algn="tl">
                    <a:srgbClr val="000000">
                      <a:alpha val="43137"/>
                    </a:srgbClr>
                  </a:outerShdw>
                </a:effectLst>
                <a:latin typeface="Segoe UI"/>
                <a:cs typeface="Segoe UI"/>
              </a:rPr>
              <a:t>Pg205</a:t>
            </a:r>
            <a:endParaRPr sz="275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137535" cy="449580"/>
          </a:xfrm>
          <a:prstGeom prst="rect">
            <a:avLst/>
          </a:prstGeom>
        </p:spPr>
        <p:txBody>
          <a:bodyPr vert="horz" wrap="square" lIns="0" tIns="16510" rIns="0" bIns="0" rtlCol="0">
            <a:spAutoFit/>
          </a:bodyPr>
          <a:lstStyle/>
          <a:p>
            <a:pPr marL="12700">
              <a:lnSpc>
                <a:spcPct val="100000"/>
              </a:lnSpc>
              <a:spcBef>
                <a:spcPts val="130"/>
              </a:spcBef>
            </a:pPr>
            <a:r>
              <a:rPr spc="15" dirty="0"/>
              <a:t>Predicate</a:t>
            </a:r>
            <a:r>
              <a:rPr spc="-15" dirty="0"/>
              <a:t> </a:t>
            </a:r>
            <a:r>
              <a:rPr spc="10" dirty="0"/>
              <a:t>Selectivity</a:t>
            </a:r>
          </a:p>
        </p:txBody>
      </p:sp>
      <p:sp>
        <p:nvSpPr>
          <p:cNvPr id="3" name="object 3"/>
          <p:cNvSpPr txBox="1"/>
          <p:nvPr/>
        </p:nvSpPr>
        <p:spPr>
          <a:xfrm>
            <a:off x="538162" y="951275"/>
            <a:ext cx="8301038" cy="5042984"/>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In a Transact-SQL query, the selectivity of a predicate is the percentage of all the rows that might be returned by the query that the predicate will return. A predicate with high selectivity will filter a large percentage of the total possible rows; few rows will be returned. A predicate with low selectivity will filter a small percentage of the total possible rows; many rows will be returned</a:t>
            </a:r>
            <a:r>
              <a:rPr lang="en-GB" sz="1800" b="0" i="0" u="none" strike="noStrike" baseline="0" dirty="0">
                <a:latin typeface="Segoe"/>
              </a:rPr>
              <a:t>.</a:t>
            </a:r>
          </a:p>
          <a:p>
            <a:pPr algn="l">
              <a:lnSpc>
                <a:spcPct val="150000"/>
              </a:lnSpc>
            </a:pPr>
            <a:endParaRPr lang="fr-FR" sz="1600" dirty="0">
              <a:latin typeface="Segoe"/>
              <a:cs typeface="Segoe UI"/>
            </a:endParaRPr>
          </a:p>
          <a:p>
            <a:pPr algn="l"/>
            <a:r>
              <a:rPr lang="en-GB" sz="1600" b="0" i="0" u="none" strike="noStrike" baseline="0" dirty="0">
                <a:latin typeface="LucidaSans-Typewriter"/>
              </a:rPr>
              <a:t>predicate selectivity = (number of rows meeting the predicate) / (number of rows </a:t>
            </a:r>
            <a:r>
              <a:rPr lang="fr-FR" sz="1600" b="0" i="0" u="none" strike="noStrike" baseline="0" dirty="0">
                <a:latin typeface="LucidaSans-Typewriter"/>
              </a:rPr>
              <a:t>in the table)</a:t>
            </a:r>
          </a:p>
          <a:p>
            <a:pPr algn="l"/>
            <a:endParaRPr lang="fr-FR" sz="1600" dirty="0">
              <a:latin typeface="LucidaSans-Typewriter"/>
            </a:endParaRPr>
          </a:p>
          <a:p>
            <a:pPr algn="l">
              <a:lnSpc>
                <a:spcPct val="150000"/>
              </a:lnSpc>
            </a:pPr>
            <a:r>
              <a:rPr lang="en-GB" sz="1600" b="1" i="0" u="none" strike="noStrike" baseline="0" dirty="0">
                <a:latin typeface="Segoe-Bold"/>
              </a:rPr>
              <a:t>Predicate Selectivity in Query Optimization</a:t>
            </a:r>
          </a:p>
          <a:p>
            <a:pPr algn="l">
              <a:lnSpc>
                <a:spcPct val="150000"/>
              </a:lnSpc>
            </a:pPr>
            <a:r>
              <a:rPr lang="en-GB" sz="1600" b="0" i="0" u="none" strike="noStrike" baseline="0" dirty="0">
                <a:latin typeface="Segoe"/>
              </a:rPr>
              <a:t>Predicate selectivity matters in query optimization because it is an important measure that the query optimizer can use to select between query execution plans. If a selective predicate is applied early in a query execution plan, fewer rows must be processed in the remainder of the plan. For instance, the query optimizer will use selectivity to choose between index scan and index seek operations, and to order tables </a:t>
            </a:r>
            <a:r>
              <a:rPr lang="fr-FR" sz="1600" b="0" i="0" u="none" strike="noStrike" baseline="0" dirty="0">
                <a:latin typeface="Segoe"/>
              </a:rPr>
              <a:t>in a </a:t>
            </a:r>
            <a:r>
              <a:rPr lang="fr-FR" sz="1600" b="0" i="0" u="none" strike="noStrike" baseline="0" dirty="0" err="1">
                <a:latin typeface="Segoe"/>
              </a:rPr>
              <a:t>join</a:t>
            </a:r>
            <a:r>
              <a:rPr lang="fr-FR" sz="1600" b="0" i="0" u="none" strike="noStrike" baseline="0" dirty="0">
                <a:latin typeface="Segoe"/>
              </a:rPr>
              <a:t> </a:t>
            </a:r>
            <a:r>
              <a:rPr lang="fr-FR" sz="1600" b="0" i="0" u="none" strike="noStrike" baseline="0" dirty="0" err="1">
                <a:latin typeface="Segoe"/>
              </a:rPr>
              <a:t>operation</a:t>
            </a:r>
            <a:r>
              <a:rPr lang="fr-FR" sz="1600" b="0" i="0" u="none" strike="noStrike" baseline="0" dirty="0">
                <a:latin typeface="Segoe"/>
              </a:rPr>
              <a:t>.</a:t>
            </a:r>
            <a:endParaRPr lang="fr-FR" sz="1400" b="0" i="0" u="none" strike="noStrike" baseline="0" dirty="0">
              <a:latin typeface="LucidaSans-Typewriter"/>
            </a:endParaRPr>
          </a:p>
        </p:txBody>
      </p:sp>
    </p:spTree>
    <p:extLst>
      <p:ext uri="{BB962C8B-B14F-4D97-AF65-F5344CB8AC3E}">
        <p14:creationId xmlns:p14="http://schemas.microsoft.com/office/powerpoint/2010/main" val="1926777684"/>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011478" cy="6512424"/>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5" dirty="0">
                <a:solidFill>
                  <a:srgbClr val="FFFFFF"/>
                </a:solidFill>
                <a:latin typeface="Segoe UI"/>
                <a:cs typeface="Segoe UI"/>
              </a:rPr>
              <a:t> </a:t>
            </a:r>
            <a:r>
              <a:rPr sz="2750" spc="5" dirty="0">
                <a:solidFill>
                  <a:srgbClr val="FFFFFF"/>
                </a:solidFill>
                <a:latin typeface="Segoe UI"/>
                <a:cs typeface="Segoe UI"/>
              </a:rPr>
              <a:t>3:</a:t>
            </a:r>
            <a:r>
              <a:rPr sz="2750" spc="-15" dirty="0">
                <a:solidFill>
                  <a:srgbClr val="FFFFFF"/>
                </a:solidFill>
                <a:latin typeface="Segoe UI"/>
                <a:cs typeface="Segoe UI"/>
              </a:rPr>
              <a:t> </a:t>
            </a:r>
            <a:r>
              <a:rPr sz="2750" spc="10" dirty="0">
                <a:solidFill>
                  <a:srgbClr val="FFFFFF"/>
                </a:solidFill>
                <a:latin typeface="Segoe UI"/>
                <a:cs typeface="Segoe UI"/>
              </a:rPr>
              <a:t>Analyzing</a:t>
            </a:r>
            <a:r>
              <a:rPr sz="2750" spc="75" dirty="0">
                <a:solidFill>
                  <a:srgbClr val="FFFFFF"/>
                </a:solidFill>
                <a:latin typeface="Segoe UI"/>
                <a:cs typeface="Segoe UI"/>
              </a:rPr>
              <a:t> </a:t>
            </a:r>
            <a:r>
              <a:rPr sz="2750" spc="10" dirty="0">
                <a:solidFill>
                  <a:srgbClr val="FFFFFF"/>
                </a:solidFill>
                <a:latin typeface="Segoe UI"/>
                <a:cs typeface="Segoe UI"/>
              </a:rPr>
              <a:t>Query</a:t>
            </a:r>
            <a:r>
              <a:rPr sz="2750" spc="75" dirty="0">
                <a:solidFill>
                  <a:srgbClr val="FFFFFF"/>
                </a:solidFill>
                <a:latin typeface="Segoe UI"/>
                <a:cs typeface="Segoe UI"/>
              </a:rPr>
              <a:t> </a:t>
            </a:r>
            <a:r>
              <a:rPr sz="2750" spc="15" dirty="0">
                <a:solidFill>
                  <a:srgbClr val="FFFFFF"/>
                </a:solidFill>
                <a:latin typeface="Segoe UI"/>
                <a:cs typeface="Segoe UI"/>
              </a:rPr>
              <a:t>Execution</a:t>
            </a:r>
            <a:r>
              <a:rPr sz="2750" spc="-10" dirty="0">
                <a:solidFill>
                  <a:srgbClr val="FFFFFF"/>
                </a:solidFill>
                <a:latin typeface="Segoe UI"/>
                <a:cs typeface="Segoe UI"/>
              </a:rPr>
              <a:t> </a:t>
            </a:r>
            <a:r>
              <a:rPr sz="2750" spc="15" dirty="0">
                <a:solidFill>
                  <a:srgbClr val="FFFFFF"/>
                </a:solidFill>
                <a:latin typeface="Segoe UI"/>
                <a:cs typeface="Segoe UI"/>
              </a:rPr>
              <a:t>Plans</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800" b="0" i="0" u="none" strike="noStrike" baseline="0" dirty="0">
                <a:latin typeface="Segoe"/>
              </a:rPr>
              <a:t>In the previous lesson, you looked at methods for capturing query execution plans. This lesson will provide an introduction to interpreting and </a:t>
            </a:r>
            <a:r>
              <a:rPr lang="en-GB" sz="1800" b="0" i="0" u="none" strike="noStrike" baseline="0" dirty="0" err="1">
                <a:latin typeface="Segoe"/>
              </a:rPr>
              <a:t>analyzing</a:t>
            </a:r>
            <a:r>
              <a:rPr lang="en-GB" sz="1800" b="0" i="0" u="none" strike="noStrike" baseline="0" dirty="0">
                <a:latin typeface="Segoe"/>
              </a:rPr>
              <a:t> query execution plans, so that you can gain insight</a:t>
            </a:r>
          </a:p>
          <a:p>
            <a:pPr algn="l">
              <a:lnSpc>
                <a:spcPct val="150000"/>
              </a:lnSpc>
            </a:pPr>
            <a:r>
              <a:rPr lang="en-GB" sz="1800" b="0" i="0" u="none" strike="noStrike" baseline="0" dirty="0">
                <a:latin typeface="Segoe"/>
              </a:rPr>
              <a:t>into how the database engine processes your queries, and use that information to troubleshoot query </a:t>
            </a:r>
            <a:r>
              <a:rPr lang="fr-FR" sz="1800" b="0" i="0" u="none" strike="noStrike" baseline="0" dirty="0">
                <a:latin typeface="Segoe"/>
              </a:rPr>
              <a:t>performance.</a:t>
            </a:r>
          </a:p>
          <a:p>
            <a:pPr algn="l"/>
            <a:endParaRPr lang="en-GB" sz="2750" spc="10"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000" spc="10" dirty="0">
                <a:latin typeface="Segoe UI"/>
                <a:cs typeface="Segoe UI"/>
              </a:rPr>
              <a:t>Query</a:t>
            </a:r>
            <a:r>
              <a:rPr sz="2000" spc="70" dirty="0">
                <a:latin typeface="Segoe UI"/>
                <a:cs typeface="Segoe UI"/>
              </a:rPr>
              <a:t> </a:t>
            </a:r>
            <a:r>
              <a:rPr sz="2000" spc="15" dirty="0">
                <a:latin typeface="Segoe UI"/>
                <a:cs typeface="Segoe UI"/>
              </a:rPr>
              <a:t>Execution</a:t>
            </a:r>
            <a:r>
              <a:rPr sz="2000" spc="70" dirty="0">
                <a:latin typeface="Segoe UI"/>
                <a:cs typeface="Segoe UI"/>
              </a:rPr>
              <a:t> </a:t>
            </a:r>
            <a:r>
              <a:rPr sz="2000" spc="15" dirty="0">
                <a:latin typeface="Segoe UI"/>
                <a:cs typeface="Segoe UI"/>
              </a:rPr>
              <a:t>Plan</a:t>
            </a:r>
            <a:r>
              <a:rPr sz="2000" dirty="0">
                <a:latin typeface="Segoe UI"/>
                <a:cs typeface="Segoe UI"/>
              </a:rPr>
              <a:t> </a:t>
            </a:r>
            <a:r>
              <a:rPr sz="2000" spc="15" dirty="0">
                <a:latin typeface="Segoe UI"/>
                <a:cs typeface="Segoe UI"/>
              </a:rPr>
              <a:t>Operators</a:t>
            </a:r>
            <a:endParaRPr sz="20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000" spc="20" dirty="0">
                <a:latin typeface="Segoe UI"/>
                <a:cs typeface="Segoe UI"/>
              </a:rPr>
              <a:t>Data</a:t>
            </a:r>
            <a:r>
              <a:rPr sz="2000" dirty="0">
                <a:latin typeface="Segoe UI"/>
                <a:cs typeface="Segoe UI"/>
              </a:rPr>
              <a:t> </a:t>
            </a:r>
            <a:r>
              <a:rPr sz="2000" spc="10" dirty="0">
                <a:latin typeface="Segoe UI"/>
                <a:cs typeface="Segoe UI"/>
              </a:rPr>
              <a:t>Retrieval</a:t>
            </a:r>
            <a:r>
              <a:rPr sz="2000" spc="65" dirty="0">
                <a:latin typeface="Segoe UI"/>
                <a:cs typeface="Segoe UI"/>
              </a:rPr>
              <a:t> </a:t>
            </a:r>
            <a:r>
              <a:rPr sz="2000" spc="20" dirty="0">
                <a:latin typeface="Segoe UI"/>
                <a:cs typeface="Segoe UI"/>
              </a:rPr>
              <a:t>Operators:</a:t>
            </a:r>
            <a:r>
              <a:rPr sz="2000" spc="-10" dirty="0">
                <a:latin typeface="Segoe UI"/>
                <a:cs typeface="Segoe UI"/>
              </a:rPr>
              <a:t> </a:t>
            </a:r>
            <a:r>
              <a:rPr sz="2000" spc="15" dirty="0">
                <a:latin typeface="Segoe UI"/>
                <a:cs typeface="Segoe UI"/>
              </a:rPr>
              <a:t>Scan</a:t>
            </a:r>
            <a:r>
              <a:rPr sz="2000" spc="80" dirty="0">
                <a:latin typeface="Segoe UI"/>
                <a:cs typeface="Segoe UI"/>
              </a:rPr>
              <a:t> </a:t>
            </a:r>
            <a:r>
              <a:rPr sz="2000" spc="15" dirty="0">
                <a:latin typeface="Segoe UI"/>
                <a:cs typeface="Segoe UI"/>
              </a:rPr>
              <a:t>and</a:t>
            </a:r>
            <a:r>
              <a:rPr sz="2000" spc="10" dirty="0">
                <a:latin typeface="Segoe UI"/>
                <a:cs typeface="Segoe UI"/>
              </a:rPr>
              <a:t> </a:t>
            </a:r>
            <a:r>
              <a:rPr sz="2000" spc="5" dirty="0">
                <a:latin typeface="Segoe UI"/>
                <a:cs typeface="Segoe UI"/>
              </a:rPr>
              <a:t>Seek</a:t>
            </a:r>
            <a:endParaRPr sz="20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000" spc="10" dirty="0">
                <a:latin typeface="Segoe UI"/>
                <a:cs typeface="Segoe UI"/>
              </a:rPr>
              <a:t>Join</a:t>
            </a:r>
            <a:r>
              <a:rPr sz="2000" spc="-35" dirty="0">
                <a:latin typeface="Segoe UI"/>
                <a:cs typeface="Segoe UI"/>
              </a:rPr>
              <a:t> </a:t>
            </a:r>
            <a:r>
              <a:rPr sz="2000" spc="20" dirty="0">
                <a:latin typeface="Segoe UI"/>
                <a:cs typeface="Segoe UI"/>
              </a:rPr>
              <a:t>Operators</a:t>
            </a:r>
            <a:endParaRPr sz="20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000" spc="10" dirty="0">
                <a:latin typeface="Segoe UI"/>
                <a:cs typeface="Segoe UI"/>
              </a:rPr>
              <a:t>Parallel</a:t>
            </a:r>
            <a:r>
              <a:rPr sz="2000" spc="-15" dirty="0">
                <a:latin typeface="Segoe UI"/>
                <a:cs typeface="Segoe UI"/>
              </a:rPr>
              <a:t> </a:t>
            </a:r>
            <a:r>
              <a:rPr sz="2000" spc="10" dirty="0">
                <a:latin typeface="Segoe UI"/>
                <a:cs typeface="Segoe UI"/>
              </a:rPr>
              <a:t>Query</a:t>
            </a:r>
            <a:r>
              <a:rPr sz="2000" spc="65" dirty="0">
                <a:latin typeface="Segoe UI"/>
                <a:cs typeface="Segoe UI"/>
              </a:rPr>
              <a:t> </a:t>
            </a:r>
            <a:r>
              <a:rPr sz="2000" spc="15" dirty="0">
                <a:latin typeface="Segoe UI"/>
                <a:cs typeface="Segoe UI"/>
              </a:rPr>
              <a:t>Execution</a:t>
            </a:r>
            <a:r>
              <a:rPr sz="2000" spc="60" dirty="0">
                <a:latin typeface="Segoe UI"/>
                <a:cs typeface="Segoe UI"/>
              </a:rPr>
              <a:t> </a:t>
            </a:r>
            <a:r>
              <a:rPr sz="2000" spc="15" dirty="0">
                <a:latin typeface="Segoe UI"/>
                <a:cs typeface="Segoe UI"/>
              </a:rPr>
              <a:t>Plans</a:t>
            </a:r>
            <a:endParaRPr sz="20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000" spc="20" dirty="0">
                <a:latin typeface="Segoe UI"/>
                <a:cs typeface="Segoe UI"/>
              </a:rPr>
              <a:t>Warnings</a:t>
            </a:r>
            <a:r>
              <a:rPr sz="2000" spc="10" dirty="0">
                <a:latin typeface="Segoe UI"/>
                <a:cs typeface="Segoe UI"/>
              </a:rPr>
              <a:t> </a:t>
            </a:r>
            <a:r>
              <a:rPr sz="2000" spc="5" dirty="0">
                <a:latin typeface="Segoe UI"/>
                <a:cs typeface="Segoe UI"/>
              </a:rPr>
              <a:t>in</a:t>
            </a:r>
            <a:r>
              <a:rPr sz="2000" dirty="0">
                <a:latin typeface="Segoe UI"/>
                <a:cs typeface="Segoe UI"/>
              </a:rPr>
              <a:t> </a:t>
            </a:r>
            <a:r>
              <a:rPr sz="2000" spc="10" dirty="0">
                <a:latin typeface="Segoe UI"/>
                <a:cs typeface="Segoe UI"/>
              </a:rPr>
              <a:t>Query</a:t>
            </a:r>
            <a:r>
              <a:rPr sz="2000" spc="70" dirty="0">
                <a:latin typeface="Segoe UI"/>
                <a:cs typeface="Segoe UI"/>
              </a:rPr>
              <a:t> </a:t>
            </a:r>
            <a:r>
              <a:rPr sz="2000" spc="15" dirty="0">
                <a:latin typeface="Segoe UI"/>
                <a:cs typeface="Segoe UI"/>
              </a:rPr>
              <a:t>Execution</a:t>
            </a:r>
            <a:r>
              <a:rPr sz="2000" spc="65" dirty="0">
                <a:latin typeface="Segoe UI"/>
                <a:cs typeface="Segoe UI"/>
              </a:rPr>
              <a:t> </a:t>
            </a:r>
            <a:r>
              <a:rPr sz="2000" spc="15" dirty="0">
                <a:latin typeface="Segoe UI"/>
                <a:cs typeface="Segoe UI"/>
              </a:rPr>
              <a:t>Plans</a:t>
            </a:r>
            <a:endParaRPr sz="2000" dirty="0">
              <a:latin typeface="Segoe UI"/>
              <a:cs typeface="Segoe UI"/>
            </a:endParaRPr>
          </a:p>
          <a:p>
            <a:pPr marL="469900" marR="5080" indent="-457200">
              <a:lnSpc>
                <a:spcPct val="150000"/>
              </a:lnSpc>
              <a:spcBef>
                <a:spcPts val="530"/>
              </a:spcBef>
              <a:buClr>
                <a:srgbClr val="006FC0"/>
              </a:buClr>
              <a:buSzPct val="92727"/>
              <a:buFont typeface="Arial" panose="020B0604020202020204" pitchFamily="34" charset="0"/>
              <a:buChar char="•"/>
              <a:tabLst>
                <a:tab pos="184150" algn="l"/>
              </a:tabLst>
            </a:pPr>
            <a:r>
              <a:rPr sz="2000" spc="20" dirty="0">
                <a:latin typeface="Segoe UI"/>
                <a:cs typeface="Segoe UI"/>
              </a:rPr>
              <a:t>Demonstration:</a:t>
            </a:r>
            <a:r>
              <a:rPr sz="2000" spc="-10" dirty="0">
                <a:latin typeface="Segoe UI"/>
                <a:cs typeface="Segoe UI"/>
              </a:rPr>
              <a:t> </a:t>
            </a:r>
            <a:r>
              <a:rPr sz="2000" spc="15" dirty="0">
                <a:latin typeface="Segoe UI"/>
                <a:cs typeface="Segoe UI"/>
              </a:rPr>
              <a:t>Working</a:t>
            </a:r>
            <a:r>
              <a:rPr sz="2000" spc="80" dirty="0">
                <a:latin typeface="Segoe UI"/>
                <a:cs typeface="Segoe UI"/>
              </a:rPr>
              <a:t> </a:t>
            </a:r>
            <a:r>
              <a:rPr sz="2000" spc="20" dirty="0">
                <a:latin typeface="Segoe UI"/>
                <a:cs typeface="Segoe UI"/>
              </a:rPr>
              <a:t>with</a:t>
            </a:r>
            <a:r>
              <a:rPr sz="2000" dirty="0">
                <a:latin typeface="Segoe UI"/>
                <a:cs typeface="Segoe UI"/>
              </a:rPr>
              <a:t> </a:t>
            </a:r>
            <a:r>
              <a:rPr sz="2000" spc="10" dirty="0">
                <a:latin typeface="Segoe UI"/>
                <a:cs typeface="Segoe UI"/>
              </a:rPr>
              <a:t>Query</a:t>
            </a:r>
            <a:r>
              <a:rPr sz="2000" spc="70" dirty="0">
                <a:latin typeface="Segoe UI"/>
                <a:cs typeface="Segoe UI"/>
              </a:rPr>
              <a:t> </a:t>
            </a:r>
            <a:r>
              <a:rPr sz="2000" spc="15" dirty="0">
                <a:latin typeface="Segoe UI"/>
                <a:cs typeface="Segoe UI"/>
              </a:rPr>
              <a:t>Execution </a:t>
            </a:r>
            <a:r>
              <a:rPr sz="2000" spc="-740" dirty="0">
                <a:latin typeface="Segoe UI"/>
                <a:cs typeface="Segoe UI"/>
              </a:rPr>
              <a:t> </a:t>
            </a:r>
            <a:r>
              <a:rPr sz="2000" spc="15" dirty="0">
                <a:latin typeface="Segoe UI"/>
                <a:cs typeface="Segoe UI"/>
              </a:rPr>
              <a:t>Plans</a:t>
            </a:r>
            <a:endParaRPr sz="2000" dirty="0">
              <a:latin typeface="Segoe UI"/>
              <a:cs typeface="Segoe UI"/>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238491" cy="2311274"/>
          </a:xfrm>
          <a:prstGeom prst="rect">
            <a:avLst/>
          </a:prstGeom>
        </p:spPr>
        <p:txBody>
          <a:bodyPr vert="horz" wrap="square" lIns="0" tIns="16510" rIns="0" bIns="0" rtlCol="0">
            <a:spAutoFit/>
          </a:bodyPr>
          <a:lstStyle/>
          <a:p>
            <a:pPr marL="12700">
              <a:lnSpc>
                <a:spcPct val="100000"/>
              </a:lnSpc>
              <a:spcBef>
                <a:spcPts val="130"/>
              </a:spcBef>
            </a:pPr>
            <a:r>
              <a:rPr sz="2400" spc="10" dirty="0">
                <a:solidFill>
                  <a:srgbClr val="FFFFFF"/>
                </a:solidFill>
                <a:latin typeface="Segoe UI"/>
                <a:cs typeface="Segoe UI"/>
              </a:rPr>
              <a:t>Query</a:t>
            </a:r>
            <a:r>
              <a:rPr sz="2400" spc="60" dirty="0">
                <a:solidFill>
                  <a:srgbClr val="FFFFFF"/>
                </a:solidFill>
                <a:latin typeface="Segoe UI"/>
                <a:cs typeface="Segoe UI"/>
              </a:rPr>
              <a:t> </a:t>
            </a:r>
            <a:r>
              <a:rPr sz="2400" spc="15" dirty="0">
                <a:solidFill>
                  <a:srgbClr val="FFFFFF"/>
                </a:solidFill>
                <a:latin typeface="Segoe UI"/>
                <a:cs typeface="Segoe UI"/>
              </a:rPr>
              <a:t>Execution</a:t>
            </a:r>
            <a:r>
              <a:rPr sz="2400" spc="60" dirty="0">
                <a:solidFill>
                  <a:srgbClr val="FFFFFF"/>
                </a:solidFill>
                <a:latin typeface="Segoe UI"/>
                <a:cs typeface="Segoe UI"/>
              </a:rPr>
              <a:t> </a:t>
            </a:r>
            <a:r>
              <a:rPr sz="2400" spc="15" dirty="0">
                <a:solidFill>
                  <a:srgbClr val="FFFFFF"/>
                </a:solidFill>
                <a:latin typeface="Segoe UI"/>
                <a:cs typeface="Segoe UI"/>
              </a:rPr>
              <a:t>Plan</a:t>
            </a:r>
            <a:r>
              <a:rPr sz="2400" spc="-15" dirty="0">
                <a:solidFill>
                  <a:srgbClr val="FFFFFF"/>
                </a:solidFill>
                <a:latin typeface="Segoe UI"/>
                <a:cs typeface="Segoe UI"/>
              </a:rPr>
              <a:t> </a:t>
            </a:r>
            <a:r>
              <a:rPr sz="2400" spc="15" dirty="0">
                <a:solidFill>
                  <a:srgbClr val="FFFFFF"/>
                </a:solidFill>
                <a:latin typeface="Segoe UI"/>
                <a:cs typeface="Segoe UI"/>
              </a:rPr>
              <a:t>Operators</a:t>
            </a:r>
            <a:endParaRPr sz="2400" dirty="0">
              <a:latin typeface="Segoe UI"/>
              <a:cs typeface="Segoe UI"/>
            </a:endParaRPr>
          </a:p>
          <a:p>
            <a:pPr>
              <a:lnSpc>
                <a:spcPct val="100000"/>
              </a:lnSpc>
              <a:spcBef>
                <a:spcPts val="5"/>
              </a:spcBef>
            </a:pPr>
            <a:endParaRPr sz="2800" dirty="0">
              <a:latin typeface="Segoe UI"/>
              <a:cs typeface="Segoe UI"/>
            </a:endParaRPr>
          </a:p>
          <a:p>
            <a:pPr marL="445135" marR="29209" indent="-342900">
              <a:lnSpc>
                <a:spcPct val="150000"/>
              </a:lnSpc>
              <a:buClr>
                <a:srgbClr val="006FC0"/>
              </a:buClr>
              <a:buSzPct val="92727"/>
              <a:buFont typeface="Arial" panose="020B0604020202020204" pitchFamily="34" charset="0"/>
              <a:buChar char="•"/>
              <a:tabLst>
                <a:tab pos="274320" algn="l"/>
              </a:tabLst>
            </a:pPr>
            <a:r>
              <a:rPr sz="2000" spc="10" dirty="0">
                <a:latin typeface="Segoe UI"/>
                <a:cs typeface="Segoe UI"/>
              </a:rPr>
              <a:t>Query</a:t>
            </a:r>
            <a:r>
              <a:rPr sz="2000" spc="75" dirty="0">
                <a:latin typeface="Segoe UI"/>
                <a:cs typeface="Segoe UI"/>
              </a:rPr>
              <a:t> </a:t>
            </a:r>
            <a:r>
              <a:rPr sz="2000" spc="15" dirty="0">
                <a:latin typeface="Segoe UI"/>
                <a:cs typeface="Segoe UI"/>
              </a:rPr>
              <a:t>plans</a:t>
            </a:r>
            <a:r>
              <a:rPr sz="2000" spc="25" dirty="0">
                <a:latin typeface="Segoe UI"/>
                <a:cs typeface="Segoe UI"/>
              </a:rPr>
              <a:t> </a:t>
            </a:r>
            <a:r>
              <a:rPr sz="2000" spc="15" dirty="0">
                <a:latin typeface="Segoe UI"/>
                <a:cs typeface="Segoe UI"/>
              </a:rPr>
              <a:t>are</a:t>
            </a:r>
            <a:r>
              <a:rPr sz="2000" spc="40" dirty="0">
                <a:latin typeface="Segoe UI"/>
                <a:cs typeface="Segoe UI"/>
              </a:rPr>
              <a:t> </a:t>
            </a:r>
            <a:r>
              <a:rPr sz="2000" spc="20" dirty="0">
                <a:latin typeface="Segoe UI"/>
                <a:cs typeface="Segoe UI"/>
              </a:rPr>
              <a:t>made</a:t>
            </a:r>
            <a:r>
              <a:rPr sz="2000" spc="45" dirty="0">
                <a:latin typeface="Segoe UI"/>
                <a:cs typeface="Segoe UI"/>
              </a:rPr>
              <a:t> </a:t>
            </a:r>
            <a:r>
              <a:rPr sz="2000" spc="15" dirty="0">
                <a:latin typeface="Segoe UI"/>
                <a:cs typeface="Segoe UI"/>
              </a:rPr>
              <a:t>up</a:t>
            </a:r>
            <a:r>
              <a:rPr sz="2000" spc="20" dirty="0">
                <a:latin typeface="Segoe UI"/>
                <a:cs typeface="Segoe UI"/>
              </a:rPr>
              <a:t> of</a:t>
            </a:r>
            <a:r>
              <a:rPr sz="2000" spc="25" dirty="0">
                <a:latin typeface="Segoe UI"/>
                <a:cs typeface="Segoe UI"/>
              </a:rPr>
              <a:t> </a:t>
            </a:r>
            <a:r>
              <a:rPr sz="2000" spc="20" dirty="0">
                <a:latin typeface="Segoe UI"/>
                <a:cs typeface="Segoe UI"/>
              </a:rPr>
              <a:t>one</a:t>
            </a:r>
            <a:r>
              <a:rPr sz="2000" spc="-20" dirty="0">
                <a:latin typeface="Segoe UI"/>
                <a:cs typeface="Segoe UI"/>
              </a:rPr>
              <a:t> </a:t>
            </a:r>
            <a:r>
              <a:rPr sz="2000" spc="20" dirty="0">
                <a:latin typeface="Segoe UI"/>
                <a:cs typeface="Segoe UI"/>
              </a:rPr>
              <a:t>or</a:t>
            </a:r>
            <a:r>
              <a:rPr sz="2000" spc="5" dirty="0">
                <a:latin typeface="Segoe UI"/>
                <a:cs typeface="Segoe UI"/>
              </a:rPr>
              <a:t> </a:t>
            </a:r>
            <a:r>
              <a:rPr sz="2000" spc="20" dirty="0">
                <a:latin typeface="Segoe UI"/>
                <a:cs typeface="Segoe UI"/>
              </a:rPr>
              <a:t>more</a:t>
            </a:r>
            <a:r>
              <a:rPr sz="2000" spc="40" dirty="0">
                <a:latin typeface="Segoe UI"/>
                <a:cs typeface="Segoe UI"/>
              </a:rPr>
              <a:t> </a:t>
            </a:r>
            <a:r>
              <a:rPr sz="2000" spc="15" dirty="0">
                <a:latin typeface="Segoe UI"/>
                <a:cs typeface="Segoe UI"/>
              </a:rPr>
              <a:t>logical </a:t>
            </a:r>
            <a:r>
              <a:rPr sz="2000" spc="-735" dirty="0">
                <a:latin typeface="Segoe UI"/>
                <a:cs typeface="Segoe UI"/>
              </a:rPr>
              <a:t> </a:t>
            </a:r>
            <a:r>
              <a:rPr sz="2000" spc="20" dirty="0">
                <a:latin typeface="Segoe UI"/>
                <a:cs typeface="Segoe UI"/>
              </a:rPr>
              <a:t>operators</a:t>
            </a:r>
            <a:endParaRPr sz="2000" dirty="0">
              <a:latin typeface="Segoe UI"/>
              <a:cs typeface="Segoe UI"/>
            </a:endParaRPr>
          </a:p>
          <a:p>
            <a:pPr marL="445135" marR="5080" indent="-342900">
              <a:lnSpc>
                <a:spcPct val="150000"/>
              </a:lnSpc>
              <a:spcBef>
                <a:spcPts val="600"/>
              </a:spcBef>
              <a:buClr>
                <a:srgbClr val="006FC0"/>
              </a:buClr>
              <a:buSzPct val="92727"/>
              <a:buFont typeface="Arial" panose="020B0604020202020204" pitchFamily="34" charset="0"/>
              <a:buChar char="•"/>
              <a:tabLst>
                <a:tab pos="274320" algn="l"/>
              </a:tabLst>
            </a:pPr>
            <a:r>
              <a:rPr sz="2000" spc="10" dirty="0">
                <a:latin typeface="Segoe UI"/>
                <a:cs typeface="Segoe UI"/>
              </a:rPr>
              <a:t>All </a:t>
            </a:r>
            <a:r>
              <a:rPr sz="2000" spc="20" dirty="0">
                <a:latin typeface="Segoe UI"/>
                <a:cs typeface="Segoe UI"/>
              </a:rPr>
              <a:t>operators have </a:t>
            </a:r>
            <a:r>
              <a:rPr sz="2000" spc="15" dirty="0">
                <a:latin typeface="Segoe UI"/>
                <a:cs typeface="Segoe UI"/>
              </a:rPr>
              <a:t>an </a:t>
            </a:r>
            <a:r>
              <a:rPr sz="2000" spc="25" dirty="0">
                <a:latin typeface="Segoe UI"/>
                <a:cs typeface="Segoe UI"/>
              </a:rPr>
              <a:t>output; some </a:t>
            </a:r>
            <a:r>
              <a:rPr sz="2000" spc="15" dirty="0">
                <a:latin typeface="Segoe UI"/>
                <a:cs typeface="Segoe UI"/>
              </a:rPr>
              <a:t>also </a:t>
            </a:r>
            <a:r>
              <a:rPr sz="2000" spc="20" dirty="0">
                <a:latin typeface="Segoe UI"/>
                <a:cs typeface="Segoe UI"/>
              </a:rPr>
              <a:t>support </a:t>
            </a:r>
            <a:r>
              <a:rPr sz="2000" spc="-740" dirty="0">
                <a:latin typeface="Segoe UI"/>
                <a:cs typeface="Segoe UI"/>
              </a:rPr>
              <a:t> </a:t>
            </a:r>
            <a:r>
              <a:rPr sz="2000" spc="20" dirty="0">
                <a:latin typeface="Segoe UI"/>
                <a:cs typeface="Segoe UI"/>
              </a:rPr>
              <a:t>one</a:t>
            </a:r>
            <a:r>
              <a:rPr sz="2000" spc="45" dirty="0">
                <a:latin typeface="Segoe UI"/>
                <a:cs typeface="Segoe UI"/>
              </a:rPr>
              <a:t> </a:t>
            </a:r>
            <a:r>
              <a:rPr sz="2000" spc="20" dirty="0">
                <a:latin typeface="Segoe UI"/>
                <a:cs typeface="Segoe UI"/>
              </a:rPr>
              <a:t>or</a:t>
            </a:r>
            <a:r>
              <a:rPr sz="2000" spc="5" dirty="0">
                <a:latin typeface="Segoe UI"/>
                <a:cs typeface="Segoe UI"/>
              </a:rPr>
              <a:t> </a:t>
            </a:r>
            <a:r>
              <a:rPr sz="2000" spc="30" dirty="0">
                <a:latin typeface="Segoe UI"/>
                <a:cs typeface="Segoe UI"/>
              </a:rPr>
              <a:t>two</a:t>
            </a:r>
            <a:r>
              <a:rPr sz="2000" spc="-55" dirty="0">
                <a:latin typeface="Segoe UI"/>
                <a:cs typeface="Segoe UI"/>
              </a:rPr>
              <a:t> </a:t>
            </a:r>
            <a:r>
              <a:rPr sz="2000" spc="20" dirty="0">
                <a:latin typeface="Segoe UI"/>
                <a:cs typeface="Segoe UI"/>
              </a:rPr>
              <a:t>inputs</a:t>
            </a:r>
            <a:endParaRPr sz="2000" dirty="0">
              <a:latin typeface="Segoe UI"/>
              <a:cs typeface="Segoe UI"/>
            </a:endParaRPr>
          </a:p>
          <a:p>
            <a:pPr marL="445135" marR="58419" indent="-342900">
              <a:lnSpc>
                <a:spcPct val="150000"/>
              </a:lnSpc>
              <a:spcBef>
                <a:spcPts val="680"/>
              </a:spcBef>
              <a:buClr>
                <a:srgbClr val="006FC0"/>
              </a:buClr>
              <a:buSzPct val="92727"/>
              <a:buFont typeface="Arial" panose="020B0604020202020204" pitchFamily="34" charset="0"/>
              <a:buChar char="•"/>
              <a:tabLst>
                <a:tab pos="274320" algn="l"/>
              </a:tabLst>
            </a:pPr>
            <a:r>
              <a:rPr sz="2000" spc="20" dirty="0">
                <a:latin typeface="Segoe UI"/>
                <a:cs typeface="Segoe UI"/>
              </a:rPr>
              <a:t>Most</a:t>
            </a:r>
            <a:r>
              <a:rPr sz="2000" spc="25" dirty="0">
                <a:latin typeface="Segoe UI"/>
                <a:cs typeface="Segoe UI"/>
              </a:rPr>
              <a:t> </a:t>
            </a:r>
            <a:r>
              <a:rPr sz="2000" spc="20" dirty="0">
                <a:latin typeface="Segoe UI"/>
                <a:cs typeface="Segoe UI"/>
              </a:rPr>
              <a:t>operators have</a:t>
            </a:r>
            <a:r>
              <a:rPr sz="2000" spc="-30" dirty="0">
                <a:latin typeface="Segoe UI"/>
                <a:cs typeface="Segoe UI"/>
              </a:rPr>
              <a:t> </a:t>
            </a:r>
            <a:r>
              <a:rPr sz="2000" spc="10" dirty="0">
                <a:latin typeface="Segoe UI"/>
                <a:cs typeface="Segoe UI"/>
              </a:rPr>
              <a:t>their</a:t>
            </a:r>
            <a:r>
              <a:rPr sz="2000" spc="85" dirty="0">
                <a:latin typeface="Segoe UI"/>
                <a:cs typeface="Segoe UI"/>
              </a:rPr>
              <a:t> </a:t>
            </a:r>
            <a:r>
              <a:rPr sz="2000" spc="25" dirty="0">
                <a:latin typeface="Segoe UI"/>
                <a:cs typeface="Segoe UI"/>
              </a:rPr>
              <a:t>own</a:t>
            </a:r>
            <a:r>
              <a:rPr sz="2000" dirty="0">
                <a:latin typeface="Segoe UI"/>
                <a:cs typeface="Segoe UI"/>
              </a:rPr>
              <a:t> </a:t>
            </a:r>
            <a:r>
              <a:rPr sz="2000" spc="10" dirty="0">
                <a:latin typeface="Segoe UI"/>
                <a:cs typeface="Segoe UI"/>
              </a:rPr>
              <a:t>icon</a:t>
            </a:r>
            <a:r>
              <a:rPr sz="2000" spc="5" dirty="0">
                <a:latin typeface="Segoe UI"/>
                <a:cs typeface="Segoe UI"/>
              </a:rPr>
              <a:t> in</a:t>
            </a:r>
            <a:r>
              <a:rPr sz="2000" spc="75" dirty="0">
                <a:latin typeface="Segoe UI"/>
                <a:cs typeface="Segoe UI"/>
              </a:rPr>
              <a:t> </a:t>
            </a:r>
            <a:r>
              <a:rPr sz="2000" spc="15" dirty="0">
                <a:latin typeface="Segoe UI"/>
                <a:cs typeface="Segoe UI"/>
              </a:rPr>
              <a:t>graphical </a:t>
            </a:r>
            <a:r>
              <a:rPr sz="2000" spc="-740" dirty="0">
                <a:latin typeface="Segoe UI"/>
                <a:cs typeface="Segoe UI"/>
              </a:rPr>
              <a:t> </a:t>
            </a:r>
            <a:r>
              <a:rPr sz="2000" spc="10" dirty="0">
                <a:latin typeface="Segoe UI"/>
                <a:cs typeface="Segoe UI"/>
              </a:rPr>
              <a:t>query</a:t>
            </a:r>
            <a:r>
              <a:rPr sz="2000" spc="75" dirty="0">
                <a:latin typeface="Segoe UI"/>
                <a:cs typeface="Segoe UI"/>
              </a:rPr>
              <a:t> </a:t>
            </a:r>
            <a:r>
              <a:rPr sz="2000" spc="15" dirty="0">
                <a:latin typeface="Segoe UI"/>
                <a:cs typeface="Segoe UI"/>
              </a:rPr>
              <a:t>plans</a:t>
            </a:r>
            <a:endParaRPr sz="2000" dirty="0">
              <a:latin typeface="Segoe UI"/>
              <a:cs typeface="Segoe UI"/>
            </a:endParaRPr>
          </a:p>
        </p:txBody>
      </p:sp>
    </p:spTree>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6293485" cy="449580"/>
          </a:xfrm>
          <a:prstGeom prst="rect">
            <a:avLst/>
          </a:prstGeom>
        </p:spPr>
        <p:txBody>
          <a:bodyPr vert="horz" wrap="square" lIns="0" tIns="16510" rIns="0" bIns="0" rtlCol="0">
            <a:spAutoFit/>
          </a:bodyPr>
          <a:lstStyle/>
          <a:p>
            <a:pPr marL="12700">
              <a:lnSpc>
                <a:spcPct val="100000"/>
              </a:lnSpc>
              <a:spcBef>
                <a:spcPts val="130"/>
              </a:spcBef>
            </a:pPr>
            <a:r>
              <a:rPr spc="20" dirty="0"/>
              <a:t>Data</a:t>
            </a:r>
            <a:r>
              <a:rPr spc="-5" dirty="0"/>
              <a:t> </a:t>
            </a:r>
            <a:r>
              <a:rPr spc="10" dirty="0"/>
              <a:t>Retrieval</a:t>
            </a:r>
            <a:r>
              <a:rPr spc="60" dirty="0"/>
              <a:t> </a:t>
            </a:r>
            <a:r>
              <a:rPr spc="20" dirty="0"/>
              <a:t>Operators:</a:t>
            </a:r>
            <a:r>
              <a:rPr spc="-15" dirty="0"/>
              <a:t> </a:t>
            </a:r>
            <a:r>
              <a:rPr spc="15" dirty="0"/>
              <a:t>Scan</a:t>
            </a:r>
            <a:r>
              <a:rPr spc="60" dirty="0"/>
              <a:t> </a:t>
            </a:r>
            <a:r>
              <a:rPr spc="15" dirty="0"/>
              <a:t>and</a:t>
            </a:r>
            <a:r>
              <a:rPr spc="-5" dirty="0"/>
              <a:t> </a:t>
            </a:r>
            <a:r>
              <a:rPr spc="5" dirty="0"/>
              <a:t>Seek</a:t>
            </a:r>
          </a:p>
        </p:txBody>
      </p:sp>
      <p:sp>
        <p:nvSpPr>
          <p:cNvPr id="3" name="object 3"/>
          <p:cNvSpPr txBox="1"/>
          <p:nvPr/>
        </p:nvSpPr>
        <p:spPr>
          <a:xfrm>
            <a:off x="538162" y="951275"/>
            <a:ext cx="8072438" cy="3448123"/>
          </a:xfrm>
          <a:prstGeom prst="rect">
            <a:avLst/>
          </a:prstGeom>
        </p:spPr>
        <p:txBody>
          <a:bodyPr vert="horz" wrap="square" lIns="0" tIns="111125" rIns="0" bIns="0" rtlCol="0">
            <a:spAutoFit/>
          </a:bodyPr>
          <a:lstStyle/>
          <a:p>
            <a:pPr marL="469900" indent="-457200">
              <a:lnSpc>
                <a:spcPct val="150000"/>
              </a:lnSpc>
              <a:spcBef>
                <a:spcPts val="875"/>
              </a:spcBef>
              <a:buClr>
                <a:srgbClr val="006FC0"/>
              </a:buClr>
              <a:buSzPct val="92727"/>
              <a:buFont typeface="Arial" panose="020B0604020202020204" pitchFamily="34" charset="0"/>
              <a:buChar char="•"/>
              <a:tabLst>
                <a:tab pos="184150" algn="l"/>
              </a:tabLst>
            </a:pPr>
            <a:r>
              <a:rPr sz="2400" spc="15" dirty="0">
                <a:latin typeface="Segoe UI"/>
                <a:cs typeface="Segoe UI"/>
              </a:rPr>
              <a:t>Scan</a:t>
            </a:r>
            <a:r>
              <a:rPr sz="2400" spc="5" dirty="0">
                <a:latin typeface="Segoe UI"/>
                <a:cs typeface="Segoe UI"/>
              </a:rPr>
              <a:t> </a:t>
            </a:r>
            <a:r>
              <a:rPr sz="2400" spc="10" dirty="0">
                <a:latin typeface="Segoe UI"/>
                <a:cs typeface="Segoe UI"/>
              </a:rPr>
              <a:t>represents</a:t>
            </a:r>
            <a:r>
              <a:rPr sz="2400" spc="90" dirty="0">
                <a:latin typeface="Segoe UI"/>
                <a:cs typeface="Segoe UI"/>
              </a:rPr>
              <a:t> </a:t>
            </a:r>
            <a:r>
              <a:rPr sz="2400" spc="20" dirty="0">
                <a:latin typeface="Segoe UI"/>
                <a:cs typeface="Segoe UI"/>
              </a:rPr>
              <a:t>the</a:t>
            </a:r>
            <a:r>
              <a:rPr sz="2400" spc="45" dirty="0">
                <a:latin typeface="Segoe UI"/>
                <a:cs typeface="Segoe UI"/>
              </a:rPr>
              <a:t> </a:t>
            </a:r>
            <a:r>
              <a:rPr sz="2400" spc="10" dirty="0">
                <a:latin typeface="Segoe UI"/>
                <a:cs typeface="Segoe UI"/>
              </a:rPr>
              <a:t>read</a:t>
            </a:r>
            <a:r>
              <a:rPr sz="2400" spc="85" dirty="0">
                <a:latin typeface="Segoe UI"/>
                <a:cs typeface="Segoe UI"/>
              </a:rPr>
              <a:t> </a:t>
            </a:r>
            <a:r>
              <a:rPr sz="2400" spc="20" dirty="0">
                <a:latin typeface="Segoe UI"/>
                <a:cs typeface="Segoe UI"/>
              </a:rPr>
              <a:t>of</a:t>
            </a:r>
            <a:r>
              <a:rPr sz="2400" spc="-45" dirty="0">
                <a:latin typeface="Segoe UI"/>
                <a:cs typeface="Segoe UI"/>
              </a:rPr>
              <a:t> </a:t>
            </a:r>
            <a:r>
              <a:rPr sz="2400" spc="10" dirty="0">
                <a:latin typeface="Segoe UI"/>
                <a:cs typeface="Segoe UI"/>
              </a:rPr>
              <a:t>a</a:t>
            </a:r>
            <a:r>
              <a:rPr sz="2400" spc="5" dirty="0">
                <a:latin typeface="Segoe UI"/>
                <a:cs typeface="Segoe UI"/>
              </a:rPr>
              <a:t> </a:t>
            </a:r>
            <a:r>
              <a:rPr sz="2400" spc="20" dirty="0">
                <a:latin typeface="Segoe UI"/>
                <a:cs typeface="Segoe UI"/>
              </a:rPr>
              <a:t>whole</a:t>
            </a:r>
            <a:r>
              <a:rPr sz="2400" spc="50" dirty="0">
                <a:latin typeface="Segoe UI"/>
                <a:cs typeface="Segoe UI"/>
              </a:rPr>
              <a:t> </a:t>
            </a:r>
            <a:r>
              <a:rPr sz="2400" spc="15" dirty="0">
                <a:latin typeface="Segoe UI"/>
                <a:cs typeface="Segoe UI"/>
              </a:rPr>
              <a:t>table:</a:t>
            </a:r>
            <a:endParaRPr sz="2400" dirty="0">
              <a:latin typeface="Segoe UI"/>
              <a:cs typeface="Segoe UI"/>
            </a:endParaRPr>
          </a:p>
          <a:p>
            <a:pPr marL="640715" lvl="1" indent="-342900">
              <a:lnSpc>
                <a:spcPct val="150000"/>
              </a:lnSpc>
              <a:spcBef>
                <a:spcPts val="655"/>
              </a:spcBef>
              <a:buClr>
                <a:srgbClr val="006FC0"/>
              </a:buClr>
              <a:buSzPct val="81250"/>
              <a:buFont typeface="Arial" panose="020B0604020202020204" pitchFamily="34" charset="0"/>
              <a:buChar char="•"/>
              <a:tabLst>
                <a:tab pos="470534" algn="l"/>
              </a:tabLst>
            </a:pPr>
            <a:r>
              <a:rPr sz="2000" spc="-5" dirty="0">
                <a:latin typeface="Segoe UI"/>
                <a:cs typeface="Segoe UI"/>
              </a:rPr>
              <a:t>Can</a:t>
            </a:r>
            <a:r>
              <a:rPr sz="2000" spc="10" dirty="0">
                <a:latin typeface="Segoe UI"/>
                <a:cs typeface="Segoe UI"/>
              </a:rPr>
              <a:t> </a:t>
            </a:r>
            <a:r>
              <a:rPr sz="2000" spc="5" dirty="0">
                <a:latin typeface="Segoe UI"/>
                <a:cs typeface="Segoe UI"/>
              </a:rPr>
              <a:t>be</a:t>
            </a:r>
            <a:r>
              <a:rPr sz="2000" spc="-40" dirty="0">
                <a:latin typeface="Segoe UI"/>
                <a:cs typeface="Segoe UI"/>
              </a:rPr>
              <a:t> </a:t>
            </a:r>
            <a:r>
              <a:rPr sz="2000" spc="5" dirty="0">
                <a:latin typeface="Segoe UI"/>
                <a:cs typeface="Segoe UI"/>
              </a:rPr>
              <a:t>expensive</a:t>
            </a:r>
            <a:r>
              <a:rPr sz="2000" spc="-40" dirty="0">
                <a:latin typeface="Segoe UI"/>
                <a:cs typeface="Segoe UI"/>
              </a:rPr>
              <a:t> </a:t>
            </a:r>
            <a:r>
              <a:rPr sz="2000" spc="5" dirty="0">
                <a:latin typeface="Segoe UI"/>
                <a:cs typeface="Segoe UI"/>
              </a:rPr>
              <a:t>if</a:t>
            </a:r>
            <a:r>
              <a:rPr sz="2000" spc="-50" dirty="0">
                <a:latin typeface="Segoe UI"/>
                <a:cs typeface="Segoe UI"/>
              </a:rPr>
              <a:t> </a:t>
            </a:r>
            <a:r>
              <a:rPr sz="2000" spc="-5" dirty="0">
                <a:latin typeface="Segoe UI"/>
                <a:cs typeface="Segoe UI"/>
              </a:rPr>
              <a:t>the</a:t>
            </a:r>
            <a:r>
              <a:rPr sz="2000" spc="35" dirty="0">
                <a:latin typeface="Segoe UI"/>
                <a:cs typeface="Segoe UI"/>
              </a:rPr>
              <a:t> </a:t>
            </a:r>
            <a:r>
              <a:rPr sz="2000" dirty="0">
                <a:latin typeface="Segoe UI"/>
                <a:cs typeface="Segoe UI"/>
              </a:rPr>
              <a:t>table</a:t>
            </a:r>
            <a:r>
              <a:rPr sz="2000" spc="-40" dirty="0">
                <a:latin typeface="Segoe UI"/>
                <a:cs typeface="Segoe UI"/>
              </a:rPr>
              <a:t> </a:t>
            </a:r>
            <a:r>
              <a:rPr sz="2000" spc="5" dirty="0">
                <a:latin typeface="Segoe UI"/>
                <a:cs typeface="Segoe UI"/>
              </a:rPr>
              <a:t>is</a:t>
            </a:r>
            <a:r>
              <a:rPr sz="2000" spc="-25" dirty="0">
                <a:latin typeface="Segoe UI"/>
                <a:cs typeface="Segoe UI"/>
              </a:rPr>
              <a:t> </a:t>
            </a:r>
            <a:r>
              <a:rPr sz="2000" spc="-5" dirty="0">
                <a:latin typeface="Segoe UI"/>
                <a:cs typeface="Segoe UI"/>
              </a:rPr>
              <a:t>large</a:t>
            </a:r>
            <a:endParaRPr sz="2000" dirty="0">
              <a:latin typeface="Segoe UI"/>
              <a:cs typeface="Segoe UI"/>
            </a:endParaRPr>
          </a:p>
          <a:p>
            <a:pPr marL="469900" marR="106045" indent="-457200">
              <a:lnSpc>
                <a:spcPct val="150000"/>
              </a:lnSpc>
              <a:spcBef>
                <a:spcPts val="675"/>
              </a:spcBef>
              <a:buClr>
                <a:srgbClr val="006FC0"/>
              </a:buClr>
              <a:buSzPct val="92727"/>
              <a:buFont typeface="Arial" panose="020B0604020202020204" pitchFamily="34" charset="0"/>
              <a:buChar char="•"/>
              <a:tabLst>
                <a:tab pos="184150" algn="l"/>
              </a:tabLst>
            </a:pPr>
            <a:r>
              <a:rPr sz="2400" spc="5" dirty="0">
                <a:latin typeface="Segoe UI"/>
                <a:cs typeface="Segoe UI"/>
              </a:rPr>
              <a:t>Seek</a:t>
            </a:r>
            <a:r>
              <a:rPr sz="2400" spc="40" dirty="0">
                <a:latin typeface="Segoe UI"/>
                <a:cs typeface="Segoe UI"/>
              </a:rPr>
              <a:t> </a:t>
            </a:r>
            <a:r>
              <a:rPr sz="2400" spc="10" dirty="0">
                <a:latin typeface="Segoe UI"/>
                <a:cs typeface="Segoe UI"/>
              </a:rPr>
              <a:t>represents</a:t>
            </a:r>
            <a:r>
              <a:rPr sz="2400" spc="175" dirty="0">
                <a:latin typeface="Segoe UI"/>
                <a:cs typeface="Segoe UI"/>
              </a:rPr>
              <a:t> </a:t>
            </a:r>
            <a:r>
              <a:rPr sz="2400" spc="20" dirty="0">
                <a:latin typeface="Segoe UI"/>
                <a:cs typeface="Segoe UI"/>
              </a:rPr>
              <a:t>rows</a:t>
            </a:r>
            <a:r>
              <a:rPr sz="2400" spc="-55" dirty="0">
                <a:latin typeface="Segoe UI"/>
                <a:cs typeface="Segoe UI"/>
              </a:rPr>
              <a:t> </a:t>
            </a:r>
            <a:r>
              <a:rPr sz="2400" spc="25" dirty="0">
                <a:latin typeface="Segoe UI"/>
                <a:cs typeface="Segoe UI"/>
              </a:rPr>
              <a:t>from</a:t>
            </a:r>
            <a:r>
              <a:rPr sz="2400" spc="10" dirty="0">
                <a:latin typeface="Segoe UI"/>
                <a:cs typeface="Segoe UI"/>
              </a:rPr>
              <a:t> a</a:t>
            </a:r>
            <a:r>
              <a:rPr sz="2400" spc="15" dirty="0">
                <a:latin typeface="Segoe UI"/>
                <a:cs typeface="Segoe UI"/>
              </a:rPr>
              <a:t> </a:t>
            </a:r>
            <a:r>
              <a:rPr sz="2400" spc="20" dirty="0">
                <a:latin typeface="Segoe UI"/>
                <a:cs typeface="Segoe UI"/>
              </a:rPr>
              <a:t>table</a:t>
            </a:r>
            <a:r>
              <a:rPr sz="2400" spc="55" dirty="0">
                <a:latin typeface="Segoe UI"/>
                <a:cs typeface="Segoe UI"/>
              </a:rPr>
              <a:t> </a:t>
            </a:r>
            <a:r>
              <a:rPr sz="2400" spc="20" dirty="0">
                <a:latin typeface="Segoe UI"/>
                <a:cs typeface="Segoe UI"/>
              </a:rPr>
              <a:t>with</a:t>
            </a:r>
            <a:r>
              <a:rPr sz="2400" spc="10" dirty="0">
                <a:latin typeface="Segoe UI"/>
                <a:cs typeface="Segoe UI"/>
              </a:rPr>
              <a:t> </a:t>
            </a:r>
            <a:r>
              <a:rPr sz="2400" spc="5" dirty="0">
                <a:latin typeface="Segoe UI"/>
                <a:cs typeface="Segoe UI"/>
              </a:rPr>
              <a:t>reference </a:t>
            </a:r>
            <a:r>
              <a:rPr sz="2400" spc="-740" dirty="0">
                <a:latin typeface="Segoe UI"/>
                <a:cs typeface="Segoe UI"/>
              </a:rPr>
              <a:t> </a:t>
            </a:r>
            <a:r>
              <a:rPr sz="2400" spc="25" dirty="0">
                <a:latin typeface="Segoe UI"/>
                <a:cs typeface="Segoe UI"/>
              </a:rPr>
              <a:t>to</a:t>
            </a:r>
            <a:r>
              <a:rPr sz="2400" spc="15" dirty="0">
                <a:latin typeface="Segoe UI"/>
                <a:cs typeface="Segoe UI"/>
              </a:rPr>
              <a:t> an</a:t>
            </a:r>
            <a:r>
              <a:rPr sz="2400" spc="5" dirty="0">
                <a:latin typeface="Segoe UI"/>
                <a:cs typeface="Segoe UI"/>
              </a:rPr>
              <a:t> index:</a:t>
            </a:r>
            <a:endParaRPr sz="2400" dirty="0">
              <a:latin typeface="Segoe UI"/>
              <a:cs typeface="Segoe UI"/>
            </a:endParaRPr>
          </a:p>
          <a:p>
            <a:pPr marL="640715" lvl="1" indent="-342900">
              <a:lnSpc>
                <a:spcPct val="150000"/>
              </a:lnSpc>
              <a:spcBef>
                <a:spcPts val="660"/>
              </a:spcBef>
              <a:buClr>
                <a:srgbClr val="006FC0"/>
              </a:buClr>
              <a:buSzPct val="81250"/>
              <a:buFont typeface="Arial" panose="020B0604020202020204" pitchFamily="34" charset="0"/>
              <a:buChar char="•"/>
              <a:tabLst>
                <a:tab pos="470534" algn="l"/>
              </a:tabLst>
            </a:pPr>
            <a:r>
              <a:rPr sz="2000" dirty="0">
                <a:latin typeface="Segoe UI"/>
                <a:cs typeface="Segoe UI"/>
              </a:rPr>
              <a:t>A</a:t>
            </a:r>
            <a:r>
              <a:rPr sz="2000" spc="-35" dirty="0">
                <a:latin typeface="Segoe UI"/>
                <a:cs typeface="Segoe UI"/>
              </a:rPr>
              <a:t> </a:t>
            </a:r>
            <a:r>
              <a:rPr sz="2000" spc="5" dirty="0">
                <a:latin typeface="Segoe UI"/>
                <a:cs typeface="Segoe UI"/>
              </a:rPr>
              <a:t>scan</a:t>
            </a:r>
            <a:r>
              <a:rPr sz="2000" spc="10" dirty="0">
                <a:latin typeface="Segoe UI"/>
                <a:cs typeface="Segoe UI"/>
              </a:rPr>
              <a:t> </a:t>
            </a:r>
            <a:r>
              <a:rPr sz="2000" dirty="0">
                <a:latin typeface="Segoe UI"/>
                <a:cs typeface="Segoe UI"/>
              </a:rPr>
              <a:t>may</a:t>
            </a:r>
            <a:r>
              <a:rPr sz="2000" spc="-20" dirty="0">
                <a:latin typeface="Segoe UI"/>
                <a:cs typeface="Segoe UI"/>
              </a:rPr>
              <a:t> </a:t>
            </a:r>
            <a:r>
              <a:rPr sz="2000" spc="5" dirty="0">
                <a:latin typeface="Segoe UI"/>
                <a:cs typeface="Segoe UI"/>
              </a:rPr>
              <a:t>be</a:t>
            </a:r>
            <a:r>
              <a:rPr sz="2000" spc="30" dirty="0">
                <a:latin typeface="Segoe UI"/>
                <a:cs typeface="Segoe UI"/>
              </a:rPr>
              <a:t> </a:t>
            </a:r>
            <a:r>
              <a:rPr sz="2000" dirty="0">
                <a:latin typeface="Segoe UI"/>
                <a:cs typeface="Segoe UI"/>
              </a:rPr>
              <a:t>cheaper</a:t>
            </a:r>
            <a:r>
              <a:rPr sz="2000" spc="-65" dirty="0">
                <a:latin typeface="Segoe UI"/>
                <a:cs typeface="Segoe UI"/>
              </a:rPr>
              <a:t> </a:t>
            </a:r>
            <a:r>
              <a:rPr sz="2000" spc="5" dirty="0">
                <a:latin typeface="Segoe UI"/>
                <a:cs typeface="Segoe UI"/>
              </a:rPr>
              <a:t>if</a:t>
            </a:r>
            <a:r>
              <a:rPr sz="2000" spc="15" dirty="0">
                <a:latin typeface="Segoe UI"/>
                <a:cs typeface="Segoe UI"/>
              </a:rPr>
              <a:t> </a:t>
            </a:r>
            <a:r>
              <a:rPr sz="2000" dirty="0">
                <a:latin typeface="Segoe UI"/>
                <a:cs typeface="Segoe UI"/>
              </a:rPr>
              <a:t>many</a:t>
            </a:r>
            <a:r>
              <a:rPr sz="2000" spc="-25" dirty="0">
                <a:latin typeface="Segoe UI"/>
                <a:cs typeface="Segoe UI"/>
              </a:rPr>
              <a:t> </a:t>
            </a:r>
            <a:r>
              <a:rPr sz="2000" dirty="0">
                <a:latin typeface="Segoe UI"/>
                <a:cs typeface="Segoe UI"/>
              </a:rPr>
              <a:t>rows</a:t>
            </a:r>
            <a:r>
              <a:rPr sz="2000" spc="45" dirty="0">
                <a:latin typeface="Segoe UI"/>
                <a:cs typeface="Segoe UI"/>
              </a:rPr>
              <a:t> </a:t>
            </a:r>
            <a:r>
              <a:rPr sz="2000" spc="-10" dirty="0">
                <a:latin typeface="Segoe UI"/>
                <a:cs typeface="Segoe UI"/>
              </a:rPr>
              <a:t>are</a:t>
            </a:r>
            <a:r>
              <a:rPr sz="2000" spc="35" dirty="0">
                <a:latin typeface="Segoe UI"/>
                <a:cs typeface="Segoe UI"/>
              </a:rPr>
              <a:t> </a:t>
            </a:r>
            <a:r>
              <a:rPr sz="2000" dirty="0">
                <a:latin typeface="Segoe UI"/>
                <a:cs typeface="Segoe UI"/>
              </a:rPr>
              <a:t>to</a:t>
            </a:r>
            <a:r>
              <a:rPr sz="2000" spc="-40" dirty="0">
                <a:latin typeface="Segoe UI"/>
                <a:cs typeface="Segoe UI"/>
              </a:rPr>
              <a:t> </a:t>
            </a:r>
            <a:r>
              <a:rPr sz="2000" spc="5" dirty="0">
                <a:latin typeface="Segoe UI"/>
                <a:cs typeface="Segoe UI"/>
              </a:rPr>
              <a:t>be</a:t>
            </a:r>
            <a:r>
              <a:rPr sz="2000" spc="-45" dirty="0">
                <a:latin typeface="Segoe UI"/>
                <a:cs typeface="Segoe UI"/>
              </a:rPr>
              <a:t> </a:t>
            </a:r>
            <a:r>
              <a:rPr sz="2000" dirty="0">
                <a:latin typeface="Segoe UI"/>
                <a:cs typeface="Segoe UI"/>
              </a:rPr>
              <a:t>returned</a:t>
            </a:r>
          </a:p>
          <a:p>
            <a:pPr marL="640715" lvl="1" indent="-342900">
              <a:lnSpc>
                <a:spcPct val="150000"/>
              </a:lnSpc>
              <a:spcBef>
                <a:spcPts val="575"/>
              </a:spcBef>
              <a:buClr>
                <a:srgbClr val="006FC0"/>
              </a:buClr>
              <a:buSzPct val="81250"/>
              <a:buFont typeface="Arial" panose="020B0604020202020204" pitchFamily="34" charset="0"/>
              <a:buChar char="•"/>
              <a:tabLst>
                <a:tab pos="470534" algn="l"/>
              </a:tabLst>
            </a:pPr>
            <a:r>
              <a:rPr sz="2000" spc="-5" dirty="0">
                <a:latin typeface="Segoe UI"/>
                <a:cs typeface="Segoe UI"/>
              </a:rPr>
              <a:t>Can</a:t>
            </a:r>
            <a:r>
              <a:rPr sz="2000" spc="5" dirty="0">
                <a:latin typeface="Segoe UI"/>
                <a:cs typeface="Segoe UI"/>
              </a:rPr>
              <a:t> only</a:t>
            </a:r>
            <a:r>
              <a:rPr sz="2000" spc="-20" dirty="0">
                <a:latin typeface="Segoe UI"/>
                <a:cs typeface="Segoe UI"/>
              </a:rPr>
              <a:t> </a:t>
            </a:r>
            <a:r>
              <a:rPr sz="2000" spc="5" dirty="0">
                <a:latin typeface="Segoe UI"/>
                <a:cs typeface="Segoe UI"/>
              </a:rPr>
              <a:t>be</a:t>
            </a:r>
            <a:r>
              <a:rPr sz="2000" spc="35" dirty="0">
                <a:latin typeface="Segoe UI"/>
                <a:cs typeface="Segoe UI"/>
              </a:rPr>
              <a:t> </a:t>
            </a:r>
            <a:r>
              <a:rPr sz="2000" spc="10" dirty="0">
                <a:latin typeface="Segoe UI"/>
                <a:cs typeface="Segoe UI"/>
              </a:rPr>
              <a:t>used</a:t>
            </a:r>
            <a:r>
              <a:rPr sz="2000" spc="-45" dirty="0">
                <a:latin typeface="Segoe UI"/>
                <a:cs typeface="Segoe UI"/>
              </a:rPr>
              <a:t> </a:t>
            </a:r>
            <a:r>
              <a:rPr sz="2000" spc="-5" dirty="0">
                <a:latin typeface="Segoe UI"/>
                <a:cs typeface="Segoe UI"/>
              </a:rPr>
              <a:t>where</a:t>
            </a:r>
            <a:r>
              <a:rPr sz="2000" spc="-40" dirty="0">
                <a:latin typeface="Segoe UI"/>
                <a:cs typeface="Segoe UI"/>
              </a:rPr>
              <a:t> </a:t>
            </a:r>
            <a:r>
              <a:rPr sz="2000" dirty="0">
                <a:latin typeface="Segoe UI"/>
                <a:cs typeface="Segoe UI"/>
              </a:rPr>
              <a:t>a</a:t>
            </a:r>
            <a:r>
              <a:rPr sz="2000" spc="-5" dirty="0">
                <a:latin typeface="Segoe UI"/>
                <a:cs typeface="Segoe UI"/>
              </a:rPr>
              <a:t> </a:t>
            </a:r>
            <a:r>
              <a:rPr sz="2000" spc="5" dirty="0">
                <a:latin typeface="Segoe UI"/>
                <a:cs typeface="Segoe UI"/>
              </a:rPr>
              <a:t>suitable</a:t>
            </a:r>
            <a:r>
              <a:rPr sz="2000" spc="-40" dirty="0">
                <a:latin typeface="Segoe UI"/>
                <a:cs typeface="Segoe UI"/>
              </a:rPr>
              <a:t> </a:t>
            </a:r>
            <a:r>
              <a:rPr sz="2000" spc="5" dirty="0">
                <a:latin typeface="Segoe UI"/>
                <a:cs typeface="Segoe UI"/>
              </a:rPr>
              <a:t>index</a:t>
            </a:r>
            <a:r>
              <a:rPr sz="2000" spc="-35" dirty="0">
                <a:latin typeface="Segoe UI"/>
                <a:cs typeface="Segoe UI"/>
              </a:rPr>
              <a:t> </a:t>
            </a:r>
            <a:r>
              <a:rPr sz="2000" spc="5" dirty="0">
                <a:latin typeface="Segoe UI"/>
                <a:cs typeface="Segoe UI"/>
              </a:rPr>
              <a:t>is</a:t>
            </a:r>
            <a:r>
              <a:rPr sz="2000" spc="-20" dirty="0">
                <a:latin typeface="Segoe UI"/>
                <a:cs typeface="Segoe UI"/>
              </a:rPr>
              <a:t> </a:t>
            </a:r>
            <a:r>
              <a:rPr sz="2000" spc="-5" dirty="0">
                <a:latin typeface="Segoe UI"/>
                <a:cs typeface="Segoe UI"/>
              </a:rPr>
              <a:t>available</a:t>
            </a:r>
            <a:endParaRPr sz="2000" dirty="0">
              <a:latin typeface="Segoe UI"/>
              <a:cs typeface="Segoe UI"/>
            </a:endParaRPr>
          </a:p>
        </p:txBody>
      </p:sp>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2306955" cy="449580"/>
          </a:xfrm>
          <a:prstGeom prst="rect">
            <a:avLst/>
          </a:prstGeom>
        </p:spPr>
        <p:txBody>
          <a:bodyPr vert="horz" wrap="square" lIns="0" tIns="16510" rIns="0" bIns="0" rtlCol="0">
            <a:spAutoFit/>
          </a:bodyPr>
          <a:lstStyle/>
          <a:p>
            <a:pPr marL="12700">
              <a:lnSpc>
                <a:spcPct val="100000"/>
              </a:lnSpc>
              <a:spcBef>
                <a:spcPts val="130"/>
              </a:spcBef>
            </a:pPr>
            <a:r>
              <a:rPr spc="10" dirty="0"/>
              <a:t>Join</a:t>
            </a:r>
            <a:r>
              <a:rPr spc="-55" dirty="0"/>
              <a:t> </a:t>
            </a:r>
            <a:r>
              <a:rPr spc="15" dirty="0"/>
              <a:t>Operators</a:t>
            </a:r>
          </a:p>
        </p:txBody>
      </p:sp>
      <p:sp>
        <p:nvSpPr>
          <p:cNvPr id="3" name="object 3"/>
          <p:cNvSpPr txBox="1"/>
          <p:nvPr/>
        </p:nvSpPr>
        <p:spPr>
          <a:xfrm>
            <a:off x="538162" y="951275"/>
            <a:ext cx="7946390" cy="5026376"/>
          </a:xfrm>
          <a:prstGeom prst="rect">
            <a:avLst/>
          </a:prstGeom>
        </p:spPr>
        <p:txBody>
          <a:bodyPr vert="horz" wrap="square" lIns="0" tIns="111125" rIns="0" bIns="0" rtlCol="0">
            <a:spAutoFit/>
          </a:bodyPr>
          <a:lstStyle/>
          <a:p>
            <a:pPr marL="469900" indent="-457200">
              <a:lnSpc>
                <a:spcPct val="100000"/>
              </a:lnSpc>
              <a:spcBef>
                <a:spcPts val="875"/>
              </a:spcBef>
              <a:buClr>
                <a:srgbClr val="006FC0"/>
              </a:buClr>
              <a:buSzPct val="92727"/>
              <a:buFont typeface="Arial" panose="020B0604020202020204" pitchFamily="34" charset="0"/>
              <a:buChar char="•"/>
              <a:tabLst>
                <a:tab pos="184150" algn="l"/>
              </a:tabLst>
            </a:pPr>
            <a:r>
              <a:rPr sz="2750" spc="15" dirty="0">
                <a:latin typeface="Segoe UI"/>
                <a:cs typeface="Segoe UI"/>
              </a:rPr>
              <a:t>Nested</a:t>
            </a:r>
            <a:r>
              <a:rPr sz="2750" spc="45" dirty="0">
                <a:latin typeface="Segoe UI"/>
                <a:cs typeface="Segoe UI"/>
              </a:rPr>
              <a:t> </a:t>
            </a:r>
            <a:r>
              <a:rPr sz="2750" spc="20" dirty="0">
                <a:latin typeface="Segoe UI"/>
                <a:cs typeface="Segoe UI"/>
              </a:rPr>
              <a:t>Loops:</a:t>
            </a:r>
            <a:endParaRPr sz="2750" dirty="0">
              <a:latin typeface="Segoe UI"/>
              <a:cs typeface="Segoe UI"/>
            </a:endParaRPr>
          </a:p>
          <a:p>
            <a:pPr marL="641350" marR="5080" lvl="1" indent="-342900">
              <a:lnSpc>
                <a:spcPts val="2850"/>
              </a:lnSpc>
              <a:spcBef>
                <a:spcPts val="775"/>
              </a:spcBef>
              <a:buClr>
                <a:srgbClr val="006FC0"/>
              </a:buClr>
              <a:buSzPct val="81250"/>
              <a:buFont typeface="Arial" panose="020B0604020202020204" pitchFamily="34" charset="0"/>
              <a:buChar char="•"/>
              <a:tabLst>
                <a:tab pos="470534" algn="l"/>
              </a:tabLst>
            </a:pPr>
            <a:r>
              <a:rPr sz="2400" dirty="0">
                <a:latin typeface="Segoe UI"/>
                <a:cs typeface="Segoe UI"/>
              </a:rPr>
              <a:t>The</a:t>
            </a:r>
            <a:r>
              <a:rPr sz="2400" spc="-45" dirty="0">
                <a:latin typeface="Segoe UI"/>
                <a:cs typeface="Segoe UI"/>
              </a:rPr>
              <a:t> </a:t>
            </a:r>
            <a:r>
              <a:rPr sz="2400" spc="10" dirty="0">
                <a:latin typeface="Segoe UI"/>
                <a:cs typeface="Segoe UI"/>
              </a:rPr>
              <a:t>second</a:t>
            </a:r>
            <a:r>
              <a:rPr sz="2400" spc="-45" dirty="0">
                <a:latin typeface="Segoe UI"/>
                <a:cs typeface="Segoe UI"/>
              </a:rPr>
              <a:t> </a:t>
            </a:r>
            <a:r>
              <a:rPr sz="2400" dirty="0">
                <a:latin typeface="Segoe UI"/>
                <a:cs typeface="Segoe UI"/>
              </a:rPr>
              <a:t>input</a:t>
            </a:r>
            <a:r>
              <a:rPr sz="2400" spc="25" dirty="0">
                <a:latin typeface="Segoe UI"/>
                <a:cs typeface="Segoe UI"/>
              </a:rPr>
              <a:t> </a:t>
            </a:r>
            <a:r>
              <a:rPr sz="2400" spc="5" dirty="0">
                <a:latin typeface="Segoe UI"/>
                <a:cs typeface="Segoe UI"/>
              </a:rPr>
              <a:t>is</a:t>
            </a:r>
            <a:r>
              <a:rPr sz="2400" spc="-30" dirty="0">
                <a:latin typeface="Segoe UI"/>
                <a:cs typeface="Segoe UI"/>
              </a:rPr>
              <a:t> </a:t>
            </a:r>
            <a:r>
              <a:rPr sz="2400" spc="5" dirty="0">
                <a:latin typeface="Segoe UI"/>
                <a:cs typeface="Segoe UI"/>
              </a:rPr>
              <a:t>searched</a:t>
            </a:r>
            <a:r>
              <a:rPr sz="2400" spc="-45" dirty="0">
                <a:latin typeface="Segoe UI"/>
                <a:cs typeface="Segoe UI"/>
              </a:rPr>
              <a:t> </a:t>
            </a:r>
            <a:r>
              <a:rPr sz="2400" spc="5" dirty="0">
                <a:latin typeface="Segoe UI"/>
                <a:cs typeface="Segoe UI"/>
              </a:rPr>
              <a:t>once</a:t>
            </a:r>
            <a:r>
              <a:rPr sz="2400" spc="-40" dirty="0">
                <a:latin typeface="Segoe UI"/>
                <a:cs typeface="Segoe UI"/>
              </a:rPr>
              <a:t> </a:t>
            </a:r>
            <a:r>
              <a:rPr sz="2400" spc="5" dirty="0">
                <a:latin typeface="Segoe UI"/>
                <a:cs typeface="Segoe UI"/>
              </a:rPr>
              <a:t>for</a:t>
            </a:r>
            <a:r>
              <a:rPr sz="2400" dirty="0">
                <a:latin typeface="Segoe UI"/>
                <a:cs typeface="Segoe UI"/>
              </a:rPr>
              <a:t> each</a:t>
            </a:r>
            <a:r>
              <a:rPr sz="2400" spc="10" dirty="0">
                <a:latin typeface="Segoe UI"/>
                <a:cs typeface="Segoe UI"/>
              </a:rPr>
              <a:t> </a:t>
            </a:r>
            <a:r>
              <a:rPr sz="2400" spc="-10" dirty="0">
                <a:latin typeface="Segoe UI"/>
                <a:cs typeface="Segoe UI"/>
              </a:rPr>
              <a:t>value</a:t>
            </a:r>
            <a:r>
              <a:rPr sz="2400" spc="35" dirty="0">
                <a:latin typeface="Segoe UI"/>
                <a:cs typeface="Segoe UI"/>
              </a:rPr>
              <a:t> </a:t>
            </a:r>
            <a:r>
              <a:rPr sz="2400" spc="5" dirty="0">
                <a:latin typeface="Segoe UI"/>
                <a:cs typeface="Segoe UI"/>
              </a:rPr>
              <a:t>in </a:t>
            </a:r>
            <a:r>
              <a:rPr sz="2400" spc="-5" dirty="0">
                <a:latin typeface="Segoe UI"/>
                <a:cs typeface="Segoe UI"/>
              </a:rPr>
              <a:t>the </a:t>
            </a:r>
            <a:r>
              <a:rPr sz="2400" spc="-640" dirty="0">
                <a:latin typeface="Segoe UI"/>
                <a:cs typeface="Segoe UI"/>
              </a:rPr>
              <a:t> </a:t>
            </a:r>
            <a:r>
              <a:rPr sz="2400" spc="5" dirty="0">
                <a:latin typeface="Segoe UI"/>
                <a:cs typeface="Segoe UI"/>
              </a:rPr>
              <a:t>first</a:t>
            </a:r>
            <a:r>
              <a:rPr sz="2400" spc="-50" dirty="0">
                <a:latin typeface="Segoe UI"/>
                <a:cs typeface="Segoe UI"/>
              </a:rPr>
              <a:t> </a:t>
            </a:r>
            <a:r>
              <a:rPr sz="2400" dirty="0">
                <a:latin typeface="Segoe UI"/>
                <a:cs typeface="Segoe UI"/>
              </a:rPr>
              <a:t>input</a:t>
            </a:r>
          </a:p>
          <a:p>
            <a:pPr marL="640715" lvl="1" indent="-342900">
              <a:lnSpc>
                <a:spcPct val="100000"/>
              </a:lnSpc>
              <a:spcBef>
                <a:spcPts val="565"/>
              </a:spcBef>
              <a:buClr>
                <a:srgbClr val="006FC0"/>
              </a:buClr>
              <a:buSzPct val="81250"/>
              <a:buFont typeface="Arial" panose="020B0604020202020204" pitchFamily="34" charset="0"/>
              <a:buChar char="•"/>
              <a:tabLst>
                <a:tab pos="470534" algn="l"/>
              </a:tabLst>
            </a:pPr>
            <a:r>
              <a:rPr sz="2400" dirty="0">
                <a:latin typeface="Segoe UI"/>
                <a:cs typeface="Segoe UI"/>
              </a:rPr>
              <a:t>The</a:t>
            </a:r>
            <a:r>
              <a:rPr sz="2400" spc="-45" dirty="0">
                <a:latin typeface="Segoe UI"/>
                <a:cs typeface="Segoe UI"/>
              </a:rPr>
              <a:t> </a:t>
            </a:r>
            <a:r>
              <a:rPr sz="2400" spc="10" dirty="0">
                <a:latin typeface="Segoe UI"/>
                <a:cs typeface="Segoe UI"/>
              </a:rPr>
              <a:t>second</a:t>
            </a:r>
            <a:r>
              <a:rPr sz="2400" spc="-45" dirty="0">
                <a:latin typeface="Segoe UI"/>
                <a:cs typeface="Segoe UI"/>
              </a:rPr>
              <a:t> </a:t>
            </a:r>
            <a:r>
              <a:rPr sz="2400" dirty="0">
                <a:latin typeface="Segoe UI"/>
                <a:cs typeface="Segoe UI"/>
              </a:rPr>
              <a:t>input</a:t>
            </a:r>
            <a:r>
              <a:rPr sz="2400" spc="25" dirty="0">
                <a:latin typeface="Segoe UI"/>
                <a:cs typeface="Segoe UI"/>
              </a:rPr>
              <a:t> </a:t>
            </a:r>
            <a:r>
              <a:rPr sz="2400" spc="5" dirty="0">
                <a:latin typeface="Segoe UI"/>
                <a:cs typeface="Segoe UI"/>
              </a:rPr>
              <a:t>should</a:t>
            </a:r>
            <a:r>
              <a:rPr sz="2400" spc="-45" dirty="0">
                <a:latin typeface="Segoe UI"/>
                <a:cs typeface="Segoe UI"/>
              </a:rPr>
              <a:t> </a:t>
            </a:r>
            <a:r>
              <a:rPr sz="2400" spc="5" dirty="0">
                <a:latin typeface="Segoe UI"/>
                <a:cs typeface="Segoe UI"/>
              </a:rPr>
              <a:t>be</a:t>
            </a:r>
            <a:r>
              <a:rPr sz="2400" spc="-45" dirty="0">
                <a:latin typeface="Segoe UI"/>
                <a:cs typeface="Segoe UI"/>
              </a:rPr>
              <a:t> </a:t>
            </a:r>
            <a:r>
              <a:rPr sz="2400" spc="5" dirty="0">
                <a:latin typeface="Segoe UI"/>
                <a:cs typeface="Segoe UI"/>
              </a:rPr>
              <a:t>inexpensive</a:t>
            </a:r>
            <a:r>
              <a:rPr sz="2400" spc="-110" dirty="0">
                <a:latin typeface="Segoe UI"/>
                <a:cs typeface="Segoe UI"/>
              </a:rPr>
              <a:t> </a:t>
            </a:r>
            <a:r>
              <a:rPr sz="2400" dirty="0">
                <a:latin typeface="Segoe UI"/>
                <a:cs typeface="Segoe UI"/>
              </a:rPr>
              <a:t>to</a:t>
            </a:r>
            <a:r>
              <a:rPr sz="2400" spc="30" dirty="0">
                <a:latin typeface="Segoe UI"/>
                <a:cs typeface="Segoe UI"/>
              </a:rPr>
              <a:t> </a:t>
            </a:r>
            <a:r>
              <a:rPr sz="2400" spc="5" dirty="0">
                <a:latin typeface="Segoe UI"/>
                <a:cs typeface="Segoe UI"/>
              </a:rPr>
              <a:t>search</a:t>
            </a:r>
            <a:endParaRPr sz="2400" dirty="0">
              <a:latin typeface="Segoe UI"/>
              <a:cs typeface="Segoe UI"/>
            </a:endParaRPr>
          </a:p>
          <a:p>
            <a:pPr marL="469900" indent="-457200">
              <a:lnSpc>
                <a:spcPct val="100000"/>
              </a:lnSpc>
              <a:spcBef>
                <a:spcPts val="600"/>
              </a:spcBef>
              <a:buClr>
                <a:srgbClr val="006FC0"/>
              </a:buClr>
              <a:buSzPct val="92727"/>
              <a:buFont typeface="Arial" panose="020B0604020202020204" pitchFamily="34" charset="0"/>
              <a:buChar char="•"/>
              <a:tabLst>
                <a:tab pos="184150" algn="l"/>
              </a:tabLst>
            </a:pPr>
            <a:r>
              <a:rPr sz="2750" spc="10" dirty="0">
                <a:latin typeface="Segoe UI"/>
                <a:cs typeface="Segoe UI"/>
              </a:rPr>
              <a:t>Merge</a:t>
            </a:r>
            <a:r>
              <a:rPr sz="2750" spc="70" dirty="0">
                <a:latin typeface="Segoe UI"/>
                <a:cs typeface="Segoe UI"/>
              </a:rPr>
              <a:t> </a:t>
            </a:r>
            <a:r>
              <a:rPr sz="2750" spc="10" dirty="0">
                <a:latin typeface="Segoe UI"/>
                <a:cs typeface="Segoe UI"/>
              </a:rPr>
              <a:t>Join:</a:t>
            </a:r>
            <a:endParaRPr sz="2750" dirty="0">
              <a:latin typeface="Segoe UI"/>
              <a:cs typeface="Segoe UI"/>
            </a:endParaRPr>
          </a:p>
          <a:p>
            <a:pPr marL="640715" lvl="1" indent="-342900">
              <a:lnSpc>
                <a:spcPct val="100000"/>
              </a:lnSpc>
              <a:spcBef>
                <a:spcPts val="655"/>
              </a:spcBef>
              <a:buClr>
                <a:srgbClr val="006FC0"/>
              </a:buClr>
              <a:buSzPct val="81250"/>
              <a:buFont typeface="Arial" panose="020B0604020202020204" pitchFamily="34" charset="0"/>
              <a:buChar char="•"/>
              <a:tabLst>
                <a:tab pos="470534" algn="l"/>
              </a:tabLst>
            </a:pPr>
            <a:r>
              <a:rPr sz="2400" dirty="0">
                <a:latin typeface="Segoe UI"/>
                <a:cs typeface="Segoe UI"/>
              </a:rPr>
              <a:t>Two</a:t>
            </a:r>
            <a:r>
              <a:rPr sz="2400" spc="25" dirty="0">
                <a:latin typeface="Segoe UI"/>
                <a:cs typeface="Segoe UI"/>
              </a:rPr>
              <a:t> </a:t>
            </a:r>
            <a:r>
              <a:rPr sz="2400" spc="10" dirty="0">
                <a:latin typeface="Segoe UI"/>
                <a:cs typeface="Segoe UI"/>
              </a:rPr>
              <a:t>sorted</a:t>
            </a:r>
            <a:r>
              <a:rPr sz="2400" spc="-125" dirty="0">
                <a:latin typeface="Segoe UI"/>
                <a:cs typeface="Segoe UI"/>
              </a:rPr>
              <a:t> </a:t>
            </a:r>
            <a:r>
              <a:rPr sz="2400" dirty="0">
                <a:latin typeface="Segoe UI"/>
                <a:cs typeface="Segoe UI"/>
              </a:rPr>
              <a:t>inputs</a:t>
            </a:r>
            <a:r>
              <a:rPr sz="2400" spc="-30" dirty="0">
                <a:latin typeface="Segoe UI"/>
                <a:cs typeface="Segoe UI"/>
              </a:rPr>
              <a:t> </a:t>
            </a:r>
            <a:r>
              <a:rPr sz="2400" spc="-10" dirty="0">
                <a:latin typeface="Segoe UI"/>
                <a:cs typeface="Segoe UI"/>
              </a:rPr>
              <a:t>are</a:t>
            </a:r>
            <a:r>
              <a:rPr sz="2400" spc="25" dirty="0">
                <a:latin typeface="Segoe UI"/>
                <a:cs typeface="Segoe UI"/>
              </a:rPr>
              <a:t> </a:t>
            </a:r>
            <a:r>
              <a:rPr sz="2400" dirty="0">
                <a:latin typeface="Segoe UI"/>
                <a:cs typeface="Segoe UI"/>
              </a:rPr>
              <a:t>interleaved</a:t>
            </a: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400" dirty="0">
                <a:latin typeface="Segoe UI"/>
                <a:cs typeface="Segoe UI"/>
              </a:rPr>
              <a:t>Both</a:t>
            </a:r>
            <a:r>
              <a:rPr sz="2400" spc="-5" dirty="0">
                <a:latin typeface="Segoe UI"/>
                <a:cs typeface="Segoe UI"/>
              </a:rPr>
              <a:t> </a:t>
            </a:r>
            <a:r>
              <a:rPr sz="2400" dirty="0">
                <a:latin typeface="Segoe UI"/>
                <a:cs typeface="Segoe UI"/>
              </a:rPr>
              <a:t>inputs</a:t>
            </a:r>
            <a:r>
              <a:rPr sz="2400" spc="-35" dirty="0">
                <a:latin typeface="Segoe UI"/>
                <a:cs typeface="Segoe UI"/>
              </a:rPr>
              <a:t> </a:t>
            </a:r>
            <a:r>
              <a:rPr sz="2400" spc="10" dirty="0">
                <a:latin typeface="Segoe UI"/>
                <a:cs typeface="Segoe UI"/>
              </a:rPr>
              <a:t>must</a:t>
            </a:r>
            <a:r>
              <a:rPr sz="2400" spc="-60" dirty="0">
                <a:latin typeface="Segoe UI"/>
                <a:cs typeface="Segoe UI"/>
              </a:rPr>
              <a:t> </a:t>
            </a:r>
            <a:r>
              <a:rPr sz="2400" spc="5" dirty="0">
                <a:latin typeface="Segoe UI"/>
                <a:cs typeface="Segoe UI"/>
              </a:rPr>
              <a:t>be</a:t>
            </a:r>
            <a:r>
              <a:rPr sz="2400" spc="-50" dirty="0">
                <a:latin typeface="Segoe UI"/>
                <a:cs typeface="Segoe UI"/>
              </a:rPr>
              <a:t> </a:t>
            </a:r>
            <a:r>
              <a:rPr sz="2400" spc="10" dirty="0">
                <a:latin typeface="Segoe UI"/>
                <a:cs typeface="Segoe UI"/>
              </a:rPr>
              <a:t>sorted</a:t>
            </a:r>
            <a:endParaRPr sz="2400" dirty="0">
              <a:latin typeface="Segoe UI"/>
              <a:cs typeface="Segoe UI"/>
            </a:endParaRPr>
          </a:p>
          <a:p>
            <a:pPr marL="469900" indent="-457200">
              <a:lnSpc>
                <a:spcPct val="100000"/>
              </a:lnSpc>
              <a:spcBef>
                <a:spcPts val="675"/>
              </a:spcBef>
              <a:buClr>
                <a:srgbClr val="006FC0"/>
              </a:buClr>
              <a:buSzPct val="92727"/>
              <a:buFont typeface="Arial" panose="020B0604020202020204" pitchFamily="34" charset="0"/>
              <a:buChar char="•"/>
              <a:tabLst>
                <a:tab pos="184150" algn="l"/>
              </a:tabLst>
            </a:pPr>
            <a:r>
              <a:rPr sz="2750" spc="15" dirty="0">
                <a:latin typeface="Segoe UI"/>
                <a:cs typeface="Segoe UI"/>
              </a:rPr>
              <a:t>Hash</a:t>
            </a:r>
            <a:r>
              <a:rPr sz="2750" spc="35" dirty="0">
                <a:latin typeface="Segoe UI"/>
                <a:cs typeface="Segoe UI"/>
              </a:rPr>
              <a:t> </a:t>
            </a:r>
            <a:r>
              <a:rPr sz="2750" spc="15" dirty="0">
                <a:latin typeface="Segoe UI"/>
                <a:cs typeface="Segoe UI"/>
              </a:rPr>
              <a:t>Match:</a:t>
            </a:r>
            <a:endParaRPr sz="2750" dirty="0">
              <a:latin typeface="Segoe UI"/>
              <a:cs typeface="Segoe UI"/>
            </a:endParaRPr>
          </a:p>
          <a:p>
            <a:pPr marL="640715" lvl="1" indent="-342900">
              <a:lnSpc>
                <a:spcPts val="2865"/>
              </a:lnSpc>
              <a:spcBef>
                <a:spcPts val="655"/>
              </a:spcBef>
              <a:buClr>
                <a:srgbClr val="006FC0"/>
              </a:buClr>
              <a:buSzPct val="81250"/>
              <a:buFont typeface="Arial" panose="020B0604020202020204" pitchFamily="34" charset="0"/>
              <a:buChar char="•"/>
              <a:tabLst>
                <a:tab pos="470534" algn="l"/>
              </a:tabLst>
            </a:pPr>
            <a:r>
              <a:rPr sz="2400" dirty="0">
                <a:latin typeface="Segoe UI"/>
                <a:cs typeface="Segoe UI"/>
              </a:rPr>
              <a:t>A</a:t>
            </a:r>
            <a:r>
              <a:rPr sz="2400" spc="-30" dirty="0">
                <a:latin typeface="Segoe UI"/>
                <a:cs typeface="Segoe UI"/>
              </a:rPr>
              <a:t> </a:t>
            </a:r>
            <a:r>
              <a:rPr sz="2400" dirty="0">
                <a:latin typeface="Segoe UI"/>
                <a:cs typeface="Segoe UI"/>
              </a:rPr>
              <a:t>hash</a:t>
            </a:r>
            <a:r>
              <a:rPr sz="2400" spc="5" dirty="0">
                <a:latin typeface="Segoe UI"/>
                <a:cs typeface="Segoe UI"/>
              </a:rPr>
              <a:t> </a:t>
            </a:r>
            <a:r>
              <a:rPr sz="2400" dirty="0">
                <a:latin typeface="Segoe UI"/>
                <a:cs typeface="Segoe UI"/>
              </a:rPr>
              <a:t>table</a:t>
            </a:r>
            <a:r>
              <a:rPr sz="2400" spc="40" dirty="0">
                <a:latin typeface="Segoe UI"/>
                <a:cs typeface="Segoe UI"/>
              </a:rPr>
              <a:t> </a:t>
            </a:r>
            <a:r>
              <a:rPr sz="2400" spc="5" dirty="0">
                <a:latin typeface="Segoe UI"/>
                <a:cs typeface="Segoe UI"/>
              </a:rPr>
              <a:t>built</a:t>
            </a:r>
            <a:r>
              <a:rPr sz="2400" spc="-45" dirty="0">
                <a:latin typeface="Segoe UI"/>
                <a:cs typeface="Segoe UI"/>
              </a:rPr>
              <a:t> </a:t>
            </a:r>
            <a:r>
              <a:rPr sz="2400" dirty="0">
                <a:latin typeface="Segoe UI"/>
                <a:cs typeface="Segoe UI"/>
              </a:rPr>
              <a:t>from</a:t>
            </a:r>
            <a:r>
              <a:rPr sz="2400" spc="-25" dirty="0">
                <a:latin typeface="Segoe UI"/>
                <a:cs typeface="Segoe UI"/>
              </a:rPr>
              <a:t> </a:t>
            </a:r>
            <a:r>
              <a:rPr sz="2400" dirty="0">
                <a:latin typeface="Segoe UI"/>
                <a:cs typeface="Segoe UI"/>
              </a:rPr>
              <a:t>the</a:t>
            </a:r>
            <a:r>
              <a:rPr sz="2400" spc="35" dirty="0">
                <a:latin typeface="Segoe UI"/>
                <a:cs typeface="Segoe UI"/>
              </a:rPr>
              <a:t> </a:t>
            </a:r>
            <a:r>
              <a:rPr sz="2400" spc="5" dirty="0">
                <a:latin typeface="Segoe UI"/>
                <a:cs typeface="Segoe UI"/>
              </a:rPr>
              <a:t>first</a:t>
            </a:r>
            <a:r>
              <a:rPr sz="2400" spc="-40" dirty="0">
                <a:latin typeface="Segoe UI"/>
                <a:cs typeface="Segoe UI"/>
              </a:rPr>
              <a:t> </a:t>
            </a:r>
            <a:r>
              <a:rPr sz="2400" dirty="0">
                <a:latin typeface="Segoe UI"/>
                <a:cs typeface="Segoe UI"/>
              </a:rPr>
              <a:t>input</a:t>
            </a:r>
            <a:r>
              <a:rPr sz="2400" spc="25" dirty="0">
                <a:latin typeface="Segoe UI"/>
                <a:cs typeface="Segoe UI"/>
              </a:rPr>
              <a:t> </a:t>
            </a:r>
            <a:r>
              <a:rPr sz="2400" spc="5" dirty="0">
                <a:latin typeface="Segoe UI"/>
                <a:cs typeface="Segoe UI"/>
              </a:rPr>
              <a:t>is</a:t>
            </a:r>
            <a:r>
              <a:rPr sz="2400" spc="-25" dirty="0">
                <a:latin typeface="Segoe UI"/>
                <a:cs typeface="Segoe UI"/>
              </a:rPr>
              <a:t> </a:t>
            </a:r>
            <a:r>
              <a:rPr sz="2400" spc="5" dirty="0">
                <a:latin typeface="Segoe UI"/>
                <a:cs typeface="Segoe UI"/>
              </a:rPr>
              <a:t>compared</a:t>
            </a:r>
            <a:r>
              <a:rPr lang="en-GB" sz="2400" spc="5" dirty="0">
                <a:latin typeface="Segoe UI"/>
                <a:cs typeface="Segoe UI"/>
              </a:rPr>
              <a:t> </a:t>
            </a:r>
            <a:r>
              <a:rPr sz="2400" dirty="0">
                <a:latin typeface="Segoe UI"/>
                <a:cs typeface="Segoe UI"/>
              </a:rPr>
              <a:t>against</a:t>
            </a:r>
            <a:r>
              <a:rPr sz="2400" spc="20" dirty="0">
                <a:latin typeface="Segoe UI"/>
                <a:cs typeface="Segoe UI"/>
              </a:rPr>
              <a:t> </a:t>
            </a:r>
            <a:r>
              <a:rPr sz="2400" dirty="0">
                <a:latin typeface="Segoe UI"/>
                <a:cs typeface="Segoe UI"/>
              </a:rPr>
              <a:t>hash</a:t>
            </a:r>
            <a:r>
              <a:rPr sz="2400" spc="5" dirty="0">
                <a:latin typeface="Segoe UI"/>
                <a:cs typeface="Segoe UI"/>
              </a:rPr>
              <a:t> </a:t>
            </a:r>
            <a:r>
              <a:rPr sz="2400" spc="-5" dirty="0">
                <a:latin typeface="Segoe UI"/>
                <a:cs typeface="Segoe UI"/>
              </a:rPr>
              <a:t>values</a:t>
            </a:r>
            <a:r>
              <a:rPr sz="2400" spc="-30" dirty="0">
                <a:latin typeface="Segoe UI"/>
                <a:cs typeface="Segoe UI"/>
              </a:rPr>
              <a:t> </a:t>
            </a:r>
            <a:r>
              <a:rPr sz="2400" dirty="0">
                <a:latin typeface="Segoe UI"/>
                <a:cs typeface="Segoe UI"/>
              </a:rPr>
              <a:t>from</a:t>
            </a:r>
            <a:r>
              <a:rPr sz="2400" spc="40" dirty="0">
                <a:latin typeface="Segoe UI"/>
                <a:cs typeface="Segoe UI"/>
              </a:rPr>
              <a:t> </a:t>
            </a:r>
            <a:r>
              <a:rPr sz="2400" spc="-5" dirty="0">
                <a:latin typeface="Segoe UI"/>
                <a:cs typeface="Segoe UI"/>
              </a:rPr>
              <a:t>the</a:t>
            </a:r>
            <a:r>
              <a:rPr sz="2400" spc="-45" dirty="0">
                <a:latin typeface="Segoe UI"/>
                <a:cs typeface="Segoe UI"/>
              </a:rPr>
              <a:t> </a:t>
            </a:r>
            <a:r>
              <a:rPr sz="2400" spc="10" dirty="0">
                <a:latin typeface="Segoe UI"/>
                <a:cs typeface="Segoe UI"/>
              </a:rPr>
              <a:t>second</a:t>
            </a:r>
            <a:r>
              <a:rPr sz="2400" spc="-50" dirty="0">
                <a:latin typeface="Segoe UI"/>
                <a:cs typeface="Segoe UI"/>
              </a:rPr>
              <a:t> </a:t>
            </a:r>
            <a:r>
              <a:rPr sz="2400" dirty="0">
                <a:latin typeface="Segoe UI"/>
                <a:cs typeface="Segoe UI"/>
              </a:rPr>
              <a:t>input</a:t>
            </a:r>
          </a:p>
          <a:p>
            <a:pPr marL="640715" lvl="1" indent="-342900">
              <a:lnSpc>
                <a:spcPct val="100000"/>
              </a:lnSpc>
              <a:spcBef>
                <a:spcPts val="575"/>
              </a:spcBef>
              <a:buClr>
                <a:srgbClr val="006FC0"/>
              </a:buClr>
              <a:buSzPct val="81250"/>
              <a:buFont typeface="Arial" panose="020B0604020202020204" pitchFamily="34" charset="0"/>
              <a:buChar char="•"/>
              <a:tabLst>
                <a:tab pos="470534" algn="l"/>
              </a:tabLst>
            </a:pPr>
            <a:r>
              <a:rPr sz="2400" spc="-5" dirty="0">
                <a:latin typeface="Segoe UI"/>
                <a:cs typeface="Segoe UI"/>
              </a:rPr>
              <a:t>Large</a:t>
            </a:r>
            <a:r>
              <a:rPr sz="2400" spc="5" dirty="0">
                <a:latin typeface="Segoe UI"/>
                <a:cs typeface="Segoe UI"/>
              </a:rPr>
              <a:t> unsorted</a:t>
            </a:r>
            <a:r>
              <a:rPr sz="2400" spc="-65" dirty="0">
                <a:latin typeface="Segoe UI"/>
                <a:cs typeface="Segoe UI"/>
              </a:rPr>
              <a:t> </a:t>
            </a:r>
            <a:r>
              <a:rPr sz="2400" dirty="0">
                <a:latin typeface="Segoe UI"/>
                <a:cs typeface="Segoe UI"/>
              </a:rPr>
              <a:t>inputs</a:t>
            </a:r>
          </a:p>
        </p:txBody>
      </p:sp>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509509" cy="4229748"/>
          </a:xfrm>
          <a:prstGeom prst="rect">
            <a:avLst/>
          </a:prstGeom>
        </p:spPr>
        <p:txBody>
          <a:bodyPr vert="horz" wrap="square" lIns="0" tIns="16510" rIns="0" bIns="0" rtlCol="0">
            <a:spAutoFit/>
          </a:bodyPr>
          <a:lstStyle/>
          <a:p>
            <a:pPr marL="12700">
              <a:lnSpc>
                <a:spcPct val="100000"/>
              </a:lnSpc>
              <a:spcBef>
                <a:spcPts val="130"/>
              </a:spcBef>
            </a:pPr>
            <a:r>
              <a:rPr sz="2750" spc="10" dirty="0">
                <a:solidFill>
                  <a:srgbClr val="FFFFFF"/>
                </a:solidFill>
                <a:latin typeface="Segoe UI"/>
                <a:cs typeface="Segoe UI"/>
              </a:rPr>
              <a:t>Parallel</a:t>
            </a:r>
            <a:r>
              <a:rPr sz="2750" spc="-25" dirty="0">
                <a:solidFill>
                  <a:srgbClr val="FFFFFF"/>
                </a:solidFill>
                <a:latin typeface="Segoe UI"/>
                <a:cs typeface="Segoe UI"/>
              </a:rPr>
              <a:t> </a:t>
            </a:r>
            <a:r>
              <a:rPr sz="2750" spc="10" dirty="0">
                <a:solidFill>
                  <a:srgbClr val="FFFFFF"/>
                </a:solidFill>
                <a:latin typeface="Segoe UI"/>
                <a:cs typeface="Segoe UI"/>
              </a:rPr>
              <a:t>Query</a:t>
            </a:r>
            <a:r>
              <a:rPr sz="2750" spc="55" dirty="0">
                <a:solidFill>
                  <a:srgbClr val="FFFFFF"/>
                </a:solidFill>
                <a:latin typeface="Segoe UI"/>
                <a:cs typeface="Segoe UI"/>
              </a:rPr>
              <a:t> </a:t>
            </a:r>
            <a:r>
              <a:rPr sz="2750" spc="15" dirty="0">
                <a:solidFill>
                  <a:srgbClr val="FFFFFF"/>
                </a:solidFill>
                <a:latin typeface="Segoe UI"/>
                <a:cs typeface="Segoe UI"/>
              </a:rPr>
              <a:t>Execution</a:t>
            </a:r>
            <a:r>
              <a:rPr sz="2750" spc="50" dirty="0">
                <a:solidFill>
                  <a:srgbClr val="FFFFFF"/>
                </a:solidFill>
                <a:latin typeface="Segoe UI"/>
                <a:cs typeface="Segoe UI"/>
              </a:rPr>
              <a:t> </a:t>
            </a:r>
            <a:r>
              <a:rPr sz="2750" spc="15" dirty="0">
                <a:solidFill>
                  <a:srgbClr val="FFFFFF"/>
                </a:solidFill>
                <a:latin typeface="Segoe UI"/>
                <a:cs typeface="Segoe UI"/>
              </a:rPr>
              <a:t>Plans</a:t>
            </a:r>
            <a:endParaRPr sz="2750" dirty="0">
              <a:latin typeface="Segoe UI"/>
              <a:cs typeface="Segoe UI"/>
            </a:endParaRPr>
          </a:p>
          <a:p>
            <a:pPr>
              <a:lnSpc>
                <a:spcPct val="100000"/>
              </a:lnSpc>
              <a:spcBef>
                <a:spcPts val="5"/>
              </a:spcBef>
            </a:pPr>
            <a:endParaRPr sz="3000" dirty="0">
              <a:latin typeface="Segoe UI"/>
              <a:cs typeface="Segoe UI"/>
            </a:endParaRPr>
          </a:p>
          <a:p>
            <a:pPr marL="559435" marR="85090" indent="-457200" algn="just">
              <a:lnSpc>
                <a:spcPct val="150000"/>
              </a:lnSpc>
              <a:buClr>
                <a:srgbClr val="006FC0"/>
              </a:buClr>
              <a:buSzPct val="92727"/>
              <a:buFont typeface="Arial" panose="020B0604020202020204" pitchFamily="34" charset="0"/>
              <a:buChar char="•"/>
              <a:tabLst>
                <a:tab pos="274320" algn="l"/>
              </a:tabLst>
            </a:pPr>
            <a:r>
              <a:rPr sz="2000" spc="15" dirty="0">
                <a:latin typeface="Segoe UI"/>
                <a:cs typeface="Segoe UI"/>
              </a:rPr>
              <a:t>Plans </a:t>
            </a:r>
            <a:r>
              <a:rPr sz="2000" spc="25" dirty="0">
                <a:latin typeface="Segoe UI"/>
                <a:cs typeface="Segoe UI"/>
              </a:rPr>
              <a:t>for </a:t>
            </a:r>
            <a:r>
              <a:rPr sz="2000" spc="10" dirty="0">
                <a:latin typeface="Segoe UI"/>
                <a:cs typeface="Segoe UI"/>
              </a:rPr>
              <a:t>parallelized </a:t>
            </a:r>
            <a:r>
              <a:rPr sz="2000" spc="5" dirty="0">
                <a:latin typeface="Segoe UI"/>
                <a:cs typeface="Segoe UI"/>
              </a:rPr>
              <a:t>queries </a:t>
            </a:r>
            <a:r>
              <a:rPr sz="2000" spc="20" dirty="0">
                <a:latin typeface="Segoe UI"/>
                <a:cs typeface="Segoe UI"/>
              </a:rPr>
              <a:t>do not </a:t>
            </a:r>
            <a:r>
              <a:rPr sz="2000" spc="25" dirty="0">
                <a:latin typeface="Segoe UI"/>
                <a:cs typeface="Segoe UI"/>
              </a:rPr>
              <a:t>show </a:t>
            </a:r>
            <a:r>
              <a:rPr sz="2000" spc="20" dirty="0">
                <a:latin typeface="Segoe UI"/>
                <a:cs typeface="Segoe UI"/>
              </a:rPr>
              <a:t>the </a:t>
            </a:r>
            <a:r>
              <a:rPr sz="2000" spc="-740" dirty="0">
                <a:latin typeface="Segoe UI"/>
                <a:cs typeface="Segoe UI"/>
              </a:rPr>
              <a:t> </a:t>
            </a:r>
            <a:r>
              <a:rPr sz="2000" spc="20" dirty="0">
                <a:latin typeface="Segoe UI"/>
                <a:cs typeface="Segoe UI"/>
              </a:rPr>
              <a:t>activity</a:t>
            </a:r>
            <a:r>
              <a:rPr sz="2000" spc="-75" dirty="0">
                <a:latin typeface="Segoe UI"/>
                <a:cs typeface="Segoe UI"/>
              </a:rPr>
              <a:t> </a:t>
            </a:r>
            <a:r>
              <a:rPr sz="2000" spc="20" dirty="0">
                <a:latin typeface="Segoe UI"/>
                <a:cs typeface="Segoe UI"/>
              </a:rPr>
              <a:t>of</a:t>
            </a:r>
            <a:r>
              <a:rPr sz="2000" spc="30" dirty="0">
                <a:latin typeface="Segoe UI"/>
                <a:cs typeface="Segoe UI"/>
              </a:rPr>
              <a:t> </a:t>
            </a:r>
            <a:r>
              <a:rPr sz="2000" spc="15" dirty="0">
                <a:latin typeface="Segoe UI"/>
                <a:cs typeface="Segoe UI"/>
              </a:rPr>
              <a:t>individual</a:t>
            </a:r>
            <a:r>
              <a:rPr sz="2000" dirty="0">
                <a:latin typeface="Segoe UI"/>
                <a:cs typeface="Segoe UI"/>
              </a:rPr>
              <a:t> </a:t>
            </a:r>
            <a:r>
              <a:rPr sz="2000" spc="10" dirty="0">
                <a:latin typeface="Segoe UI"/>
                <a:cs typeface="Segoe UI"/>
              </a:rPr>
              <a:t>parallel</a:t>
            </a:r>
            <a:r>
              <a:rPr sz="2000" spc="70" dirty="0">
                <a:latin typeface="Segoe UI"/>
                <a:cs typeface="Segoe UI"/>
              </a:rPr>
              <a:t> </a:t>
            </a:r>
            <a:r>
              <a:rPr sz="2000" spc="10" dirty="0">
                <a:latin typeface="Segoe UI"/>
                <a:cs typeface="Segoe UI"/>
              </a:rPr>
              <a:t>workers</a:t>
            </a:r>
            <a:endParaRPr sz="2000" dirty="0">
              <a:latin typeface="Segoe UI"/>
              <a:cs typeface="Segoe UI"/>
            </a:endParaRPr>
          </a:p>
          <a:p>
            <a:pPr marL="559435" marR="170815" indent="-457200" algn="just">
              <a:lnSpc>
                <a:spcPct val="150000"/>
              </a:lnSpc>
              <a:spcBef>
                <a:spcPts val="600"/>
              </a:spcBef>
              <a:buClr>
                <a:srgbClr val="006FC0"/>
              </a:buClr>
              <a:buSzPct val="92727"/>
              <a:buFont typeface="Arial" panose="020B0604020202020204" pitchFamily="34" charset="0"/>
              <a:buChar char="•"/>
              <a:tabLst>
                <a:tab pos="274320" algn="l"/>
              </a:tabLst>
            </a:pPr>
            <a:r>
              <a:rPr sz="2000" spc="10" dirty="0">
                <a:latin typeface="Segoe UI"/>
                <a:cs typeface="Segoe UI"/>
              </a:rPr>
              <a:t>Query </a:t>
            </a:r>
            <a:r>
              <a:rPr sz="2000" spc="15" dirty="0">
                <a:latin typeface="Segoe UI"/>
                <a:cs typeface="Segoe UI"/>
              </a:rPr>
              <a:t>plan </a:t>
            </a:r>
            <a:r>
              <a:rPr sz="2000" spc="20" dirty="0">
                <a:latin typeface="Segoe UI"/>
                <a:cs typeface="Segoe UI"/>
              </a:rPr>
              <a:t>operators that use </a:t>
            </a:r>
            <a:r>
              <a:rPr sz="2000" spc="15" dirty="0">
                <a:latin typeface="Segoe UI"/>
                <a:cs typeface="Segoe UI"/>
              </a:rPr>
              <a:t>parallelism are </a:t>
            </a:r>
            <a:r>
              <a:rPr sz="2000" spc="-740" dirty="0">
                <a:latin typeface="Segoe UI"/>
                <a:cs typeface="Segoe UI"/>
              </a:rPr>
              <a:t> </a:t>
            </a:r>
            <a:r>
              <a:rPr sz="2000" spc="10" dirty="0">
                <a:latin typeface="Segoe UI"/>
                <a:cs typeface="Segoe UI"/>
              </a:rPr>
              <a:t>indicated</a:t>
            </a:r>
            <a:r>
              <a:rPr sz="2000" spc="80" dirty="0">
                <a:latin typeface="Segoe UI"/>
                <a:cs typeface="Segoe UI"/>
              </a:rPr>
              <a:t> </a:t>
            </a:r>
            <a:r>
              <a:rPr sz="2000" spc="5" dirty="0">
                <a:latin typeface="Segoe UI"/>
                <a:cs typeface="Segoe UI"/>
              </a:rPr>
              <a:t>in </a:t>
            </a:r>
            <a:r>
              <a:rPr sz="2000" spc="20" dirty="0">
                <a:latin typeface="Segoe UI"/>
                <a:cs typeface="Segoe UI"/>
              </a:rPr>
              <a:t>the</a:t>
            </a:r>
            <a:r>
              <a:rPr sz="2000" spc="-20" dirty="0">
                <a:latin typeface="Segoe UI"/>
                <a:cs typeface="Segoe UI"/>
              </a:rPr>
              <a:t> </a:t>
            </a:r>
            <a:r>
              <a:rPr sz="2000" spc="10" dirty="0">
                <a:latin typeface="Segoe UI"/>
                <a:cs typeface="Segoe UI"/>
              </a:rPr>
              <a:t>query</a:t>
            </a:r>
            <a:r>
              <a:rPr sz="2000" spc="80" dirty="0">
                <a:latin typeface="Segoe UI"/>
                <a:cs typeface="Segoe UI"/>
              </a:rPr>
              <a:t> </a:t>
            </a:r>
            <a:r>
              <a:rPr sz="2000" spc="15" dirty="0">
                <a:latin typeface="Segoe UI"/>
                <a:cs typeface="Segoe UI"/>
              </a:rPr>
              <a:t>plan</a:t>
            </a:r>
            <a:endParaRPr sz="2000" dirty="0">
              <a:latin typeface="Segoe UI"/>
              <a:cs typeface="Segoe UI"/>
            </a:endParaRPr>
          </a:p>
          <a:p>
            <a:pPr marL="559435" marR="5080" indent="-457200" algn="just">
              <a:lnSpc>
                <a:spcPct val="150000"/>
              </a:lnSpc>
              <a:spcBef>
                <a:spcPts val="635"/>
              </a:spcBef>
              <a:buClr>
                <a:srgbClr val="006FC0"/>
              </a:buClr>
              <a:buSzPct val="92727"/>
              <a:buFont typeface="Arial" panose="020B0604020202020204" pitchFamily="34" charset="0"/>
              <a:buChar char="•"/>
              <a:tabLst>
                <a:tab pos="274320" algn="l"/>
              </a:tabLst>
            </a:pPr>
            <a:r>
              <a:rPr sz="2000" spc="10" dirty="0">
                <a:latin typeface="Segoe UI"/>
                <a:cs typeface="Segoe UI"/>
              </a:rPr>
              <a:t>Parallel </a:t>
            </a:r>
            <a:r>
              <a:rPr sz="2000" spc="15" dirty="0">
                <a:latin typeface="Segoe UI"/>
                <a:cs typeface="Segoe UI"/>
              </a:rPr>
              <a:t>plans </a:t>
            </a:r>
            <a:r>
              <a:rPr sz="2000" spc="10" dirty="0">
                <a:latin typeface="Segoe UI"/>
                <a:cs typeface="Segoe UI"/>
              </a:rPr>
              <a:t>will </a:t>
            </a:r>
            <a:r>
              <a:rPr sz="2000" spc="20" dirty="0">
                <a:latin typeface="Segoe UI"/>
                <a:cs typeface="Segoe UI"/>
              </a:rPr>
              <a:t>have </a:t>
            </a:r>
            <a:r>
              <a:rPr sz="2000" spc="15" dirty="0">
                <a:latin typeface="Segoe UI"/>
                <a:cs typeface="Segoe UI"/>
              </a:rPr>
              <a:t>at </a:t>
            </a:r>
            <a:r>
              <a:rPr sz="2000" spc="10" dirty="0">
                <a:latin typeface="Segoe UI"/>
                <a:cs typeface="Segoe UI"/>
              </a:rPr>
              <a:t>least </a:t>
            </a:r>
            <a:r>
              <a:rPr sz="2000" spc="20" dirty="0">
                <a:latin typeface="Segoe UI"/>
                <a:cs typeface="Segoe UI"/>
              </a:rPr>
              <a:t>one instance of </a:t>
            </a:r>
            <a:r>
              <a:rPr sz="2000" spc="-740" dirty="0">
                <a:latin typeface="Segoe UI"/>
                <a:cs typeface="Segoe UI"/>
              </a:rPr>
              <a:t> </a:t>
            </a:r>
            <a:r>
              <a:rPr sz="2000" spc="20" dirty="0">
                <a:latin typeface="Segoe UI"/>
                <a:cs typeface="Segoe UI"/>
              </a:rPr>
              <a:t>the </a:t>
            </a:r>
            <a:r>
              <a:rPr sz="2000" spc="10" dirty="0">
                <a:latin typeface="Segoe UI"/>
                <a:cs typeface="Segoe UI"/>
              </a:rPr>
              <a:t>Gather </a:t>
            </a:r>
            <a:r>
              <a:rPr sz="2000" spc="20" dirty="0">
                <a:latin typeface="Segoe UI"/>
                <a:cs typeface="Segoe UI"/>
              </a:rPr>
              <a:t>Streams operator, </a:t>
            </a:r>
            <a:r>
              <a:rPr sz="2000" spc="15" dirty="0">
                <a:latin typeface="Segoe UI"/>
                <a:cs typeface="Segoe UI"/>
              </a:rPr>
              <a:t>which combines </a:t>
            </a:r>
            <a:r>
              <a:rPr sz="2000" spc="-740" dirty="0">
                <a:latin typeface="Segoe UI"/>
                <a:cs typeface="Segoe UI"/>
              </a:rPr>
              <a:t> </a:t>
            </a:r>
            <a:r>
              <a:rPr sz="2000" spc="20" dirty="0">
                <a:latin typeface="Segoe UI"/>
                <a:cs typeface="Segoe UI"/>
              </a:rPr>
              <a:t>the</a:t>
            </a:r>
            <a:r>
              <a:rPr sz="2000" spc="-30" dirty="0">
                <a:latin typeface="Segoe UI"/>
                <a:cs typeface="Segoe UI"/>
              </a:rPr>
              <a:t> </a:t>
            </a:r>
            <a:r>
              <a:rPr sz="2000" spc="15" dirty="0">
                <a:latin typeface="Segoe UI"/>
                <a:cs typeface="Segoe UI"/>
              </a:rPr>
              <a:t>results</a:t>
            </a:r>
            <a:r>
              <a:rPr sz="2000" spc="90" dirty="0">
                <a:latin typeface="Segoe UI"/>
                <a:cs typeface="Segoe UI"/>
              </a:rPr>
              <a:t> </a:t>
            </a:r>
            <a:r>
              <a:rPr sz="2000" spc="20" dirty="0">
                <a:latin typeface="Segoe UI"/>
                <a:cs typeface="Segoe UI"/>
              </a:rPr>
              <a:t>of</a:t>
            </a:r>
            <a:r>
              <a:rPr sz="2000" spc="-50" dirty="0">
                <a:latin typeface="Segoe UI"/>
                <a:cs typeface="Segoe UI"/>
              </a:rPr>
              <a:t> </a:t>
            </a:r>
            <a:r>
              <a:rPr sz="2000" spc="10" dirty="0">
                <a:latin typeface="Segoe UI"/>
                <a:cs typeface="Segoe UI"/>
              </a:rPr>
              <a:t>parallel</a:t>
            </a:r>
            <a:r>
              <a:rPr sz="2000" spc="70" dirty="0">
                <a:latin typeface="Segoe UI"/>
                <a:cs typeface="Segoe UI"/>
              </a:rPr>
              <a:t> </a:t>
            </a:r>
            <a:r>
              <a:rPr sz="2000" spc="20" dirty="0">
                <a:latin typeface="Segoe UI"/>
                <a:cs typeface="Segoe UI"/>
              </a:rPr>
              <a:t>operators</a:t>
            </a:r>
            <a:endParaRPr sz="2000" dirty="0">
              <a:latin typeface="Segoe UI"/>
              <a:cs typeface="Segoe UI"/>
            </a:endParaRPr>
          </a:p>
        </p:txBody>
      </p:sp>
      <p:grpSp>
        <p:nvGrpSpPr>
          <p:cNvPr id="3" name="object 3"/>
          <p:cNvGrpSpPr/>
          <p:nvPr/>
        </p:nvGrpSpPr>
        <p:grpSpPr>
          <a:xfrm>
            <a:off x="3371908" y="4381558"/>
            <a:ext cx="1934210" cy="1676400"/>
            <a:chOff x="3371908" y="4381558"/>
            <a:chExt cx="1934210" cy="1676400"/>
          </a:xfrm>
        </p:grpSpPr>
        <p:sp>
          <p:nvSpPr>
            <p:cNvPr id="4" name="object 4"/>
            <p:cNvSpPr/>
            <p:nvPr/>
          </p:nvSpPr>
          <p:spPr>
            <a:xfrm>
              <a:off x="3376676" y="4386326"/>
              <a:ext cx="1924050" cy="1666875"/>
            </a:xfrm>
            <a:custGeom>
              <a:avLst/>
              <a:gdLst/>
              <a:ahLst/>
              <a:cxnLst/>
              <a:rect l="l" t="t" r="r" b="b"/>
              <a:pathLst>
                <a:path w="1924050" h="1666875">
                  <a:moveTo>
                    <a:pt x="962025" y="0"/>
                  </a:moveTo>
                  <a:lnTo>
                    <a:pt x="910927" y="1155"/>
                  </a:lnTo>
                  <a:lnTo>
                    <a:pt x="860525" y="4582"/>
                  </a:lnTo>
                  <a:lnTo>
                    <a:pt x="810885" y="10224"/>
                  </a:lnTo>
                  <a:lnTo>
                    <a:pt x="762073" y="18022"/>
                  </a:lnTo>
                  <a:lnTo>
                    <a:pt x="714155" y="27920"/>
                  </a:lnTo>
                  <a:lnTo>
                    <a:pt x="667199" y="39859"/>
                  </a:lnTo>
                  <a:lnTo>
                    <a:pt x="621270" y="53782"/>
                  </a:lnTo>
                  <a:lnTo>
                    <a:pt x="576435" y="69632"/>
                  </a:lnTo>
                  <a:lnTo>
                    <a:pt x="532760" y="87350"/>
                  </a:lnTo>
                  <a:lnTo>
                    <a:pt x="490312" y="106880"/>
                  </a:lnTo>
                  <a:lnTo>
                    <a:pt x="449158" y="128163"/>
                  </a:lnTo>
                  <a:lnTo>
                    <a:pt x="409363" y="151142"/>
                  </a:lnTo>
                  <a:lnTo>
                    <a:pt x="370994" y="175760"/>
                  </a:lnTo>
                  <a:lnTo>
                    <a:pt x="334119" y="201958"/>
                  </a:lnTo>
                  <a:lnTo>
                    <a:pt x="298802" y="229680"/>
                  </a:lnTo>
                  <a:lnTo>
                    <a:pt x="265111" y="258867"/>
                  </a:lnTo>
                  <a:lnTo>
                    <a:pt x="233112" y="289462"/>
                  </a:lnTo>
                  <a:lnTo>
                    <a:pt x="202871" y="321407"/>
                  </a:lnTo>
                  <a:lnTo>
                    <a:pt x="174455" y="354645"/>
                  </a:lnTo>
                  <a:lnTo>
                    <a:pt x="147931" y="389119"/>
                  </a:lnTo>
                  <a:lnTo>
                    <a:pt x="123364" y="424770"/>
                  </a:lnTo>
                  <a:lnTo>
                    <a:pt x="100822" y="461541"/>
                  </a:lnTo>
                  <a:lnTo>
                    <a:pt x="80371" y="499374"/>
                  </a:lnTo>
                  <a:lnTo>
                    <a:pt x="62076" y="538212"/>
                  </a:lnTo>
                  <a:lnTo>
                    <a:pt x="46006" y="577997"/>
                  </a:lnTo>
                  <a:lnTo>
                    <a:pt x="32225" y="618672"/>
                  </a:lnTo>
                  <a:lnTo>
                    <a:pt x="20801" y="660179"/>
                  </a:lnTo>
                  <a:lnTo>
                    <a:pt x="11800" y="702460"/>
                  </a:lnTo>
                  <a:lnTo>
                    <a:pt x="5289" y="745458"/>
                  </a:lnTo>
                  <a:lnTo>
                    <a:pt x="1333" y="789115"/>
                  </a:lnTo>
                  <a:lnTo>
                    <a:pt x="0" y="833374"/>
                  </a:lnTo>
                  <a:lnTo>
                    <a:pt x="1333" y="877637"/>
                  </a:lnTo>
                  <a:lnTo>
                    <a:pt x="5289" y="921298"/>
                  </a:lnTo>
                  <a:lnTo>
                    <a:pt x="11800" y="964301"/>
                  </a:lnTo>
                  <a:lnTo>
                    <a:pt x="20801" y="1006586"/>
                  </a:lnTo>
                  <a:lnTo>
                    <a:pt x="32225" y="1048096"/>
                  </a:lnTo>
                  <a:lnTo>
                    <a:pt x="46006" y="1088775"/>
                  </a:lnTo>
                  <a:lnTo>
                    <a:pt x="62076" y="1128564"/>
                  </a:lnTo>
                  <a:lnTo>
                    <a:pt x="80371" y="1167405"/>
                  </a:lnTo>
                  <a:lnTo>
                    <a:pt x="100822" y="1205241"/>
                  </a:lnTo>
                  <a:lnTo>
                    <a:pt x="123364" y="1242015"/>
                  </a:lnTo>
                  <a:lnTo>
                    <a:pt x="147931" y="1277669"/>
                  </a:lnTo>
                  <a:lnTo>
                    <a:pt x="174455" y="1312145"/>
                  </a:lnTo>
                  <a:lnTo>
                    <a:pt x="202871" y="1345385"/>
                  </a:lnTo>
                  <a:lnTo>
                    <a:pt x="233112" y="1377333"/>
                  </a:lnTo>
                  <a:lnTo>
                    <a:pt x="265111" y="1407930"/>
                  </a:lnTo>
                  <a:lnTo>
                    <a:pt x="298802" y="1437119"/>
                  </a:lnTo>
                  <a:lnTo>
                    <a:pt x="334119" y="1464842"/>
                  </a:lnTo>
                  <a:lnTo>
                    <a:pt x="370994" y="1491042"/>
                  </a:lnTo>
                  <a:lnTo>
                    <a:pt x="409363" y="1515661"/>
                  </a:lnTo>
                  <a:lnTo>
                    <a:pt x="449158" y="1538642"/>
                  </a:lnTo>
                  <a:lnTo>
                    <a:pt x="490312" y="1559926"/>
                  </a:lnTo>
                  <a:lnTo>
                    <a:pt x="532760" y="1579457"/>
                  </a:lnTo>
                  <a:lnTo>
                    <a:pt x="576435" y="1597176"/>
                  </a:lnTo>
                  <a:lnTo>
                    <a:pt x="621270" y="1613026"/>
                  </a:lnTo>
                  <a:lnTo>
                    <a:pt x="667199" y="1626950"/>
                  </a:lnTo>
                  <a:lnTo>
                    <a:pt x="714155" y="1638890"/>
                  </a:lnTo>
                  <a:lnTo>
                    <a:pt x="762073" y="1648788"/>
                  </a:lnTo>
                  <a:lnTo>
                    <a:pt x="810885" y="1656587"/>
                  </a:lnTo>
                  <a:lnTo>
                    <a:pt x="860525" y="1662228"/>
                  </a:lnTo>
                  <a:lnTo>
                    <a:pt x="910927" y="1665656"/>
                  </a:lnTo>
                  <a:lnTo>
                    <a:pt x="962025" y="1666811"/>
                  </a:lnTo>
                  <a:lnTo>
                    <a:pt x="1013110" y="1665656"/>
                  </a:lnTo>
                  <a:lnTo>
                    <a:pt x="1063502" y="1662228"/>
                  </a:lnTo>
                  <a:lnTo>
                    <a:pt x="1113134" y="1656587"/>
                  </a:lnTo>
                  <a:lnTo>
                    <a:pt x="1161939" y="1648788"/>
                  </a:lnTo>
                  <a:lnTo>
                    <a:pt x="1209851" y="1638890"/>
                  </a:lnTo>
                  <a:lnTo>
                    <a:pt x="1256802" y="1626950"/>
                  </a:lnTo>
                  <a:lnTo>
                    <a:pt x="1302728" y="1613026"/>
                  </a:lnTo>
                  <a:lnTo>
                    <a:pt x="1347560" y="1597176"/>
                  </a:lnTo>
                  <a:lnTo>
                    <a:pt x="1391233" y="1579457"/>
                  </a:lnTo>
                  <a:lnTo>
                    <a:pt x="1433680" y="1559926"/>
                  </a:lnTo>
                  <a:lnTo>
                    <a:pt x="1474835" y="1538642"/>
                  </a:lnTo>
                  <a:lnTo>
                    <a:pt x="1514631" y="1515661"/>
                  </a:lnTo>
                  <a:lnTo>
                    <a:pt x="1553001" y="1491042"/>
                  </a:lnTo>
                  <a:lnTo>
                    <a:pt x="1589879" y="1464842"/>
                  </a:lnTo>
                  <a:lnTo>
                    <a:pt x="1625198" y="1437119"/>
                  </a:lnTo>
                  <a:lnTo>
                    <a:pt x="1658892" y="1407930"/>
                  </a:lnTo>
                  <a:lnTo>
                    <a:pt x="1690895" y="1377333"/>
                  </a:lnTo>
                  <a:lnTo>
                    <a:pt x="1721139" y="1345385"/>
                  </a:lnTo>
                  <a:lnTo>
                    <a:pt x="1749559" y="1312145"/>
                  </a:lnTo>
                  <a:lnTo>
                    <a:pt x="1776087" y="1277669"/>
                  </a:lnTo>
                  <a:lnTo>
                    <a:pt x="1800658" y="1242015"/>
                  </a:lnTo>
                  <a:lnTo>
                    <a:pt x="1823204" y="1205241"/>
                  </a:lnTo>
                  <a:lnTo>
                    <a:pt x="1843659" y="1167405"/>
                  </a:lnTo>
                  <a:lnTo>
                    <a:pt x="1861958" y="1128564"/>
                  </a:lnTo>
                  <a:lnTo>
                    <a:pt x="1878032" y="1088775"/>
                  </a:lnTo>
                  <a:lnTo>
                    <a:pt x="1891816" y="1048096"/>
                  </a:lnTo>
                  <a:lnTo>
                    <a:pt x="1903242" y="1006586"/>
                  </a:lnTo>
                  <a:lnTo>
                    <a:pt x="1912246" y="964301"/>
                  </a:lnTo>
                  <a:lnTo>
                    <a:pt x="1918759" y="921298"/>
                  </a:lnTo>
                  <a:lnTo>
                    <a:pt x="1922716" y="877637"/>
                  </a:lnTo>
                  <a:lnTo>
                    <a:pt x="1924050" y="833374"/>
                  </a:lnTo>
                  <a:lnTo>
                    <a:pt x="1922716" y="789115"/>
                  </a:lnTo>
                  <a:lnTo>
                    <a:pt x="1918759" y="745458"/>
                  </a:lnTo>
                  <a:lnTo>
                    <a:pt x="1912246" y="702460"/>
                  </a:lnTo>
                  <a:lnTo>
                    <a:pt x="1903242" y="660179"/>
                  </a:lnTo>
                  <a:lnTo>
                    <a:pt x="1891816" y="618672"/>
                  </a:lnTo>
                  <a:lnTo>
                    <a:pt x="1878032" y="577997"/>
                  </a:lnTo>
                  <a:lnTo>
                    <a:pt x="1861958" y="538212"/>
                  </a:lnTo>
                  <a:lnTo>
                    <a:pt x="1843659" y="499374"/>
                  </a:lnTo>
                  <a:lnTo>
                    <a:pt x="1823204" y="461541"/>
                  </a:lnTo>
                  <a:lnTo>
                    <a:pt x="1800658" y="424770"/>
                  </a:lnTo>
                  <a:lnTo>
                    <a:pt x="1776087" y="389119"/>
                  </a:lnTo>
                  <a:lnTo>
                    <a:pt x="1749559" y="354645"/>
                  </a:lnTo>
                  <a:lnTo>
                    <a:pt x="1721139" y="321407"/>
                  </a:lnTo>
                  <a:lnTo>
                    <a:pt x="1690895" y="289462"/>
                  </a:lnTo>
                  <a:lnTo>
                    <a:pt x="1658892" y="258867"/>
                  </a:lnTo>
                  <a:lnTo>
                    <a:pt x="1625198" y="229680"/>
                  </a:lnTo>
                  <a:lnTo>
                    <a:pt x="1589879" y="201958"/>
                  </a:lnTo>
                  <a:lnTo>
                    <a:pt x="1553001" y="175760"/>
                  </a:lnTo>
                  <a:lnTo>
                    <a:pt x="1514631" y="151142"/>
                  </a:lnTo>
                  <a:lnTo>
                    <a:pt x="1474835" y="128163"/>
                  </a:lnTo>
                  <a:lnTo>
                    <a:pt x="1433680" y="106880"/>
                  </a:lnTo>
                  <a:lnTo>
                    <a:pt x="1391233" y="87350"/>
                  </a:lnTo>
                  <a:lnTo>
                    <a:pt x="1347560" y="69632"/>
                  </a:lnTo>
                  <a:lnTo>
                    <a:pt x="1302728" y="53782"/>
                  </a:lnTo>
                  <a:lnTo>
                    <a:pt x="1256802" y="39859"/>
                  </a:lnTo>
                  <a:lnTo>
                    <a:pt x="1209851" y="27920"/>
                  </a:lnTo>
                  <a:lnTo>
                    <a:pt x="1161939" y="18022"/>
                  </a:lnTo>
                  <a:lnTo>
                    <a:pt x="1113134" y="10224"/>
                  </a:lnTo>
                  <a:lnTo>
                    <a:pt x="1063502" y="4582"/>
                  </a:lnTo>
                  <a:lnTo>
                    <a:pt x="1013110" y="1155"/>
                  </a:lnTo>
                  <a:lnTo>
                    <a:pt x="962025" y="0"/>
                  </a:lnTo>
                  <a:close/>
                </a:path>
              </a:pathLst>
            </a:custGeom>
            <a:solidFill>
              <a:srgbClr val="F0D59D"/>
            </a:solidFill>
          </p:spPr>
          <p:txBody>
            <a:bodyPr wrap="square" lIns="0" tIns="0" rIns="0" bIns="0" rtlCol="0"/>
            <a:lstStyle/>
            <a:p>
              <a:endParaRPr/>
            </a:p>
          </p:txBody>
        </p:sp>
        <p:sp>
          <p:nvSpPr>
            <p:cNvPr id="5" name="object 5"/>
            <p:cNvSpPr/>
            <p:nvPr/>
          </p:nvSpPr>
          <p:spPr>
            <a:xfrm>
              <a:off x="3376676" y="4386326"/>
              <a:ext cx="1924050" cy="1666875"/>
            </a:xfrm>
            <a:custGeom>
              <a:avLst/>
              <a:gdLst/>
              <a:ahLst/>
              <a:cxnLst/>
              <a:rect l="l" t="t" r="r" b="b"/>
              <a:pathLst>
                <a:path w="1924050" h="1666875">
                  <a:moveTo>
                    <a:pt x="0" y="833374"/>
                  </a:moveTo>
                  <a:lnTo>
                    <a:pt x="1333" y="789115"/>
                  </a:lnTo>
                  <a:lnTo>
                    <a:pt x="5289" y="745458"/>
                  </a:lnTo>
                  <a:lnTo>
                    <a:pt x="11800" y="702460"/>
                  </a:lnTo>
                  <a:lnTo>
                    <a:pt x="20801" y="660179"/>
                  </a:lnTo>
                  <a:lnTo>
                    <a:pt x="32225" y="618672"/>
                  </a:lnTo>
                  <a:lnTo>
                    <a:pt x="46006" y="577997"/>
                  </a:lnTo>
                  <a:lnTo>
                    <a:pt x="62076" y="538212"/>
                  </a:lnTo>
                  <a:lnTo>
                    <a:pt x="80371" y="499374"/>
                  </a:lnTo>
                  <a:lnTo>
                    <a:pt x="100822" y="461541"/>
                  </a:lnTo>
                  <a:lnTo>
                    <a:pt x="123364" y="424770"/>
                  </a:lnTo>
                  <a:lnTo>
                    <a:pt x="147931" y="389119"/>
                  </a:lnTo>
                  <a:lnTo>
                    <a:pt x="174455" y="354645"/>
                  </a:lnTo>
                  <a:lnTo>
                    <a:pt x="202871" y="321407"/>
                  </a:lnTo>
                  <a:lnTo>
                    <a:pt x="233112" y="289462"/>
                  </a:lnTo>
                  <a:lnTo>
                    <a:pt x="265111" y="258867"/>
                  </a:lnTo>
                  <a:lnTo>
                    <a:pt x="298802" y="229680"/>
                  </a:lnTo>
                  <a:lnTo>
                    <a:pt x="334119" y="201958"/>
                  </a:lnTo>
                  <a:lnTo>
                    <a:pt x="370994" y="175760"/>
                  </a:lnTo>
                  <a:lnTo>
                    <a:pt x="409363" y="151142"/>
                  </a:lnTo>
                  <a:lnTo>
                    <a:pt x="449158" y="128163"/>
                  </a:lnTo>
                  <a:lnTo>
                    <a:pt x="490312" y="106880"/>
                  </a:lnTo>
                  <a:lnTo>
                    <a:pt x="532760" y="87350"/>
                  </a:lnTo>
                  <a:lnTo>
                    <a:pt x="576435" y="69632"/>
                  </a:lnTo>
                  <a:lnTo>
                    <a:pt x="621270" y="53782"/>
                  </a:lnTo>
                  <a:lnTo>
                    <a:pt x="667199" y="39859"/>
                  </a:lnTo>
                  <a:lnTo>
                    <a:pt x="714155" y="27920"/>
                  </a:lnTo>
                  <a:lnTo>
                    <a:pt x="762073" y="18022"/>
                  </a:lnTo>
                  <a:lnTo>
                    <a:pt x="810885" y="10224"/>
                  </a:lnTo>
                  <a:lnTo>
                    <a:pt x="860525" y="4582"/>
                  </a:lnTo>
                  <a:lnTo>
                    <a:pt x="910927" y="1155"/>
                  </a:lnTo>
                  <a:lnTo>
                    <a:pt x="962025" y="0"/>
                  </a:lnTo>
                  <a:lnTo>
                    <a:pt x="1013110" y="1155"/>
                  </a:lnTo>
                  <a:lnTo>
                    <a:pt x="1063502" y="4582"/>
                  </a:lnTo>
                  <a:lnTo>
                    <a:pt x="1113134" y="10224"/>
                  </a:lnTo>
                  <a:lnTo>
                    <a:pt x="1161939" y="18022"/>
                  </a:lnTo>
                  <a:lnTo>
                    <a:pt x="1209851" y="27920"/>
                  </a:lnTo>
                  <a:lnTo>
                    <a:pt x="1256802" y="39859"/>
                  </a:lnTo>
                  <a:lnTo>
                    <a:pt x="1302728" y="53782"/>
                  </a:lnTo>
                  <a:lnTo>
                    <a:pt x="1347560" y="69632"/>
                  </a:lnTo>
                  <a:lnTo>
                    <a:pt x="1391233" y="87350"/>
                  </a:lnTo>
                  <a:lnTo>
                    <a:pt x="1433680" y="106880"/>
                  </a:lnTo>
                  <a:lnTo>
                    <a:pt x="1474835" y="128163"/>
                  </a:lnTo>
                  <a:lnTo>
                    <a:pt x="1514631" y="151142"/>
                  </a:lnTo>
                  <a:lnTo>
                    <a:pt x="1553001" y="175760"/>
                  </a:lnTo>
                  <a:lnTo>
                    <a:pt x="1589879" y="201958"/>
                  </a:lnTo>
                  <a:lnTo>
                    <a:pt x="1625198" y="229680"/>
                  </a:lnTo>
                  <a:lnTo>
                    <a:pt x="1658892" y="258867"/>
                  </a:lnTo>
                  <a:lnTo>
                    <a:pt x="1690895" y="289462"/>
                  </a:lnTo>
                  <a:lnTo>
                    <a:pt x="1721139" y="321407"/>
                  </a:lnTo>
                  <a:lnTo>
                    <a:pt x="1749559" y="354645"/>
                  </a:lnTo>
                  <a:lnTo>
                    <a:pt x="1776087" y="389119"/>
                  </a:lnTo>
                  <a:lnTo>
                    <a:pt x="1800658" y="424770"/>
                  </a:lnTo>
                  <a:lnTo>
                    <a:pt x="1823204" y="461541"/>
                  </a:lnTo>
                  <a:lnTo>
                    <a:pt x="1843659" y="499374"/>
                  </a:lnTo>
                  <a:lnTo>
                    <a:pt x="1861958" y="538212"/>
                  </a:lnTo>
                  <a:lnTo>
                    <a:pt x="1878032" y="577997"/>
                  </a:lnTo>
                  <a:lnTo>
                    <a:pt x="1891816" y="618672"/>
                  </a:lnTo>
                  <a:lnTo>
                    <a:pt x="1903242" y="660179"/>
                  </a:lnTo>
                  <a:lnTo>
                    <a:pt x="1912246" y="702460"/>
                  </a:lnTo>
                  <a:lnTo>
                    <a:pt x="1918759" y="745458"/>
                  </a:lnTo>
                  <a:lnTo>
                    <a:pt x="1922716" y="789115"/>
                  </a:lnTo>
                  <a:lnTo>
                    <a:pt x="1924050" y="833374"/>
                  </a:lnTo>
                  <a:lnTo>
                    <a:pt x="1922716" y="877637"/>
                  </a:lnTo>
                  <a:lnTo>
                    <a:pt x="1918759" y="921298"/>
                  </a:lnTo>
                  <a:lnTo>
                    <a:pt x="1912246" y="964301"/>
                  </a:lnTo>
                  <a:lnTo>
                    <a:pt x="1903242" y="1006586"/>
                  </a:lnTo>
                  <a:lnTo>
                    <a:pt x="1891816" y="1048096"/>
                  </a:lnTo>
                  <a:lnTo>
                    <a:pt x="1878032" y="1088775"/>
                  </a:lnTo>
                  <a:lnTo>
                    <a:pt x="1861958" y="1128564"/>
                  </a:lnTo>
                  <a:lnTo>
                    <a:pt x="1843659" y="1167405"/>
                  </a:lnTo>
                  <a:lnTo>
                    <a:pt x="1823204" y="1205241"/>
                  </a:lnTo>
                  <a:lnTo>
                    <a:pt x="1800658" y="1242015"/>
                  </a:lnTo>
                  <a:lnTo>
                    <a:pt x="1776087" y="1277669"/>
                  </a:lnTo>
                  <a:lnTo>
                    <a:pt x="1749559" y="1312145"/>
                  </a:lnTo>
                  <a:lnTo>
                    <a:pt x="1721139" y="1345385"/>
                  </a:lnTo>
                  <a:lnTo>
                    <a:pt x="1690895" y="1377333"/>
                  </a:lnTo>
                  <a:lnTo>
                    <a:pt x="1658892" y="1407930"/>
                  </a:lnTo>
                  <a:lnTo>
                    <a:pt x="1625198" y="1437119"/>
                  </a:lnTo>
                  <a:lnTo>
                    <a:pt x="1589879" y="1464842"/>
                  </a:lnTo>
                  <a:lnTo>
                    <a:pt x="1553001" y="1491042"/>
                  </a:lnTo>
                  <a:lnTo>
                    <a:pt x="1514631" y="1515661"/>
                  </a:lnTo>
                  <a:lnTo>
                    <a:pt x="1474835" y="1538642"/>
                  </a:lnTo>
                  <a:lnTo>
                    <a:pt x="1433680" y="1559926"/>
                  </a:lnTo>
                  <a:lnTo>
                    <a:pt x="1391233" y="1579457"/>
                  </a:lnTo>
                  <a:lnTo>
                    <a:pt x="1347560" y="1597176"/>
                  </a:lnTo>
                  <a:lnTo>
                    <a:pt x="1302728" y="1613026"/>
                  </a:lnTo>
                  <a:lnTo>
                    <a:pt x="1256802" y="1626950"/>
                  </a:lnTo>
                  <a:lnTo>
                    <a:pt x="1209851" y="1638890"/>
                  </a:lnTo>
                  <a:lnTo>
                    <a:pt x="1161939" y="1648788"/>
                  </a:lnTo>
                  <a:lnTo>
                    <a:pt x="1113134" y="1656587"/>
                  </a:lnTo>
                  <a:lnTo>
                    <a:pt x="1063502" y="1662228"/>
                  </a:lnTo>
                  <a:lnTo>
                    <a:pt x="1013110" y="1665656"/>
                  </a:lnTo>
                  <a:lnTo>
                    <a:pt x="962025" y="1666811"/>
                  </a:lnTo>
                  <a:lnTo>
                    <a:pt x="910927" y="1665656"/>
                  </a:lnTo>
                  <a:lnTo>
                    <a:pt x="860525" y="1662228"/>
                  </a:lnTo>
                  <a:lnTo>
                    <a:pt x="810885" y="1656587"/>
                  </a:lnTo>
                  <a:lnTo>
                    <a:pt x="762073" y="1648788"/>
                  </a:lnTo>
                  <a:lnTo>
                    <a:pt x="714155" y="1638890"/>
                  </a:lnTo>
                  <a:lnTo>
                    <a:pt x="667199" y="1626950"/>
                  </a:lnTo>
                  <a:lnTo>
                    <a:pt x="621270" y="1613026"/>
                  </a:lnTo>
                  <a:lnTo>
                    <a:pt x="576435" y="1597176"/>
                  </a:lnTo>
                  <a:lnTo>
                    <a:pt x="532760" y="1579457"/>
                  </a:lnTo>
                  <a:lnTo>
                    <a:pt x="490312" y="1559926"/>
                  </a:lnTo>
                  <a:lnTo>
                    <a:pt x="449158" y="1538642"/>
                  </a:lnTo>
                  <a:lnTo>
                    <a:pt x="409363" y="1515661"/>
                  </a:lnTo>
                  <a:lnTo>
                    <a:pt x="370994" y="1491042"/>
                  </a:lnTo>
                  <a:lnTo>
                    <a:pt x="334119" y="1464842"/>
                  </a:lnTo>
                  <a:lnTo>
                    <a:pt x="298802" y="1437119"/>
                  </a:lnTo>
                  <a:lnTo>
                    <a:pt x="265111" y="1407930"/>
                  </a:lnTo>
                  <a:lnTo>
                    <a:pt x="233112" y="1377333"/>
                  </a:lnTo>
                  <a:lnTo>
                    <a:pt x="202871" y="1345385"/>
                  </a:lnTo>
                  <a:lnTo>
                    <a:pt x="174455" y="1312145"/>
                  </a:lnTo>
                  <a:lnTo>
                    <a:pt x="147931" y="1277669"/>
                  </a:lnTo>
                  <a:lnTo>
                    <a:pt x="123364" y="1242015"/>
                  </a:lnTo>
                  <a:lnTo>
                    <a:pt x="100822" y="1205241"/>
                  </a:lnTo>
                  <a:lnTo>
                    <a:pt x="80371" y="1167405"/>
                  </a:lnTo>
                  <a:lnTo>
                    <a:pt x="62076" y="1128564"/>
                  </a:lnTo>
                  <a:lnTo>
                    <a:pt x="46006" y="1088775"/>
                  </a:lnTo>
                  <a:lnTo>
                    <a:pt x="32225" y="1048096"/>
                  </a:lnTo>
                  <a:lnTo>
                    <a:pt x="20801" y="1006586"/>
                  </a:lnTo>
                  <a:lnTo>
                    <a:pt x="11800" y="964301"/>
                  </a:lnTo>
                  <a:lnTo>
                    <a:pt x="5289" y="921298"/>
                  </a:lnTo>
                  <a:lnTo>
                    <a:pt x="1333" y="877637"/>
                  </a:lnTo>
                  <a:lnTo>
                    <a:pt x="0" y="833374"/>
                  </a:lnTo>
                  <a:close/>
                </a:path>
              </a:pathLst>
            </a:custGeom>
            <a:ln w="9534">
              <a:solidFill>
                <a:srgbClr val="E9C161"/>
              </a:solidFill>
            </a:ln>
          </p:spPr>
          <p:txBody>
            <a:bodyPr wrap="square" lIns="0" tIns="0" rIns="0" bIns="0" rtlCol="0"/>
            <a:lstStyle/>
            <a:p>
              <a:endParaRPr/>
            </a:p>
          </p:txBody>
        </p:sp>
        <p:sp>
          <p:nvSpPr>
            <p:cNvPr id="6" name="object 6"/>
            <p:cNvSpPr/>
            <p:nvPr/>
          </p:nvSpPr>
          <p:spPr>
            <a:xfrm>
              <a:off x="3686175" y="4705350"/>
              <a:ext cx="1295400" cy="981075"/>
            </a:xfrm>
            <a:custGeom>
              <a:avLst/>
              <a:gdLst/>
              <a:ahLst/>
              <a:cxnLst/>
              <a:rect l="l" t="t" r="r" b="b"/>
              <a:pathLst>
                <a:path w="1295400" h="981075">
                  <a:moveTo>
                    <a:pt x="1295400" y="652526"/>
                  </a:moveTo>
                  <a:lnTo>
                    <a:pt x="219075" y="652526"/>
                  </a:lnTo>
                  <a:lnTo>
                    <a:pt x="219075" y="542925"/>
                  </a:lnTo>
                  <a:lnTo>
                    <a:pt x="0" y="762000"/>
                  </a:lnTo>
                  <a:lnTo>
                    <a:pt x="219075" y="981075"/>
                  </a:lnTo>
                  <a:lnTo>
                    <a:pt x="219075" y="871601"/>
                  </a:lnTo>
                  <a:lnTo>
                    <a:pt x="1295400" y="871601"/>
                  </a:lnTo>
                  <a:lnTo>
                    <a:pt x="1295400" y="652526"/>
                  </a:lnTo>
                  <a:close/>
                </a:path>
                <a:path w="1295400" h="981075">
                  <a:moveTo>
                    <a:pt x="1295400" y="109601"/>
                  </a:moveTo>
                  <a:lnTo>
                    <a:pt x="219075" y="109601"/>
                  </a:lnTo>
                  <a:lnTo>
                    <a:pt x="219075" y="0"/>
                  </a:lnTo>
                  <a:lnTo>
                    <a:pt x="0" y="219075"/>
                  </a:lnTo>
                  <a:lnTo>
                    <a:pt x="219075" y="438150"/>
                  </a:lnTo>
                  <a:lnTo>
                    <a:pt x="219075" y="328676"/>
                  </a:lnTo>
                  <a:lnTo>
                    <a:pt x="1295400" y="328676"/>
                  </a:lnTo>
                  <a:lnTo>
                    <a:pt x="1295400" y="109601"/>
                  </a:lnTo>
                  <a:close/>
                </a:path>
              </a:pathLst>
            </a:custGeom>
            <a:solidFill>
              <a:srgbClr val="000000"/>
            </a:solidFill>
          </p:spPr>
          <p:txBody>
            <a:bodyPr wrap="square" lIns="0" tIns="0" rIns="0" bIns="0" rtlCol="0"/>
            <a:lstStyle/>
            <a:p>
              <a:endParaRPr/>
            </a:p>
          </p:txBody>
        </p:sp>
      </p:grpSp>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457190" cy="449580"/>
          </a:xfrm>
          <a:prstGeom prst="rect">
            <a:avLst/>
          </a:prstGeom>
        </p:spPr>
        <p:txBody>
          <a:bodyPr vert="horz" wrap="square" lIns="0" tIns="16510" rIns="0" bIns="0" rtlCol="0">
            <a:spAutoFit/>
          </a:bodyPr>
          <a:lstStyle/>
          <a:p>
            <a:pPr marL="12700">
              <a:lnSpc>
                <a:spcPct val="100000"/>
              </a:lnSpc>
              <a:spcBef>
                <a:spcPts val="130"/>
              </a:spcBef>
            </a:pPr>
            <a:r>
              <a:rPr spc="20" dirty="0"/>
              <a:t>Warnings</a:t>
            </a:r>
            <a:r>
              <a:rPr dirty="0"/>
              <a:t> </a:t>
            </a:r>
            <a:r>
              <a:rPr spc="5" dirty="0"/>
              <a:t>in</a:t>
            </a:r>
            <a:r>
              <a:rPr spc="-10" dirty="0"/>
              <a:t> </a:t>
            </a:r>
            <a:r>
              <a:rPr spc="5" dirty="0"/>
              <a:t>Query</a:t>
            </a:r>
            <a:r>
              <a:rPr spc="60" dirty="0"/>
              <a:t> </a:t>
            </a:r>
            <a:r>
              <a:rPr spc="15" dirty="0"/>
              <a:t>Execution</a:t>
            </a:r>
            <a:r>
              <a:rPr spc="55" dirty="0"/>
              <a:t> </a:t>
            </a:r>
            <a:r>
              <a:rPr spc="15" dirty="0"/>
              <a:t>Plans</a:t>
            </a:r>
          </a:p>
        </p:txBody>
      </p:sp>
      <p:sp>
        <p:nvSpPr>
          <p:cNvPr id="3" name="object 3"/>
          <p:cNvSpPr txBox="1"/>
          <p:nvPr/>
        </p:nvSpPr>
        <p:spPr>
          <a:xfrm>
            <a:off x="538162" y="1046416"/>
            <a:ext cx="8072438" cy="3956019"/>
          </a:xfrm>
          <a:prstGeom prst="rect">
            <a:avLst/>
          </a:prstGeom>
        </p:spPr>
        <p:txBody>
          <a:bodyPr vert="horz" wrap="square" lIns="0" tIns="5715" rIns="0" bIns="0" rtlCol="0">
            <a:spAutoFit/>
          </a:bodyPr>
          <a:lstStyle/>
          <a:p>
            <a:pPr marL="184150" marR="958850" indent="-171450">
              <a:lnSpc>
                <a:spcPct val="150000"/>
              </a:lnSpc>
              <a:spcBef>
                <a:spcPts val="45"/>
              </a:spcBef>
              <a:buClr>
                <a:srgbClr val="006FC0"/>
              </a:buClr>
              <a:buSzPct val="92727"/>
              <a:buFont typeface="Arial MT"/>
              <a:buChar char="•"/>
              <a:tabLst>
                <a:tab pos="184150" algn="l"/>
              </a:tabLst>
            </a:pPr>
            <a:r>
              <a:rPr sz="2400" spc="10" dirty="0">
                <a:latin typeface="Segoe UI"/>
                <a:cs typeface="Segoe UI"/>
              </a:rPr>
              <a:t>Query</a:t>
            </a:r>
            <a:r>
              <a:rPr sz="2400" spc="70" dirty="0">
                <a:latin typeface="Segoe UI"/>
                <a:cs typeface="Segoe UI"/>
              </a:rPr>
              <a:t> </a:t>
            </a:r>
            <a:r>
              <a:rPr sz="2400" spc="15" dirty="0">
                <a:latin typeface="Segoe UI"/>
                <a:cs typeface="Segoe UI"/>
              </a:rPr>
              <a:t>plan</a:t>
            </a:r>
            <a:r>
              <a:rPr sz="2400" dirty="0">
                <a:latin typeface="Segoe UI"/>
                <a:cs typeface="Segoe UI"/>
              </a:rPr>
              <a:t> </a:t>
            </a:r>
            <a:r>
              <a:rPr sz="2400" spc="20" dirty="0">
                <a:latin typeface="Segoe UI"/>
                <a:cs typeface="Segoe UI"/>
              </a:rPr>
              <a:t>operators</a:t>
            </a:r>
            <a:r>
              <a:rPr sz="2400" spc="15" dirty="0">
                <a:latin typeface="Segoe UI"/>
                <a:cs typeface="Segoe UI"/>
              </a:rPr>
              <a:t> </a:t>
            </a:r>
            <a:r>
              <a:rPr sz="2400" spc="20" dirty="0">
                <a:latin typeface="Segoe UI"/>
                <a:cs typeface="Segoe UI"/>
              </a:rPr>
              <a:t>may</a:t>
            </a:r>
            <a:r>
              <a:rPr sz="2400" spc="-5" dirty="0">
                <a:latin typeface="Segoe UI"/>
                <a:cs typeface="Segoe UI"/>
              </a:rPr>
              <a:t> </a:t>
            </a:r>
            <a:r>
              <a:rPr sz="2400" spc="20" dirty="0">
                <a:latin typeface="Segoe UI"/>
                <a:cs typeface="Segoe UI"/>
              </a:rPr>
              <a:t>have</a:t>
            </a:r>
            <a:r>
              <a:rPr sz="2400" spc="40" dirty="0">
                <a:latin typeface="Segoe UI"/>
                <a:cs typeface="Segoe UI"/>
              </a:rPr>
              <a:t> </a:t>
            </a:r>
            <a:r>
              <a:rPr sz="2400" spc="20" dirty="0">
                <a:latin typeface="Segoe UI"/>
                <a:cs typeface="Segoe UI"/>
              </a:rPr>
              <a:t>associated </a:t>
            </a:r>
            <a:r>
              <a:rPr sz="2400" spc="-735" dirty="0">
                <a:latin typeface="Segoe UI"/>
                <a:cs typeface="Segoe UI"/>
              </a:rPr>
              <a:t> </a:t>
            </a:r>
            <a:r>
              <a:rPr sz="2400" spc="15" dirty="0">
                <a:latin typeface="Segoe UI"/>
                <a:cs typeface="Segoe UI"/>
              </a:rPr>
              <a:t>warnings</a:t>
            </a:r>
            <a:endParaRPr sz="2400" dirty="0">
              <a:latin typeface="Segoe UI"/>
              <a:cs typeface="Segoe UI"/>
            </a:endParaRPr>
          </a:p>
          <a:p>
            <a:pPr marL="184150" marR="1466850" indent="-171450">
              <a:lnSpc>
                <a:spcPct val="150000"/>
              </a:lnSpc>
              <a:spcBef>
                <a:spcPts val="605"/>
              </a:spcBef>
              <a:buClr>
                <a:srgbClr val="006FC0"/>
              </a:buClr>
              <a:buSzPct val="92727"/>
              <a:buFont typeface="Arial MT"/>
              <a:buChar char="•"/>
              <a:tabLst>
                <a:tab pos="184150" algn="l"/>
              </a:tabLst>
            </a:pPr>
            <a:r>
              <a:rPr sz="2400" spc="20" dirty="0">
                <a:latin typeface="Segoe UI"/>
                <a:cs typeface="Segoe UI"/>
              </a:rPr>
              <a:t>Warnings </a:t>
            </a:r>
            <a:r>
              <a:rPr sz="2400" spc="15" dirty="0">
                <a:latin typeface="Segoe UI"/>
                <a:cs typeface="Segoe UI"/>
              </a:rPr>
              <a:t>indicate issues </a:t>
            </a:r>
            <a:r>
              <a:rPr sz="2400" spc="20" dirty="0">
                <a:latin typeface="Segoe UI"/>
                <a:cs typeface="Segoe UI"/>
              </a:rPr>
              <a:t>that may have </a:t>
            </a:r>
            <a:r>
              <a:rPr lang="en-GB" sz="2400" spc="20" dirty="0">
                <a:latin typeface="Segoe UI"/>
                <a:cs typeface="Segoe UI"/>
              </a:rPr>
              <a:t> s</a:t>
            </a:r>
            <a:r>
              <a:rPr sz="2400" spc="15" dirty="0" err="1">
                <a:latin typeface="Segoe UI"/>
                <a:cs typeface="Segoe UI"/>
              </a:rPr>
              <a:t>ignificant</a:t>
            </a:r>
            <a:r>
              <a:rPr sz="2400" spc="30" dirty="0">
                <a:latin typeface="Segoe UI"/>
                <a:cs typeface="Segoe UI"/>
              </a:rPr>
              <a:t> </a:t>
            </a:r>
            <a:r>
              <a:rPr sz="2400" spc="15" dirty="0">
                <a:latin typeface="Segoe UI"/>
                <a:cs typeface="Segoe UI"/>
              </a:rPr>
              <a:t>negative</a:t>
            </a:r>
            <a:r>
              <a:rPr sz="2400" spc="45" dirty="0">
                <a:latin typeface="Segoe UI"/>
                <a:cs typeface="Segoe UI"/>
              </a:rPr>
              <a:t> </a:t>
            </a:r>
            <a:r>
              <a:rPr sz="2400" spc="15" dirty="0">
                <a:latin typeface="Segoe UI"/>
                <a:cs typeface="Segoe UI"/>
              </a:rPr>
              <a:t>impact</a:t>
            </a:r>
            <a:r>
              <a:rPr sz="2400" spc="25" dirty="0">
                <a:latin typeface="Segoe UI"/>
                <a:cs typeface="Segoe UI"/>
              </a:rPr>
              <a:t> on</a:t>
            </a:r>
            <a:r>
              <a:rPr sz="2400" spc="5" dirty="0">
                <a:latin typeface="Segoe UI"/>
                <a:cs typeface="Segoe UI"/>
              </a:rPr>
              <a:t> </a:t>
            </a:r>
            <a:r>
              <a:rPr sz="2400" spc="10" dirty="0">
                <a:latin typeface="Segoe UI"/>
                <a:cs typeface="Segoe UI"/>
              </a:rPr>
              <a:t>query</a:t>
            </a:r>
            <a:r>
              <a:rPr lang="en-GB" sz="2400" spc="10" dirty="0">
                <a:latin typeface="Segoe UI"/>
                <a:cs typeface="Segoe UI"/>
              </a:rPr>
              <a:t> </a:t>
            </a:r>
            <a:r>
              <a:rPr sz="2400" spc="15" dirty="0">
                <a:latin typeface="Segoe UI"/>
                <a:cs typeface="Segoe UI"/>
              </a:rPr>
              <a:t>performance</a:t>
            </a:r>
            <a:endParaRPr sz="2400" dirty="0">
              <a:latin typeface="Segoe UI"/>
              <a:cs typeface="Segoe UI"/>
            </a:endParaRPr>
          </a:p>
          <a:p>
            <a:pPr marL="184150" marR="5080" indent="-171450">
              <a:lnSpc>
                <a:spcPct val="150000"/>
              </a:lnSpc>
              <a:spcBef>
                <a:spcPts val="525"/>
              </a:spcBef>
              <a:buClr>
                <a:srgbClr val="006FC0"/>
              </a:buClr>
              <a:buSzPct val="92727"/>
              <a:buFont typeface="Arial MT"/>
              <a:buChar char="•"/>
              <a:tabLst>
                <a:tab pos="184150" algn="l"/>
              </a:tabLst>
            </a:pPr>
            <a:r>
              <a:rPr sz="2400" spc="20" dirty="0">
                <a:latin typeface="Segoe UI"/>
                <a:cs typeface="Segoe UI"/>
              </a:rPr>
              <a:t>Warnings</a:t>
            </a:r>
            <a:r>
              <a:rPr sz="2400" spc="15" dirty="0">
                <a:latin typeface="Segoe UI"/>
                <a:cs typeface="Segoe UI"/>
              </a:rPr>
              <a:t> are</a:t>
            </a:r>
            <a:r>
              <a:rPr sz="2400" spc="45" dirty="0">
                <a:latin typeface="Segoe UI"/>
                <a:cs typeface="Segoe UI"/>
              </a:rPr>
              <a:t> </a:t>
            </a:r>
            <a:r>
              <a:rPr sz="2400" spc="15" dirty="0">
                <a:latin typeface="Segoe UI"/>
                <a:cs typeface="Segoe UI"/>
              </a:rPr>
              <a:t>serious</a:t>
            </a:r>
            <a:r>
              <a:rPr sz="2400" spc="20" dirty="0">
                <a:latin typeface="Segoe UI"/>
                <a:cs typeface="Segoe UI"/>
              </a:rPr>
              <a:t> </a:t>
            </a:r>
            <a:r>
              <a:rPr sz="2400" spc="15" dirty="0">
                <a:latin typeface="Segoe UI"/>
                <a:cs typeface="Segoe UI"/>
              </a:rPr>
              <a:t>and </a:t>
            </a:r>
            <a:r>
              <a:rPr sz="2400" spc="20" dirty="0">
                <a:latin typeface="Segoe UI"/>
                <a:cs typeface="Segoe UI"/>
              </a:rPr>
              <a:t>should</a:t>
            </a:r>
            <a:r>
              <a:rPr sz="2400" spc="85" dirty="0">
                <a:latin typeface="Segoe UI"/>
                <a:cs typeface="Segoe UI"/>
              </a:rPr>
              <a:t> </a:t>
            </a:r>
            <a:r>
              <a:rPr sz="2400" spc="20" dirty="0">
                <a:latin typeface="Segoe UI"/>
                <a:cs typeface="Segoe UI"/>
              </a:rPr>
              <a:t>be</a:t>
            </a:r>
            <a:r>
              <a:rPr sz="2400" spc="-35" dirty="0">
                <a:latin typeface="Segoe UI"/>
                <a:cs typeface="Segoe UI"/>
              </a:rPr>
              <a:t> </a:t>
            </a:r>
            <a:r>
              <a:rPr sz="2400" spc="15" dirty="0">
                <a:latin typeface="Segoe UI"/>
                <a:cs typeface="Segoe UI"/>
              </a:rPr>
              <a:t>investigated </a:t>
            </a:r>
            <a:r>
              <a:rPr sz="2400" spc="-735" dirty="0">
                <a:latin typeface="Segoe UI"/>
                <a:cs typeface="Segoe UI"/>
              </a:rPr>
              <a:t> </a:t>
            </a:r>
            <a:r>
              <a:rPr sz="2400" spc="15" dirty="0">
                <a:latin typeface="Segoe UI"/>
                <a:cs typeface="Segoe UI"/>
              </a:rPr>
              <a:t>and</a:t>
            </a:r>
            <a:r>
              <a:rPr sz="2400" spc="10" dirty="0">
                <a:latin typeface="Segoe UI"/>
                <a:cs typeface="Segoe UI"/>
              </a:rPr>
              <a:t> </a:t>
            </a:r>
            <a:r>
              <a:rPr sz="2400" spc="15" dirty="0">
                <a:latin typeface="Segoe UI"/>
                <a:cs typeface="Segoe UI"/>
              </a:rPr>
              <a:t>addressed</a:t>
            </a:r>
            <a:endParaRPr sz="2400" dirty="0">
              <a:latin typeface="Segoe UI"/>
              <a:cs typeface="Segoe UI"/>
            </a:endParaRPr>
          </a:p>
        </p:txBody>
      </p:sp>
      <p:sp>
        <p:nvSpPr>
          <p:cNvPr id="4" name="object 4"/>
          <p:cNvSpPr/>
          <p:nvPr/>
        </p:nvSpPr>
        <p:spPr>
          <a:xfrm>
            <a:off x="1756931" y="4898072"/>
            <a:ext cx="2076450" cy="1790700"/>
          </a:xfrm>
          <a:custGeom>
            <a:avLst/>
            <a:gdLst/>
            <a:ahLst/>
            <a:cxnLst/>
            <a:rect l="l" t="t" r="r" b="b"/>
            <a:pathLst>
              <a:path w="2076450" h="1790700">
                <a:moveTo>
                  <a:pt x="1038225" y="0"/>
                </a:moveTo>
                <a:lnTo>
                  <a:pt x="0" y="1790700"/>
                </a:lnTo>
                <a:lnTo>
                  <a:pt x="2076450" y="1790700"/>
                </a:lnTo>
                <a:lnTo>
                  <a:pt x="1038225" y="0"/>
                </a:lnTo>
                <a:close/>
              </a:path>
            </a:pathLst>
          </a:custGeom>
          <a:solidFill>
            <a:srgbClr val="FFC000"/>
          </a:solidFill>
        </p:spPr>
        <p:txBody>
          <a:bodyPr wrap="square" lIns="0" tIns="0" rIns="0" bIns="0" rtlCol="0"/>
          <a:lstStyle/>
          <a:p>
            <a:endParaRPr/>
          </a:p>
        </p:txBody>
      </p:sp>
      <p:sp>
        <p:nvSpPr>
          <p:cNvPr id="5" name="object 5"/>
          <p:cNvSpPr txBox="1"/>
          <p:nvPr/>
        </p:nvSpPr>
        <p:spPr>
          <a:xfrm>
            <a:off x="2536711" y="5163791"/>
            <a:ext cx="516890" cy="1490345"/>
          </a:xfrm>
          <a:prstGeom prst="rect">
            <a:avLst/>
          </a:prstGeom>
        </p:spPr>
        <p:txBody>
          <a:bodyPr vert="horz" wrap="square" lIns="0" tIns="13970" rIns="0" bIns="0" rtlCol="0">
            <a:spAutoFit/>
          </a:bodyPr>
          <a:lstStyle/>
          <a:p>
            <a:pPr marL="12700">
              <a:lnSpc>
                <a:spcPct val="100000"/>
              </a:lnSpc>
              <a:spcBef>
                <a:spcPts val="110"/>
              </a:spcBef>
            </a:pPr>
            <a:r>
              <a:rPr sz="9600" b="1" spc="5" dirty="0">
                <a:latin typeface="Verdana"/>
                <a:cs typeface="Verdana"/>
              </a:rPr>
              <a:t>!</a:t>
            </a:r>
            <a:endParaRPr sz="9600" dirty="0">
              <a:latin typeface="Verdana"/>
              <a:cs typeface="Verdana"/>
            </a:endParaRPr>
          </a:p>
        </p:txBody>
      </p:sp>
      <p:sp>
        <p:nvSpPr>
          <p:cNvPr id="6" name="object 6"/>
          <p:cNvSpPr/>
          <p:nvPr/>
        </p:nvSpPr>
        <p:spPr>
          <a:xfrm>
            <a:off x="5277865" y="4898072"/>
            <a:ext cx="1781175" cy="1790700"/>
          </a:xfrm>
          <a:custGeom>
            <a:avLst/>
            <a:gdLst/>
            <a:ahLst/>
            <a:cxnLst/>
            <a:rect l="l" t="t" r="r" b="b"/>
            <a:pathLst>
              <a:path w="1781175" h="1790700">
                <a:moveTo>
                  <a:pt x="890651" y="0"/>
                </a:moveTo>
                <a:lnTo>
                  <a:pt x="843351" y="1240"/>
                </a:lnTo>
                <a:lnTo>
                  <a:pt x="796694" y="4922"/>
                </a:lnTo>
                <a:lnTo>
                  <a:pt x="750742" y="10982"/>
                </a:lnTo>
                <a:lnTo>
                  <a:pt x="705555" y="19360"/>
                </a:lnTo>
                <a:lnTo>
                  <a:pt x="661196" y="29992"/>
                </a:lnTo>
                <a:lnTo>
                  <a:pt x="617726" y="42817"/>
                </a:lnTo>
                <a:lnTo>
                  <a:pt x="575207" y="57774"/>
                </a:lnTo>
                <a:lnTo>
                  <a:pt x="533700" y="74801"/>
                </a:lnTo>
                <a:lnTo>
                  <a:pt x="493266" y="93835"/>
                </a:lnTo>
                <a:lnTo>
                  <a:pt x="453968" y="114815"/>
                </a:lnTo>
                <a:lnTo>
                  <a:pt x="415867" y="137679"/>
                </a:lnTo>
                <a:lnTo>
                  <a:pt x="379024" y="162365"/>
                </a:lnTo>
                <a:lnTo>
                  <a:pt x="343501" y="188811"/>
                </a:lnTo>
                <a:lnTo>
                  <a:pt x="309360" y="216956"/>
                </a:lnTo>
                <a:lnTo>
                  <a:pt x="276662" y="246738"/>
                </a:lnTo>
                <a:lnTo>
                  <a:pt x="245469" y="278094"/>
                </a:lnTo>
                <a:lnTo>
                  <a:pt x="215842" y="310963"/>
                </a:lnTo>
                <a:lnTo>
                  <a:pt x="187842" y="345283"/>
                </a:lnTo>
                <a:lnTo>
                  <a:pt x="161533" y="380992"/>
                </a:lnTo>
                <a:lnTo>
                  <a:pt x="136974" y="418029"/>
                </a:lnTo>
                <a:lnTo>
                  <a:pt x="114227" y="456331"/>
                </a:lnTo>
                <a:lnTo>
                  <a:pt x="93355" y="495837"/>
                </a:lnTo>
                <a:lnTo>
                  <a:pt x="74419" y="536485"/>
                </a:lnTo>
                <a:lnTo>
                  <a:pt x="57480" y="578212"/>
                </a:lnTo>
                <a:lnTo>
                  <a:pt x="42599" y="620958"/>
                </a:lnTo>
                <a:lnTo>
                  <a:pt x="29839" y="664660"/>
                </a:lnTo>
                <a:lnTo>
                  <a:pt x="19261" y="709257"/>
                </a:lnTo>
                <a:lnTo>
                  <a:pt x="10926" y="754686"/>
                </a:lnTo>
                <a:lnTo>
                  <a:pt x="4897" y="800885"/>
                </a:lnTo>
                <a:lnTo>
                  <a:pt x="1234" y="847794"/>
                </a:lnTo>
                <a:lnTo>
                  <a:pt x="0" y="895350"/>
                </a:lnTo>
                <a:lnTo>
                  <a:pt x="1234" y="942905"/>
                </a:lnTo>
                <a:lnTo>
                  <a:pt x="4897" y="989814"/>
                </a:lnTo>
                <a:lnTo>
                  <a:pt x="10926" y="1036013"/>
                </a:lnTo>
                <a:lnTo>
                  <a:pt x="19261" y="1081442"/>
                </a:lnTo>
                <a:lnTo>
                  <a:pt x="29839" y="1126039"/>
                </a:lnTo>
                <a:lnTo>
                  <a:pt x="42599" y="1169741"/>
                </a:lnTo>
                <a:lnTo>
                  <a:pt x="57480" y="1212487"/>
                </a:lnTo>
                <a:lnTo>
                  <a:pt x="74419" y="1254214"/>
                </a:lnTo>
                <a:lnTo>
                  <a:pt x="93355" y="1294862"/>
                </a:lnTo>
                <a:lnTo>
                  <a:pt x="114227" y="1334368"/>
                </a:lnTo>
                <a:lnTo>
                  <a:pt x="136974" y="1372670"/>
                </a:lnTo>
                <a:lnTo>
                  <a:pt x="161533" y="1409707"/>
                </a:lnTo>
                <a:lnTo>
                  <a:pt x="187842" y="1445416"/>
                </a:lnTo>
                <a:lnTo>
                  <a:pt x="215842" y="1479736"/>
                </a:lnTo>
                <a:lnTo>
                  <a:pt x="245469" y="1512605"/>
                </a:lnTo>
                <a:lnTo>
                  <a:pt x="276662" y="1543961"/>
                </a:lnTo>
                <a:lnTo>
                  <a:pt x="309360" y="1573743"/>
                </a:lnTo>
                <a:lnTo>
                  <a:pt x="343501" y="1601888"/>
                </a:lnTo>
                <a:lnTo>
                  <a:pt x="379024" y="1628334"/>
                </a:lnTo>
                <a:lnTo>
                  <a:pt x="415867" y="1653020"/>
                </a:lnTo>
                <a:lnTo>
                  <a:pt x="453968" y="1675884"/>
                </a:lnTo>
                <a:lnTo>
                  <a:pt x="493266" y="1696864"/>
                </a:lnTo>
                <a:lnTo>
                  <a:pt x="533700" y="1715898"/>
                </a:lnTo>
                <a:lnTo>
                  <a:pt x="575207" y="1732925"/>
                </a:lnTo>
                <a:lnTo>
                  <a:pt x="617726" y="1747882"/>
                </a:lnTo>
                <a:lnTo>
                  <a:pt x="661196" y="1760707"/>
                </a:lnTo>
                <a:lnTo>
                  <a:pt x="705555" y="1771339"/>
                </a:lnTo>
                <a:lnTo>
                  <a:pt x="750742" y="1779717"/>
                </a:lnTo>
                <a:lnTo>
                  <a:pt x="796694" y="1785777"/>
                </a:lnTo>
                <a:lnTo>
                  <a:pt x="843351" y="1789459"/>
                </a:lnTo>
                <a:lnTo>
                  <a:pt x="890651" y="1790700"/>
                </a:lnTo>
                <a:lnTo>
                  <a:pt x="937938" y="1789459"/>
                </a:lnTo>
                <a:lnTo>
                  <a:pt x="984584" y="1785777"/>
                </a:lnTo>
                <a:lnTo>
                  <a:pt x="1030526" y="1779717"/>
                </a:lnTo>
                <a:lnTo>
                  <a:pt x="1075703" y="1771339"/>
                </a:lnTo>
                <a:lnTo>
                  <a:pt x="1120053" y="1760707"/>
                </a:lnTo>
                <a:lnTo>
                  <a:pt x="1163514" y="1747882"/>
                </a:lnTo>
                <a:lnTo>
                  <a:pt x="1206026" y="1732925"/>
                </a:lnTo>
                <a:lnTo>
                  <a:pt x="1247526" y="1715898"/>
                </a:lnTo>
                <a:lnTo>
                  <a:pt x="1287953" y="1696864"/>
                </a:lnTo>
                <a:lnTo>
                  <a:pt x="1327245" y="1675884"/>
                </a:lnTo>
                <a:lnTo>
                  <a:pt x="1365341" y="1653020"/>
                </a:lnTo>
                <a:lnTo>
                  <a:pt x="1402179" y="1628334"/>
                </a:lnTo>
                <a:lnTo>
                  <a:pt x="1437698" y="1601888"/>
                </a:lnTo>
                <a:lnTo>
                  <a:pt x="1471835" y="1573743"/>
                </a:lnTo>
                <a:lnTo>
                  <a:pt x="1504529" y="1543961"/>
                </a:lnTo>
                <a:lnTo>
                  <a:pt x="1535720" y="1512605"/>
                </a:lnTo>
                <a:lnTo>
                  <a:pt x="1565344" y="1479736"/>
                </a:lnTo>
                <a:lnTo>
                  <a:pt x="1593341" y="1445416"/>
                </a:lnTo>
                <a:lnTo>
                  <a:pt x="1619649" y="1409707"/>
                </a:lnTo>
                <a:lnTo>
                  <a:pt x="1644206" y="1372670"/>
                </a:lnTo>
                <a:lnTo>
                  <a:pt x="1666951" y="1334368"/>
                </a:lnTo>
                <a:lnTo>
                  <a:pt x="1687822" y="1294862"/>
                </a:lnTo>
                <a:lnTo>
                  <a:pt x="1706757" y="1254214"/>
                </a:lnTo>
                <a:lnTo>
                  <a:pt x="1723696" y="1212487"/>
                </a:lnTo>
                <a:lnTo>
                  <a:pt x="1738576" y="1169741"/>
                </a:lnTo>
                <a:lnTo>
                  <a:pt x="1751335" y="1126039"/>
                </a:lnTo>
                <a:lnTo>
                  <a:pt x="1761913" y="1081442"/>
                </a:lnTo>
                <a:lnTo>
                  <a:pt x="1770248" y="1036013"/>
                </a:lnTo>
                <a:lnTo>
                  <a:pt x="1776277" y="989814"/>
                </a:lnTo>
                <a:lnTo>
                  <a:pt x="1779940" y="942905"/>
                </a:lnTo>
                <a:lnTo>
                  <a:pt x="1781175" y="895350"/>
                </a:lnTo>
                <a:lnTo>
                  <a:pt x="1779940" y="847794"/>
                </a:lnTo>
                <a:lnTo>
                  <a:pt x="1776277" y="800885"/>
                </a:lnTo>
                <a:lnTo>
                  <a:pt x="1770248" y="754686"/>
                </a:lnTo>
                <a:lnTo>
                  <a:pt x="1761913" y="709257"/>
                </a:lnTo>
                <a:lnTo>
                  <a:pt x="1751335" y="664660"/>
                </a:lnTo>
                <a:lnTo>
                  <a:pt x="1738576" y="620958"/>
                </a:lnTo>
                <a:lnTo>
                  <a:pt x="1723696" y="578212"/>
                </a:lnTo>
                <a:lnTo>
                  <a:pt x="1706757" y="536485"/>
                </a:lnTo>
                <a:lnTo>
                  <a:pt x="1687822" y="495837"/>
                </a:lnTo>
                <a:lnTo>
                  <a:pt x="1666951" y="456331"/>
                </a:lnTo>
                <a:lnTo>
                  <a:pt x="1644206" y="418029"/>
                </a:lnTo>
                <a:lnTo>
                  <a:pt x="1619649" y="380992"/>
                </a:lnTo>
                <a:lnTo>
                  <a:pt x="1593341" y="345283"/>
                </a:lnTo>
                <a:lnTo>
                  <a:pt x="1565344" y="310963"/>
                </a:lnTo>
                <a:lnTo>
                  <a:pt x="1535720" y="278094"/>
                </a:lnTo>
                <a:lnTo>
                  <a:pt x="1504529" y="246738"/>
                </a:lnTo>
                <a:lnTo>
                  <a:pt x="1471835" y="216956"/>
                </a:lnTo>
                <a:lnTo>
                  <a:pt x="1437698" y="188811"/>
                </a:lnTo>
                <a:lnTo>
                  <a:pt x="1402179" y="162365"/>
                </a:lnTo>
                <a:lnTo>
                  <a:pt x="1365341" y="137679"/>
                </a:lnTo>
                <a:lnTo>
                  <a:pt x="1327245" y="114815"/>
                </a:lnTo>
                <a:lnTo>
                  <a:pt x="1287953" y="93835"/>
                </a:lnTo>
                <a:lnTo>
                  <a:pt x="1247526" y="74801"/>
                </a:lnTo>
                <a:lnTo>
                  <a:pt x="1206026" y="57774"/>
                </a:lnTo>
                <a:lnTo>
                  <a:pt x="1163514" y="42817"/>
                </a:lnTo>
                <a:lnTo>
                  <a:pt x="1120053" y="29992"/>
                </a:lnTo>
                <a:lnTo>
                  <a:pt x="1075703" y="19360"/>
                </a:lnTo>
                <a:lnTo>
                  <a:pt x="1030526" y="10982"/>
                </a:lnTo>
                <a:lnTo>
                  <a:pt x="984584" y="4922"/>
                </a:lnTo>
                <a:lnTo>
                  <a:pt x="937938" y="1240"/>
                </a:lnTo>
                <a:lnTo>
                  <a:pt x="890651" y="0"/>
                </a:lnTo>
                <a:close/>
              </a:path>
            </a:pathLst>
          </a:custGeom>
          <a:solidFill>
            <a:srgbClr val="FF0000"/>
          </a:solidFill>
        </p:spPr>
        <p:txBody>
          <a:bodyPr wrap="square" lIns="0" tIns="0" rIns="0" bIns="0" rtlCol="0"/>
          <a:lstStyle/>
          <a:p>
            <a:endParaRPr/>
          </a:p>
        </p:txBody>
      </p:sp>
      <p:sp>
        <p:nvSpPr>
          <p:cNvPr id="7" name="object 7"/>
          <p:cNvSpPr txBox="1"/>
          <p:nvPr/>
        </p:nvSpPr>
        <p:spPr>
          <a:xfrm>
            <a:off x="5689344" y="5002435"/>
            <a:ext cx="958215" cy="1490345"/>
          </a:xfrm>
          <a:prstGeom prst="rect">
            <a:avLst/>
          </a:prstGeom>
        </p:spPr>
        <p:txBody>
          <a:bodyPr vert="horz" wrap="square" lIns="0" tIns="13970" rIns="0" bIns="0" rtlCol="0">
            <a:spAutoFit/>
          </a:bodyPr>
          <a:lstStyle/>
          <a:p>
            <a:pPr marL="12700">
              <a:lnSpc>
                <a:spcPct val="100000"/>
              </a:lnSpc>
              <a:spcBef>
                <a:spcPts val="110"/>
              </a:spcBef>
            </a:pPr>
            <a:r>
              <a:rPr sz="9600" b="1" spc="5" dirty="0">
                <a:solidFill>
                  <a:srgbClr val="FFFFFF"/>
                </a:solidFill>
                <a:latin typeface="Verdana"/>
                <a:cs typeface="Verdana"/>
              </a:rPr>
              <a:t>X</a:t>
            </a:r>
            <a:endParaRPr sz="9600" dirty="0">
              <a:latin typeface="Verdana"/>
              <a:cs typeface="Verdana"/>
            </a:endParaRPr>
          </a:p>
        </p:txBody>
      </p:sp>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20" dirty="0"/>
              <a:t>Warnings</a:t>
            </a:r>
            <a:r>
              <a:rPr dirty="0"/>
              <a:t> </a:t>
            </a:r>
            <a:r>
              <a:rPr spc="5" dirty="0"/>
              <a:t>in</a:t>
            </a:r>
            <a:r>
              <a:rPr spc="-10" dirty="0"/>
              <a:t> </a:t>
            </a:r>
            <a:r>
              <a:rPr spc="5" dirty="0"/>
              <a:t>Query</a:t>
            </a:r>
            <a:r>
              <a:rPr spc="60" dirty="0"/>
              <a:t> </a:t>
            </a:r>
            <a:r>
              <a:rPr spc="15" dirty="0"/>
              <a:t>Execution</a:t>
            </a:r>
            <a:r>
              <a:rPr spc="55" dirty="0"/>
              <a:t> </a:t>
            </a:r>
            <a:r>
              <a:rPr spc="15" dirty="0"/>
              <a:t>Plans</a:t>
            </a:r>
          </a:p>
        </p:txBody>
      </p:sp>
      <p:sp>
        <p:nvSpPr>
          <p:cNvPr id="8" name="Text Placeholder 7">
            <a:extLst>
              <a:ext uri="{FF2B5EF4-FFF2-40B4-BE49-F238E27FC236}">
                <a16:creationId xmlns:a16="http://schemas.microsoft.com/office/drawing/2014/main" id="{819198D6-DD48-49FB-2550-0B157003F44E}"/>
              </a:ext>
            </a:extLst>
          </p:cNvPr>
          <p:cNvSpPr>
            <a:spLocks noGrp="1"/>
          </p:cNvSpPr>
          <p:nvPr>
            <p:ph type="body" idx="1"/>
          </p:nvPr>
        </p:nvSpPr>
        <p:spPr>
          <a:xfrm>
            <a:off x="533400" y="1371600"/>
            <a:ext cx="7920355" cy="4761496"/>
          </a:xfrm>
        </p:spPr>
        <p:txBody>
          <a:bodyPr/>
          <a:lstStyle/>
          <a:p>
            <a:pPr marL="285750" indent="-285750" algn="l">
              <a:lnSpc>
                <a:spcPct val="150000"/>
              </a:lnSpc>
              <a:buFont typeface="Arial" panose="020B0604020202020204" pitchFamily="34" charset="0"/>
              <a:buChar char="•"/>
            </a:pPr>
            <a:r>
              <a:rPr lang="en-GB" sz="1600" b="1" i="0" u="none" strike="noStrike" baseline="0" dirty="0">
                <a:latin typeface="Segoe-Bold"/>
              </a:rPr>
              <a:t>Type conversion in expression [</a:t>
            </a:r>
            <a:r>
              <a:rPr lang="en-GB" sz="1600" b="1" i="0" u="none" strike="noStrike" baseline="0" dirty="0" err="1">
                <a:latin typeface="Segoe-Bold"/>
              </a:rPr>
              <a:t>ColumnExpression</a:t>
            </a:r>
            <a:r>
              <a:rPr lang="en-GB" sz="1600" b="1" i="0" u="none" strike="noStrike" baseline="0" dirty="0">
                <a:latin typeface="Segoe-Bold"/>
              </a:rPr>
              <a:t>] may affect "</a:t>
            </a:r>
            <a:r>
              <a:rPr lang="en-GB" sz="1600" b="1" i="0" u="none" strike="noStrike" baseline="0" dirty="0" err="1">
                <a:latin typeface="Segoe-Bold"/>
              </a:rPr>
              <a:t>CardinalityEstimate</a:t>
            </a:r>
            <a:r>
              <a:rPr lang="en-GB" sz="1600" b="1" i="0" u="none" strike="noStrike" baseline="0" dirty="0">
                <a:latin typeface="Segoe-Bold"/>
              </a:rPr>
              <a:t>" in query plan choice</a:t>
            </a:r>
            <a:r>
              <a:rPr lang="en-GB" sz="1600" b="0" i="0" u="none" strike="noStrike" baseline="0" dirty="0">
                <a:latin typeface="Segoe"/>
              </a:rPr>
              <a:t>. This warning indicates that a type conversion may be preventing statistics from being used correctly. This will typically occur where values in a WHERE or JOIN clause are not of the same </a:t>
            </a:r>
            <a:r>
              <a:rPr lang="fr-FR" sz="1600" b="0" i="0" u="none" strike="noStrike" baseline="0" dirty="0">
                <a:latin typeface="Segoe"/>
              </a:rPr>
              <a:t>data type.</a:t>
            </a:r>
          </a:p>
          <a:p>
            <a:pPr marL="285750" indent="-285750" algn="l">
              <a:lnSpc>
                <a:spcPct val="150000"/>
              </a:lnSpc>
              <a:buFont typeface="Arial" panose="020B0604020202020204" pitchFamily="34" charset="0"/>
              <a:buChar char="•"/>
            </a:pPr>
            <a:r>
              <a:rPr lang="en-GB" sz="1600" b="1" i="0" u="none" strike="noStrike" baseline="0" dirty="0">
                <a:latin typeface="Segoe-Bold"/>
              </a:rPr>
              <a:t>Columns with no statistics: [Column name]</a:t>
            </a:r>
            <a:r>
              <a:rPr lang="en-GB" sz="1600" b="0" i="0" u="none" strike="noStrike" baseline="0" dirty="0">
                <a:latin typeface="Segoe"/>
              </a:rPr>
              <a:t>. In databases where AUTO CREATE STATISTICS is OFF, this warning will appear when a column is referenced in a query filter that has no statistics. In databases where AUTO CREATE STATISTICS is ON this warning will never be shown; instead, the missing statistics will be automatically created.</a:t>
            </a:r>
          </a:p>
          <a:p>
            <a:pPr marL="285750" indent="-285750" algn="l">
              <a:lnSpc>
                <a:spcPct val="150000"/>
              </a:lnSpc>
              <a:buFont typeface="Arial" panose="020B0604020202020204" pitchFamily="34" charset="0"/>
              <a:buChar char="•"/>
            </a:pPr>
            <a:r>
              <a:rPr lang="en-GB" sz="1600" b="1" i="0" u="none" strike="noStrike" baseline="0" dirty="0">
                <a:latin typeface="Segoe-Bold"/>
              </a:rPr>
              <a:t>No join predicate</a:t>
            </a:r>
            <a:r>
              <a:rPr lang="en-GB" sz="1600" b="0" i="0" u="none" strike="noStrike" baseline="0" dirty="0">
                <a:latin typeface="Segoe"/>
              </a:rPr>
              <a:t>. This warning will be shown when your query has no ON clause (or equivalent) when two or more tables are referenced in the query. This is more common in non-ANSI 92 compliant queries where referenced tables appear in a comma-separated list in the FROM clause.</a:t>
            </a:r>
            <a:endParaRPr lang="fr-FR" sz="1600" dirty="0"/>
          </a:p>
        </p:txBody>
      </p:sp>
    </p:spTree>
    <p:extLst>
      <p:ext uri="{BB962C8B-B14F-4D97-AF65-F5344CB8AC3E}">
        <p14:creationId xmlns:p14="http://schemas.microsoft.com/office/powerpoint/2010/main" val="342171094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198484" cy="5785366"/>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Demonstration:</a:t>
            </a:r>
            <a:r>
              <a:rPr sz="2750" spc="-5" dirty="0">
                <a:solidFill>
                  <a:srgbClr val="FFFFFF"/>
                </a:solidFill>
                <a:latin typeface="Segoe UI"/>
                <a:cs typeface="Segoe UI"/>
              </a:rPr>
              <a:t> </a:t>
            </a:r>
            <a:r>
              <a:rPr sz="2750" spc="15" dirty="0">
                <a:solidFill>
                  <a:srgbClr val="FFFFFF"/>
                </a:solidFill>
                <a:latin typeface="Segoe UI"/>
                <a:cs typeface="Segoe UI"/>
              </a:rPr>
              <a:t>Working</a:t>
            </a:r>
            <a:r>
              <a:rPr sz="2750" spc="80" dirty="0">
                <a:solidFill>
                  <a:srgbClr val="FFFFFF"/>
                </a:solidFill>
                <a:latin typeface="Segoe UI"/>
                <a:cs typeface="Segoe UI"/>
              </a:rPr>
              <a:t> </a:t>
            </a:r>
            <a:r>
              <a:rPr sz="2750" spc="20" dirty="0">
                <a:solidFill>
                  <a:srgbClr val="FFFFFF"/>
                </a:solidFill>
                <a:latin typeface="Segoe UI"/>
                <a:cs typeface="Segoe UI"/>
              </a:rPr>
              <a:t>with</a:t>
            </a:r>
            <a:r>
              <a:rPr sz="2750" dirty="0">
                <a:solidFill>
                  <a:srgbClr val="FFFFFF"/>
                </a:solidFill>
                <a:latin typeface="Segoe UI"/>
                <a:cs typeface="Segoe UI"/>
              </a:rPr>
              <a:t> </a:t>
            </a:r>
            <a:r>
              <a:rPr sz="2750" spc="10" dirty="0">
                <a:solidFill>
                  <a:srgbClr val="FFFFFF"/>
                </a:solidFill>
                <a:latin typeface="Segoe UI"/>
                <a:cs typeface="Segoe UI"/>
              </a:rPr>
              <a:t>Query</a:t>
            </a:r>
            <a:r>
              <a:rPr sz="2750" spc="75" dirty="0">
                <a:solidFill>
                  <a:srgbClr val="FFFFFF"/>
                </a:solidFill>
                <a:latin typeface="Segoe UI"/>
                <a:cs typeface="Segoe UI"/>
              </a:rPr>
              <a:t> </a:t>
            </a:r>
            <a:r>
              <a:rPr sz="2750" spc="15" dirty="0">
                <a:solidFill>
                  <a:srgbClr val="FFFFFF"/>
                </a:solidFill>
                <a:latin typeface="Segoe UI"/>
                <a:cs typeface="Segoe UI"/>
              </a:rPr>
              <a:t>Execution</a:t>
            </a:r>
            <a:r>
              <a:rPr sz="2750" spc="-5" dirty="0">
                <a:solidFill>
                  <a:srgbClr val="FFFFFF"/>
                </a:solidFill>
                <a:latin typeface="Segoe UI"/>
                <a:cs typeface="Segoe UI"/>
              </a:rPr>
              <a:t> </a:t>
            </a:r>
            <a:r>
              <a:rPr sz="2750" spc="15" dirty="0">
                <a:solidFill>
                  <a:srgbClr val="FFFFFF"/>
                </a:solidFill>
                <a:latin typeface="Segoe UI"/>
                <a:cs typeface="Segoe UI"/>
              </a:rPr>
              <a:t>Plans</a:t>
            </a:r>
            <a:endParaRPr sz="2750" dirty="0">
              <a:latin typeface="Segoe UI"/>
              <a:cs typeface="Segoe UI"/>
            </a:endParaRPr>
          </a:p>
          <a:p>
            <a:pPr>
              <a:lnSpc>
                <a:spcPct val="100000"/>
              </a:lnSpc>
              <a:spcBef>
                <a:spcPts val="15"/>
              </a:spcBef>
            </a:pPr>
            <a:endParaRPr sz="3050" dirty="0">
              <a:latin typeface="Segoe UI"/>
              <a:cs typeface="Segoe UI"/>
            </a:endParaRPr>
          </a:p>
          <a:p>
            <a:pPr marL="102235">
              <a:lnSpc>
                <a:spcPct val="150000"/>
              </a:lnSpc>
            </a:pPr>
            <a:r>
              <a:rPr sz="2400" spc="10" dirty="0">
                <a:latin typeface="Segoe UI"/>
                <a:cs typeface="Segoe UI"/>
              </a:rPr>
              <a:t>In</a:t>
            </a:r>
            <a:r>
              <a:rPr sz="2400" spc="-10" dirty="0">
                <a:latin typeface="Segoe UI"/>
                <a:cs typeface="Segoe UI"/>
              </a:rPr>
              <a:t> </a:t>
            </a:r>
            <a:r>
              <a:rPr sz="2400" spc="15" dirty="0">
                <a:latin typeface="Segoe UI"/>
                <a:cs typeface="Segoe UI"/>
              </a:rPr>
              <a:t>this</a:t>
            </a:r>
            <a:r>
              <a:rPr sz="2400" spc="10" dirty="0">
                <a:latin typeface="Segoe UI"/>
                <a:cs typeface="Segoe UI"/>
              </a:rPr>
              <a:t> </a:t>
            </a:r>
            <a:r>
              <a:rPr sz="2400" spc="20" dirty="0">
                <a:latin typeface="Segoe UI"/>
                <a:cs typeface="Segoe UI"/>
              </a:rPr>
              <a:t>demonstration,</a:t>
            </a:r>
            <a:r>
              <a:rPr sz="2400" spc="-5" dirty="0">
                <a:latin typeface="Segoe UI"/>
                <a:cs typeface="Segoe UI"/>
              </a:rPr>
              <a:t> </a:t>
            </a:r>
            <a:r>
              <a:rPr sz="2400" spc="20" dirty="0">
                <a:latin typeface="Segoe UI"/>
                <a:cs typeface="Segoe UI"/>
              </a:rPr>
              <a:t>you</a:t>
            </a:r>
            <a:r>
              <a:rPr sz="2400" spc="-5" dirty="0">
                <a:latin typeface="Segoe UI"/>
                <a:cs typeface="Segoe UI"/>
              </a:rPr>
              <a:t> </a:t>
            </a:r>
            <a:r>
              <a:rPr sz="2400" spc="10" dirty="0">
                <a:latin typeface="Segoe UI"/>
                <a:cs typeface="Segoe UI"/>
              </a:rPr>
              <a:t>will</a:t>
            </a:r>
            <a:r>
              <a:rPr sz="2400" spc="60" dirty="0">
                <a:latin typeface="Segoe UI"/>
                <a:cs typeface="Segoe UI"/>
              </a:rPr>
              <a:t> </a:t>
            </a:r>
            <a:r>
              <a:rPr sz="2400" dirty="0">
                <a:latin typeface="Segoe UI"/>
                <a:cs typeface="Segoe UI"/>
              </a:rPr>
              <a:t>see:</a:t>
            </a:r>
          </a:p>
          <a:p>
            <a:pPr marL="273685" indent="-172085">
              <a:lnSpc>
                <a:spcPct val="150000"/>
              </a:lnSpc>
              <a:spcBef>
                <a:spcPts val="680"/>
              </a:spcBef>
              <a:buClr>
                <a:srgbClr val="006FC0"/>
              </a:buClr>
              <a:buSzPct val="92727"/>
              <a:buFont typeface="Arial MT"/>
              <a:buChar char="•"/>
              <a:tabLst>
                <a:tab pos="274320" algn="l"/>
              </a:tabLst>
            </a:pPr>
            <a:r>
              <a:rPr sz="2400" spc="15" dirty="0">
                <a:latin typeface="Segoe UI"/>
                <a:cs typeface="Segoe UI"/>
              </a:rPr>
              <a:t>An</a:t>
            </a:r>
            <a:r>
              <a:rPr sz="2400" dirty="0">
                <a:latin typeface="Segoe UI"/>
                <a:cs typeface="Segoe UI"/>
              </a:rPr>
              <a:t> </a:t>
            </a:r>
            <a:r>
              <a:rPr sz="2400" spc="10" dirty="0">
                <a:latin typeface="Segoe UI"/>
                <a:cs typeface="Segoe UI"/>
              </a:rPr>
              <a:t>example</a:t>
            </a:r>
            <a:r>
              <a:rPr sz="2400" spc="125" dirty="0">
                <a:latin typeface="Segoe UI"/>
                <a:cs typeface="Segoe UI"/>
              </a:rPr>
              <a:t> </a:t>
            </a:r>
            <a:r>
              <a:rPr sz="2400" spc="20" dirty="0">
                <a:latin typeface="Segoe UI"/>
                <a:cs typeface="Segoe UI"/>
              </a:rPr>
              <a:t>of</a:t>
            </a:r>
            <a:r>
              <a:rPr sz="2400" spc="-45" dirty="0">
                <a:latin typeface="Segoe UI"/>
                <a:cs typeface="Segoe UI"/>
              </a:rPr>
              <a:t> </a:t>
            </a:r>
            <a:r>
              <a:rPr sz="2400" spc="10" dirty="0">
                <a:latin typeface="Segoe UI"/>
                <a:cs typeface="Segoe UI"/>
              </a:rPr>
              <a:t>a</a:t>
            </a:r>
            <a:r>
              <a:rPr sz="2400" spc="80" dirty="0">
                <a:latin typeface="Segoe UI"/>
                <a:cs typeface="Segoe UI"/>
              </a:rPr>
              <a:t> </a:t>
            </a:r>
            <a:r>
              <a:rPr sz="2400" spc="10" dirty="0">
                <a:latin typeface="Segoe UI"/>
                <a:cs typeface="Segoe UI"/>
              </a:rPr>
              <a:t>parallel</a:t>
            </a:r>
            <a:r>
              <a:rPr sz="2400" spc="5" dirty="0">
                <a:latin typeface="Segoe UI"/>
                <a:cs typeface="Segoe UI"/>
              </a:rPr>
              <a:t> </a:t>
            </a:r>
            <a:r>
              <a:rPr sz="2400" spc="10" dirty="0">
                <a:latin typeface="Segoe UI"/>
                <a:cs typeface="Segoe UI"/>
              </a:rPr>
              <a:t>query</a:t>
            </a:r>
            <a:r>
              <a:rPr sz="2400" spc="80" dirty="0">
                <a:latin typeface="Segoe UI"/>
                <a:cs typeface="Segoe UI"/>
              </a:rPr>
              <a:t> </a:t>
            </a:r>
            <a:r>
              <a:rPr sz="2400" spc="15" dirty="0">
                <a:latin typeface="Segoe UI"/>
                <a:cs typeface="Segoe UI"/>
              </a:rPr>
              <a:t>plan</a:t>
            </a:r>
            <a:endParaRPr sz="2400" dirty="0">
              <a:latin typeface="Segoe UI"/>
              <a:cs typeface="Segoe UI"/>
            </a:endParaRPr>
          </a:p>
          <a:p>
            <a:pPr marL="273685" indent="-172085">
              <a:lnSpc>
                <a:spcPct val="150000"/>
              </a:lnSpc>
              <a:spcBef>
                <a:spcPts val="680"/>
              </a:spcBef>
              <a:buClr>
                <a:srgbClr val="006FC0"/>
              </a:buClr>
              <a:buSzPct val="92727"/>
              <a:buFont typeface="Arial MT"/>
              <a:buChar char="•"/>
              <a:tabLst>
                <a:tab pos="274320" algn="l"/>
              </a:tabLst>
            </a:pPr>
            <a:r>
              <a:rPr sz="2400" spc="20" dirty="0">
                <a:latin typeface="Segoe UI"/>
                <a:cs typeface="Segoe UI"/>
              </a:rPr>
              <a:t>An</a:t>
            </a:r>
            <a:r>
              <a:rPr sz="2400" dirty="0">
                <a:latin typeface="Segoe UI"/>
                <a:cs typeface="Segoe UI"/>
              </a:rPr>
              <a:t> </a:t>
            </a:r>
            <a:r>
              <a:rPr sz="2400" spc="10" dirty="0">
                <a:latin typeface="Segoe UI"/>
                <a:cs typeface="Segoe UI"/>
              </a:rPr>
              <a:t>example</a:t>
            </a:r>
            <a:r>
              <a:rPr sz="2400" spc="114" dirty="0">
                <a:latin typeface="Segoe UI"/>
                <a:cs typeface="Segoe UI"/>
              </a:rPr>
              <a:t> </a:t>
            </a:r>
            <a:r>
              <a:rPr sz="2400" spc="20" dirty="0">
                <a:latin typeface="Segoe UI"/>
                <a:cs typeface="Segoe UI"/>
              </a:rPr>
              <a:t>of</a:t>
            </a:r>
            <a:r>
              <a:rPr sz="2400" spc="-45" dirty="0">
                <a:latin typeface="Segoe UI"/>
                <a:cs typeface="Segoe UI"/>
              </a:rPr>
              <a:t> </a:t>
            </a:r>
            <a:r>
              <a:rPr sz="2400" spc="15" dirty="0">
                <a:latin typeface="Segoe UI"/>
                <a:cs typeface="Segoe UI"/>
              </a:rPr>
              <a:t>a</a:t>
            </a:r>
            <a:r>
              <a:rPr sz="2400" spc="75" dirty="0">
                <a:latin typeface="Segoe UI"/>
                <a:cs typeface="Segoe UI"/>
              </a:rPr>
              <a:t> </a:t>
            </a:r>
            <a:r>
              <a:rPr sz="2400" spc="10" dirty="0">
                <a:latin typeface="Segoe UI"/>
                <a:cs typeface="Segoe UI"/>
              </a:rPr>
              <a:t>query</a:t>
            </a:r>
            <a:r>
              <a:rPr sz="2400" spc="5" dirty="0">
                <a:latin typeface="Segoe UI"/>
                <a:cs typeface="Segoe UI"/>
              </a:rPr>
              <a:t> </a:t>
            </a:r>
            <a:r>
              <a:rPr sz="2400" spc="15" dirty="0">
                <a:latin typeface="Segoe UI"/>
                <a:cs typeface="Segoe UI"/>
              </a:rPr>
              <a:t>plan</a:t>
            </a:r>
            <a:r>
              <a:rPr sz="2400" spc="70" dirty="0">
                <a:latin typeface="Segoe UI"/>
                <a:cs typeface="Segoe UI"/>
              </a:rPr>
              <a:t> </a:t>
            </a:r>
            <a:r>
              <a:rPr sz="2400" spc="15" dirty="0">
                <a:latin typeface="Segoe UI"/>
                <a:cs typeface="Segoe UI"/>
              </a:rPr>
              <a:t>warning</a:t>
            </a:r>
            <a:endParaRPr sz="2400" dirty="0">
              <a:latin typeface="Segoe UI"/>
              <a:cs typeface="Segoe UI"/>
            </a:endParaRPr>
          </a:p>
          <a:p>
            <a:pPr marL="273685" indent="-172085">
              <a:lnSpc>
                <a:spcPct val="150000"/>
              </a:lnSpc>
              <a:spcBef>
                <a:spcPts val="685"/>
              </a:spcBef>
              <a:buClr>
                <a:srgbClr val="006FC0"/>
              </a:buClr>
              <a:buSzPct val="92727"/>
              <a:buFont typeface="Arial MT"/>
              <a:buChar char="•"/>
              <a:tabLst>
                <a:tab pos="274320" algn="l"/>
              </a:tabLst>
            </a:pPr>
            <a:r>
              <a:rPr sz="2400" spc="15" dirty="0">
                <a:latin typeface="Segoe UI"/>
                <a:cs typeface="Segoe UI"/>
              </a:rPr>
              <a:t>How</a:t>
            </a:r>
            <a:r>
              <a:rPr sz="2400" spc="5" dirty="0">
                <a:latin typeface="Segoe UI"/>
                <a:cs typeface="Segoe UI"/>
              </a:rPr>
              <a:t> </a:t>
            </a:r>
            <a:r>
              <a:rPr sz="2400" spc="25" dirty="0">
                <a:latin typeface="Segoe UI"/>
                <a:cs typeface="Segoe UI"/>
              </a:rPr>
              <a:t>to</a:t>
            </a:r>
            <a:r>
              <a:rPr sz="2400" spc="10" dirty="0">
                <a:latin typeface="Segoe UI"/>
                <a:cs typeface="Segoe UI"/>
              </a:rPr>
              <a:t> </a:t>
            </a:r>
            <a:r>
              <a:rPr sz="2400" spc="20" dirty="0">
                <a:latin typeface="Segoe UI"/>
                <a:cs typeface="Segoe UI"/>
              </a:rPr>
              <a:t>compare</a:t>
            </a:r>
            <a:r>
              <a:rPr sz="2400" spc="40" dirty="0">
                <a:latin typeface="Segoe UI"/>
                <a:cs typeface="Segoe UI"/>
              </a:rPr>
              <a:t> </a:t>
            </a:r>
            <a:r>
              <a:rPr sz="2400" spc="10" dirty="0">
                <a:latin typeface="Segoe UI"/>
                <a:cs typeface="Segoe UI"/>
              </a:rPr>
              <a:t>query</a:t>
            </a:r>
            <a:r>
              <a:rPr sz="2400" spc="70" dirty="0">
                <a:latin typeface="Segoe UI"/>
                <a:cs typeface="Segoe UI"/>
              </a:rPr>
              <a:t> </a:t>
            </a:r>
            <a:r>
              <a:rPr sz="2400" spc="15" dirty="0">
                <a:latin typeface="Segoe UI"/>
                <a:cs typeface="Segoe UI"/>
              </a:rPr>
              <a:t>plans</a:t>
            </a:r>
            <a:r>
              <a:rPr sz="2400" spc="25" dirty="0">
                <a:latin typeface="Segoe UI"/>
                <a:cs typeface="Segoe UI"/>
              </a:rPr>
              <a:t> </a:t>
            </a:r>
            <a:r>
              <a:rPr sz="2400" spc="15" dirty="0">
                <a:latin typeface="Segoe UI"/>
                <a:cs typeface="Segoe UI"/>
              </a:rPr>
              <a:t>using</a:t>
            </a:r>
            <a:r>
              <a:rPr sz="2400" spc="5" dirty="0">
                <a:latin typeface="Segoe UI"/>
                <a:cs typeface="Segoe UI"/>
              </a:rPr>
              <a:t> </a:t>
            </a:r>
            <a:r>
              <a:rPr sz="2400" spc="20" dirty="0">
                <a:latin typeface="Segoe UI"/>
                <a:cs typeface="Segoe UI"/>
              </a:rPr>
              <a:t>SSMS</a:t>
            </a:r>
            <a:endParaRPr sz="2400" dirty="0">
              <a:latin typeface="Segoe UI"/>
              <a:cs typeface="Segoe UI"/>
            </a:endParaRPr>
          </a:p>
          <a:p>
            <a:pPr marL="273685" marR="1145540" indent="-171450">
              <a:lnSpc>
                <a:spcPct val="150000"/>
              </a:lnSpc>
              <a:spcBef>
                <a:spcPts val="675"/>
              </a:spcBef>
              <a:buClr>
                <a:srgbClr val="006FC0"/>
              </a:buClr>
              <a:buSzPct val="92727"/>
              <a:buFont typeface="Arial MT"/>
              <a:buChar char="•"/>
              <a:tabLst>
                <a:tab pos="274320" algn="l"/>
              </a:tabLst>
            </a:pPr>
            <a:r>
              <a:rPr sz="2400" spc="15" dirty="0">
                <a:latin typeface="Segoe UI"/>
                <a:cs typeface="Segoe UI"/>
              </a:rPr>
              <a:t>How</a:t>
            </a:r>
            <a:r>
              <a:rPr sz="2400" spc="5" dirty="0">
                <a:latin typeface="Segoe UI"/>
                <a:cs typeface="Segoe UI"/>
              </a:rPr>
              <a:t> </a:t>
            </a:r>
            <a:r>
              <a:rPr sz="2400" spc="25" dirty="0">
                <a:latin typeface="Segoe UI"/>
                <a:cs typeface="Segoe UI"/>
              </a:rPr>
              <a:t>to</a:t>
            </a:r>
            <a:r>
              <a:rPr sz="2400" spc="15" dirty="0">
                <a:latin typeface="Segoe UI"/>
                <a:cs typeface="Segoe UI"/>
              </a:rPr>
              <a:t> resolve</a:t>
            </a:r>
            <a:r>
              <a:rPr sz="2400" spc="35" dirty="0">
                <a:latin typeface="Segoe UI"/>
                <a:cs typeface="Segoe UI"/>
              </a:rPr>
              <a:t> </a:t>
            </a:r>
            <a:r>
              <a:rPr sz="2400" spc="15" dirty="0">
                <a:latin typeface="Segoe UI"/>
                <a:cs typeface="Segoe UI"/>
              </a:rPr>
              <a:t>a</a:t>
            </a:r>
            <a:r>
              <a:rPr sz="2400" spc="5" dirty="0">
                <a:latin typeface="Segoe UI"/>
                <a:cs typeface="Segoe UI"/>
              </a:rPr>
              <a:t> </a:t>
            </a:r>
            <a:r>
              <a:rPr sz="2400" spc="10" dirty="0">
                <a:latin typeface="Segoe UI"/>
                <a:cs typeface="Segoe UI"/>
              </a:rPr>
              <a:t>query</a:t>
            </a:r>
            <a:r>
              <a:rPr sz="2400" spc="70" dirty="0">
                <a:latin typeface="Segoe UI"/>
                <a:cs typeface="Segoe UI"/>
              </a:rPr>
              <a:t> </a:t>
            </a:r>
            <a:r>
              <a:rPr sz="2400" spc="15" dirty="0">
                <a:latin typeface="Segoe UI"/>
                <a:cs typeface="Segoe UI"/>
              </a:rPr>
              <a:t>plan</a:t>
            </a:r>
            <a:r>
              <a:rPr sz="2400" spc="5" dirty="0">
                <a:latin typeface="Segoe UI"/>
                <a:cs typeface="Segoe UI"/>
              </a:rPr>
              <a:t> </a:t>
            </a:r>
            <a:r>
              <a:rPr sz="2400" spc="15" dirty="0">
                <a:latin typeface="Segoe UI"/>
                <a:cs typeface="Segoe UI"/>
              </a:rPr>
              <a:t>warning</a:t>
            </a:r>
            <a:r>
              <a:rPr sz="2400" spc="80" dirty="0">
                <a:latin typeface="Segoe UI"/>
                <a:cs typeface="Segoe UI"/>
              </a:rPr>
              <a:t> </a:t>
            </a:r>
            <a:r>
              <a:rPr sz="2400" spc="20" dirty="0">
                <a:latin typeface="Segoe UI"/>
                <a:cs typeface="Segoe UI"/>
              </a:rPr>
              <a:t>about </a:t>
            </a:r>
            <a:r>
              <a:rPr sz="2400" spc="-735" dirty="0">
                <a:latin typeface="Segoe UI"/>
                <a:cs typeface="Segoe UI"/>
              </a:rPr>
              <a:t> </a:t>
            </a:r>
            <a:r>
              <a:rPr sz="2400" spc="15" dirty="0">
                <a:latin typeface="Segoe UI"/>
                <a:cs typeface="Segoe UI"/>
              </a:rPr>
              <a:t>missing</a:t>
            </a:r>
            <a:r>
              <a:rPr sz="2400" spc="5" dirty="0">
                <a:latin typeface="Segoe UI"/>
                <a:cs typeface="Segoe UI"/>
              </a:rPr>
              <a:t> </a:t>
            </a:r>
            <a:r>
              <a:rPr sz="2400" spc="20" dirty="0">
                <a:latin typeface="Segoe UI"/>
                <a:cs typeface="Segoe UI"/>
              </a:rPr>
              <a:t>statistics</a:t>
            </a:r>
            <a:endParaRPr sz="2400" dirty="0">
              <a:latin typeface="Segoe UI"/>
              <a:cs typeface="Segoe UI"/>
            </a:endParaRPr>
          </a:p>
          <a:p>
            <a:pPr marL="273685" marR="511175" indent="-171450">
              <a:lnSpc>
                <a:spcPct val="150000"/>
              </a:lnSpc>
              <a:spcBef>
                <a:spcPts val="610"/>
              </a:spcBef>
              <a:buClr>
                <a:srgbClr val="006FC0"/>
              </a:buClr>
              <a:buSzPct val="92727"/>
              <a:buFont typeface="Arial MT"/>
              <a:buChar char="•"/>
              <a:tabLst>
                <a:tab pos="274320" algn="l"/>
              </a:tabLst>
            </a:pPr>
            <a:r>
              <a:rPr sz="2400" spc="15" dirty="0">
                <a:latin typeface="Segoe UI"/>
                <a:cs typeface="Segoe UI"/>
              </a:rPr>
              <a:t>How</a:t>
            </a:r>
            <a:r>
              <a:rPr sz="2400" spc="10" dirty="0">
                <a:latin typeface="Segoe UI"/>
                <a:cs typeface="Segoe UI"/>
              </a:rPr>
              <a:t> </a:t>
            </a:r>
            <a:r>
              <a:rPr sz="2400" spc="25" dirty="0">
                <a:latin typeface="Segoe UI"/>
                <a:cs typeface="Segoe UI"/>
              </a:rPr>
              <a:t>to</a:t>
            </a:r>
            <a:r>
              <a:rPr sz="2400" spc="20" dirty="0">
                <a:latin typeface="Segoe UI"/>
                <a:cs typeface="Segoe UI"/>
              </a:rPr>
              <a:t> </a:t>
            </a:r>
            <a:r>
              <a:rPr sz="2400" spc="15" dirty="0">
                <a:latin typeface="Segoe UI"/>
                <a:cs typeface="Segoe UI"/>
              </a:rPr>
              <a:t>change</a:t>
            </a:r>
            <a:r>
              <a:rPr sz="2400" spc="40" dirty="0">
                <a:latin typeface="Segoe UI"/>
                <a:cs typeface="Segoe UI"/>
              </a:rPr>
              <a:t> </a:t>
            </a:r>
            <a:r>
              <a:rPr sz="2400" spc="15" dirty="0">
                <a:latin typeface="Segoe UI"/>
                <a:cs typeface="Segoe UI"/>
              </a:rPr>
              <a:t>an</a:t>
            </a:r>
            <a:r>
              <a:rPr sz="2400" spc="80" dirty="0">
                <a:latin typeface="Segoe UI"/>
                <a:cs typeface="Segoe UI"/>
              </a:rPr>
              <a:t> </a:t>
            </a:r>
            <a:r>
              <a:rPr sz="2400" spc="10" dirty="0">
                <a:latin typeface="Segoe UI"/>
                <a:cs typeface="Segoe UI"/>
              </a:rPr>
              <a:t>execution</a:t>
            </a:r>
            <a:r>
              <a:rPr sz="2400" spc="75" dirty="0">
                <a:latin typeface="Segoe UI"/>
                <a:cs typeface="Segoe UI"/>
              </a:rPr>
              <a:t> </a:t>
            </a:r>
            <a:r>
              <a:rPr sz="2400" spc="15" dirty="0">
                <a:latin typeface="Segoe UI"/>
                <a:cs typeface="Segoe UI"/>
              </a:rPr>
              <a:t>plan</a:t>
            </a:r>
            <a:r>
              <a:rPr sz="2400" spc="10" dirty="0">
                <a:latin typeface="Segoe UI"/>
                <a:cs typeface="Segoe UI"/>
              </a:rPr>
              <a:t> </a:t>
            </a:r>
            <a:r>
              <a:rPr sz="2400" spc="20" dirty="0">
                <a:latin typeface="Segoe UI"/>
                <a:cs typeface="Segoe UI"/>
              </a:rPr>
              <a:t>by</a:t>
            </a:r>
            <a:r>
              <a:rPr sz="2400" spc="10" dirty="0">
                <a:latin typeface="Segoe UI"/>
                <a:cs typeface="Segoe UI"/>
              </a:rPr>
              <a:t> </a:t>
            </a:r>
            <a:r>
              <a:rPr sz="2400" spc="15" dirty="0">
                <a:latin typeface="Segoe UI"/>
                <a:cs typeface="Segoe UI"/>
              </a:rPr>
              <a:t>adding</a:t>
            </a:r>
            <a:r>
              <a:rPr sz="2400" spc="80" dirty="0">
                <a:latin typeface="Segoe UI"/>
                <a:cs typeface="Segoe UI"/>
              </a:rPr>
              <a:t> </a:t>
            </a:r>
            <a:r>
              <a:rPr sz="2400" spc="15" dirty="0">
                <a:latin typeface="Segoe UI"/>
                <a:cs typeface="Segoe UI"/>
              </a:rPr>
              <a:t>an </a:t>
            </a:r>
            <a:r>
              <a:rPr sz="2400" spc="-735" dirty="0">
                <a:latin typeface="Segoe UI"/>
                <a:cs typeface="Segoe UI"/>
              </a:rPr>
              <a:t> </a:t>
            </a:r>
            <a:r>
              <a:rPr sz="2400" spc="10" dirty="0">
                <a:latin typeface="Segoe UI"/>
                <a:cs typeface="Segoe UI"/>
              </a:rPr>
              <a:t>index</a:t>
            </a:r>
            <a:endParaRPr lang="en-US" sz="2400" spc="10" dirty="0">
              <a:latin typeface="Segoe UI"/>
              <a:cs typeface="Segoe UI"/>
            </a:endParaRPr>
          </a:p>
          <a:p>
            <a:pPr marL="273685" marR="511175" indent="-171450">
              <a:lnSpc>
                <a:spcPct val="150000"/>
              </a:lnSpc>
              <a:spcBef>
                <a:spcPts val="610"/>
              </a:spcBef>
              <a:buClr>
                <a:srgbClr val="006FC0"/>
              </a:buClr>
              <a:buSzPct val="92727"/>
              <a:buFont typeface="Arial MT"/>
              <a:buChar char="•"/>
              <a:tabLst>
                <a:tab pos="274320" algn="l"/>
              </a:tabLst>
            </a:pPr>
            <a:r>
              <a:rPr lang="en-US" sz="2400" b="1" spc="10" dirty="0">
                <a:solidFill>
                  <a:srgbClr val="FF0000"/>
                </a:solidFill>
                <a:effectLst>
                  <a:outerShdw blurRad="38100" dist="38100" dir="2700000" algn="tl">
                    <a:srgbClr val="000000">
                      <a:alpha val="43137"/>
                    </a:srgbClr>
                  </a:outerShdw>
                </a:effectLst>
                <a:latin typeface="Segoe UI"/>
                <a:cs typeface="Segoe UI"/>
              </a:rPr>
              <a:t>Pg211</a:t>
            </a:r>
            <a:endParaRPr sz="240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087678" cy="6106159"/>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0" dirty="0">
                <a:solidFill>
                  <a:srgbClr val="FFFFFF"/>
                </a:solidFill>
                <a:latin typeface="Segoe UI"/>
                <a:cs typeface="Segoe UI"/>
              </a:rPr>
              <a:t> </a:t>
            </a:r>
            <a:r>
              <a:rPr sz="2750" spc="5" dirty="0">
                <a:solidFill>
                  <a:srgbClr val="FFFFFF"/>
                </a:solidFill>
                <a:latin typeface="Segoe UI"/>
                <a:cs typeface="Segoe UI"/>
              </a:rPr>
              <a:t>4:</a:t>
            </a:r>
            <a:r>
              <a:rPr sz="2750" spc="-20" dirty="0">
                <a:solidFill>
                  <a:srgbClr val="FFFFFF"/>
                </a:solidFill>
                <a:latin typeface="Segoe UI"/>
                <a:cs typeface="Segoe UI"/>
              </a:rPr>
              <a:t> </a:t>
            </a:r>
            <a:r>
              <a:rPr sz="2750" spc="20" dirty="0">
                <a:solidFill>
                  <a:srgbClr val="FFFFFF"/>
                </a:solidFill>
                <a:latin typeface="Segoe UI"/>
                <a:cs typeface="Segoe UI"/>
              </a:rPr>
              <a:t>Adaptive</a:t>
            </a:r>
            <a:r>
              <a:rPr sz="2750" spc="-45" dirty="0">
                <a:solidFill>
                  <a:srgbClr val="FFFFFF"/>
                </a:solidFill>
                <a:latin typeface="Segoe UI"/>
                <a:cs typeface="Segoe UI"/>
              </a:rPr>
              <a:t> </a:t>
            </a:r>
            <a:r>
              <a:rPr sz="2750" spc="10" dirty="0">
                <a:solidFill>
                  <a:srgbClr val="FFFFFF"/>
                </a:solidFill>
                <a:latin typeface="Segoe UI"/>
                <a:cs typeface="Segoe UI"/>
              </a:rPr>
              <a:t>Query</a:t>
            </a:r>
            <a:r>
              <a:rPr sz="2750" spc="65" dirty="0">
                <a:solidFill>
                  <a:srgbClr val="FFFFFF"/>
                </a:solidFill>
                <a:latin typeface="Segoe UI"/>
                <a:cs typeface="Segoe UI"/>
              </a:rPr>
              <a:t> </a:t>
            </a:r>
            <a:r>
              <a:rPr sz="2750" spc="15" dirty="0">
                <a:solidFill>
                  <a:srgbClr val="FFFFFF"/>
                </a:solidFill>
                <a:latin typeface="Segoe UI"/>
                <a:cs typeface="Segoe UI"/>
              </a:rPr>
              <a:t>Processing</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800" b="0" i="0" u="none" strike="noStrike" baseline="0" dirty="0">
                <a:latin typeface="Segoe"/>
              </a:rPr>
              <a:t>SQL Server 2017 introduces Adaptive Query Processing. This is a suite of technologies that improve performance by improving the accuracy of query cost predictions. The technologies in Adaptive Query </a:t>
            </a:r>
            <a:r>
              <a:rPr lang="fr-FR" sz="1800" b="0" i="0" u="none" strike="noStrike" baseline="0" dirty="0" err="1">
                <a:latin typeface="Segoe"/>
              </a:rPr>
              <a:t>Processing</a:t>
            </a:r>
            <a:r>
              <a:rPr lang="fr-FR" sz="1800" b="0" i="0" u="none" strike="noStrike" baseline="0" dirty="0">
                <a:latin typeface="Segoe"/>
              </a:rPr>
              <a:t> are:</a:t>
            </a:r>
          </a:p>
          <a:p>
            <a:pPr marL="285750" indent="-285750" algn="l">
              <a:lnSpc>
                <a:spcPct val="150000"/>
              </a:lnSpc>
              <a:buFont typeface="Arial" panose="020B0604020202020204" pitchFamily="34" charset="0"/>
              <a:buChar char="•"/>
            </a:pPr>
            <a:r>
              <a:rPr lang="en-GB" sz="1800" b="0" i="0" u="none" strike="noStrike" baseline="0" dirty="0">
                <a:latin typeface="Segoe"/>
              </a:rPr>
              <a:t>Batch mode memory grant feedback.</a:t>
            </a:r>
          </a:p>
          <a:p>
            <a:pPr marL="285750" indent="-285750" algn="l">
              <a:lnSpc>
                <a:spcPct val="150000"/>
              </a:lnSpc>
              <a:buFont typeface="Arial" panose="020B0604020202020204" pitchFamily="34" charset="0"/>
              <a:buChar char="•"/>
            </a:pPr>
            <a:r>
              <a:rPr lang="fr-FR" sz="1800" b="0" i="0" u="none" strike="noStrike" baseline="0" dirty="0">
                <a:latin typeface="Segoe"/>
              </a:rPr>
              <a:t>Batch mode adaptive joins</a:t>
            </a:r>
            <a:endParaRPr lang="en-GB" sz="2750" spc="20" dirty="0">
              <a:latin typeface="Segoe UI"/>
              <a:cs typeface="Segoe UI"/>
            </a:endParaRPr>
          </a:p>
          <a:p>
            <a:pPr marL="184150" indent="-171450">
              <a:lnSpc>
                <a:spcPct val="100000"/>
              </a:lnSpc>
              <a:buClr>
                <a:srgbClr val="006FC0"/>
              </a:buClr>
              <a:buSzPct val="92727"/>
              <a:buFont typeface="Arial MT"/>
              <a:buChar char="•"/>
              <a:tabLst>
                <a:tab pos="184150" algn="l"/>
              </a:tabLst>
            </a:pPr>
            <a:endParaRPr lang="en-GB" sz="2750" spc="20" dirty="0">
              <a:latin typeface="Segoe UI"/>
              <a:cs typeface="Segoe UI"/>
            </a:endParaRPr>
          </a:p>
          <a:p>
            <a:pPr marL="184150" indent="-171450">
              <a:lnSpc>
                <a:spcPct val="150000"/>
              </a:lnSpc>
              <a:buClr>
                <a:srgbClr val="006FC0"/>
              </a:buClr>
              <a:buSzPct val="92727"/>
              <a:buFont typeface="Arial MT"/>
              <a:buChar char="•"/>
              <a:tabLst>
                <a:tab pos="184150" algn="l"/>
              </a:tabLst>
            </a:pPr>
            <a:r>
              <a:rPr sz="2750" spc="20" dirty="0">
                <a:latin typeface="Segoe UI"/>
                <a:cs typeface="Segoe UI"/>
              </a:rPr>
              <a:t>About Adaptive</a:t>
            </a:r>
            <a:r>
              <a:rPr sz="2750" spc="-45" dirty="0">
                <a:latin typeface="Segoe UI"/>
                <a:cs typeface="Segoe UI"/>
              </a:rPr>
              <a:t> </a:t>
            </a:r>
            <a:r>
              <a:rPr sz="2750" spc="10" dirty="0">
                <a:latin typeface="Segoe UI"/>
                <a:cs typeface="Segoe UI"/>
              </a:rPr>
              <a:t>Query</a:t>
            </a:r>
            <a:r>
              <a:rPr sz="2750" spc="70" dirty="0">
                <a:latin typeface="Segoe UI"/>
                <a:cs typeface="Segoe UI"/>
              </a:rPr>
              <a:t> </a:t>
            </a:r>
            <a:r>
              <a:rPr sz="2750" spc="15" dirty="0">
                <a:latin typeface="Segoe UI"/>
                <a:cs typeface="Segoe UI"/>
              </a:rPr>
              <a:t>Processing</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15" dirty="0">
                <a:latin typeface="Segoe UI"/>
                <a:cs typeface="Segoe UI"/>
              </a:rPr>
              <a:t>Batch</a:t>
            </a:r>
            <a:r>
              <a:rPr sz="2750" spc="-15" dirty="0">
                <a:latin typeface="Segoe UI"/>
                <a:cs typeface="Segoe UI"/>
              </a:rPr>
              <a:t> </a:t>
            </a:r>
            <a:r>
              <a:rPr sz="2750" spc="20" dirty="0">
                <a:latin typeface="Segoe UI"/>
                <a:cs typeface="Segoe UI"/>
              </a:rPr>
              <a:t>Mode</a:t>
            </a:r>
            <a:r>
              <a:rPr sz="2750" spc="30" dirty="0">
                <a:latin typeface="Segoe UI"/>
                <a:cs typeface="Segoe UI"/>
              </a:rPr>
              <a:t> </a:t>
            </a:r>
            <a:r>
              <a:rPr sz="2750" spc="10" dirty="0">
                <a:latin typeface="Segoe UI"/>
                <a:cs typeface="Segoe UI"/>
              </a:rPr>
              <a:t>Memory</a:t>
            </a:r>
            <a:r>
              <a:rPr sz="2750" spc="135" dirty="0">
                <a:latin typeface="Segoe UI"/>
                <a:cs typeface="Segoe UI"/>
              </a:rPr>
              <a:t> </a:t>
            </a:r>
            <a:r>
              <a:rPr sz="2750" spc="10" dirty="0">
                <a:latin typeface="Segoe UI"/>
                <a:cs typeface="Segoe UI"/>
              </a:rPr>
              <a:t>Grant</a:t>
            </a:r>
            <a:r>
              <a:rPr sz="2750" spc="25" dirty="0">
                <a:latin typeface="Segoe UI"/>
                <a:cs typeface="Segoe UI"/>
              </a:rPr>
              <a:t> </a:t>
            </a:r>
            <a:r>
              <a:rPr sz="2750" spc="10" dirty="0">
                <a:latin typeface="Segoe UI"/>
                <a:cs typeface="Segoe UI"/>
              </a:rPr>
              <a:t>Feedback</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15" dirty="0">
                <a:latin typeface="Segoe UI"/>
                <a:cs typeface="Segoe UI"/>
              </a:rPr>
              <a:t>Batch</a:t>
            </a:r>
            <a:r>
              <a:rPr sz="2750" spc="-20" dirty="0">
                <a:latin typeface="Segoe UI"/>
                <a:cs typeface="Segoe UI"/>
              </a:rPr>
              <a:t> </a:t>
            </a:r>
            <a:r>
              <a:rPr sz="2750" spc="20" dirty="0">
                <a:latin typeface="Segoe UI"/>
                <a:cs typeface="Segoe UI"/>
              </a:rPr>
              <a:t>Mode</a:t>
            </a:r>
            <a:r>
              <a:rPr sz="2750" spc="30" dirty="0">
                <a:latin typeface="Segoe UI"/>
                <a:cs typeface="Segoe UI"/>
              </a:rPr>
              <a:t> </a:t>
            </a:r>
            <a:r>
              <a:rPr sz="2750" spc="20" dirty="0">
                <a:latin typeface="Segoe UI"/>
                <a:cs typeface="Segoe UI"/>
              </a:rPr>
              <a:t>Adaptive</a:t>
            </a:r>
            <a:r>
              <a:rPr sz="2750" spc="25" dirty="0">
                <a:latin typeface="Segoe UI"/>
                <a:cs typeface="Segoe UI"/>
              </a:rPr>
              <a:t> </a:t>
            </a:r>
            <a:r>
              <a:rPr sz="2750" spc="10" dirty="0">
                <a:latin typeface="Segoe UI"/>
                <a:cs typeface="Segoe UI"/>
              </a:rPr>
              <a:t>Joins</a:t>
            </a:r>
            <a:endParaRPr sz="2750"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z="2750" spc="10" dirty="0">
                <a:latin typeface="Segoe UI"/>
                <a:cs typeface="Segoe UI"/>
              </a:rPr>
              <a:t>Interleaved</a:t>
            </a:r>
            <a:r>
              <a:rPr sz="2750" spc="45" dirty="0">
                <a:latin typeface="Segoe UI"/>
                <a:cs typeface="Segoe UI"/>
              </a:rPr>
              <a:t> </a:t>
            </a:r>
            <a:r>
              <a:rPr sz="2750" spc="15" dirty="0">
                <a:latin typeface="Segoe UI"/>
                <a:cs typeface="Segoe UI"/>
              </a:rPr>
              <a:t>Execution</a:t>
            </a:r>
            <a:endParaRPr sz="2750" dirty="0">
              <a:latin typeface="Segoe UI"/>
              <a:cs typeface="Segoe UI"/>
            </a:endParaRPr>
          </a:p>
        </p:txBody>
      </p:sp>
    </p:spTree>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296535" cy="449580"/>
          </a:xfrm>
          <a:prstGeom prst="rect">
            <a:avLst/>
          </a:prstGeom>
        </p:spPr>
        <p:txBody>
          <a:bodyPr vert="horz" wrap="square" lIns="0" tIns="16510" rIns="0" bIns="0" rtlCol="0">
            <a:spAutoFit/>
          </a:bodyPr>
          <a:lstStyle/>
          <a:p>
            <a:pPr marL="12700">
              <a:lnSpc>
                <a:spcPct val="100000"/>
              </a:lnSpc>
              <a:spcBef>
                <a:spcPts val="130"/>
              </a:spcBef>
            </a:pPr>
            <a:r>
              <a:rPr spc="20" dirty="0"/>
              <a:t>About</a:t>
            </a:r>
            <a:r>
              <a:rPr spc="5" dirty="0"/>
              <a:t> </a:t>
            </a:r>
            <a:r>
              <a:rPr spc="20" dirty="0"/>
              <a:t>Adaptive</a:t>
            </a:r>
            <a:r>
              <a:rPr spc="-55" dirty="0"/>
              <a:t> </a:t>
            </a:r>
            <a:r>
              <a:rPr spc="10" dirty="0"/>
              <a:t>Query</a:t>
            </a:r>
            <a:r>
              <a:rPr spc="60" dirty="0"/>
              <a:t> </a:t>
            </a:r>
            <a:r>
              <a:rPr spc="15" dirty="0"/>
              <a:t>Processing</a:t>
            </a:r>
          </a:p>
        </p:txBody>
      </p:sp>
      <p:sp>
        <p:nvSpPr>
          <p:cNvPr id="3" name="object 3"/>
          <p:cNvSpPr txBox="1"/>
          <p:nvPr/>
        </p:nvSpPr>
        <p:spPr>
          <a:xfrm>
            <a:off x="538162" y="1046416"/>
            <a:ext cx="7660005" cy="2980624"/>
          </a:xfrm>
          <a:prstGeom prst="rect">
            <a:avLst/>
          </a:prstGeom>
        </p:spPr>
        <p:txBody>
          <a:bodyPr vert="horz" wrap="square" lIns="0" tIns="5715" rIns="0" bIns="0" rtlCol="0">
            <a:spAutoFit/>
          </a:bodyPr>
          <a:lstStyle/>
          <a:p>
            <a:pPr marL="184150" marR="5080" indent="-171450">
              <a:lnSpc>
                <a:spcPct val="150000"/>
              </a:lnSpc>
              <a:spcBef>
                <a:spcPts val="45"/>
              </a:spcBef>
              <a:buClr>
                <a:srgbClr val="006FC0"/>
              </a:buClr>
              <a:buSzPct val="92727"/>
              <a:buFont typeface="Arial MT"/>
              <a:buChar char="•"/>
              <a:tabLst>
                <a:tab pos="184150" algn="l"/>
              </a:tabLst>
            </a:pPr>
            <a:r>
              <a:rPr sz="2400" spc="20" dirty="0">
                <a:latin typeface="Segoe UI"/>
                <a:cs typeface="Segoe UI"/>
              </a:rPr>
              <a:t>Adaptive</a:t>
            </a:r>
            <a:r>
              <a:rPr sz="2400" spc="-30" dirty="0">
                <a:latin typeface="Segoe UI"/>
                <a:cs typeface="Segoe UI"/>
              </a:rPr>
              <a:t> </a:t>
            </a:r>
            <a:r>
              <a:rPr sz="2400" spc="10" dirty="0">
                <a:latin typeface="Segoe UI"/>
                <a:cs typeface="Segoe UI"/>
              </a:rPr>
              <a:t>Query</a:t>
            </a:r>
            <a:r>
              <a:rPr sz="2400" spc="80" dirty="0">
                <a:latin typeface="Segoe UI"/>
                <a:cs typeface="Segoe UI"/>
              </a:rPr>
              <a:t> </a:t>
            </a:r>
            <a:r>
              <a:rPr sz="2400" spc="15" dirty="0">
                <a:latin typeface="Segoe UI"/>
                <a:cs typeface="Segoe UI"/>
              </a:rPr>
              <a:t>Processing</a:t>
            </a:r>
            <a:r>
              <a:rPr sz="2400" spc="10" dirty="0">
                <a:latin typeface="Segoe UI"/>
                <a:cs typeface="Segoe UI"/>
              </a:rPr>
              <a:t> </a:t>
            </a:r>
            <a:r>
              <a:rPr sz="2400" spc="5" dirty="0">
                <a:latin typeface="Segoe UI"/>
                <a:cs typeface="Segoe UI"/>
              </a:rPr>
              <a:t>is</a:t>
            </a:r>
            <a:r>
              <a:rPr sz="2400" spc="30" dirty="0">
                <a:latin typeface="Segoe UI"/>
                <a:cs typeface="Segoe UI"/>
              </a:rPr>
              <a:t> </a:t>
            </a:r>
            <a:r>
              <a:rPr sz="2400" spc="5" dirty="0">
                <a:latin typeface="Segoe UI"/>
                <a:cs typeface="Segoe UI"/>
              </a:rPr>
              <a:t>new</a:t>
            </a:r>
            <a:r>
              <a:rPr sz="2400" spc="85" dirty="0">
                <a:latin typeface="Segoe UI"/>
                <a:cs typeface="Segoe UI"/>
              </a:rPr>
              <a:t> </a:t>
            </a:r>
            <a:r>
              <a:rPr sz="2400" spc="5" dirty="0">
                <a:latin typeface="Segoe UI"/>
                <a:cs typeface="Segoe UI"/>
              </a:rPr>
              <a:t>in</a:t>
            </a:r>
            <a:r>
              <a:rPr sz="2400" spc="75" dirty="0">
                <a:latin typeface="Segoe UI"/>
                <a:cs typeface="Segoe UI"/>
              </a:rPr>
              <a:t> </a:t>
            </a:r>
            <a:r>
              <a:rPr sz="2400" spc="20" dirty="0">
                <a:latin typeface="Segoe UI"/>
                <a:cs typeface="Segoe UI"/>
              </a:rPr>
              <a:t>SQL</a:t>
            </a:r>
            <a:r>
              <a:rPr sz="2400" spc="-20" dirty="0">
                <a:latin typeface="Segoe UI"/>
                <a:cs typeface="Segoe UI"/>
              </a:rPr>
              <a:t> </a:t>
            </a:r>
            <a:r>
              <a:rPr sz="2400" spc="10" dirty="0">
                <a:latin typeface="Segoe UI"/>
                <a:cs typeface="Segoe UI"/>
              </a:rPr>
              <a:t>Server </a:t>
            </a:r>
            <a:r>
              <a:rPr sz="2400" spc="-740" dirty="0">
                <a:latin typeface="Segoe UI"/>
                <a:cs typeface="Segoe UI"/>
              </a:rPr>
              <a:t> </a:t>
            </a:r>
            <a:r>
              <a:rPr sz="2400" spc="15" dirty="0">
                <a:latin typeface="Segoe UI"/>
                <a:cs typeface="Segoe UI"/>
              </a:rPr>
              <a:t>2017</a:t>
            </a:r>
            <a:endParaRPr sz="2400" dirty="0">
              <a:latin typeface="Segoe UI"/>
              <a:cs typeface="Segoe UI"/>
            </a:endParaRPr>
          </a:p>
          <a:p>
            <a:pPr marL="184150" indent="-171450">
              <a:lnSpc>
                <a:spcPct val="150000"/>
              </a:lnSpc>
              <a:spcBef>
                <a:spcPts val="685"/>
              </a:spcBef>
              <a:buClr>
                <a:srgbClr val="006FC0"/>
              </a:buClr>
              <a:buSzPct val="92727"/>
              <a:buFont typeface="Arial MT"/>
              <a:buChar char="•"/>
              <a:tabLst>
                <a:tab pos="184150" algn="l"/>
              </a:tabLst>
            </a:pPr>
            <a:r>
              <a:rPr sz="2400" spc="10" dirty="0">
                <a:latin typeface="Segoe UI"/>
                <a:cs typeface="Segoe UI"/>
              </a:rPr>
              <a:t>It</a:t>
            </a:r>
            <a:r>
              <a:rPr sz="2400" spc="25" dirty="0">
                <a:latin typeface="Segoe UI"/>
                <a:cs typeface="Segoe UI"/>
              </a:rPr>
              <a:t> </a:t>
            </a:r>
            <a:r>
              <a:rPr sz="2400" spc="20" dirty="0">
                <a:latin typeface="Segoe UI"/>
                <a:cs typeface="Segoe UI"/>
              </a:rPr>
              <a:t>automatically</a:t>
            </a:r>
            <a:r>
              <a:rPr sz="2400" dirty="0">
                <a:latin typeface="Segoe UI"/>
                <a:cs typeface="Segoe UI"/>
              </a:rPr>
              <a:t> </a:t>
            </a:r>
            <a:r>
              <a:rPr sz="2400" spc="15" dirty="0">
                <a:latin typeface="Segoe UI"/>
                <a:cs typeface="Segoe UI"/>
              </a:rPr>
              <a:t>improves </a:t>
            </a:r>
            <a:r>
              <a:rPr sz="2400" spc="10" dirty="0">
                <a:latin typeface="Segoe UI"/>
                <a:cs typeface="Segoe UI"/>
              </a:rPr>
              <a:t>query</a:t>
            </a:r>
            <a:r>
              <a:rPr sz="2400" spc="75" dirty="0">
                <a:latin typeface="Segoe UI"/>
                <a:cs typeface="Segoe UI"/>
              </a:rPr>
              <a:t> </a:t>
            </a:r>
            <a:r>
              <a:rPr sz="2400" spc="15" dirty="0">
                <a:latin typeface="Segoe UI"/>
                <a:cs typeface="Segoe UI"/>
              </a:rPr>
              <a:t>performance:</a:t>
            </a:r>
            <a:endParaRPr sz="2400" dirty="0">
              <a:latin typeface="Segoe UI"/>
              <a:cs typeface="Segoe UI"/>
            </a:endParaRPr>
          </a:p>
          <a:p>
            <a:pPr marL="469900" lvl="1" indent="-172085">
              <a:lnSpc>
                <a:spcPct val="150000"/>
              </a:lnSpc>
              <a:spcBef>
                <a:spcPts val="655"/>
              </a:spcBef>
              <a:buClr>
                <a:srgbClr val="006FC0"/>
              </a:buClr>
              <a:buSzPct val="81250"/>
              <a:buFont typeface="Arial MT"/>
              <a:buChar char="•"/>
              <a:tabLst>
                <a:tab pos="470534" algn="l"/>
              </a:tabLst>
            </a:pPr>
            <a:r>
              <a:rPr b="1" spc="-5" dirty="0">
                <a:latin typeface="Segoe UI"/>
                <a:cs typeface="Segoe UI"/>
              </a:rPr>
              <a:t>Batch</a:t>
            </a:r>
            <a:r>
              <a:rPr b="1" dirty="0">
                <a:latin typeface="Segoe UI"/>
                <a:cs typeface="Segoe UI"/>
              </a:rPr>
              <a:t> </a:t>
            </a:r>
            <a:r>
              <a:rPr b="1" spc="10" dirty="0">
                <a:latin typeface="Segoe UI"/>
                <a:cs typeface="Segoe UI"/>
              </a:rPr>
              <a:t>mode</a:t>
            </a:r>
            <a:r>
              <a:rPr b="1" spc="-45" dirty="0">
                <a:latin typeface="Segoe UI"/>
                <a:cs typeface="Segoe UI"/>
              </a:rPr>
              <a:t> </a:t>
            </a:r>
            <a:r>
              <a:rPr b="1" spc="10" dirty="0">
                <a:latin typeface="Segoe UI"/>
                <a:cs typeface="Segoe UI"/>
              </a:rPr>
              <a:t>memory</a:t>
            </a:r>
            <a:r>
              <a:rPr b="1" spc="-95" dirty="0">
                <a:latin typeface="Segoe UI"/>
                <a:cs typeface="Segoe UI"/>
              </a:rPr>
              <a:t> </a:t>
            </a:r>
            <a:r>
              <a:rPr b="1" spc="-10" dirty="0">
                <a:latin typeface="Segoe UI"/>
                <a:cs typeface="Segoe UI"/>
              </a:rPr>
              <a:t>grant</a:t>
            </a:r>
            <a:r>
              <a:rPr b="1" spc="15" dirty="0">
                <a:latin typeface="Segoe UI"/>
                <a:cs typeface="Segoe UI"/>
              </a:rPr>
              <a:t> </a:t>
            </a:r>
            <a:r>
              <a:rPr b="1" spc="5" dirty="0">
                <a:latin typeface="Segoe UI"/>
                <a:cs typeface="Segoe UI"/>
              </a:rPr>
              <a:t>feedback</a:t>
            </a:r>
            <a:r>
              <a:rPr lang="en-GB" b="1" spc="5" dirty="0">
                <a:latin typeface="Segoe UI"/>
                <a:cs typeface="Segoe UI"/>
              </a:rPr>
              <a:t> </a:t>
            </a:r>
            <a:r>
              <a:rPr lang="en-GB" spc="5" dirty="0">
                <a:latin typeface="Segoe UI"/>
                <a:cs typeface="Segoe UI"/>
              </a:rPr>
              <a:t>: </a:t>
            </a:r>
            <a:r>
              <a:rPr lang="en-GB" b="0" i="0" u="none" strike="noStrike" baseline="0" dirty="0">
                <a:latin typeface="Segoe"/>
              </a:rPr>
              <a:t>Memory grant size is sized incorrectly</a:t>
            </a:r>
            <a:endParaRPr dirty="0">
              <a:latin typeface="Segoe UI"/>
              <a:cs typeface="Segoe UI"/>
            </a:endParaRPr>
          </a:p>
          <a:p>
            <a:pPr marL="469900" lvl="1" indent="-172085">
              <a:lnSpc>
                <a:spcPct val="150000"/>
              </a:lnSpc>
              <a:spcBef>
                <a:spcPts val="575"/>
              </a:spcBef>
              <a:buClr>
                <a:srgbClr val="006FC0"/>
              </a:buClr>
              <a:buSzPct val="81250"/>
              <a:buFont typeface="Arial MT"/>
              <a:buChar char="•"/>
              <a:tabLst>
                <a:tab pos="470534" algn="l"/>
              </a:tabLst>
            </a:pPr>
            <a:r>
              <a:rPr b="1" spc="-5" dirty="0">
                <a:latin typeface="Segoe UI"/>
                <a:cs typeface="Segoe UI"/>
              </a:rPr>
              <a:t>Batch </a:t>
            </a:r>
            <a:r>
              <a:rPr b="1" spc="10" dirty="0">
                <a:latin typeface="Segoe UI"/>
                <a:cs typeface="Segoe UI"/>
              </a:rPr>
              <a:t>mode</a:t>
            </a:r>
            <a:r>
              <a:rPr b="1" spc="-50" dirty="0">
                <a:latin typeface="Segoe UI"/>
                <a:cs typeface="Segoe UI"/>
              </a:rPr>
              <a:t> </a:t>
            </a:r>
            <a:r>
              <a:rPr b="1" spc="-5" dirty="0">
                <a:latin typeface="Segoe UI"/>
                <a:cs typeface="Segoe UI"/>
              </a:rPr>
              <a:t>adaptive</a:t>
            </a:r>
            <a:r>
              <a:rPr b="1" spc="20" dirty="0">
                <a:latin typeface="Segoe UI"/>
                <a:cs typeface="Segoe UI"/>
              </a:rPr>
              <a:t> </a:t>
            </a:r>
            <a:r>
              <a:rPr b="1" spc="10" dirty="0">
                <a:latin typeface="Segoe UI"/>
                <a:cs typeface="Segoe UI"/>
              </a:rPr>
              <a:t>joins</a:t>
            </a:r>
            <a:r>
              <a:rPr lang="en-GB" b="1" spc="10" dirty="0">
                <a:latin typeface="Segoe UI"/>
                <a:cs typeface="Segoe UI"/>
              </a:rPr>
              <a:t> </a:t>
            </a:r>
            <a:r>
              <a:rPr lang="en-GB" spc="10" dirty="0">
                <a:latin typeface="Segoe UI"/>
                <a:cs typeface="Segoe UI"/>
              </a:rPr>
              <a:t>: </a:t>
            </a:r>
            <a:r>
              <a:rPr lang="en-GB" b="0" i="0" u="none" strike="noStrike" baseline="0" dirty="0">
                <a:latin typeface="Segoe"/>
              </a:rPr>
              <a:t>Join types benefit from being selected at query execution time</a:t>
            </a:r>
            <a:endParaRPr dirty="0">
              <a:latin typeface="Segoe UI"/>
              <a:cs typeface="Segoe U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126105" cy="449580"/>
          </a:xfrm>
          <a:prstGeom prst="rect">
            <a:avLst/>
          </a:prstGeom>
        </p:spPr>
        <p:txBody>
          <a:bodyPr vert="horz" wrap="square" lIns="0" tIns="16510" rIns="0" bIns="0" rtlCol="0">
            <a:spAutoFit/>
          </a:bodyPr>
          <a:lstStyle/>
          <a:p>
            <a:pPr marL="12700">
              <a:lnSpc>
                <a:spcPct val="100000"/>
              </a:lnSpc>
              <a:spcBef>
                <a:spcPts val="130"/>
              </a:spcBef>
            </a:pPr>
            <a:r>
              <a:rPr spc="10" dirty="0"/>
              <a:t>Inspecting</a:t>
            </a:r>
            <a:r>
              <a:rPr spc="55" dirty="0"/>
              <a:t> </a:t>
            </a:r>
            <a:r>
              <a:rPr spc="20" dirty="0"/>
              <a:t>Statistics</a:t>
            </a:r>
          </a:p>
        </p:txBody>
      </p:sp>
      <p:sp>
        <p:nvSpPr>
          <p:cNvPr id="3" name="object 3"/>
          <p:cNvSpPr txBox="1"/>
          <p:nvPr/>
        </p:nvSpPr>
        <p:spPr>
          <a:xfrm>
            <a:off x="538162" y="951275"/>
            <a:ext cx="7843838" cy="2651688"/>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SQL Server summarizes information about the distribution of data values in tables and indexes in statistics objects. An individual table statistics object may include statistics about </a:t>
            </a:r>
            <a:r>
              <a:rPr lang="fr-FR" sz="1600" b="0" i="0" u="none" strike="noStrike" baseline="0" dirty="0">
                <a:latin typeface="Segoe"/>
              </a:rPr>
              <a:t>more </a:t>
            </a:r>
            <a:r>
              <a:rPr lang="fr-FR" sz="1600" b="0" i="0" u="none" strike="noStrike" baseline="0" dirty="0" err="1">
                <a:latin typeface="Segoe"/>
              </a:rPr>
              <a:t>than</a:t>
            </a:r>
            <a:r>
              <a:rPr lang="fr-FR" sz="1600" b="0" i="0" u="none" strike="noStrike" baseline="0" dirty="0">
                <a:latin typeface="Segoe"/>
              </a:rPr>
              <a:t> one </a:t>
            </a:r>
            <a:r>
              <a:rPr lang="fr-FR" sz="1600" b="0" i="0" u="none" strike="noStrike" baseline="0" dirty="0" err="1">
                <a:latin typeface="Segoe"/>
              </a:rPr>
              <a:t>column</a:t>
            </a:r>
            <a:r>
              <a:rPr lang="fr-FR" sz="1600" b="0" i="0" u="none" strike="noStrike" baseline="0" dirty="0">
                <a:latin typeface="Segoe"/>
              </a:rPr>
              <a:t>.</a:t>
            </a:r>
          </a:p>
          <a:p>
            <a:pPr algn="l">
              <a:lnSpc>
                <a:spcPct val="150000"/>
              </a:lnSpc>
            </a:pPr>
            <a:r>
              <a:rPr lang="en-GB" sz="1600" b="0" i="0" u="none" strike="noStrike" baseline="0" dirty="0">
                <a:latin typeface="Segoe"/>
              </a:rPr>
              <a:t>There are three aspects of a statistics object that you might </a:t>
            </a:r>
            <a:r>
              <a:rPr lang="fr-FR" sz="1600" b="0" i="0" u="none" strike="noStrike" baseline="0" dirty="0" err="1">
                <a:latin typeface="Segoe"/>
              </a:rPr>
              <a:t>normally</a:t>
            </a:r>
            <a:r>
              <a:rPr lang="fr-FR" sz="1600" b="0" i="0" u="none" strike="noStrike" baseline="0" dirty="0">
                <a:latin typeface="Segoe"/>
              </a:rPr>
              <a:t> </a:t>
            </a:r>
            <a:r>
              <a:rPr lang="fr-FR" sz="1600" b="0" i="0" u="none" strike="noStrike" baseline="0" dirty="0" err="1">
                <a:latin typeface="Segoe"/>
              </a:rPr>
              <a:t>access</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a:latin typeface="Segoe"/>
              </a:rPr>
              <a:t>A </a:t>
            </a:r>
            <a:r>
              <a:rPr lang="fr-FR" sz="1600" b="0" i="0" u="none" strike="noStrike" baseline="0" dirty="0" err="1">
                <a:latin typeface="Segoe"/>
              </a:rPr>
              <a:t>statistics</a:t>
            </a:r>
            <a:r>
              <a:rPr lang="fr-FR" sz="1600" b="0" i="0" u="none" strike="noStrike" baseline="0" dirty="0">
                <a:latin typeface="Segoe"/>
              </a:rPr>
              <a:t> header</a:t>
            </a:r>
          </a:p>
          <a:p>
            <a:pPr marL="285750" indent="-285750" algn="l">
              <a:lnSpc>
                <a:spcPct val="150000"/>
              </a:lnSpc>
              <a:buFont typeface="Arial" panose="020B0604020202020204" pitchFamily="34" charset="0"/>
              <a:buChar char="•"/>
            </a:pPr>
            <a:r>
              <a:rPr lang="fr-FR" sz="1600" b="0" i="0" u="none" strike="noStrike" baseline="0" dirty="0">
                <a:latin typeface="Segoe"/>
              </a:rPr>
              <a:t>A </a:t>
            </a:r>
            <a:r>
              <a:rPr lang="fr-FR" sz="1600" b="0" i="0" u="none" strike="noStrike" baseline="0" dirty="0" err="1">
                <a:latin typeface="Segoe"/>
              </a:rPr>
              <a:t>density</a:t>
            </a:r>
            <a:r>
              <a:rPr lang="fr-FR" sz="1600" b="0" i="0" u="none" strike="noStrike" baseline="0" dirty="0">
                <a:latin typeface="Segoe"/>
              </a:rPr>
              <a:t> </a:t>
            </a:r>
            <a:r>
              <a:rPr lang="fr-FR" sz="1600" b="0" i="0" u="none" strike="noStrike" baseline="0" dirty="0" err="1">
                <a:latin typeface="Segoe"/>
              </a:rPr>
              <a:t>vector</a:t>
            </a:r>
            <a:endParaRPr lang="fr-FR" sz="1600" b="0" i="0" u="none" strike="noStrike" baseline="0" dirty="0">
              <a:latin typeface="Segoe"/>
            </a:endParaRPr>
          </a:p>
          <a:p>
            <a:pPr marL="285750" indent="-285750" algn="l">
              <a:lnSpc>
                <a:spcPct val="150000"/>
              </a:lnSpc>
              <a:buFont typeface="Arial" panose="020B0604020202020204" pitchFamily="34" charset="0"/>
              <a:buChar char="•"/>
            </a:pPr>
            <a:r>
              <a:rPr lang="fr-FR" sz="1600" b="0" i="0" u="none" strike="noStrike" baseline="0" dirty="0">
                <a:latin typeface="Segoe"/>
              </a:rPr>
              <a:t>A </a:t>
            </a:r>
            <a:r>
              <a:rPr lang="fr-FR" sz="1600" b="0" i="0" u="none" strike="noStrike" baseline="0" dirty="0" err="1">
                <a:latin typeface="Segoe"/>
              </a:rPr>
              <a:t>histogram</a:t>
            </a:r>
            <a:endParaRPr sz="1600" dirty="0">
              <a:latin typeface="Segoe UI"/>
              <a:cs typeface="Segoe UI"/>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856605" cy="449580"/>
          </a:xfrm>
          <a:prstGeom prst="rect">
            <a:avLst/>
          </a:prstGeom>
        </p:spPr>
        <p:txBody>
          <a:bodyPr vert="horz" wrap="square" lIns="0" tIns="16510" rIns="0" bIns="0" rtlCol="0">
            <a:spAutoFit/>
          </a:bodyPr>
          <a:lstStyle/>
          <a:p>
            <a:pPr marL="12700">
              <a:lnSpc>
                <a:spcPct val="100000"/>
              </a:lnSpc>
              <a:spcBef>
                <a:spcPts val="130"/>
              </a:spcBef>
            </a:pPr>
            <a:r>
              <a:rPr spc="15" dirty="0"/>
              <a:t>Batch</a:t>
            </a:r>
            <a:r>
              <a:rPr spc="-15" dirty="0"/>
              <a:t> </a:t>
            </a:r>
            <a:r>
              <a:rPr spc="20" dirty="0"/>
              <a:t>Mode</a:t>
            </a:r>
            <a:r>
              <a:rPr spc="35" dirty="0"/>
              <a:t> </a:t>
            </a:r>
            <a:r>
              <a:rPr spc="10" dirty="0"/>
              <a:t>Memory</a:t>
            </a:r>
            <a:r>
              <a:rPr spc="140" dirty="0"/>
              <a:t> </a:t>
            </a:r>
            <a:r>
              <a:rPr spc="5" dirty="0"/>
              <a:t>Grant</a:t>
            </a:r>
            <a:r>
              <a:rPr spc="20" dirty="0"/>
              <a:t> </a:t>
            </a:r>
            <a:r>
              <a:rPr spc="5" dirty="0"/>
              <a:t>Feedback</a:t>
            </a:r>
          </a:p>
        </p:txBody>
      </p:sp>
      <p:sp>
        <p:nvSpPr>
          <p:cNvPr id="3" name="object 3"/>
          <p:cNvSpPr txBox="1"/>
          <p:nvPr/>
        </p:nvSpPr>
        <p:spPr>
          <a:xfrm>
            <a:off x="538162" y="1046416"/>
            <a:ext cx="7783195" cy="5501827"/>
          </a:xfrm>
          <a:prstGeom prst="rect">
            <a:avLst/>
          </a:prstGeom>
        </p:spPr>
        <p:txBody>
          <a:bodyPr vert="horz" wrap="square" lIns="0" tIns="5715" rIns="0" bIns="0" rtlCol="0">
            <a:spAutoFit/>
          </a:bodyPr>
          <a:lstStyle/>
          <a:p>
            <a:pPr marL="184150" marR="326390" indent="-171450">
              <a:lnSpc>
                <a:spcPct val="150000"/>
              </a:lnSpc>
              <a:spcBef>
                <a:spcPts val="45"/>
              </a:spcBef>
              <a:buClr>
                <a:srgbClr val="006FC0"/>
              </a:buClr>
              <a:buSzPct val="92727"/>
              <a:buFont typeface="Arial MT"/>
              <a:buChar char="•"/>
              <a:tabLst>
                <a:tab pos="184150" algn="l"/>
              </a:tabLst>
            </a:pPr>
            <a:r>
              <a:rPr lang="en-GB" sz="1600" spc="10" dirty="0">
                <a:latin typeface="Segoe UI"/>
                <a:cs typeface="Segoe UI"/>
              </a:rPr>
              <a:t>For a query to execute efficiently, all the rows must fit in memory, with no rows spilling to disk. The query optimizer uses two things to estimate the amount of memory </a:t>
            </a:r>
            <a:r>
              <a:rPr lang="fr-FR" sz="1600" spc="10" dirty="0" err="1">
                <a:latin typeface="Segoe UI"/>
                <a:cs typeface="Segoe UI"/>
              </a:rPr>
              <a:t>required</a:t>
            </a:r>
            <a:r>
              <a:rPr lang="fr-FR" sz="1600" spc="10" dirty="0">
                <a:latin typeface="Segoe UI"/>
                <a:cs typeface="Segoe UI"/>
              </a:rPr>
              <a:t>:</a:t>
            </a:r>
          </a:p>
          <a:p>
            <a:pPr marL="927100" marR="326390" lvl="1" indent="-457200">
              <a:lnSpc>
                <a:spcPct val="150000"/>
              </a:lnSpc>
              <a:spcBef>
                <a:spcPts val="45"/>
              </a:spcBef>
              <a:buClr>
                <a:srgbClr val="006FC0"/>
              </a:buClr>
              <a:buSzPct val="92727"/>
              <a:buFont typeface="Arial" panose="020B0604020202020204" pitchFamily="34" charset="0"/>
              <a:buChar char="•"/>
              <a:tabLst>
                <a:tab pos="184150" algn="l"/>
              </a:tabLst>
            </a:pPr>
            <a:r>
              <a:rPr lang="fr-FR" sz="1600" spc="10" dirty="0" err="1">
                <a:latin typeface="Segoe UI"/>
                <a:cs typeface="Segoe UI"/>
              </a:rPr>
              <a:t>Estimated</a:t>
            </a:r>
            <a:r>
              <a:rPr lang="fr-FR" sz="1600" spc="10" dirty="0">
                <a:latin typeface="Segoe UI"/>
                <a:cs typeface="Segoe UI"/>
              </a:rPr>
              <a:t> </a:t>
            </a:r>
            <a:r>
              <a:rPr lang="fr-FR" sz="1600" spc="10" dirty="0" err="1">
                <a:latin typeface="Segoe UI"/>
                <a:cs typeface="Segoe UI"/>
              </a:rPr>
              <a:t>row</a:t>
            </a:r>
            <a:r>
              <a:rPr lang="fr-FR" sz="1600" spc="10" dirty="0">
                <a:latin typeface="Segoe UI"/>
                <a:cs typeface="Segoe UI"/>
              </a:rPr>
              <a:t> </a:t>
            </a:r>
            <a:r>
              <a:rPr lang="fr-FR" sz="1600" spc="10" dirty="0" err="1">
                <a:latin typeface="Segoe UI"/>
                <a:cs typeface="Segoe UI"/>
              </a:rPr>
              <a:t>counts</a:t>
            </a:r>
            <a:r>
              <a:rPr lang="fr-FR" sz="1600" spc="10" dirty="0">
                <a:latin typeface="Segoe UI"/>
                <a:cs typeface="Segoe UI"/>
              </a:rPr>
              <a:t>.</a:t>
            </a:r>
          </a:p>
          <a:p>
            <a:pPr marL="927100" marR="326390" lvl="1" indent="-457200">
              <a:lnSpc>
                <a:spcPct val="150000"/>
              </a:lnSpc>
              <a:spcBef>
                <a:spcPts val="45"/>
              </a:spcBef>
              <a:buClr>
                <a:srgbClr val="006FC0"/>
              </a:buClr>
              <a:buSzPct val="92727"/>
              <a:buFont typeface="Arial" panose="020B0604020202020204" pitchFamily="34" charset="0"/>
              <a:buChar char="•"/>
              <a:tabLst>
                <a:tab pos="184150" algn="l"/>
              </a:tabLst>
            </a:pPr>
            <a:r>
              <a:rPr lang="en-GB" sz="1600" spc="10" dirty="0">
                <a:latin typeface="Segoe UI"/>
                <a:cs typeface="Segoe UI"/>
              </a:rPr>
              <a:t>Width of the rows in bytes.</a:t>
            </a:r>
          </a:p>
          <a:p>
            <a:pPr marL="184150" marR="326390" indent="-171450">
              <a:lnSpc>
                <a:spcPct val="150000"/>
              </a:lnSpc>
              <a:spcBef>
                <a:spcPts val="45"/>
              </a:spcBef>
              <a:buClr>
                <a:srgbClr val="006FC0"/>
              </a:buClr>
              <a:buSzPct val="92727"/>
              <a:buFont typeface="Arial MT"/>
              <a:buChar char="•"/>
              <a:tabLst>
                <a:tab pos="184150" algn="l"/>
              </a:tabLst>
            </a:pPr>
            <a:r>
              <a:rPr lang="en-GB" sz="1600" spc="10" dirty="0">
                <a:latin typeface="Segoe UI"/>
                <a:cs typeface="Segoe UI"/>
              </a:rPr>
              <a:t>This is known as the ideal memory grant and is stored with </a:t>
            </a:r>
            <a:r>
              <a:rPr lang="fr-FR" sz="1600" spc="10" dirty="0">
                <a:latin typeface="Segoe UI"/>
                <a:cs typeface="Segoe UI"/>
              </a:rPr>
              <a:t>the </a:t>
            </a:r>
            <a:r>
              <a:rPr lang="fr-FR" sz="1600" spc="10" dirty="0" err="1">
                <a:latin typeface="Segoe UI"/>
                <a:cs typeface="Segoe UI"/>
              </a:rPr>
              <a:t>query</a:t>
            </a:r>
            <a:r>
              <a:rPr lang="fr-FR" sz="1600" spc="10" dirty="0">
                <a:latin typeface="Segoe UI"/>
                <a:cs typeface="Segoe UI"/>
              </a:rPr>
              <a:t> </a:t>
            </a:r>
            <a:r>
              <a:rPr lang="fr-FR" sz="1600" spc="10" dirty="0" err="1">
                <a:latin typeface="Segoe UI"/>
                <a:cs typeface="Segoe UI"/>
              </a:rPr>
              <a:t>execution</a:t>
            </a:r>
            <a:r>
              <a:rPr lang="fr-FR" sz="1600" spc="10" dirty="0">
                <a:latin typeface="Segoe UI"/>
                <a:cs typeface="Segoe UI"/>
              </a:rPr>
              <a:t> plan.</a:t>
            </a:r>
            <a:endParaRPr lang="en-GB" sz="1600" spc="10" dirty="0">
              <a:latin typeface="Segoe UI"/>
              <a:cs typeface="Segoe UI"/>
            </a:endParaRPr>
          </a:p>
          <a:p>
            <a:pPr marL="184150" marR="326390" indent="-171450">
              <a:lnSpc>
                <a:spcPct val="150000"/>
              </a:lnSpc>
              <a:spcBef>
                <a:spcPts val="45"/>
              </a:spcBef>
              <a:buClr>
                <a:srgbClr val="006FC0"/>
              </a:buClr>
              <a:buSzPct val="92727"/>
              <a:buFont typeface="Arial MT"/>
              <a:buChar char="•"/>
              <a:tabLst>
                <a:tab pos="184150" algn="l"/>
              </a:tabLst>
            </a:pPr>
            <a:r>
              <a:rPr sz="1600" spc="10" dirty="0">
                <a:latin typeface="Segoe UI"/>
                <a:cs typeface="Segoe UI"/>
              </a:rPr>
              <a:t>Memory</a:t>
            </a:r>
            <a:r>
              <a:rPr sz="1600" spc="80" dirty="0">
                <a:latin typeface="Segoe UI"/>
                <a:cs typeface="Segoe UI"/>
              </a:rPr>
              <a:t> </a:t>
            </a:r>
            <a:r>
              <a:rPr sz="1600" spc="15" dirty="0">
                <a:latin typeface="Segoe UI"/>
                <a:cs typeface="Segoe UI"/>
              </a:rPr>
              <a:t>grant</a:t>
            </a:r>
            <a:r>
              <a:rPr sz="1600" spc="35" dirty="0">
                <a:latin typeface="Segoe UI"/>
                <a:cs typeface="Segoe UI"/>
              </a:rPr>
              <a:t> </a:t>
            </a:r>
            <a:r>
              <a:rPr sz="1600" spc="5" dirty="0">
                <a:latin typeface="Segoe UI"/>
                <a:cs typeface="Segoe UI"/>
              </a:rPr>
              <a:t>is</a:t>
            </a:r>
            <a:r>
              <a:rPr sz="1600" spc="25" dirty="0">
                <a:latin typeface="Segoe UI"/>
                <a:cs typeface="Segoe UI"/>
              </a:rPr>
              <a:t> </a:t>
            </a:r>
            <a:r>
              <a:rPr sz="1600" spc="20" dirty="0">
                <a:latin typeface="Segoe UI"/>
                <a:cs typeface="Segoe UI"/>
              </a:rPr>
              <a:t>stored</a:t>
            </a:r>
            <a:r>
              <a:rPr sz="1600" spc="15" dirty="0">
                <a:latin typeface="Segoe UI"/>
                <a:cs typeface="Segoe UI"/>
              </a:rPr>
              <a:t> </a:t>
            </a:r>
            <a:r>
              <a:rPr sz="1600" spc="5" dirty="0">
                <a:latin typeface="Segoe UI"/>
                <a:cs typeface="Segoe UI"/>
              </a:rPr>
              <a:t>in </a:t>
            </a:r>
            <a:r>
              <a:rPr sz="1600" spc="20" dirty="0">
                <a:latin typeface="Segoe UI"/>
                <a:cs typeface="Segoe UI"/>
              </a:rPr>
              <a:t>the</a:t>
            </a:r>
            <a:r>
              <a:rPr sz="1600" spc="50" dirty="0">
                <a:latin typeface="Segoe UI"/>
                <a:cs typeface="Segoe UI"/>
              </a:rPr>
              <a:t> </a:t>
            </a:r>
            <a:r>
              <a:rPr sz="1600" spc="10" dirty="0">
                <a:latin typeface="Segoe UI"/>
                <a:cs typeface="Segoe UI"/>
              </a:rPr>
              <a:t>query</a:t>
            </a:r>
            <a:r>
              <a:rPr sz="1600" spc="80" dirty="0">
                <a:latin typeface="Segoe UI"/>
                <a:cs typeface="Segoe UI"/>
              </a:rPr>
              <a:t> </a:t>
            </a:r>
            <a:r>
              <a:rPr sz="1600" spc="10" dirty="0">
                <a:latin typeface="Segoe UI"/>
                <a:cs typeface="Segoe UI"/>
              </a:rPr>
              <a:t>execution </a:t>
            </a:r>
            <a:r>
              <a:rPr sz="1600" spc="-735" dirty="0">
                <a:latin typeface="Segoe UI"/>
                <a:cs typeface="Segoe UI"/>
              </a:rPr>
              <a:t> </a:t>
            </a:r>
            <a:r>
              <a:rPr sz="1600" spc="15" dirty="0">
                <a:latin typeface="Segoe UI"/>
                <a:cs typeface="Segoe UI"/>
              </a:rPr>
              <a:t>plan</a:t>
            </a:r>
            <a:endParaRPr sz="1600" dirty="0">
              <a:latin typeface="Segoe UI"/>
              <a:cs typeface="Segoe UI"/>
            </a:endParaRPr>
          </a:p>
          <a:p>
            <a:pPr marL="184150" marR="5080" indent="-171450">
              <a:lnSpc>
                <a:spcPct val="150000"/>
              </a:lnSpc>
              <a:spcBef>
                <a:spcPts val="600"/>
              </a:spcBef>
              <a:buClr>
                <a:srgbClr val="006FC0"/>
              </a:buClr>
              <a:buSzPct val="92727"/>
              <a:buFont typeface="Arial MT"/>
              <a:buChar char="•"/>
              <a:tabLst>
                <a:tab pos="184150" algn="l"/>
              </a:tabLst>
            </a:pPr>
            <a:r>
              <a:rPr sz="1600" spc="15" dirty="0">
                <a:latin typeface="Segoe UI"/>
                <a:cs typeface="Segoe UI"/>
              </a:rPr>
              <a:t>Inaccurate</a:t>
            </a:r>
            <a:r>
              <a:rPr sz="1600" spc="50" dirty="0">
                <a:latin typeface="Segoe UI"/>
                <a:cs typeface="Segoe UI"/>
              </a:rPr>
              <a:t> </a:t>
            </a:r>
            <a:r>
              <a:rPr sz="1600" spc="15" dirty="0">
                <a:latin typeface="Segoe UI"/>
                <a:cs typeface="Segoe UI"/>
              </a:rPr>
              <a:t>memory</a:t>
            </a:r>
            <a:r>
              <a:rPr sz="1600" spc="85" dirty="0">
                <a:latin typeface="Segoe UI"/>
                <a:cs typeface="Segoe UI"/>
              </a:rPr>
              <a:t> </a:t>
            </a:r>
            <a:r>
              <a:rPr sz="1600" spc="20" dirty="0">
                <a:latin typeface="Segoe UI"/>
                <a:cs typeface="Segoe UI"/>
              </a:rPr>
              <a:t>grants</a:t>
            </a:r>
            <a:r>
              <a:rPr sz="1600" spc="30" dirty="0">
                <a:latin typeface="Segoe UI"/>
                <a:cs typeface="Segoe UI"/>
              </a:rPr>
              <a:t> </a:t>
            </a:r>
            <a:r>
              <a:rPr sz="1600" spc="15" dirty="0">
                <a:latin typeface="Segoe UI"/>
                <a:cs typeface="Segoe UI"/>
              </a:rPr>
              <a:t>cause</a:t>
            </a:r>
            <a:r>
              <a:rPr sz="1600" spc="-25" dirty="0">
                <a:latin typeface="Segoe UI"/>
                <a:cs typeface="Segoe UI"/>
              </a:rPr>
              <a:t> </a:t>
            </a:r>
            <a:r>
              <a:rPr sz="1600" spc="15" dirty="0">
                <a:latin typeface="Segoe UI"/>
                <a:cs typeface="Segoe UI"/>
              </a:rPr>
              <a:t>problems</a:t>
            </a:r>
            <a:r>
              <a:rPr sz="1600" spc="95" dirty="0">
                <a:latin typeface="Segoe UI"/>
                <a:cs typeface="Segoe UI"/>
              </a:rPr>
              <a:t> </a:t>
            </a:r>
            <a:r>
              <a:rPr sz="1600" spc="5" dirty="0">
                <a:latin typeface="Segoe UI"/>
                <a:cs typeface="Segoe UI"/>
              </a:rPr>
              <a:t>every </a:t>
            </a:r>
            <a:r>
              <a:rPr sz="1600" spc="-735" dirty="0">
                <a:latin typeface="Segoe UI"/>
                <a:cs typeface="Segoe UI"/>
              </a:rPr>
              <a:t> </a:t>
            </a:r>
            <a:r>
              <a:rPr sz="1600" spc="20" dirty="0">
                <a:latin typeface="Segoe UI"/>
                <a:cs typeface="Segoe UI"/>
              </a:rPr>
              <a:t>time</a:t>
            </a:r>
            <a:r>
              <a:rPr sz="1600" spc="-35" dirty="0">
                <a:latin typeface="Segoe UI"/>
                <a:cs typeface="Segoe UI"/>
              </a:rPr>
              <a:t> </a:t>
            </a:r>
            <a:r>
              <a:rPr sz="1600" spc="10" dirty="0">
                <a:latin typeface="Segoe UI"/>
                <a:cs typeface="Segoe UI"/>
              </a:rPr>
              <a:t>a</a:t>
            </a:r>
            <a:r>
              <a:rPr sz="1600" spc="80" dirty="0">
                <a:latin typeface="Segoe UI"/>
                <a:cs typeface="Segoe UI"/>
              </a:rPr>
              <a:t> </a:t>
            </a:r>
            <a:r>
              <a:rPr sz="1600" spc="10" dirty="0">
                <a:latin typeface="Segoe UI"/>
                <a:cs typeface="Segoe UI"/>
              </a:rPr>
              <a:t>cached</a:t>
            </a:r>
            <a:r>
              <a:rPr sz="1600" spc="85" dirty="0">
                <a:latin typeface="Segoe UI"/>
                <a:cs typeface="Segoe UI"/>
              </a:rPr>
              <a:t> </a:t>
            </a:r>
            <a:r>
              <a:rPr sz="1600" spc="10" dirty="0">
                <a:latin typeface="Segoe UI"/>
                <a:cs typeface="Segoe UI"/>
              </a:rPr>
              <a:t>execution</a:t>
            </a:r>
            <a:r>
              <a:rPr sz="1600" spc="75" dirty="0">
                <a:latin typeface="Segoe UI"/>
                <a:cs typeface="Segoe UI"/>
              </a:rPr>
              <a:t> </a:t>
            </a:r>
            <a:r>
              <a:rPr sz="1600" spc="15" dirty="0">
                <a:latin typeface="Segoe UI"/>
                <a:cs typeface="Segoe UI"/>
              </a:rPr>
              <a:t>plan</a:t>
            </a:r>
            <a:r>
              <a:rPr sz="1600" dirty="0">
                <a:latin typeface="Segoe UI"/>
                <a:cs typeface="Segoe UI"/>
              </a:rPr>
              <a:t> </a:t>
            </a:r>
            <a:r>
              <a:rPr sz="1600" spc="5" dirty="0">
                <a:latin typeface="Segoe UI"/>
                <a:cs typeface="Segoe UI"/>
              </a:rPr>
              <a:t>is</a:t>
            </a:r>
            <a:r>
              <a:rPr sz="1600" spc="20" dirty="0">
                <a:latin typeface="Segoe UI"/>
                <a:cs typeface="Segoe UI"/>
              </a:rPr>
              <a:t> </a:t>
            </a:r>
            <a:r>
              <a:rPr sz="1600" spc="15" dirty="0">
                <a:latin typeface="Segoe UI"/>
                <a:cs typeface="Segoe UI"/>
              </a:rPr>
              <a:t>run</a:t>
            </a:r>
            <a:endParaRPr sz="1600" dirty="0">
              <a:latin typeface="Segoe UI"/>
              <a:cs typeface="Segoe UI"/>
            </a:endParaRPr>
          </a:p>
          <a:p>
            <a:pPr marL="184150" marR="269875" indent="-171450">
              <a:lnSpc>
                <a:spcPct val="150000"/>
              </a:lnSpc>
              <a:spcBef>
                <a:spcPts val="680"/>
              </a:spcBef>
              <a:buClr>
                <a:srgbClr val="006FC0"/>
              </a:buClr>
              <a:buSzPct val="92727"/>
              <a:buFont typeface="Arial MT"/>
              <a:buChar char="•"/>
              <a:tabLst>
                <a:tab pos="184150" algn="l"/>
              </a:tabLst>
            </a:pPr>
            <a:r>
              <a:rPr sz="1600" spc="15" dirty="0">
                <a:latin typeface="Segoe UI"/>
                <a:cs typeface="Segoe UI"/>
              </a:rPr>
              <a:t>Batch</a:t>
            </a:r>
            <a:r>
              <a:rPr sz="1600" spc="-10" dirty="0">
                <a:latin typeface="Segoe UI"/>
                <a:cs typeface="Segoe UI"/>
              </a:rPr>
              <a:t> </a:t>
            </a:r>
            <a:r>
              <a:rPr sz="1600" spc="15" dirty="0">
                <a:latin typeface="Segoe UI"/>
                <a:cs typeface="Segoe UI"/>
              </a:rPr>
              <a:t>memory</a:t>
            </a:r>
            <a:r>
              <a:rPr sz="1600" spc="75" dirty="0">
                <a:latin typeface="Segoe UI"/>
                <a:cs typeface="Segoe UI"/>
              </a:rPr>
              <a:t> </a:t>
            </a:r>
            <a:r>
              <a:rPr sz="1600" spc="15" dirty="0">
                <a:latin typeface="Segoe UI"/>
                <a:cs typeface="Segoe UI"/>
              </a:rPr>
              <a:t>grant</a:t>
            </a:r>
            <a:r>
              <a:rPr sz="1600" spc="30" dirty="0">
                <a:latin typeface="Segoe UI"/>
                <a:cs typeface="Segoe UI"/>
              </a:rPr>
              <a:t> </a:t>
            </a:r>
            <a:r>
              <a:rPr sz="1600" spc="15" dirty="0">
                <a:latin typeface="Segoe UI"/>
                <a:cs typeface="Segoe UI"/>
              </a:rPr>
              <a:t>feedback</a:t>
            </a:r>
            <a:r>
              <a:rPr sz="1600" spc="105" dirty="0">
                <a:latin typeface="Segoe UI"/>
                <a:cs typeface="Segoe UI"/>
              </a:rPr>
              <a:t> </a:t>
            </a:r>
            <a:r>
              <a:rPr sz="1600" spc="10" dirty="0">
                <a:latin typeface="Segoe UI"/>
                <a:cs typeface="Segoe UI"/>
              </a:rPr>
              <a:t>revises</a:t>
            </a:r>
            <a:r>
              <a:rPr sz="1600" spc="15" dirty="0">
                <a:latin typeface="Segoe UI"/>
                <a:cs typeface="Segoe UI"/>
              </a:rPr>
              <a:t> </a:t>
            </a:r>
            <a:r>
              <a:rPr sz="1600" spc="20" dirty="0">
                <a:latin typeface="Segoe UI"/>
                <a:cs typeface="Segoe UI"/>
              </a:rPr>
              <a:t>the</a:t>
            </a:r>
            <a:r>
              <a:rPr sz="1600" spc="45" dirty="0">
                <a:latin typeface="Segoe UI"/>
                <a:cs typeface="Segoe UI"/>
              </a:rPr>
              <a:t> </a:t>
            </a:r>
            <a:r>
              <a:rPr sz="1600" spc="10" dirty="0">
                <a:latin typeface="Segoe UI"/>
                <a:cs typeface="Segoe UI"/>
              </a:rPr>
              <a:t>ideal </a:t>
            </a:r>
            <a:r>
              <a:rPr sz="1600" spc="-740" dirty="0">
                <a:latin typeface="Segoe UI"/>
                <a:cs typeface="Segoe UI"/>
              </a:rPr>
              <a:t> </a:t>
            </a:r>
            <a:r>
              <a:rPr sz="1600" spc="15" dirty="0">
                <a:latin typeface="Segoe UI"/>
                <a:cs typeface="Segoe UI"/>
              </a:rPr>
              <a:t>memory</a:t>
            </a:r>
            <a:r>
              <a:rPr sz="1600" spc="75" dirty="0">
                <a:latin typeface="Segoe UI"/>
                <a:cs typeface="Segoe UI"/>
              </a:rPr>
              <a:t> </a:t>
            </a:r>
            <a:r>
              <a:rPr sz="1600" spc="15" dirty="0">
                <a:latin typeface="Segoe UI"/>
                <a:cs typeface="Segoe UI"/>
              </a:rPr>
              <a:t>grant</a:t>
            </a:r>
            <a:r>
              <a:rPr sz="1600" spc="35" dirty="0">
                <a:latin typeface="Segoe UI"/>
                <a:cs typeface="Segoe UI"/>
              </a:rPr>
              <a:t> </a:t>
            </a:r>
            <a:r>
              <a:rPr sz="1600" spc="10" dirty="0">
                <a:latin typeface="Segoe UI"/>
                <a:cs typeface="Segoe UI"/>
              </a:rPr>
              <a:t>when:</a:t>
            </a:r>
            <a:endParaRPr sz="1600" dirty="0">
              <a:latin typeface="Segoe UI"/>
              <a:cs typeface="Segoe UI"/>
            </a:endParaRPr>
          </a:p>
          <a:p>
            <a:pPr marL="469900" lvl="1" indent="-172085">
              <a:lnSpc>
                <a:spcPct val="150000"/>
              </a:lnSpc>
              <a:spcBef>
                <a:spcPts val="660"/>
              </a:spcBef>
              <a:buClr>
                <a:srgbClr val="006FC0"/>
              </a:buClr>
              <a:buSzPct val="81250"/>
              <a:buFont typeface="Arial MT"/>
              <a:buChar char="•"/>
              <a:tabLst>
                <a:tab pos="470534" algn="l"/>
              </a:tabLst>
            </a:pPr>
            <a:r>
              <a:rPr sz="1400" spc="5" dirty="0">
                <a:latin typeface="Segoe UI"/>
                <a:cs typeface="Segoe UI"/>
              </a:rPr>
              <a:t>Insufficient</a:t>
            </a:r>
            <a:r>
              <a:rPr sz="1400" spc="-125" dirty="0">
                <a:latin typeface="Segoe UI"/>
                <a:cs typeface="Segoe UI"/>
              </a:rPr>
              <a:t> </a:t>
            </a:r>
            <a:r>
              <a:rPr sz="1400" spc="10" dirty="0">
                <a:latin typeface="Segoe UI"/>
                <a:cs typeface="Segoe UI"/>
              </a:rPr>
              <a:t>memory</a:t>
            </a:r>
            <a:r>
              <a:rPr sz="1400" spc="-100" dirty="0">
                <a:latin typeface="Segoe UI"/>
                <a:cs typeface="Segoe UI"/>
              </a:rPr>
              <a:t> </a:t>
            </a:r>
            <a:r>
              <a:rPr sz="1400" spc="-10" dirty="0">
                <a:latin typeface="Segoe UI"/>
                <a:cs typeface="Segoe UI"/>
              </a:rPr>
              <a:t>has</a:t>
            </a:r>
            <a:r>
              <a:rPr sz="1400" spc="40" dirty="0">
                <a:latin typeface="Segoe UI"/>
                <a:cs typeface="Segoe UI"/>
              </a:rPr>
              <a:t> </a:t>
            </a:r>
            <a:r>
              <a:rPr sz="1400" spc="10" dirty="0">
                <a:latin typeface="Segoe UI"/>
                <a:cs typeface="Segoe UI"/>
              </a:rPr>
              <a:t>been</a:t>
            </a:r>
            <a:r>
              <a:rPr sz="1400" spc="-65" dirty="0">
                <a:latin typeface="Segoe UI"/>
                <a:cs typeface="Segoe UI"/>
              </a:rPr>
              <a:t> </a:t>
            </a:r>
            <a:r>
              <a:rPr sz="1400" spc="5" dirty="0">
                <a:latin typeface="Segoe UI"/>
                <a:cs typeface="Segoe UI"/>
              </a:rPr>
              <a:t>allocated</a:t>
            </a:r>
            <a:endParaRPr sz="1400" dirty="0">
              <a:latin typeface="Segoe UI"/>
              <a:cs typeface="Segoe UI"/>
            </a:endParaRPr>
          </a:p>
          <a:p>
            <a:pPr marL="469900" lvl="1" indent="-172085">
              <a:lnSpc>
                <a:spcPct val="150000"/>
              </a:lnSpc>
              <a:spcBef>
                <a:spcPts val="575"/>
              </a:spcBef>
              <a:buClr>
                <a:srgbClr val="006FC0"/>
              </a:buClr>
              <a:buSzPct val="81250"/>
              <a:buFont typeface="Arial MT"/>
              <a:buChar char="•"/>
              <a:tabLst>
                <a:tab pos="470534" algn="l"/>
              </a:tabLst>
            </a:pPr>
            <a:r>
              <a:rPr sz="1400" spc="10" dirty="0">
                <a:latin typeface="Segoe UI"/>
                <a:cs typeface="Segoe UI"/>
              </a:rPr>
              <a:t>Excessive</a:t>
            </a:r>
            <a:r>
              <a:rPr sz="1400" spc="-125" dirty="0">
                <a:latin typeface="Segoe UI"/>
                <a:cs typeface="Segoe UI"/>
              </a:rPr>
              <a:t> </a:t>
            </a:r>
            <a:r>
              <a:rPr sz="1400" spc="10" dirty="0">
                <a:latin typeface="Segoe UI"/>
                <a:cs typeface="Segoe UI"/>
              </a:rPr>
              <a:t>memory</a:t>
            </a:r>
            <a:r>
              <a:rPr sz="1400" spc="-100" dirty="0">
                <a:latin typeface="Segoe UI"/>
                <a:cs typeface="Segoe UI"/>
              </a:rPr>
              <a:t> </a:t>
            </a:r>
            <a:r>
              <a:rPr sz="1400" spc="-10" dirty="0">
                <a:latin typeface="Segoe UI"/>
                <a:cs typeface="Segoe UI"/>
              </a:rPr>
              <a:t>has</a:t>
            </a:r>
            <a:r>
              <a:rPr sz="1400" spc="35" dirty="0">
                <a:latin typeface="Segoe UI"/>
                <a:cs typeface="Segoe UI"/>
              </a:rPr>
              <a:t> </a:t>
            </a:r>
            <a:r>
              <a:rPr sz="1400" spc="10" dirty="0">
                <a:latin typeface="Segoe UI"/>
                <a:cs typeface="Segoe UI"/>
              </a:rPr>
              <a:t>been</a:t>
            </a:r>
            <a:r>
              <a:rPr sz="1400" spc="-75" dirty="0">
                <a:latin typeface="Segoe UI"/>
                <a:cs typeface="Segoe UI"/>
              </a:rPr>
              <a:t> </a:t>
            </a:r>
            <a:r>
              <a:rPr sz="1400" spc="5" dirty="0">
                <a:latin typeface="Segoe UI"/>
                <a:cs typeface="Segoe UI"/>
              </a:rPr>
              <a:t>allocated</a:t>
            </a:r>
            <a:endParaRPr sz="1400" dirty="0">
              <a:latin typeface="Segoe UI"/>
              <a:cs typeface="Segoe UI"/>
            </a:endParaRPr>
          </a:p>
          <a:p>
            <a:pPr marL="184150" indent="-171450">
              <a:lnSpc>
                <a:spcPct val="150000"/>
              </a:lnSpc>
              <a:spcBef>
                <a:spcPts val="675"/>
              </a:spcBef>
              <a:buClr>
                <a:srgbClr val="006FC0"/>
              </a:buClr>
              <a:buSzPct val="92727"/>
              <a:buFont typeface="Arial MT"/>
              <a:buChar char="•"/>
              <a:tabLst>
                <a:tab pos="184150" algn="l"/>
              </a:tabLst>
            </a:pPr>
            <a:r>
              <a:rPr sz="1600" spc="10" dirty="0">
                <a:latin typeface="Segoe UI"/>
                <a:cs typeface="Segoe UI"/>
              </a:rPr>
              <a:t>Use</a:t>
            </a:r>
            <a:r>
              <a:rPr sz="1600" spc="30" dirty="0">
                <a:latin typeface="Segoe UI"/>
                <a:cs typeface="Segoe UI"/>
              </a:rPr>
              <a:t> </a:t>
            </a:r>
            <a:r>
              <a:rPr sz="1600" spc="15" dirty="0">
                <a:latin typeface="Segoe UI"/>
                <a:cs typeface="Segoe UI"/>
              </a:rPr>
              <a:t>Extended</a:t>
            </a:r>
            <a:r>
              <a:rPr sz="1600" spc="75" dirty="0">
                <a:latin typeface="Segoe UI"/>
                <a:cs typeface="Segoe UI"/>
              </a:rPr>
              <a:t> </a:t>
            </a:r>
            <a:r>
              <a:rPr sz="1600" spc="15" dirty="0">
                <a:latin typeface="Segoe UI"/>
                <a:cs typeface="Segoe UI"/>
              </a:rPr>
              <a:t>Events</a:t>
            </a:r>
            <a:r>
              <a:rPr sz="1600" spc="10" dirty="0">
                <a:latin typeface="Segoe UI"/>
                <a:cs typeface="Segoe UI"/>
              </a:rPr>
              <a:t> </a:t>
            </a:r>
            <a:r>
              <a:rPr sz="1600" spc="25" dirty="0">
                <a:latin typeface="Segoe UI"/>
                <a:cs typeface="Segoe UI"/>
              </a:rPr>
              <a:t>to</a:t>
            </a:r>
            <a:r>
              <a:rPr sz="1600" spc="10" dirty="0">
                <a:latin typeface="Segoe UI"/>
                <a:cs typeface="Segoe UI"/>
              </a:rPr>
              <a:t> </a:t>
            </a:r>
            <a:r>
              <a:rPr sz="1600" spc="20" dirty="0">
                <a:latin typeface="Segoe UI"/>
                <a:cs typeface="Segoe UI"/>
              </a:rPr>
              <a:t>track</a:t>
            </a:r>
            <a:endParaRPr sz="1600" dirty="0">
              <a:latin typeface="Segoe UI"/>
              <a:cs typeface="Segoe UI"/>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5" dirty="0"/>
              <a:t>Batch</a:t>
            </a:r>
            <a:r>
              <a:rPr spc="-25" dirty="0"/>
              <a:t> </a:t>
            </a:r>
            <a:r>
              <a:rPr spc="20" dirty="0"/>
              <a:t>Mode</a:t>
            </a:r>
            <a:r>
              <a:rPr spc="25" dirty="0"/>
              <a:t> </a:t>
            </a:r>
            <a:r>
              <a:rPr spc="20" dirty="0"/>
              <a:t>Adaptive</a:t>
            </a:r>
            <a:r>
              <a:rPr spc="25" dirty="0"/>
              <a:t> </a:t>
            </a:r>
            <a:r>
              <a:rPr spc="5" dirty="0"/>
              <a:t>Joins</a:t>
            </a:r>
          </a:p>
        </p:txBody>
      </p:sp>
      <p:sp>
        <p:nvSpPr>
          <p:cNvPr id="4" name="Text Placeholder 3">
            <a:extLst>
              <a:ext uri="{FF2B5EF4-FFF2-40B4-BE49-F238E27FC236}">
                <a16:creationId xmlns:a16="http://schemas.microsoft.com/office/drawing/2014/main" id="{62C5BB5C-482C-B6D6-274B-A0B5DBA286C3}"/>
              </a:ext>
            </a:extLst>
          </p:cNvPr>
          <p:cNvSpPr>
            <a:spLocks noGrp="1"/>
          </p:cNvSpPr>
          <p:nvPr>
            <p:ph type="body" idx="1"/>
          </p:nvPr>
        </p:nvSpPr>
        <p:spPr>
          <a:xfrm>
            <a:off x="681723" y="2076450"/>
            <a:ext cx="7920355" cy="2914837"/>
          </a:xfrm>
        </p:spPr>
        <p:txBody>
          <a:bodyPr/>
          <a:lstStyle/>
          <a:p>
            <a:pPr algn="l">
              <a:lnSpc>
                <a:spcPct val="150000"/>
              </a:lnSpc>
            </a:pPr>
            <a:r>
              <a:rPr lang="en-GB" sz="1600" b="0" i="0" u="none" strike="noStrike" baseline="0" dirty="0">
                <a:latin typeface="Segoe"/>
              </a:rPr>
              <a:t>Queries can be executed with different logical join operators, including nested loop and hash joins.</a:t>
            </a:r>
          </a:p>
          <a:p>
            <a:pPr marL="285750" indent="-285750" algn="l">
              <a:lnSpc>
                <a:spcPct val="150000"/>
              </a:lnSpc>
              <a:buFont typeface="Arial" panose="020B0604020202020204" pitchFamily="34" charset="0"/>
              <a:buChar char="•"/>
            </a:pPr>
            <a:r>
              <a:rPr lang="en-GB" sz="1600" b="0" i="0" u="none" strike="noStrike" baseline="0" dirty="0">
                <a:latin typeface="Segoe"/>
              </a:rPr>
              <a:t>Nested loop joins take one of the data streams and execute it once for each of the rows in the other data stream. This is typically optimal when the outer data stream contains a small number of rows.</a:t>
            </a:r>
          </a:p>
          <a:p>
            <a:pPr marL="285750" indent="-285750" algn="l">
              <a:lnSpc>
                <a:spcPct val="150000"/>
              </a:lnSpc>
              <a:buFont typeface="Arial" panose="020B0604020202020204" pitchFamily="34" charset="0"/>
              <a:buChar char="•"/>
            </a:pPr>
            <a:r>
              <a:rPr lang="en-GB" sz="1600" b="0" i="0" u="none" strike="noStrike" baseline="0" dirty="0">
                <a:latin typeface="Segoe"/>
              </a:rPr>
              <a:t>Hash joins create a table of hashes for each data stream, then use the hash tables to match values. This is typically optimal when both streams contain roughly equal number </a:t>
            </a:r>
            <a:r>
              <a:rPr lang="fr-FR" sz="1600" b="0" i="0" u="none" strike="noStrike" baseline="0" dirty="0">
                <a:latin typeface="Segoe"/>
              </a:rPr>
              <a:t>of </a:t>
            </a:r>
            <a:r>
              <a:rPr lang="fr-FR" sz="1600" b="0" i="0" u="none" strike="noStrike" baseline="0" dirty="0" err="1">
                <a:latin typeface="Segoe"/>
              </a:rPr>
              <a:t>rows</a:t>
            </a:r>
            <a:r>
              <a:rPr lang="fr-FR" sz="1600" b="0" i="0" u="none" strike="noStrike" baseline="0" dirty="0">
                <a:latin typeface="Segoe"/>
              </a:rPr>
              <a:t>.</a:t>
            </a:r>
            <a:endParaRPr lang="fr-FR" sz="1600" dirty="0"/>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5" dirty="0"/>
              <a:t>Batch</a:t>
            </a:r>
            <a:r>
              <a:rPr spc="-25" dirty="0"/>
              <a:t> </a:t>
            </a:r>
            <a:r>
              <a:rPr spc="20" dirty="0"/>
              <a:t>Mode</a:t>
            </a:r>
            <a:r>
              <a:rPr spc="25" dirty="0"/>
              <a:t> </a:t>
            </a:r>
            <a:r>
              <a:rPr spc="20" dirty="0"/>
              <a:t>Adaptive</a:t>
            </a:r>
            <a:r>
              <a:rPr spc="25" dirty="0"/>
              <a:t> </a:t>
            </a:r>
            <a:r>
              <a:rPr spc="5" dirty="0"/>
              <a:t>Joins</a:t>
            </a:r>
          </a:p>
        </p:txBody>
      </p:sp>
      <p:sp>
        <p:nvSpPr>
          <p:cNvPr id="4" name="Text Placeholder 3">
            <a:extLst>
              <a:ext uri="{FF2B5EF4-FFF2-40B4-BE49-F238E27FC236}">
                <a16:creationId xmlns:a16="http://schemas.microsoft.com/office/drawing/2014/main" id="{62C5BB5C-482C-B6D6-274B-A0B5DBA286C3}"/>
              </a:ext>
            </a:extLst>
          </p:cNvPr>
          <p:cNvSpPr>
            <a:spLocks noGrp="1"/>
          </p:cNvSpPr>
          <p:nvPr>
            <p:ph type="body" idx="1"/>
          </p:nvPr>
        </p:nvSpPr>
        <p:spPr>
          <a:xfrm>
            <a:off x="681723" y="2076450"/>
            <a:ext cx="7920355" cy="3284169"/>
          </a:xfrm>
        </p:spPr>
        <p:txBody>
          <a:bodyPr/>
          <a:lstStyle/>
          <a:p>
            <a:pPr algn="l">
              <a:lnSpc>
                <a:spcPct val="150000"/>
              </a:lnSpc>
            </a:pPr>
            <a:r>
              <a:rPr lang="en-GB" sz="1600" b="0" i="0" u="none" strike="noStrike" baseline="0" dirty="0">
                <a:latin typeface="Segoe"/>
              </a:rPr>
              <a:t>For queries that include a table with a </a:t>
            </a:r>
            <a:r>
              <a:rPr lang="en-GB" sz="1600" b="0" i="0" u="none" strike="noStrike" baseline="0" dirty="0" err="1">
                <a:latin typeface="Segoe"/>
              </a:rPr>
              <a:t>Columnstore</a:t>
            </a:r>
            <a:r>
              <a:rPr lang="en-GB" sz="1600" b="0" i="0" u="none" strike="noStrike" baseline="0" dirty="0">
                <a:latin typeface="Segoe"/>
              </a:rPr>
              <a:t> index, batch mode adaptive joins allows the choice between a hash join or nested loop join to be deferred until after the first input has been processed. This is known as an adaptive join operator, and it uses a row-count threshold to determine which join operator to use. The choice of join operators is made dynamically for each execution of the query plan.</a:t>
            </a:r>
          </a:p>
          <a:p>
            <a:pPr marL="285750" indent="-285750" algn="l">
              <a:lnSpc>
                <a:spcPct val="150000"/>
              </a:lnSpc>
              <a:buFont typeface="Arial" panose="020B0604020202020204" pitchFamily="34" charset="0"/>
              <a:buChar char="•"/>
            </a:pPr>
            <a:r>
              <a:rPr lang="en-GB" sz="1600" b="0" i="0" u="none" strike="noStrike" baseline="0" dirty="0">
                <a:latin typeface="Segoe"/>
              </a:rPr>
              <a:t>If the count of rows in the first join input is less than the adaptive join operator’s threshold, a nested loop join operator is used.</a:t>
            </a:r>
          </a:p>
          <a:p>
            <a:pPr marL="285750" indent="-285750" algn="l">
              <a:lnSpc>
                <a:spcPct val="150000"/>
              </a:lnSpc>
              <a:buFont typeface="Arial" panose="020B0604020202020204" pitchFamily="34" charset="0"/>
              <a:buChar char="•"/>
            </a:pPr>
            <a:r>
              <a:rPr lang="en-GB" sz="1600" b="0" i="0" u="none" strike="noStrike" baseline="0" dirty="0">
                <a:latin typeface="Segoe"/>
              </a:rPr>
              <a:t>If the count of rows in the first join input more than the adaptive join operator’s threshold, a hash join </a:t>
            </a:r>
            <a:r>
              <a:rPr lang="fr-FR" sz="1600" b="0" i="0" u="none" strike="noStrike" baseline="0" dirty="0" err="1">
                <a:latin typeface="Segoe"/>
              </a:rPr>
              <a:t>operator</a:t>
            </a:r>
            <a:r>
              <a:rPr lang="fr-FR" sz="1600" b="0" i="0" u="none" strike="noStrike" baseline="0" dirty="0">
                <a:latin typeface="Segoe"/>
              </a:rPr>
              <a:t> </a:t>
            </a:r>
            <a:r>
              <a:rPr lang="fr-FR" sz="1600" b="0" i="0" u="none" strike="noStrike" baseline="0" dirty="0" err="1">
                <a:latin typeface="Segoe"/>
              </a:rPr>
              <a:t>is</a:t>
            </a:r>
            <a:r>
              <a:rPr lang="fr-FR" sz="1600" b="0" i="0" u="none" strike="noStrike" baseline="0" dirty="0">
                <a:latin typeface="Segoe"/>
              </a:rPr>
              <a:t> </a:t>
            </a:r>
            <a:r>
              <a:rPr lang="fr-FR" sz="1600" b="0" i="0" u="none" strike="noStrike" baseline="0" dirty="0" err="1">
                <a:latin typeface="Segoe"/>
              </a:rPr>
              <a:t>used</a:t>
            </a:r>
            <a:r>
              <a:rPr lang="fr-FR" sz="1600" b="0" i="0" u="none" strike="noStrike" baseline="0" dirty="0">
                <a:latin typeface="Segoe"/>
              </a:rPr>
              <a:t>.</a:t>
            </a:r>
            <a:endParaRPr lang="fr-FR" sz="1400" dirty="0"/>
          </a:p>
        </p:txBody>
      </p:sp>
    </p:spTree>
    <p:extLst>
      <p:ext uri="{BB962C8B-B14F-4D97-AF65-F5344CB8AC3E}">
        <p14:creationId xmlns:p14="http://schemas.microsoft.com/office/powerpoint/2010/main" val="846320716"/>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5" dirty="0"/>
              <a:t>Batch</a:t>
            </a:r>
            <a:r>
              <a:rPr spc="-25" dirty="0"/>
              <a:t> </a:t>
            </a:r>
            <a:r>
              <a:rPr spc="20" dirty="0"/>
              <a:t>Mode</a:t>
            </a:r>
            <a:r>
              <a:rPr spc="25" dirty="0"/>
              <a:t> </a:t>
            </a:r>
            <a:r>
              <a:rPr spc="20" dirty="0"/>
              <a:t>Adaptive</a:t>
            </a:r>
            <a:r>
              <a:rPr spc="25" dirty="0"/>
              <a:t> </a:t>
            </a:r>
            <a:r>
              <a:rPr spc="5" dirty="0"/>
              <a:t>Joins</a:t>
            </a:r>
          </a:p>
        </p:txBody>
      </p:sp>
      <p:sp>
        <p:nvSpPr>
          <p:cNvPr id="4" name="Text Placeholder 3">
            <a:extLst>
              <a:ext uri="{FF2B5EF4-FFF2-40B4-BE49-F238E27FC236}">
                <a16:creationId xmlns:a16="http://schemas.microsoft.com/office/drawing/2014/main" id="{62C5BB5C-482C-B6D6-274B-A0B5DBA286C3}"/>
              </a:ext>
            </a:extLst>
          </p:cNvPr>
          <p:cNvSpPr>
            <a:spLocks noGrp="1"/>
          </p:cNvSpPr>
          <p:nvPr>
            <p:ph type="body" idx="1"/>
          </p:nvPr>
        </p:nvSpPr>
        <p:spPr>
          <a:xfrm>
            <a:off x="681723" y="2076450"/>
            <a:ext cx="7920355" cy="2863669"/>
          </a:xfrm>
        </p:spPr>
        <p:txBody>
          <a:bodyPr/>
          <a:lstStyle/>
          <a:p>
            <a:pPr algn="l">
              <a:lnSpc>
                <a:spcPct val="150000"/>
              </a:lnSpc>
            </a:pPr>
            <a:r>
              <a:rPr lang="en-GB" sz="1800" b="0" i="0" u="none" strike="noStrike" baseline="0" dirty="0">
                <a:latin typeface="Segoe"/>
              </a:rPr>
              <a:t>A query is eligible for an adaptive join if it meets the following conditions:</a:t>
            </a:r>
          </a:p>
          <a:p>
            <a:pPr marL="285750" indent="-285750" algn="l">
              <a:lnSpc>
                <a:spcPct val="150000"/>
              </a:lnSpc>
              <a:buFont typeface="Arial" panose="020B0604020202020204" pitchFamily="34" charset="0"/>
              <a:buChar char="•"/>
            </a:pPr>
            <a:r>
              <a:rPr lang="en-GB" sz="1800" b="0" i="0" u="none" strike="noStrike" baseline="0" dirty="0">
                <a:latin typeface="Segoe"/>
              </a:rPr>
              <a:t>Database compatibility level is 140.</a:t>
            </a:r>
          </a:p>
          <a:p>
            <a:pPr marL="285750" indent="-285750" algn="l">
              <a:lnSpc>
                <a:spcPct val="150000"/>
              </a:lnSpc>
              <a:buFont typeface="Arial" panose="020B0604020202020204" pitchFamily="34" charset="0"/>
              <a:buChar char="•"/>
            </a:pPr>
            <a:r>
              <a:rPr lang="en-GB" sz="1800" b="0" i="0" u="none" strike="noStrike" baseline="0" dirty="0">
                <a:latin typeface="Segoe"/>
              </a:rPr>
              <a:t>The query is a SELECT statement.</a:t>
            </a:r>
          </a:p>
          <a:p>
            <a:pPr marL="285750" indent="-285750" algn="l">
              <a:lnSpc>
                <a:spcPct val="150000"/>
              </a:lnSpc>
              <a:buFont typeface="Arial" panose="020B0604020202020204" pitchFamily="34" charset="0"/>
              <a:buChar char="•"/>
            </a:pPr>
            <a:r>
              <a:rPr lang="en-GB" sz="1800" b="0" i="0" u="none" strike="noStrike" baseline="0" dirty="0">
                <a:latin typeface="Segoe"/>
              </a:rPr>
              <a:t>It is possible to use a nested loop join or a hash join to resolve the query, and the same data stream is used as the outer reference.</a:t>
            </a:r>
          </a:p>
          <a:p>
            <a:pPr marL="285750" indent="-285750" algn="l">
              <a:lnSpc>
                <a:spcPct val="150000"/>
              </a:lnSpc>
              <a:buFont typeface="Arial" panose="020B0604020202020204" pitchFamily="34" charset="0"/>
              <a:buChar char="•"/>
            </a:pPr>
            <a:r>
              <a:rPr lang="en-GB" sz="1800" b="0" i="0" u="none" strike="noStrike" baseline="0" dirty="0">
                <a:latin typeface="Segoe"/>
              </a:rPr>
              <a:t>The hash join supports batch mode, because the query references a </a:t>
            </a:r>
            <a:r>
              <a:rPr lang="en-GB" sz="1800" b="0" i="0" u="none" strike="noStrike" baseline="0" dirty="0" err="1">
                <a:latin typeface="Segoe"/>
              </a:rPr>
              <a:t>Columnstore</a:t>
            </a:r>
            <a:r>
              <a:rPr lang="en-GB" sz="1800" b="0" i="0" u="none" strike="noStrike" baseline="0" dirty="0">
                <a:latin typeface="Segoe"/>
              </a:rPr>
              <a:t> index.</a:t>
            </a:r>
            <a:endParaRPr lang="fr-FR" sz="1400" dirty="0"/>
          </a:p>
        </p:txBody>
      </p:sp>
    </p:spTree>
    <p:extLst>
      <p:ext uri="{BB962C8B-B14F-4D97-AF65-F5344CB8AC3E}">
        <p14:creationId xmlns:p14="http://schemas.microsoft.com/office/powerpoint/2010/main" val="224224231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E89236-1E3B-8A7E-C3D0-4069ACFCC081}"/>
              </a:ext>
            </a:extLst>
          </p:cNvPr>
          <p:cNvSpPr>
            <a:spLocks noGrp="1"/>
          </p:cNvSpPr>
          <p:nvPr>
            <p:ph type="title"/>
          </p:nvPr>
        </p:nvSpPr>
        <p:spPr>
          <a:xfrm>
            <a:off x="429260" y="109474"/>
            <a:ext cx="8285479" cy="423193"/>
          </a:xfrm>
        </p:spPr>
        <p:txBody>
          <a:bodyPr/>
          <a:lstStyle/>
          <a:p>
            <a:r>
              <a:rPr lang="en-US" dirty="0"/>
              <a:t>Interleaved Execution</a:t>
            </a:r>
          </a:p>
        </p:txBody>
      </p:sp>
      <p:sp>
        <p:nvSpPr>
          <p:cNvPr id="3" name="Text Placeholder 2">
            <a:extLst>
              <a:ext uri="{FF2B5EF4-FFF2-40B4-BE49-F238E27FC236}">
                <a16:creationId xmlns:a16="http://schemas.microsoft.com/office/drawing/2014/main" id="{D85A213A-C7B5-9951-16D1-9DCCC3A9F8D6}"/>
              </a:ext>
            </a:extLst>
          </p:cNvPr>
          <p:cNvSpPr>
            <a:spLocks noGrp="1"/>
          </p:cNvSpPr>
          <p:nvPr>
            <p:ph type="body" idx="1"/>
          </p:nvPr>
        </p:nvSpPr>
        <p:spPr>
          <a:xfrm>
            <a:off x="681723" y="2076450"/>
            <a:ext cx="7920355" cy="1661993"/>
          </a:xfrm>
        </p:spPr>
        <p:txBody>
          <a:bodyPr/>
          <a:lstStyle/>
          <a:p>
            <a:pPr marL="285750" indent="-285750">
              <a:buFont typeface="Courier New" panose="02070309020205020404" pitchFamily="49" charset="0"/>
              <a:buChar char="o"/>
            </a:pPr>
            <a:r>
              <a:rPr lang="en-US" dirty="0"/>
              <a:t>Multi-Statement Table-Value functions use a guess cardinality </a:t>
            </a:r>
          </a:p>
          <a:p>
            <a:pPr marL="742950" lvl="1" indent="-285750">
              <a:buFont typeface="Courier New" panose="02070309020205020404" pitchFamily="49" charset="0"/>
              <a:buChar char="o"/>
            </a:pPr>
            <a:r>
              <a:rPr lang="en-US" dirty="0"/>
              <a:t>SQL Server 2014 and 2016 – 100 rows</a:t>
            </a:r>
          </a:p>
          <a:p>
            <a:pPr marL="742950" lvl="1" indent="-285750">
              <a:buFont typeface="Courier New" panose="02070309020205020404" pitchFamily="49" charset="0"/>
              <a:buChar char="o"/>
            </a:pPr>
            <a:r>
              <a:rPr lang="en-US" dirty="0"/>
              <a:t>Earlier versions – 1 row</a:t>
            </a:r>
          </a:p>
          <a:p>
            <a:pPr marL="285750" indent="-285750">
              <a:buFont typeface="Courier New" panose="02070309020205020404" pitchFamily="49" charset="0"/>
              <a:buChar char="o"/>
            </a:pPr>
            <a:r>
              <a:rPr lang="en-US" dirty="0"/>
              <a:t>Adaptive Query Processing uses interleaved execution in the actual cardinality estimate to process the rest of the query</a:t>
            </a:r>
          </a:p>
          <a:p>
            <a:pPr marL="285750" indent="-285750">
              <a:buFont typeface="Courier New" panose="02070309020205020404" pitchFamily="49" charset="0"/>
              <a:buChar char="o"/>
            </a:pPr>
            <a:r>
              <a:rPr lang="en-US" dirty="0"/>
              <a:t>The query must not modify data or be referenced inside a CROSS APPLY clause </a:t>
            </a:r>
          </a:p>
        </p:txBody>
      </p:sp>
    </p:spTree>
    <p:extLst>
      <p:ext uri="{BB962C8B-B14F-4D97-AF65-F5344CB8AC3E}">
        <p14:creationId xmlns:p14="http://schemas.microsoft.com/office/powerpoint/2010/main" val="328200324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359015" cy="4344010"/>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60" dirty="0">
                <a:solidFill>
                  <a:srgbClr val="FFFFFF"/>
                </a:solidFill>
                <a:latin typeface="Segoe UI"/>
                <a:cs typeface="Segoe UI"/>
              </a:rPr>
              <a:t> </a:t>
            </a:r>
            <a:r>
              <a:rPr sz="2750" spc="10" dirty="0">
                <a:solidFill>
                  <a:srgbClr val="FFFFFF"/>
                </a:solidFill>
                <a:latin typeface="Segoe UI"/>
                <a:cs typeface="Segoe UI"/>
              </a:rPr>
              <a:t>Query</a:t>
            </a:r>
            <a:r>
              <a:rPr sz="2750" spc="70" dirty="0">
                <a:solidFill>
                  <a:srgbClr val="FFFFFF"/>
                </a:solidFill>
                <a:latin typeface="Segoe UI"/>
                <a:cs typeface="Segoe UI"/>
              </a:rPr>
              <a:t> </a:t>
            </a:r>
            <a:r>
              <a:rPr sz="2750" spc="15" dirty="0">
                <a:solidFill>
                  <a:srgbClr val="FFFFFF"/>
                </a:solidFill>
                <a:latin typeface="Segoe UI"/>
                <a:cs typeface="Segoe UI"/>
              </a:rPr>
              <a:t>Execution</a:t>
            </a:r>
            <a:r>
              <a:rPr sz="2750" spc="-5" dirty="0">
                <a:solidFill>
                  <a:srgbClr val="FFFFFF"/>
                </a:solidFill>
                <a:latin typeface="Segoe UI"/>
                <a:cs typeface="Segoe UI"/>
              </a:rPr>
              <a:t> </a:t>
            </a:r>
            <a:r>
              <a:rPr sz="2750" spc="15" dirty="0">
                <a:solidFill>
                  <a:srgbClr val="FFFFFF"/>
                </a:solidFill>
                <a:latin typeface="Segoe UI"/>
                <a:cs typeface="Segoe UI"/>
              </a:rPr>
              <a:t>and</a:t>
            </a:r>
            <a:r>
              <a:rPr sz="2750" spc="75" dirty="0">
                <a:solidFill>
                  <a:srgbClr val="FFFFFF"/>
                </a:solidFill>
                <a:latin typeface="Segoe UI"/>
                <a:cs typeface="Segoe UI"/>
              </a:rPr>
              <a:t> </a:t>
            </a:r>
            <a:r>
              <a:rPr sz="2750" spc="10" dirty="0">
                <a:solidFill>
                  <a:srgbClr val="FFFFFF"/>
                </a:solidFill>
                <a:latin typeface="Segoe UI"/>
                <a:cs typeface="Segoe UI"/>
              </a:rPr>
              <a:t>Query</a:t>
            </a:r>
            <a:r>
              <a:rPr sz="2750" spc="75" dirty="0">
                <a:solidFill>
                  <a:srgbClr val="FFFFFF"/>
                </a:solidFill>
                <a:latin typeface="Segoe UI"/>
                <a:cs typeface="Segoe UI"/>
              </a:rPr>
              <a:t> </a:t>
            </a:r>
            <a:r>
              <a:rPr sz="2750" spc="15" dirty="0">
                <a:solidFill>
                  <a:srgbClr val="FFFFFF"/>
                </a:solidFill>
                <a:latin typeface="Segoe UI"/>
                <a:cs typeface="Segoe UI"/>
              </a:rPr>
              <a:t>Plan</a:t>
            </a:r>
            <a:r>
              <a:rPr sz="2750" spc="-10" dirty="0">
                <a:solidFill>
                  <a:srgbClr val="FFFFFF"/>
                </a:solidFill>
                <a:latin typeface="Segoe UI"/>
                <a:cs typeface="Segoe UI"/>
              </a:rPr>
              <a:t> </a:t>
            </a:r>
            <a:r>
              <a:rPr sz="2750" spc="10" dirty="0">
                <a:solidFill>
                  <a:srgbClr val="FFFFFF"/>
                </a:solidFill>
                <a:latin typeface="Segoe UI"/>
                <a:cs typeface="Segoe UI"/>
              </a:rPr>
              <a:t>Analysis</a:t>
            </a:r>
            <a:endParaRPr sz="2750" dirty="0">
              <a:latin typeface="Segoe UI"/>
              <a:cs typeface="Segoe UI"/>
            </a:endParaRPr>
          </a:p>
          <a:p>
            <a:pPr>
              <a:lnSpc>
                <a:spcPct val="100000"/>
              </a:lnSpc>
              <a:spcBef>
                <a:spcPts val="40"/>
              </a:spcBef>
            </a:pPr>
            <a:endParaRPr sz="2700" dirty="0">
              <a:latin typeface="Segoe UI"/>
              <a:cs typeface="Segoe UI"/>
            </a:endParaRPr>
          </a:p>
          <a:p>
            <a:pPr marL="184150" marR="5080" indent="-171450">
              <a:lnSpc>
                <a:spcPct val="102400"/>
              </a:lnSpc>
              <a:buClr>
                <a:srgbClr val="006FC0"/>
              </a:buClr>
              <a:buSzPct val="92727"/>
              <a:buFont typeface="Arial MT"/>
              <a:buChar char="•"/>
              <a:tabLst>
                <a:tab pos="184150" algn="l"/>
              </a:tabLst>
            </a:pPr>
            <a:r>
              <a:rPr sz="2750" spc="10" dirty="0">
                <a:latin typeface="Segoe UI"/>
                <a:cs typeface="Segoe UI"/>
              </a:rPr>
              <a:t>Exercise</a:t>
            </a:r>
            <a:r>
              <a:rPr sz="2750" spc="45" dirty="0">
                <a:latin typeface="Segoe UI"/>
                <a:cs typeface="Segoe UI"/>
              </a:rPr>
              <a:t> </a:t>
            </a:r>
            <a:r>
              <a:rPr sz="2750" spc="5" dirty="0">
                <a:latin typeface="Segoe UI"/>
                <a:cs typeface="Segoe UI"/>
              </a:rPr>
              <a:t>1:</a:t>
            </a:r>
            <a:r>
              <a:rPr sz="2750" spc="75" dirty="0">
                <a:latin typeface="Segoe UI"/>
                <a:cs typeface="Segoe UI"/>
              </a:rPr>
              <a:t> </a:t>
            </a:r>
            <a:r>
              <a:rPr sz="2750" spc="15" dirty="0">
                <a:latin typeface="Segoe UI"/>
                <a:cs typeface="Segoe UI"/>
              </a:rPr>
              <a:t>Improving</a:t>
            </a:r>
            <a:r>
              <a:rPr sz="2750" spc="25" dirty="0">
                <a:latin typeface="Segoe UI"/>
                <a:cs typeface="Segoe UI"/>
              </a:rPr>
              <a:t> </a:t>
            </a:r>
            <a:r>
              <a:rPr sz="2750" spc="15" dirty="0">
                <a:latin typeface="Segoe UI"/>
                <a:cs typeface="Segoe UI"/>
              </a:rPr>
              <a:t>SELECT</a:t>
            </a:r>
            <a:r>
              <a:rPr sz="2750" spc="55" dirty="0">
                <a:latin typeface="Segoe UI"/>
                <a:cs typeface="Segoe UI"/>
              </a:rPr>
              <a:t> </a:t>
            </a:r>
            <a:r>
              <a:rPr sz="2750" spc="15" dirty="0">
                <a:latin typeface="Segoe UI"/>
                <a:cs typeface="Segoe UI"/>
              </a:rPr>
              <a:t>Performance</a:t>
            </a:r>
            <a:r>
              <a:rPr sz="2750" spc="45" dirty="0">
                <a:latin typeface="Segoe UI"/>
                <a:cs typeface="Segoe UI"/>
              </a:rPr>
              <a:t> </a:t>
            </a:r>
            <a:r>
              <a:rPr sz="2750" spc="25" dirty="0">
                <a:latin typeface="Segoe UI"/>
                <a:cs typeface="Segoe UI"/>
              </a:rPr>
              <a:t>for </a:t>
            </a:r>
            <a:r>
              <a:rPr sz="2750" spc="-740" dirty="0">
                <a:latin typeface="Segoe UI"/>
                <a:cs typeface="Segoe UI"/>
              </a:rPr>
              <a:t> </a:t>
            </a:r>
            <a:r>
              <a:rPr sz="2750" spc="10" dirty="0">
                <a:latin typeface="Segoe UI"/>
                <a:cs typeface="Segoe UI"/>
              </a:rPr>
              <a:t>Historical</a:t>
            </a:r>
            <a:r>
              <a:rPr sz="2750" spc="5" dirty="0">
                <a:latin typeface="Segoe UI"/>
                <a:cs typeface="Segoe UI"/>
              </a:rPr>
              <a:t> Marketing</a:t>
            </a:r>
            <a:r>
              <a:rPr sz="2750" spc="160" dirty="0">
                <a:latin typeface="Segoe UI"/>
                <a:cs typeface="Segoe UI"/>
              </a:rPr>
              <a:t> </a:t>
            </a:r>
            <a:r>
              <a:rPr sz="2750" spc="20" dirty="0">
                <a:latin typeface="Segoe UI"/>
                <a:cs typeface="Segoe UI"/>
              </a:rPr>
              <a:t>Campaign</a:t>
            </a:r>
            <a:r>
              <a:rPr sz="2750" spc="5" dirty="0">
                <a:latin typeface="Segoe UI"/>
                <a:cs typeface="Segoe UI"/>
              </a:rPr>
              <a:t> </a:t>
            </a:r>
            <a:r>
              <a:rPr sz="2750" spc="20" dirty="0">
                <a:latin typeface="Segoe UI"/>
                <a:cs typeface="Segoe UI"/>
              </a:rPr>
              <a:t>Data</a:t>
            </a:r>
            <a:endParaRPr sz="2750" dirty="0">
              <a:latin typeface="Segoe UI"/>
              <a:cs typeface="Segoe UI"/>
            </a:endParaRPr>
          </a:p>
          <a:p>
            <a:pPr marL="184150" marR="1028065" indent="-171450">
              <a:lnSpc>
                <a:spcPct val="102400"/>
              </a:lnSpc>
              <a:spcBef>
                <a:spcPts val="600"/>
              </a:spcBef>
              <a:buClr>
                <a:srgbClr val="006FC0"/>
              </a:buClr>
              <a:buSzPct val="92727"/>
              <a:buFont typeface="Arial MT"/>
              <a:buChar char="•"/>
              <a:tabLst>
                <a:tab pos="184150" algn="l"/>
              </a:tabLst>
            </a:pPr>
            <a:r>
              <a:rPr sz="2750" spc="10" dirty="0">
                <a:latin typeface="Segoe UI"/>
                <a:cs typeface="Segoe UI"/>
              </a:rPr>
              <a:t>Exercise</a:t>
            </a:r>
            <a:r>
              <a:rPr sz="2750" spc="40" dirty="0">
                <a:latin typeface="Segoe UI"/>
                <a:cs typeface="Segoe UI"/>
              </a:rPr>
              <a:t> </a:t>
            </a:r>
            <a:r>
              <a:rPr sz="2750" spc="5" dirty="0">
                <a:latin typeface="Segoe UI"/>
                <a:cs typeface="Segoe UI"/>
              </a:rPr>
              <a:t>2:</a:t>
            </a:r>
            <a:r>
              <a:rPr sz="2750" spc="70" dirty="0">
                <a:latin typeface="Segoe UI"/>
                <a:cs typeface="Segoe UI"/>
              </a:rPr>
              <a:t> </a:t>
            </a:r>
            <a:r>
              <a:rPr sz="2750" spc="15" dirty="0">
                <a:latin typeface="Segoe UI"/>
                <a:cs typeface="Segoe UI"/>
              </a:rPr>
              <a:t>Improving </a:t>
            </a:r>
            <a:r>
              <a:rPr sz="2750" spc="20" dirty="0">
                <a:latin typeface="Segoe UI"/>
                <a:cs typeface="Segoe UI"/>
              </a:rPr>
              <a:t>Stored</a:t>
            </a:r>
            <a:r>
              <a:rPr sz="2750" spc="10" dirty="0">
                <a:latin typeface="Segoe UI"/>
                <a:cs typeface="Segoe UI"/>
              </a:rPr>
              <a:t> </a:t>
            </a:r>
            <a:r>
              <a:rPr sz="2750" spc="15" dirty="0">
                <a:latin typeface="Segoe UI"/>
                <a:cs typeface="Segoe UI"/>
              </a:rPr>
              <a:t>Procedure </a:t>
            </a:r>
            <a:r>
              <a:rPr sz="2750" spc="-740" dirty="0">
                <a:latin typeface="Segoe UI"/>
                <a:cs typeface="Segoe UI"/>
              </a:rPr>
              <a:t> </a:t>
            </a:r>
            <a:r>
              <a:rPr sz="2750" spc="15" dirty="0">
                <a:latin typeface="Segoe UI"/>
                <a:cs typeface="Segoe UI"/>
              </a:rPr>
              <a:t>Performance</a:t>
            </a:r>
            <a:endParaRPr sz="2750" dirty="0">
              <a:latin typeface="Segoe UI"/>
              <a:cs typeface="Segoe UI"/>
            </a:endParaRPr>
          </a:p>
          <a:p>
            <a:pPr>
              <a:lnSpc>
                <a:spcPct val="100000"/>
              </a:lnSpc>
            </a:pPr>
            <a:endParaRPr sz="3700" dirty="0">
              <a:latin typeface="Segoe UI"/>
              <a:cs typeface="Segoe UI"/>
            </a:endParaRPr>
          </a:p>
          <a:p>
            <a:pPr>
              <a:lnSpc>
                <a:spcPct val="100000"/>
              </a:lnSpc>
              <a:spcBef>
                <a:spcPts val="20"/>
              </a:spcBef>
            </a:pPr>
            <a:endParaRPr sz="4500" dirty="0">
              <a:latin typeface="Segoe UI"/>
              <a:cs typeface="Segoe UI"/>
            </a:endParaRPr>
          </a:p>
          <a:p>
            <a:pPr marL="104139">
              <a:lnSpc>
                <a:spcPct val="100000"/>
              </a:lnSpc>
            </a:pPr>
            <a:r>
              <a:rPr sz="2750" b="1" spc="5" dirty="0">
                <a:latin typeface="Segoe UI"/>
                <a:cs typeface="Segoe UI"/>
              </a:rPr>
              <a:t>Estimated</a:t>
            </a:r>
            <a:r>
              <a:rPr sz="2750" b="1" spc="130" dirty="0">
                <a:latin typeface="Segoe UI"/>
                <a:cs typeface="Segoe UI"/>
              </a:rPr>
              <a:t> </a:t>
            </a:r>
            <a:r>
              <a:rPr sz="2750" b="1" spc="20" dirty="0">
                <a:latin typeface="Segoe UI"/>
                <a:cs typeface="Segoe UI"/>
              </a:rPr>
              <a:t>Time:</a:t>
            </a:r>
            <a:r>
              <a:rPr sz="2750" b="1" spc="-20" dirty="0">
                <a:latin typeface="Segoe UI"/>
                <a:cs typeface="Segoe UI"/>
              </a:rPr>
              <a:t> </a:t>
            </a:r>
            <a:r>
              <a:rPr sz="2750" b="1" spc="5" dirty="0">
                <a:latin typeface="Segoe UI"/>
                <a:cs typeface="Segoe UI"/>
              </a:rPr>
              <a:t>60</a:t>
            </a:r>
            <a:r>
              <a:rPr sz="2750" b="1" spc="105" dirty="0">
                <a:latin typeface="Segoe UI"/>
                <a:cs typeface="Segoe UI"/>
              </a:rPr>
              <a:t> </a:t>
            </a:r>
            <a:r>
              <a:rPr sz="2750" b="1" spc="5" dirty="0">
                <a:latin typeface="Segoe UI"/>
                <a:cs typeface="Segoe UI"/>
              </a:rPr>
              <a:t>minutes</a:t>
            </a:r>
            <a:endParaRPr sz="2750" dirty="0">
              <a:latin typeface="Segoe UI"/>
              <a:cs typeface="Segoe UI"/>
            </a:endParaRP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647305" cy="5266185"/>
          </a:xfrm>
          <a:prstGeom prst="rect">
            <a:avLst/>
          </a:prstGeom>
        </p:spPr>
        <p:txBody>
          <a:bodyPr vert="horz" wrap="square" lIns="0" tIns="16510" rIns="0" bIns="0" rtlCol="0">
            <a:spAutoFit/>
          </a:bodyPr>
          <a:lstStyle/>
          <a:p>
            <a:pPr marL="12700">
              <a:lnSpc>
                <a:spcPct val="100000"/>
              </a:lnSpc>
              <a:spcBef>
                <a:spcPts val="130"/>
              </a:spcBef>
            </a:pPr>
            <a:r>
              <a:rPr sz="2750" spc="5" dirty="0">
                <a:solidFill>
                  <a:srgbClr val="FFFFFF"/>
                </a:solidFill>
                <a:latin typeface="Segoe UI"/>
                <a:cs typeface="Segoe UI"/>
              </a:rPr>
              <a:t>Lab</a:t>
            </a:r>
            <a:r>
              <a:rPr sz="2750" spc="40" dirty="0">
                <a:solidFill>
                  <a:srgbClr val="FFFFFF"/>
                </a:solidFill>
                <a:latin typeface="Segoe UI"/>
                <a:cs typeface="Segoe UI"/>
              </a:rPr>
              <a:t> </a:t>
            </a:r>
            <a:r>
              <a:rPr sz="2750" spc="10" dirty="0">
                <a:solidFill>
                  <a:srgbClr val="FFFFFF"/>
                </a:solidFill>
                <a:latin typeface="Segoe UI"/>
                <a:cs typeface="Segoe UI"/>
              </a:rPr>
              <a:t>Scenario</a:t>
            </a:r>
            <a:endParaRPr sz="2750" dirty="0">
              <a:latin typeface="Segoe UI"/>
              <a:cs typeface="Segoe UI"/>
            </a:endParaRPr>
          </a:p>
          <a:p>
            <a:pPr>
              <a:lnSpc>
                <a:spcPct val="100000"/>
              </a:lnSpc>
              <a:spcBef>
                <a:spcPts val="15"/>
              </a:spcBef>
            </a:pPr>
            <a:endParaRPr sz="3000" dirty="0">
              <a:latin typeface="Segoe UI"/>
              <a:cs typeface="Segoe UI"/>
            </a:endParaRPr>
          </a:p>
          <a:p>
            <a:pPr marL="102235" marR="5080">
              <a:lnSpc>
                <a:spcPct val="150000"/>
              </a:lnSpc>
            </a:pPr>
            <a:r>
              <a:rPr sz="2750" spc="20" dirty="0">
                <a:latin typeface="Segoe UI"/>
                <a:cs typeface="Segoe UI"/>
              </a:rPr>
              <a:t>While</a:t>
            </a:r>
            <a:r>
              <a:rPr sz="2750" spc="35" dirty="0">
                <a:latin typeface="Segoe UI"/>
                <a:cs typeface="Segoe UI"/>
              </a:rPr>
              <a:t> </a:t>
            </a:r>
            <a:r>
              <a:rPr sz="2750" spc="15" dirty="0">
                <a:latin typeface="Segoe UI"/>
                <a:cs typeface="Segoe UI"/>
              </a:rPr>
              <a:t>investigating</a:t>
            </a:r>
            <a:r>
              <a:rPr sz="2750" spc="-60" dirty="0">
                <a:latin typeface="Segoe UI"/>
                <a:cs typeface="Segoe UI"/>
              </a:rPr>
              <a:t> </a:t>
            </a:r>
            <a:r>
              <a:rPr sz="2750" spc="10" dirty="0">
                <a:latin typeface="Segoe UI"/>
                <a:cs typeface="Segoe UI"/>
              </a:rPr>
              <a:t>a</a:t>
            </a:r>
            <a:r>
              <a:rPr sz="2750" spc="75" dirty="0">
                <a:latin typeface="Segoe UI"/>
                <a:cs typeface="Segoe UI"/>
              </a:rPr>
              <a:t> </a:t>
            </a:r>
            <a:r>
              <a:rPr sz="2750" spc="5" dirty="0">
                <a:latin typeface="Segoe UI"/>
                <a:cs typeface="Segoe UI"/>
              </a:rPr>
              <a:t>new </a:t>
            </a:r>
            <a:r>
              <a:rPr sz="2750" spc="20" dirty="0">
                <a:latin typeface="Segoe UI"/>
                <a:cs typeface="Segoe UI"/>
              </a:rPr>
              <a:t>SQL</a:t>
            </a:r>
            <a:r>
              <a:rPr sz="2750" spc="40" dirty="0">
                <a:latin typeface="Segoe UI"/>
                <a:cs typeface="Segoe UI"/>
              </a:rPr>
              <a:t> </a:t>
            </a:r>
            <a:r>
              <a:rPr sz="2750" spc="20" dirty="0">
                <a:latin typeface="Segoe UI"/>
                <a:cs typeface="Segoe UI"/>
              </a:rPr>
              <a:t>Server</a:t>
            </a:r>
            <a:r>
              <a:rPr sz="2750" spc="75" dirty="0">
                <a:latin typeface="Segoe UI"/>
                <a:cs typeface="Segoe UI"/>
              </a:rPr>
              <a:t> </a:t>
            </a:r>
            <a:r>
              <a:rPr sz="2750" spc="10" dirty="0">
                <a:latin typeface="Segoe UI"/>
                <a:cs typeface="Segoe UI"/>
              </a:rPr>
              <a:t>instance, </a:t>
            </a:r>
            <a:r>
              <a:rPr sz="2750" spc="15" dirty="0">
                <a:latin typeface="Segoe UI"/>
                <a:cs typeface="Segoe UI"/>
              </a:rPr>
              <a:t> </a:t>
            </a:r>
            <a:r>
              <a:rPr sz="2750" spc="20" dirty="0">
                <a:latin typeface="Segoe UI"/>
                <a:cs typeface="Segoe UI"/>
              </a:rPr>
              <a:t>you have </a:t>
            </a:r>
            <a:r>
              <a:rPr sz="2750" spc="15" dirty="0">
                <a:latin typeface="Segoe UI"/>
                <a:cs typeface="Segoe UI"/>
              </a:rPr>
              <a:t>come across </a:t>
            </a:r>
            <a:r>
              <a:rPr sz="2750" spc="25" dirty="0">
                <a:latin typeface="Segoe UI"/>
                <a:cs typeface="Segoe UI"/>
              </a:rPr>
              <a:t>some </a:t>
            </a:r>
            <a:r>
              <a:rPr sz="2750" spc="15" dirty="0">
                <a:latin typeface="Segoe UI"/>
                <a:cs typeface="Segoe UI"/>
              </a:rPr>
              <a:t>workloads </a:t>
            </a:r>
            <a:r>
              <a:rPr sz="2750" spc="20" dirty="0">
                <a:latin typeface="Segoe UI"/>
                <a:cs typeface="Segoe UI"/>
              </a:rPr>
              <a:t>that </a:t>
            </a:r>
            <a:r>
              <a:rPr sz="2750" spc="15" dirty="0">
                <a:latin typeface="Segoe UI"/>
                <a:cs typeface="Segoe UI"/>
              </a:rPr>
              <a:t>are </a:t>
            </a:r>
            <a:r>
              <a:rPr sz="2750" spc="20" dirty="0">
                <a:latin typeface="Segoe UI"/>
                <a:cs typeface="Segoe UI"/>
              </a:rPr>
              <a:t> </a:t>
            </a:r>
            <a:r>
              <a:rPr sz="2750" spc="15" dirty="0">
                <a:latin typeface="Segoe UI"/>
                <a:cs typeface="Segoe UI"/>
              </a:rPr>
              <a:t>running</a:t>
            </a:r>
            <a:r>
              <a:rPr sz="2750" spc="80" dirty="0">
                <a:latin typeface="Segoe UI"/>
                <a:cs typeface="Segoe UI"/>
              </a:rPr>
              <a:t> </a:t>
            </a:r>
            <a:r>
              <a:rPr sz="2750" spc="-5" dirty="0">
                <a:latin typeface="Segoe UI"/>
                <a:cs typeface="Segoe UI"/>
              </a:rPr>
              <a:t>slowly. </a:t>
            </a:r>
            <a:r>
              <a:rPr sz="2750" spc="-70" dirty="0">
                <a:latin typeface="Segoe UI"/>
                <a:cs typeface="Segoe UI"/>
              </a:rPr>
              <a:t>You</a:t>
            </a:r>
            <a:r>
              <a:rPr sz="2750" spc="5" dirty="0">
                <a:latin typeface="Segoe UI"/>
                <a:cs typeface="Segoe UI"/>
              </a:rPr>
              <a:t> decide</a:t>
            </a:r>
            <a:r>
              <a:rPr sz="2750" spc="35" dirty="0">
                <a:latin typeface="Segoe UI"/>
                <a:cs typeface="Segoe UI"/>
              </a:rPr>
              <a:t> </a:t>
            </a:r>
            <a:r>
              <a:rPr sz="2750" spc="25" dirty="0">
                <a:latin typeface="Segoe UI"/>
                <a:cs typeface="Segoe UI"/>
              </a:rPr>
              <a:t>to</a:t>
            </a:r>
            <a:r>
              <a:rPr sz="2750" spc="15" dirty="0">
                <a:latin typeface="Segoe UI"/>
                <a:cs typeface="Segoe UI"/>
              </a:rPr>
              <a:t> analyze</a:t>
            </a:r>
            <a:r>
              <a:rPr sz="2750" spc="-35" dirty="0">
                <a:latin typeface="Segoe UI"/>
                <a:cs typeface="Segoe UI"/>
              </a:rPr>
              <a:t> </a:t>
            </a:r>
            <a:r>
              <a:rPr sz="2750" spc="10" dirty="0">
                <a:latin typeface="Segoe UI"/>
                <a:cs typeface="Segoe UI"/>
              </a:rPr>
              <a:t>execution </a:t>
            </a:r>
            <a:r>
              <a:rPr sz="2750" spc="15" dirty="0">
                <a:latin typeface="Segoe UI"/>
                <a:cs typeface="Segoe UI"/>
              </a:rPr>
              <a:t> plans </a:t>
            </a:r>
            <a:r>
              <a:rPr sz="2750" spc="25" dirty="0">
                <a:latin typeface="Segoe UI"/>
                <a:cs typeface="Segoe UI"/>
              </a:rPr>
              <a:t>for those </a:t>
            </a:r>
            <a:r>
              <a:rPr sz="2750" spc="15" dirty="0">
                <a:latin typeface="Segoe UI"/>
                <a:cs typeface="Segoe UI"/>
              </a:rPr>
              <a:t>workloads. In this </a:t>
            </a:r>
            <a:r>
              <a:rPr sz="2750" spc="10" dirty="0">
                <a:latin typeface="Segoe UI"/>
                <a:cs typeface="Segoe UI"/>
              </a:rPr>
              <a:t>lab, </a:t>
            </a:r>
            <a:r>
              <a:rPr sz="2750" spc="20" dirty="0">
                <a:latin typeface="Segoe UI"/>
                <a:cs typeface="Segoe UI"/>
              </a:rPr>
              <a:t>you </a:t>
            </a:r>
            <a:r>
              <a:rPr sz="2750" spc="5" dirty="0">
                <a:latin typeface="Segoe UI"/>
                <a:cs typeface="Segoe UI"/>
              </a:rPr>
              <a:t>will </a:t>
            </a:r>
            <a:r>
              <a:rPr sz="2750" spc="10" dirty="0">
                <a:latin typeface="Segoe UI"/>
                <a:cs typeface="Segoe UI"/>
              </a:rPr>
              <a:t> </a:t>
            </a:r>
            <a:r>
              <a:rPr sz="2750" spc="15" dirty="0">
                <a:latin typeface="Segoe UI"/>
                <a:cs typeface="Segoe UI"/>
              </a:rPr>
              <a:t>analyze</a:t>
            </a:r>
            <a:r>
              <a:rPr sz="2750" spc="35" dirty="0">
                <a:latin typeface="Segoe UI"/>
                <a:cs typeface="Segoe UI"/>
              </a:rPr>
              <a:t> </a:t>
            </a:r>
            <a:r>
              <a:rPr sz="2750" spc="10" dirty="0">
                <a:latin typeface="Segoe UI"/>
                <a:cs typeface="Segoe UI"/>
              </a:rPr>
              <a:t>execution</a:t>
            </a:r>
            <a:r>
              <a:rPr sz="2750" spc="65" dirty="0">
                <a:latin typeface="Segoe UI"/>
                <a:cs typeface="Segoe UI"/>
              </a:rPr>
              <a:t> </a:t>
            </a:r>
            <a:r>
              <a:rPr sz="2750" spc="15" dirty="0">
                <a:latin typeface="Segoe UI"/>
                <a:cs typeface="Segoe UI"/>
              </a:rPr>
              <a:t>plans</a:t>
            </a:r>
            <a:r>
              <a:rPr sz="2750" spc="10" dirty="0">
                <a:latin typeface="Segoe UI"/>
                <a:cs typeface="Segoe UI"/>
              </a:rPr>
              <a:t> </a:t>
            </a:r>
            <a:r>
              <a:rPr sz="2750" spc="15" dirty="0">
                <a:latin typeface="Segoe UI"/>
                <a:cs typeface="Segoe UI"/>
              </a:rPr>
              <a:t>and</a:t>
            </a:r>
            <a:r>
              <a:rPr sz="2750" spc="5" dirty="0">
                <a:latin typeface="Segoe UI"/>
                <a:cs typeface="Segoe UI"/>
              </a:rPr>
              <a:t> </a:t>
            </a:r>
            <a:r>
              <a:rPr sz="2750" spc="25" dirty="0">
                <a:latin typeface="Segoe UI"/>
                <a:cs typeface="Segoe UI"/>
              </a:rPr>
              <a:t>identify</a:t>
            </a:r>
            <a:r>
              <a:rPr sz="2750" dirty="0">
                <a:latin typeface="Segoe UI"/>
                <a:cs typeface="Segoe UI"/>
              </a:rPr>
              <a:t> </a:t>
            </a:r>
            <a:r>
              <a:rPr sz="2750" spc="15" dirty="0">
                <a:latin typeface="Segoe UI"/>
                <a:cs typeface="Segoe UI"/>
              </a:rPr>
              <a:t>plan</a:t>
            </a:r>
            <a:r>
              <a:rPr sz="2750" dirty="0">
                <a:latin typeface="Segoe UI"/>
                <a:cs typeface="Segoe UI"/>
              </a:rPr>
              <a:t> </a:t>
            </a:r>
            <a:r>
              <a:rPr sz="2750" spc="10" dirty="0">
                <a:latin typeface="Segoe UI"/>
                <a:cs typeface="Segoe UI"/>
              </a:rPr>
              <a:t>issues. </a:t>
            </a:r>
            <a:r>
              <a:rPr sz="2750" spc="-740" dirty="0">
                <a:latin typeface="Segoe UI"/>
                <a:cs typeface="Segoe UI"/>
              </a:rPr>
              <a:t> </a:t>
            </a:r>
            <a:r>
              <a:rPr sz="2750" spc="-70" dirty="0">
                <a:latin typeface="Segoe UI"/>
                <a:cs typeface="Segoe UI"/>
              </a:rPr>
              <a:t>You</a:t>
            </a:r>
            <a:r>
              <a:rPr sz="2750" spc="65" dirty="0">
                <a:latin typeface="Segoe UI"/>
                <a:cs typeface="Segoe UI"/>
              </a:rPr>
              <a:t> </a:t>
            </a:r>
            <a:r>
              <a:rPr sz="2750" spc="10" dirty="0">
                <a:latin typeface="Segoe UI"/>
                <a:cs typeface="Segoe UI"/>
              </a:rPr>
              <a:t>will</a:t>
            </a:r>
            <a:r>
              <a:rPr sz="2750" dirty="0">
                <a:latin typeface="Segoe UI"/>
                <a:cs typeface="Segoe UI"/>
              </a:rPr>
              <a:t> </a:t>
            </a:r>
            <a:r>
              <a:rPr sz="2750" spc="15" dirty="0">
                <a:latin typeface="Segoe UI"/>
                <a:cs typeface="Segoe UI"/>
              </a:rPr>
              <a:t>then</a:t>
            </a:r>
            <a:r>
              <a:rPr sz="2750" spc="5" dirty="0">
                <a:latin typeface="Segoe UI"/>
                <a:cs typeface="Segoe UI"/>
              </a:rPr>
              <a:t> </a:t>
            </a:r>
            <a:r>
              <a:rPr sz="2750" spc="10" dirty="0">
                <a:latin typeface="Segoe UI"/>
                <a:cs typeface="Segoe UI"/>
              </a:rPr>
              <a:t>fix</a:t>
            </a:r>
            <a:r>
              <a:rPr sz="2750" dirty="0">
                <a:latin typeface="Segoe UI"/>
                <a:cs typeface="Segoe UI"/>
              </a:rPr>
              <a:t> </a:t>
            </a:r>
            <a:r>
              <a:rPr sz="2750" spc="10" dirty="0">
                <a:latin typeface="Segoe UI"/>
                <a:cs typeface="Segoe UI"/>
              </a:rPr>
              <a:t>them</a:t>
            </a:r>
            <a:r>
              <a:rPr sz="2750" spc="75" dirty="0">
                <a:latin typeface="Segoe UI"/>
                <a:cs typeface="Segoe UI"/>
              </a:rPr>
              <a:t> </a:t>
            </a:r>
            <a:r>
              <a:rPr sz="2750" spc="25" dirty="0">
                <a:latin typeface="Segoe UI"/>
                <a:cs typeface="Segoe UI"/>
              </a:rPr>
              <a:t>to</a:t>
            </a:r>
            <a:r>
              <a:rPr sz="2750" spc="-60" dirty="0">
                <a:latin typeface="Segoe UI"/>
                <a:cs typeface="Segoe UI"/>
              </a:rPr>
              <a:t> </a:t>
            </a:r>
            <a:r>
              <a:rPr sz="2750" spc="20" dirty="0">
                <a:latin typeface="Segoe UI"/>
                <a:cs typeface="Segoe UI"/>
              </a:rPr>
              <a:t>improve</a:t>
            </a:r>
            <a:r>
              <a:rPr sz="2750" spc="-35" dirty="0">
                <a:latin typeface="Segoe UI"/>
                <a:cs typeface="Segoe UI"/>
              </a:rPr>
              <a:t> </a:t>
            </a:r>
            <a:r>
              <a:rPr sz="2750" spc="10" dirty="0">
                <a:latin typeface="Segoe UI"/>
                <a:cs typeface="Segoe UI"/>
              </a:rPr>
              <a:t>execution </a:t>
            </a:r>
            <a:r>
              <a:rPr sz="2750" spc="15" dirty="0">
                <a:latin typeface="Segoe UI"/>
                <a:cs typeface="Segoe UI"/>
              </a:rPr>
              <a:t> </a:t>
            </a:r>
            <a:r>
              <a:rPr sz="2750" spc="25" dirty="0">
                <a:latin typeface="Segoe UI"/>
                <a:cs typeface="Segoe UI"/>
              </a:rPr>
              <a:t>performance</a:t>
            </a:r>
            <a:r>
              <a:rPr sz="2750" spc="30" dirty="0">
                <a:latin typeface="Segoe UI"/>
                <a:cs typeface="Segoe UI"/>
              </a:rPr>
              <a:t> </a:t>
            </a:r>
            <a:r>
              <a:rPr sz="2750" spc="-15" dirty="0">
                <a:latin typeface="Segoe UI"/>
                <a:cs typeface="Segoe UI"/>
              </a:rPr>
              <a:t>of</a:t>
            </a:r>
            <a:r>
              <a:rPr sz="2750" spc="20" dirty="0">
                <a:latin typeface="Segoe UI"/>
                <a:cs typeface="Segoe UI"/>
              </a:rPr>
              <a:t> </a:t>
            </a:r>
            <a:r>
              <a:rPr sz="2750" spc="15" dirty="0">
                <a:latin typeface="Segoe UI"/>
                <a:cs typeface="Segoe UI"/>
              </a:rPr>
              <a:t>workloads.</a:t>
            </a:r>
            <a:endParaRPr sz="2750" dirty="0">
              <a:latin typeface="Segoe UI"/>
              <a:cs typeface="Segoe UI"/>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7931784" cy="3315651"/>
          </a:xfrm>
          <a:prstGeom prst="rect">
            <a:avLst/>
          </a:prstGeom>
        </p:spPr>
        <p:txBody>
          <a:bodyPr vert="horz" wrap="square" lIns="0" tIns="16510" rIns="0" bIns="0" rtlCol="0">
            <a:spAutoFit/>
          </a:bodyPr>
          <a:lstStyle/>
          <a:p>
            <a:pPr marL="13970">
              <a:lnSpc>
                <a:spcPct val="100000"/>
              </a:lnSpc>
              <a:spcBef>
                <a:spcPts val="130"/>
              </a:spcBef>
            </a:pPr>
            <a:r>
              <a:rPr sz="2750" spc="5" dirty="0">
                <a:solidFill>
                  <a:srgbClr val="FFFFFF"/>
                </a:solidFill>
                <a:latin typeface="Segoe UI"/>
                <a:cs typeface="Segoe UI"/>
              </a:rPr>
              <a:t>Lab</a:t>
            </a:r>
            <a:r>
              <a:rPr sz="2750" spc="45" dirty="0">
                <a:solidFill>
                  <a:srgbClr val="FFFFFF"/>
                </a:solidFill>
                <a:latin typeface="Segoe UI"/>
                <a:cs typeface="Segoe UI"/>
              </a:rPr>
              <a:t> </a:t>
            </a:r>
            <a:r>
              <a:rPr sz="2750" dirty="0">
                <a:solidFill>
                  <a:srgbClr val="FFFFFF"/>
                </a:solidFill>
                <a:latin typeface="Segoe UI"/>
                <a:cs typeface="Segoe UI"/>
              </a:rPr>
              <a:t>Review</a:t>
            </a:r>
            <a:endParaRPr sz="2750" dirty="0">
              <a:latin typeface="Segoe UI"/>
              <a:cs typeface="Segoe UI"/>
            </a:endParaRPr>
          </a:p>
          <a:p>
            <a:pPr>
              <a:lnSpc>
                <a:spcPct val="100000"/>
              </a:lnSpc>
              <a:spcBef>
                <a:spcPts val="40"/>
              </a:spcBef>
            </a:pPr>
            <a:endParaRPr sz="2700" dirty="0">
              <a:latin typeface="Segoe UI"/>
              <a:cs typeface="Segoe UI"/>
            </a:endParaRPr>
          </a:p>
          <a:p>
            <a:pPr marL="12700" marR="5080">
              <a:lnSpc>
                <a:spcPct val="150000"/>
              </a:lnSpc>
            </a:pPr>
            <a:r>
              <a:rPr sz="2750" spc="15" dirty="0">
                <a:latin typeface="Segoe UI"/>
                <a:cs typeface="Segoe UI"/>
              </a:rPr>
              <a:t>In</a:t>
            </a:r>
            <a:r>
              <a:rPr sz="2750" spc="-10" dirty="0">
                <a:latin typeface="Segoe UI"/>
                <a:cs typeface="Segoe UI"/>
              </a:rPr>
              <a:t> </a:t>
            </a:r>
            <a:r>
              <a:rPr sz="2750" spc="15" dirty="0">
                <a:latin typeface="Segoe UI"/>
                <a:cs typeface="Segoe UI"/>
              </a:rPr>
              <a:t>this</a:t>
            </a:r>
            <a:r>
              <a:rPr sz="2750" spc="10" dirty="0">
                <a:latin typeface="Segoe UI"/>
                <a:cs typeface="Segoe UI"/>
              </a:rPr>
              <a:t> lab,</a:t>
            </a:r>
            <a:r>
              <a:rPr sz="2750" spc="-5" dirty="0">
                <a:latin typeface="Segoe UI"/>
                <a:cs typeface="Segoe UI"/>
              </a:rPr>
              <a:t> </a:t>
            </a:r>
            <a:r>
              <a:rPr sz="2750" spc="20" dirty="0">
                <a:latin typeface="Segoe UI"/>
                <a:cs typeface="Segoe UI"/>
              </a:rPr>
              <a:t>you</a:t>
            </a:r>
            <a:r>
              <a:rPr sz="2750" spc="65" dirty="0">
                <a:latin typeface="Segoe UI"/>
                <a:cs typeface="Segoe UI"/>
              </a:rPr>
              <a:t> </a:t>
            </a:r>
            <a:r>
              <a:rPr sz="2750" spc="20" dirty="0">
                <a:latin typeface="Segoe UI"/>
                <a:cs typeface="Segoe UI"/>
              </a:rPr>
              <a:t>have</a:t>
            </a:r>
            <a:r>
              <a:rPr sz="2750" spc="-35" dirty="0">
                <a:latin typeface="Segoe UI"/>
                <a:cs typeface="Segoe UI"/>
              </a:rPr>
              <a:t> </a:t>
            </a:r>
            <a:r>
              <a:rPr sz="2750" spc="10" dirty="0">
                <a:latin typeface="Segoe UI"/>
                <a:cs typeface="Segoe UI"/>
              </a:rPr>
              <a:t>used</a:t>
            </a:r>
            <a:r>
              <a:rPr sz="2750" spc="75" dirty="0">
                <a:latin typeface="Segoe UI"/>
                <a:cs typeface="Segoe UI"/>
              </a:rPr>
              <a:t> </a:t>
            </a:r>
            <a:r>
              <a:rPr sz="2750" spc="10" dirty="0">
                <a:latin typeface="Segoe UI"/>
                <a:cs typeface="Segoe UI"/>
              </a:rPr>
              <a:t>query</a:t>
            </a:r>
            <a:r>
              <a:rPr sz="2750" spc="75" dirty="0">
                <a:latin typeface="Segoe UI"/>
                <a:cs typeface="Segoe UI"/>
              </a:rPr>
              <a:t> </a:t>
            </a:r>
            <a:r>
              <a:rPr sz="2750" spc="10" dirty="0">
                <a:latin typeface="Segoe UI"/>
                <a:cs typeface="Segoe UI"/>
              </a:rPr>
              <a:t>execution</a:t>
            </a:r>
            <a:r>
              <a:rPr sz="2750" spc="65" dirty="0">
                <a:latin typeface="Segoe UI"/>
                <a:cs typeface="Segoe UI"/>
              </a:rPr>
              <a:t> </a:t>
            </a:r>
            <a:r>
              <a:rPr sz="2750" spc="15" dirty="0">
                <a:latin typeface="Segoe UI"/>
                <a:cs typeface="Segoe UI"/>
              </a:rPr>
              <a:t>plans</a:t>
            </a:r>
            <a:r>
              <a:rPr sz="2750" spc="10" dirty="0">
                <a:latin typeface="Segoe UI"/>
                <a:cs typeface="Segoe UI"/>
              </a:rPr>
              <a:t> </a:t>
            </a:r>
            <a:r>
              <a:rPr sz="2750" spc="25" dirty="0">
                <a:latin typeface="Segoe UI"/>
                <a:cs typeface="Segoe UI"/>
              </a:rPr>
              <a:t>to </a:t>
            </a:r>
            <a:r>
              <a:rPr sz="2750" spc="-735" dirty="0">
                <a:latin typeface="Segoe UI"/>
                <a:cs typeface="Segoe UI"/>
              </a:rPr>
              <a:t> </a:t>
            </a:r>
            <a:r>
              <a:rPr sz="2750" spc="20" dirty="0">
                <a:latin typeface="Segoe UI"/>
                <a:cs typeface="Segoe UI"/>
              </a:rPr>
              <a:t>troubleshoot </a:t>
            </a:r>
            <a:r>
              <a:rPr sz="2750" spc="10" dirty="0">
                <a:latin typeface="Segoe UI"/>
                <a:cs typeface="Segoe UI"/>
              </a:rPr>
              <a:t>query</a:t>
            </a:r>
            <a:r>
              <a:rPr sz="2750" dirty="0">
                <a:latin typeface="Segoe UI"/>
                <a:cs typeface="Segoe UI"/>
              </a:rPr>
              <a:t> </a:t>
            </a:r>
            <a:r>
              <a:rPr sz="2750" spc="15" dirty="0">
                <a:latin typeface="Segoe UI"/>
                <a:cs typeface="Segoe UI"/>
              </a:rPr>
              <a:t>performance</a:t>
            </a:r>
            <a:r>
              <a:rPr sz="2750" spc="105" dirty="0">
                <a:latin typeface="Segoe UI"/>
                <a:cs typeface="Segoe UI"/>
              </a:rPr>
              <a:t> </a:t>
            </a:r>
            <a:r>
              <a:rPr sz="2750" spc="10" dirty="0">
                <a:latin typeface="Segoe UI"/>
                <a:cs typeface="Segoe UI"/>
              </a:rPr>
              <a:t>issues caused</a:t>
            </a:r>
            <a:r>
              <a:rPr sz="2750" spc="80" dirty="0">
                <a:latin typeface="Segoe UI"/>
                <a:cs typeface="Segoe UI"/>
              </a:rPr>
              <a:t> </a:t>
            </a:r>
            <a:r>
              <a:rPr sz="2750" spc="20" dirty="0">
                <a:latin typeface="Segoe UI"/>
                <a:cs typeface="Segoe UI"/>
              </a:rPr>
              <a:t>by </a:t>
            </a:r>
            <a:r>
              <a:rPr sz="2750" spc="25" dirty="0">
                <a:latin typeface="Segoe UI"/>
                <a:cs typeface="Segoe UI"/>
              </a:rPr>
              <a:t> out-of-date </a:t>
            </a:r>
            <a:r>
              <a:rPr sz="2750" spc="20" dirty="0">
                <a:latin typeface="Segoe UI"/>
                <a:cs typeface="Segoe UI"/>
              </a:rPr>
              <a:t>statistics, </a:t>
            </a:r>
            <a:r>
              <a:rPr sz="2750" spc="15" dirty="0">
                <a:latin typeface="Segoe UI"/>
                <a:cs typeface="Segoe UI"/>
              </a:rPr>
              <a:t>missing </a:t>
            </a:r>
            <a:r>
              <a:rPr sz="2750" spc="10" dirty="0">
                <a:latin typeface="Segoe UI"/>
                <a:cs typeface="Segoe UI"/>
              </a:rPr>
              <a:t>indexes, </a:t>
            </a:r>
            <a:r>
              <a:rPr sz="2750" spc="15" dirty="0">
                <a:latin typeface="Segoe UI"/>
                <a:cs typeface="Segoe UI"/>
              </a:rPr>
              <a:t>and </a:t>
            </a:r>
            <a:r>
              <a:rPr sz="2750" spc="25" dirty="0">
                <a:latin typeface="Segoe UI"/>
                <a:cs typeface="Segoe UI"/>
              </a:rPr>
              <a:t>data </a:t>
            </a:r>
            <a:r>
              <a:rPr sz="2750" spc="30" dirty="0">
                <a:latin typeface="Segoe UI"/>
                <a:cs typeface="Segoe UI"/>
              </a:rPr>
              <a:t> </a:t>
            </a:r>
            <a:r>
              <a:rPr sz="2750" spc="25" dirty="0">
                <a:latin typeface="Segoe UI"/>
                <a:cs typeface="Segoe UI"/>
              </a:rPr>
              <a:t>type</a:t>
            </a:r>
            <a:r>
              <a:rPr sz="2750" spc="-40" dirty="0">
                <a:latin typeface="Segoe UI"/>
                <a:cs typeface="Segoe UI"/>
              </a:rPr>
              <a:t> </a:t>
            </a:r>
            <a:r>
              <a:rPr sz="2750" spc="15" dirty="0">
                <a:latin typeface="Segoe UI"/>
                <a:cs typeface="Segoe UI"/>
              </a:rPr>
              <a:t>mismatches.</a:t>
            </a:r>
            <a:endParaRPr sz="2750" dirty="0">
              <a:latin typeface="Segoe UI"/>
              <a:cs typeface="Segoe UI"/>
            </a:endParaRPr>
          </a:p>
        </p:txBody>
      </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867910" cy="449580"/>
          </a:xfrm>
          <a:prstGeom prst="rect">
            <a:avLst/>
          </a:prstGeom>
        </p:spPr>
        <p:txBody>
          <a:bodyPr vert="horz" wrap="square" lIns="0" tIns="16510" rIns="0" bIns="0" rtlCol="0">
            <a:spAutoFit/>
          </a:bodyPr>
          <a:lstStyle/>
          <a:p>
            <a:pPr marL="12700">
              <a:lnSpc>
                <a:spcPct val="100000"/>
              </a:lnSpc>
              <a:spcBef>
                <a:spcPts val="130"/>
              </a:spcBef>
            </a:pPr>
            <a:r>
              <a:rPr spc="15" dirty="0"/>
              <a:t>Module</a:t>
            </a:r>
            <a:r>
              <a:rPr spc="30" dirty="0"/>
              <a:t> </a:t>
            </a:r>
            <a:r>
              <a:rPr dirty="0"/>
              <a:t>Review</a:t>
            </a:r>
            <a:r>
              <a:rPr spc="70" dirty="0"/>
              <a:t> </a:t>
            </a:r>
            <a:r>
              <a:rPr spc="15" dirty="0"/>
              <a:t>and</a:t>
            </a:r>
            <a:r>
              <a:rPr spc="75" dirty="0"/>
              <a:t> </a:t>
            </a:r>
            <a:r>
              <a:rPr spc="5" dirty="0"/>
              <a:t>Takeaways</a:t>
            </a:r>
          </a:p>
        </p:txBody>
      </p:sp>
      <p:sp>
        <p:nvSpPr>
          <p:cNvPr id="3" name="object 3"/>
          <p:cNvSpPr txBox="1"/>
          <p:nvPr/>
        </p:nvSpPr>
        <p:spPr>
          <a:xfrm>
            <a:off x="446722" y="1000124"/>
            <a:ext cx="2173605" cy="449580"/>
          </a:xfrm>
          <a:prstGeom prst="rect">
            <a:avLst/>
          </a:prstGeom>
        </p:spPr>
        <p:txBody>
          <a:bodyPr vert="horz" wrap="square" lIns="0" tIns="16510" rIns="0" bIns="0" rtlCol="0">
            <a:spAutoFit/>
          </a:bodyPr>
          <a:lstStyle/>
          <a:p>
            <a:pPr marL="184150" indent="-171450">
              <a:lnSpc>
                <a:spcPct val="100000"/>
              </a:lnSpc>
              <a:spcBef>
                <a:spcPts val="130"/>
              </a:spcBef>
              <a:buClr>
                <a:srgbClr val="006FC0"/>
              </a:buClr>
              <a:buSzPct val="92727"/>
              <a:buFont typeface="Arial MT"/>
              <a:buChar char="•"/>
              <a:tabLst>
                <a:tab pos="184150" algn="l"/>
              </a:tabLst>
            </a:pPr>
            <a:r>
              <a:rPr sz="2750" spc="5" dirty="0">
                <a:latin typeface="Segoe UI"/>
                <a:cs typeface="Segoe UI"/>
              </a:rPr>
              <a:t>Best</a:t>
            </a:r>
            <a:r>
              <a:rPr sz="2750" spc="-35" dirty="0">
                <a:latin typeface="Segoe UI"/>
                <a:cs typeface="Segoe UI"/>
              </a:rPr>
              <a:t> </a:t>
            </a:r>
            <a:r>
              <a:rPr sz="2750" spc="15" dirty="0">
                <a:latin typeface="Segoe UI"/>
                <a:cs typeface="Segoe UI"/>
              </a:rPr>
              <a:t>Practice</a:t>
            </a:r>
            <a:endParaRPr sz="2750">
              <a:latin typeface="Segoe UI"/>
              <a:cs typeface="Segoe UI"/>
            </a:endParaRP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object 2"/>
          <p:cNvSpPr/>
          <p:nvPr/>
        </p:nvSpPr>
        <p:spPr>
          <a:xfrm>
            <a:off x="9525" y="0"/>
            <a:ext cx="9134475" cy="6858000"/>
          </a:xfrm>
          <a:custGeom>
            <a:avLst/>
            <a:gdLst/>
            <a:ahLst/>
            <a:cxnLst/>
            <a:rect l="l" t="t" r="r" b="b"/>
            <a:pathLst>
              <a:path w="9134475" h="6858000">
                <a:moveTo>
                  <a:pt x="9134475" y="6857998"/>
                </a:moveTo>
                <a:lnTo>
                  <a:pt x="9134475" y="0"/>
                </a:lnTo>
                <a:lnTo>
                  <a:pt x="0" y="0"/>
                </a:lnTo>
                <a:lnTo>
                  <a:pt x="0" y="6857998"/>
                </a:lnTo>
                <a:lnTo>
                  <a:pt x="9134475" y="6857998"/>
                </a:lnTo>
                <a:close/>
              </a:path>
            </a:pathLst>
          </a:custGeom>
          <a:solidFill>
            <a:srgbClr val="006FC0"/>
          </a:solidFill>
        </p:spPr>
        <p:txBody>
          <a:bodyPr wrap="square" lIns="0" tIns="0" rIns="0" bIns="0" rtlCol="0"/>
          <a:lstStyle/>
          <a:p>
            <a:endParaRPr/>
          </a:p>
        </p:txBody>
      </p:sp>
      <p:sp>
        <p:nvSpPr>
          <p:cNvPr id="3" name="object 3"/>
          <p:cNvSpPr txBox="1">
            <a:spLocks noGrp="1"/>
          </p:cNvSpPr>
          <p:nvPr>
            <p:ph type="title"/>
          </p:nvPr>
        </p:nvSpPr>
        <p:spPr>
          <a:xfrm>
            <a:off x="3200400" y="1828800"/>
            <a:ext cx="5734050" cy="1019175"/>
          </a:xfrm>
          <a:prstGeom prst="rect">
            <a:avLst/>
          </a:prstGeom>
          <a:solidFill>
            <a:srgbClr val="3399FF"/>
          </a:solidFill>
        </p:spPr>
        <p:txBody>
          <a:bodyPr vert="horz" wrap="square" lIns="0" tIns="76835" rIns="0" bIns="0" rtlCol="0">
            <a:spAutoFit/>
          </a:bodyPr>
          <a:lstStyle/>
          <a:p>
            <a:pPr marL="3175">
              <a:lnSpc>
                <a:spcPct val="100000"/>
              </a:lnSpc>
              <a:spcBef>
                <a:spcPts val="605"/>
              </a:spcBef>
            </a:pPr>
            <a:r>
              <a:rPr sz="4800" spc="5" dirty="0"/>
              <a:t>Module</a:t>
            </a:r>
            <a:r>
              <a:rPr sz="4800" spc="-120" dirty="0"/>
              <a:t> </a:t>
            </a:r>
            <a:r>
              <a:rPr sz="4800" dirty="0"/>
              <a:t>8</a:t>
            </a:r>
            <a:endParaRPr sz="4800"/>
          </a:p>
        </p:txBody>
      </p:sp>
      <p:sp>
        <p:nvSpPr>
          <p:cNvPr id="4" name="object 4"/>
          <p:cNvSpPr txBox="1"/>
          <p:nvPr/>
        </p:nvSpPr>
        <p:spPr>
          <a:xfrm>
            <a:off x="3282696" y="2903855"/>
            <a:ext cx="5083175" cy="449580"/>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Plan</a:t>
            </a:r>
            <a:r>
              <a:rPr sz="2750" spc="-5" dirty="0">
                <a:solidFill>
                  <a:srgbClr val="FFFFFF"/>
                </a:solidFill>
                <a:latin typeface="Segoe UI"/>
                <a:cs typeface="Segoe UI"/>
              </a:rPr>
              <a:t> </a:t>
            </a:r>
            <a:r>
              <a:rPr sz="2750" spc="10" dirty="0">
                <a:solidFill>
                  <a:srgbClr val="FFFFFF"/>
                </a:solidFill>
                <a:latin typeface="Segoe UI"/>
                <a:cs typeface="Segoe UI"/>
              </a:rPr>
              <a:t>Caching</a:t>
            </a:r>
            <a:r>
              <a:rPr sz="2750" spc="70" dirty="0">
                <a:solidFill>
                  <a:srgbClr val="FFFFFF"/>
                </a:solidFill>
                <a:latin typeface="Segoe UI"/>
                <a:cs typeface="Segoe UI"/>
              </a:rPr>
              <a:t> </a:t>
            </a:r>
            <a:r>
              <a:rPr sz="2750" spc="15" dirty="0">
                <a:solidFill>
                  <a:srgbClr val="FFFFFF"/>
                </a:solidFill>
                <a:latin typeface="Segoe UI"/>
                <a:cs typeface="Segoe UI"/>
              </a:rPr>
              <a:t>and</a:t>
            </a:r>
            <a:r>
              <a:rPr sz="2750" dirty="0">
                <a:solidFill>
                  <a:srgbClr val="FFFFFF"/>
                </a:solidFill>
                <a:latin typeface="Segoe UI"/>
                <a:cs typeface="Segoe UI"/>
              </a:rPr>
              <a:t> </a:t>
            </a:r>
            <a:r>
              <a:rPr sz="2750" spc="15" dirty="0">
                <a:solidFill>
                  <a:srgbClr val="FFFFFF"/>
                </a:solidFill>
                <a:latin typeface="Segoe UI"/>
                <a:cs typeface="Segoe UI"/>
              </a:rPr>
              <a:t>Recompilation</a:t>
            </a:r>
            <a:endParaRPr sz="2750">
              <a:latin typeface="Segoe UI"/>
              <a:cs typeface="Segoe UI"/>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126105" cy="449580"/>
          </a:xfrm>
          <a:prstGeom prst="rect">
            <a:avLst/>
          </a:prstGeom>
        </p:spPr>
        <p:txBody>
          <a:bodyPr vert="horz" wrap="square" lIns="0" tIns="16510" rIns="0" bIns="0" rtlCol="0">
            <a:spAutoFit/>
          </a:bodyPr>
          <a:lstStyle/>
          <a:p>
            <a:pPr marL="12700">
              <a:lnSpc>
                <a:spcPct val="100000"/>
              </a:lnSpc>
              <a:spcBef>
                <a:spcPts val="130"/>
              </a:spcBef>
            </a:pPr>
            <a:r>
              <a:rPr spc="10" dirty="0"/>
              <a:t>Inspecting</a:t>
            </a:r>
            <a:r>
              <a:rPr spc="55" dirty="0"/>
              <a:t> </a:t>
            </a:r>
            <a:r>
              <a:rPr spc="20" dirty="0"/>
              <a:t>Statistics</a:t>
            </a:r>
          </a:p>
        </p:txBody>
      </p:sp>
      <p:sp>
        <p:nvSpPr>
          <p:cNvPr id="3" name="object 3"/>
          <p:cNvSpPr txBox="1"/>
          <p:nvPr/>
        </p:nvSpPr>
        <p:spPr>
          <a:xfrm>
            <a:off x="538162" y="951275"/>
            <a:ext cx="7843838" cy="3298019"/>
          </a:xfrm>
          <a:prstGeom prst="rect">
            <a:avLst/>
          </a:prstGeom>
        </p:spPr>
        <p:txBody>
          <a:bodyPr vert="horz" wrap="square" lIns="0" tIns="111125" rIns="0" bIns="0" rtlCol="0">
            <a:spAutoFit/>
          </a:bodyPr>
          <a:lstStyle/>
          <a:p>
            <a:pPr algn="l"/>
            <a:r>
              <a:rPr lang="fr-FR" sz="1800" b="1" i="0" u="none" strike="noStrike" baseline="0" dirty="0" err="1">
                <a:latin typeface="Segoe-Bold"/>
              </a:rPr>
              <a:t>Statistics</a:t>
            </a:r>
            <a:r>
              <a:rPr lang="fr-FR" sz="1800" b="1" i="0" u="none" strike="noStrike" baseline="0" dirty="0">
                <a:latin typeface="Segoe-Bold"/>
              </a:rPr>
              <a:t> Header</a:t>
            </a:r>
          </a:p>
          <a:p>
            <a:pPr algn="l">
              <a:lnSpc>
                <a:spcPct val="150000"/>
              </a:lnSpc>
            </a:pPr>
            <a:r>
              <a:rPr lang="en-GB" sz="1600" b="0" i="0" u="none" strike="noStrike" baseline="0" dirty="0">
                <a:latin typeface="Segoe"/>
              </a:rPr>
              <a:t>The statistics header includes metadata about the statistics object, including:</a:t>
            </a:r>
          </a:p>
          <a:p>
            <a:pPr algn="l">
              <a:lnSpc>
                <a:spcPct val="150000"/>
              </a:lnSpc>
            </a:pPr>
            <a:endParaRPr lang="en-GB" sz="1600" b="0" i="0" u="none" strike="noStrike" baseline="0" dirty="0">
              <a:latin typeface="Segoe"/>
            </a:endParaRPr>
          </a:p>
          <a:p>
            <a:pPr marL="285750" indent="-285750" algn="l">
              <a:lnSpc>
                <a:spcPct val="150000"/>
              </a:lnSpc>
              <a:buFont typeface="Arial" panose="020B0604020202020204" pitchFamily="34" charset="0"/>
              <a:buChar char="•"/>
            </a:pPr>
            <a:r>
              <a:rPr lang="en-GB" sz="1600" b="0" i="0" u="none" strike="noStrike" baseline="0" dirty="0">
                <a:latin typeface="Segoe"/>
              </a:rPr>
              <a:t>The name of the statistics object; the name of a statistics object covering table columns will vary, depending on how it is created.</a:t>
            </a:r>
          </a:p>
          <a:p>
            <a:pPr marL="285750" indent="-285750" algn="l">
              <a:lnSpc>
                <a:spcPct val="150000"/>
              </a:lnSpc>
              <a:buFont typeface="Arial" panose="020B0604020202020204" pitchFamily="34" charset="0"/>
              <a:buChar char="•"/>
            </a:pPr>
            <a:r>
              <a:rPr lang="en-GB" sz="1600" b="0" i="0" u="none" strike="noStrike" baseline="0" dirty="0">
                <a:latin typeface="Segoe"/>
              </a:rPr>
              <a:t>The name of a statistics object relating to an index.</a:t>
            </a:r>
          </a:p>
          <a:p>
            <a:pPr marL="285750" indent="-285750" algn="l">
              <a:lnSpc>
                <a:spcPct val="150000"/>
              </a:lnSpc>
              <a:buFont typeface="Arial" panose="020B0604020202020204" pitchFamily="34" charset="0"/>
              <a:buChar char="•"/>
            </a:pPr>
            <a:r>
              <a:rPr lang="en-GB" sz="1600" b="0" i="0" u="none" strike="noStrike" baseline="0" dirty="0">
                <a:latin typeface="Segoe"/>
              </a:rPr>
              <a:t>The date statistics were last updated.</a:t>
            </a:r>
          </a:p>
          <a:p>
            <a:pPr marL="285750" indent="-285750" algn="l">
              <a:lnSpc>
                <a:spcPct val="150000"/>
              </a:lnSpc>
              <a:buFont typeface="Arial" panose="020B0604020202020204" pitchFamily="34" charset="0"/>
              <a:buChar char="•"/>
            </a:pPr>
            <a:r>
              <a:rPr lang="en-GB" sz="1600" b="0" i="0" u="none" strike="noStrike" baseline="0" dirty="0">
                <a:latin typeface="Segoe"/>
              </a:rPr>
              <a:t>The number of rows sampled for the last update.</a:t>
            </a:r>
          </a:p>
          <a:p>
            <a:pPr marL="285750" indent="-285750" algn="l">
              <a:lnSpc>
                <a:spcPct val="150000"/>
              </a:lnSpc>
              <a:buFont typeface="Arial" panose="020B0604020202020204" pitchFamily="34" charset="0"/>
              <a:buChar char="•"/>
            </a:pPr>
            <a:r>
              <a:rPr lang="en-GB" sz="1600" b="0" i="0" u="none" strike="noStrike" baseline="0" dirty="0">
                <a:latin typeface="Segoe"/>
              </a:rPr>
              <a:t>The number of steps in the histogram.</a:t>
            </a:r>
            <a:endParaRPr sz="1400" dirty="0">
              <a:latin typeface="Segoe UI"/>
              <a:cs typeface="Segoe UI"/>
            </a:endParaRPr>
          </a:p>
        </p:txBody>
      </p:sp>
    </p:spTree>
    <p:extLst>
      <p:ext uri="{BB962C8B-B14F-4D97-AF65-F5344CB8AC3E}">
        <p14:creationId xmlns:p14="http://schemas.microsoft.com/office/powerpoint/2010/main" val="1318084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240078" cy="5238614"/>
          </a:xfrm>
          <a:prstGeom prst="rect">
            <a:avLst/>
          </a:prstGeom>
        </p:spPr>
        <p:txBody>
          <a:bodyPr vert="horz" wrap="square" lIns="0" tIns="16510" rIns="0" bIns="0" rtlCol="0">
            <a:spAutoFit/>
          </a:bodyPr>
          <a:lstStyle/>
          <a:p>
            <a:pPr marL="13970">
              <a:lnSpc>
                <a:spcPct val="100000"/>
              </a:lnSpc>
              <a:spcBef>
                <a:spcPts val="130"/>
              </a:spcBef>
            </a:pPr>
            <a:r>
              <a:rPr sz="2750" spc="15" dirty="0">
                <a:solidFill>
                  <a:srgbClr val="FFFFFF"/>
                </a:solidFill>
                <a:latin typeface="Segoe UI"/>
                <a:cs typeface="Segoe UI"/>
              </a:rPr>
              <a:t>Module</a:t>
            </a:r>
            <a:r>
              <a:rPr sz="2750" spc="5" dirty="0">
                <a:solidFill>
                  <a:srgbClr val="FFFFFF"/>
                </a:solidFill>
                <a:latin typeface="Segoe UI"/>
                <a:cs typeface="Segoe UI"/>
              </a:rPr>
              <a:t> </a:t>
            </a:r>
            <a:r>
              <a:rPr sz="2750" spc="10" dirty="0">
                <a:solidFill>
                  <a:srgbClr val="FFFFFF"/>
                </a:solidFill>
                <a:latin typeface="Segoe UI"/>
                <a:cs typeface="Segoe UI"/>
              </a:rPr>
              <a:t>Overview</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As a mechanism to improve performance, Microsoft® SQL Server® stores query execution plans for reuse in an area of memory called the plan cache. This module describes caching and recompilation of query execution plans. It focuses on architectural concepts, troubleshooting scenarios, and best practices related</a:t>
            </a:r>
          </a:p>
          <a:p>
            <a:pPr algn="l">
              <a:lnSpc>
                <a:spcPct val="150000"/>
              </a:lnSpc>
            </a:pPr>
            <a:r>
              <a:rPr lang="fr-FR" sz="1600" b="0" i="0" u="none" strike="noStrike" baseline="0" dirty="0">
                <a:latin typeface="Segoe"/>
              </a:rPr>
              <a:t>to the plan cache.</a:t>
            </a:r>
          </a:p>
          <a:p>
            <a:pPr algn="l">
              <a:lnSpc>
                <a:spcPct val="150000"/>
              </a:lnSpc>
            </a:pPr>
            <a:endParaRPr lang="en-GB" sz="2400" spc="15" dirty="0">
              <a:latin typeface="Segoe UI"/>
              <a:cs typeface="Segoe UI"/>
            </a:endParaRPr>
          </a:p>
          <a:p>
            <a:pPr marL="527050" indent="-514350">
              <a:lnSpc>
                <a:spcPct val="100000"/>
              </a:lnSpc>
              <a:buClr>
                <a:srgbClr val="006FC0"/>
              </a:buClr>
              <a:buSzPct val="92727"/>
              <a:buFont typeface="+mj-lt"/>
              <a:buAutoNum type="arabicPeriod"/>
              <a:tabLst>
                <a:tab pos="184150" algn="l"/>
              </a:tabLst>
            </a:pPr>
            <a:r>
              <a:rPr sz="2750" spc="15" dirty="0">
                <a:latin typeface="Segoe UI"/>
                <a:cs typeface="Segoe UI"/>
              </a:rPr>
              <a:t>Plan</a:t>
            </a:r>
            <a:r>
              <a:rPr sz="2750" spc="-10" dirty="0">
                <a:latin typeface="Segoe UI"/>
                <a:cs typeface="Segoe UI"/>
              </a:rPr>
              <a:t> </a:t>
            </a:r>
            <a:r>
              <a:rPr sz="2750" spc="15" dirty="0">
                <a:latin typeface="Segoe UI"/>
                <a:cs typeface="Segoe UI"/>
              </a:rPr>
              <a:t>Cache</a:t>
            </a:r>
            <a:r>
              <a:rPr sz="2750" spc="25" dirty="0">
                <a:latin typeface="Segoe UI"/>
                <a:cs typeface="Segoe UI"/>
              </a:rPr>
              <a:t> </a:t>
            </a:r>
            <a:r>
              <a:rPr sz="2750" spc="10" dirty="0">
                <a:latin typeface="Segoe UI"/>
                <a:cs typeface="Segoe UI"/>
              </a:rPr>
              <a:t>Internals</a:t>
            </a:r>
            <a:endParaRPr sz="2750" dirty="0">
              <a:latin typeface="Segoe UI"/>
              <a:cs typeface="Segoe UI"/>
            </a:endParaRPr>
          </a:p>
          <a:p>
            <a:pPr marL="527050" indent="-514350">
              <a:lnSpc>
                <a:spcPct val="100000"/>
              </a:lnSpc>
              <a:spcBef>
                <a:spcPts val="680"/>
              </a:spcBef>
              <a:buClr>
                <a:srgbClr val="006FC0"/>
              </a:buClr>
              <a:buSzPct val="92727"/>
              <a:buFont typeface="+mj-lt"/>
              <a:buAutoNum type="arabicPeriod"/>
              <a:tabLst>
                <a:tab pos="184150" algn="l"/>
              </a:tabLst>
            </a:pPr>
            <a:r>
              <a:rPr sz="2750" spc="15" dirty="0">
                <a:latin typeface="Segoe UI"/>
                <a:cs typeface="Segoe UI"/>
              </a:rPr>
              <a:t>Troubleshooting</a:t>
            </a:r>
            <a:r>
              <a:rPr sz="2750" spc="85" dirty="0">
                <a:latin typeface="Segoe UI"/>
                <a:cs typeface="Segoe UI"/>
              </a:rPr>
              <a:t> </a:t>
            </a:r>
            <a:r>
              <a:rPr sz="2750" spc="20" dirty="0">
                <a:latin typeface="Segoe UI"/>
                <a:cs typeface="Segoe UI"/>
              </a:rPr>
              <a:t>with</a:t>
            </a:r>
            <a:r>
              <a:rPr sz="2750" dirty="0">
                <a:latin typeface="Segoe UI"/>
                <a:cs typeface="Segoe UI"/>
              </a:rPr>
              <a:t> </a:t>
            </a:r>
            <a:r>
              <a:rPr sz="2750" spc="20" dirty="0">
                <a:latin typeface="Segoe UI"/>
                <a:cs typeface="Segoe UI"/>
              </a:rPr>
              <a:t>the</a:t>
            </a:r>
            <a:r>
              <a:rPr sz="2750" spc="-30" dirty="0">
                <a:latin typeface="Segoe UI"/>
                <a:cs typeface="Segoe UI"/>
              </a:rPr>
              <a:t> </a:t>
            </a:r>
            <a:r>
              <a:rPr sz="2750" spc="15" dirty="0">
                <a:latin typeface="Segoe UI"/>
                <a:cs typeface="Segoe UI"/>
              </a:rPr>
              <a:t>Plan</a:t>
            </a:r>
            <a:r>
              <a:rPr sz="2750" dirty="0">
                <a:latin typeface="Segoe UI"/>
                <a:cs typeface="Segoe UI"/>
              </a:rPr>
              <a:t> </a:t>
            </a:r>
            <a:r>
              <a:rPr sz="2750" spc="15" dirty="0">
                <a:latin typeface="Segoe UI"/>
                <a:cs typeface="Segoe UI"/>
              </a:rPr>
              <a:t>Cache</a:t>
            </a:r>
            <a:endParaRPr sz="2750" dirty="0">
              <a:latin typeface="Segoe UI"/>
              <a:cs typeface="Segoe UI"/>
            </a:endParaRPr>
          </a:p>
          <a:p>
            <a:pPr marL="527050" indent="-514350">
              <a:lnSpc>
                <a:spcPct val="100000"/>
              </a:lnSpc>
              <a:spcBef>
                <a:spcPts val="680"/>
              </a:spcBef>
              <a:buClr>
                <a:srgbClr val="006FC0"/>
              </a:buClr>
              <a:buSzPct val="92727"/>
              <a:buFont typeface="+mj-lt"/>
              <a:buAutoNum type="arabicPeriod"/>
              <a:tabLst>
                <a:tab pos="184150" algn="l"/>
              </a:tabLst>
            </a:pPr>
            <a:r>
              <a:rPr sz="2750" spc="25" dirty="0">
                <a:latin typeface="Segoe UI"/>
                <a:cs typeface="Segoe UI"/>
              </a:rPr>
              <a:t>Automatic</a:t>
            </a:r>
            <a:r>
              <a:rPr sz="2750" spc="-50" dirty="0">
                <a:latin typeface="Segoe UI"/>
                <a:cs typeface="Segoe UI"/>
              </a:rPr>
              <a:t> </a:t>
            </a:r>
            <a:r>
              <a:rPr sz="2750" spc="5" dirty="0">
                <a:latin typeface="Segoe UI"/>
                <a:cs typeface="Segoe UI"/>
              </a:rPr>
              <a:t>Tuning</a:t>
            </a:r>
            <a:endParaRPr sz="2750" dirty="0">
              <a:latin typeface="Segoe UI"/>
              <a:cs typeface="Segoe UI"/>
            </a:endParaRPr>
          </a:p>
          <a:p>
            <a:pPr marL="527050" indent="-514350">
              <a:lnSpc>
                <a:spcPct val="100000"/>
              </a:lnSpc>
              <a:spcBef>
                <a:spcPts val="680"/>
              </a:spcBef>
              <a:buClr>
                <a:srgbClr val="006FC0"/>
              </a:buClr>
              <a:buSzPct val="92727"/>
              <a:buFont typeface="+mj-lt"/>
              <a:buAutoNum type="arabicPeriod"/>
              <a:tabLst>
                <a:tab pos="184150" algn="l"/>
              </a:tabLst>
            </a:pPr>
            <a:r>
              <a:rPr sz="2750" spc="10" dirty="0">
                <a:latin typeface="Segoe UI"/>
                <a:cs typeface="Segoe UI"/>
              </a:rPr>
              <a:t>Query</a:t>
            </a:r>
            <a:r>
              <a:rPr sz="2750" spc="35" dirty="0">
                <a:latin typeface="Segoe UI"/>
                <a:cs typeface="Segoe UI"/>
              </a:rPr>
              <a:t> </a:t>
            </a:r>
            <a:r>
              <a:rPr sz="2750" spc="25" dirty="0">
                <a:latin typeface="Segoe UI"/>
                <a:cs typeface="Segoe UI"/>
              </a:rPr>
              <a:t>Store</a:t>
            </a:r>
            <a:endParaRPr sz="2750" dirty="0">
              <a:latin typeface="Segoe UI"/>
              <a:cs typeface="Segoe UI"/>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240078" cy="6707927"/>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0" dirty="0">
                <a:solidFill>
                  <a:srgbClr val="FFFFFF"/>
                </a:solidFill>
                <a:latin typeface="Segoe UI"/>
                <a:cs typeface="Segoe UI"/>
              </a:rPr>
              <a:t> </a:t>
            </a:r>
            <a:r>
              <a:rPr sz="2750" spc="5" dirty="0">
                <a:solidFill>
                  <a:srgbClr val="FFFFFF"/>
                </a:solidFill>
                <a:latin typeface="Segoe UI"/>
                <a:cs typeface="Segoe UI"/>
              </a:rPr>
              <a:t>1:</a:t>
            </a:r>
            <a:r>
              <a:rPr sz="2750" spc="-20" dirty="0">
                <a:solidFill>
                  <a:srgbClr val="FFFFFF"/>
                </a:solidFill>
                <a:latin typeface="Segoe UI"/>
                <a:cs typeface="Segoe UI"/>
              </a:rPr>
              <a:t> </a:t>
            </a:r>
            <a:r>
              <a:rPr sz="2750" spc="15" dirty="0">
                <a:solidFill>
                  <a:srgbClr val="FFFFFF"/>
                </a:solidFill>
                <a:latin typeface="Segoe UI"/>
                <a:cs typeface="Segoe UI"/>
              </a:rPr>
              <a:t>Plan</a:t>
            </a:r>
            <a:r>
              <a:rPr sz="2750" spc="-10" dirty="0">
                <a:solidFill>
                  <a:srgbClr val="FFFFFF"/>
                </a:solidFill>
                <a:latin typeface="Segoe UI"/>
                <a:cs typeface="Segoe UI"/>
              </a:rPr>
              <a:t> </a:t>
            </a:r>
            <a:r>
              <a:rPr sz="2750" spc="15" dirty="0">
                <a:solidFill>
                  <a:srgbClr val="FFFFFF"/>
                </a:solidFill>
                <a:latin typeface="Segoe UI"/>
                <a:cs typeface="Segoe UI"/>
              </a:rPr>
              <a:t>Cache</a:t>
            </a:r>
            <a:r>
              <a:rPr sz="2750" spc="105" dirty="0">
                <a:solidFill>
                  <a:srgbClr val="FFFFFF"/>
                </a:solidFill>
                <a:latin typeface="Segoe UI"/>
                <a:cs typeface="Segoe UI"/>
              </a:rPr>
              <a:t> </a:t>
            </a:r>
            <a:r>
              <a:rPr sz="2750" spc="10" dirty="0">
                <a:solidFill>
                  <a:srgbClr val="FFFFFF"/>
                </a:solidFill>
                <a:latin typeface="Segoe UI"/>
                <a:cs typeface="Segoe UI"/>
              </a:rPr>
              <a:t>Internals</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When a Transact-SQL statement is executed, the query optimizer, a component of the SQL Server Database Engine, is used to convert the Transact-SQL statement into a sequence of logical operators that can be used to carry out the commands in the Transact-SQL statement. This sequence of operators is known as the query execution plan.</a:t>
            </a:r>
          </a:p>
          <a:p>
            <a:pPr algn="l">
              <a:lnSpc>
                <a:spcPct val="150000"/>
              </a:lnSpc>
            </a:pPr>
            <a:r>
              <a:rPr lang="en-GB" sz="1600" b="0" i="0" u="none" strike="noStrike" baseline="0" dirty="0">
                <a:latin typeface="Segoe"/>
              </a:rPr>
              <a:t>Compiling a query execution plan can be a CPU-intensive process. The CPU cost of compiling a query execution plan will, in general, rise in line with the complexity of the Transact-SQL statement; the more complex the statement, the more CPU resources are required to compile an execution plan for it.</a:t>
            </a:r>
            <a:endParaRPr lang="en-GB" sz="1600" spc="10" dirty="0">
              <a:latin typeface="Segoe UI"/>
              <a:cs typeface="Segoe UI"/>
            </a:endParaRPr>
          </a:p>
          <a:p>
            <a:pPr marL="184150" indent="-171450">
              <a:lnSpc>
                <a:spcPct val="150000"/>
              </a:lnSpc>
              <a:buClr>
                <a:srgbClr val="006FC0"/>
              </a:buClr>
              <a:buSzPct val="92727"/>
              <a:buFont typeface="Arial MT"/>
              <a:buChar char="•"/>
              <a:tabLst>
                <a:tab pos="184150" algn="l"/>
              </a:tabLst>
            </a:pPr>
            <a:r>
              <a:rPr spc="10" dirty="0">
                <a:latin typeface="Segoe UI"/>
                <a:cs typeface="Segoe UI"/>
              </a:rPr>
              <a:t>Query</a:t>
            </a:r>
            <a:r>
              <a:rPr spc="70" dirty="0">
                <a:latin typeface="Segoe UI"/>
                <a:cs typeface="Segoe UI"/>
              </a:rPr>
              <a:t> </a:t>
            </a:r>
            <a:r>
              <a:rPr spc="15" dirty="0">
                <a:latin typeface="Segoe UI"/>
                <a:cs typeface="Segoe UI"/>
              </a:rPr>
              <a:t>Plan</a:t>
            </a:r>
            <a:r>
              <a:rPr dirty="0">
                <a:latin typeface="Segoe UI"/>
                <a:cs typeface="Segoe UI"/>
              </a:rPr>
              <a:t> </a:t>
            </a:r>
            <a:r>
              <a:rPr spc="15" dirty="0">
                <a:latin typeface="Segoe UI"/>
                <a:cs typeface="Segoe UI"/>
              </a:rPr>
              <a:t>Caching</a:t>
            </a:r>
            <a:r>
              <a:rPr spc="80" dirty="0">
                <a:latin typeface="Segoe UI"/>
                <a:cs typeface="Segoe UI"/>
              </a:rPr>
              <a:t> </a:t>
            </a:r>
            <a:r>
              <a:rPr spc="15" dirty="0">
                <a:latin typeface="Segoe UI"/>
                <a:cs typeface="Segoe UI"/>
              </a:rPr>
              <a:t>and</a:t>
            </a:r>
            <a:r>
              <a:rPr spc="10" dirty="0">
                <a:latin typeface="Segoe UI"/>
                <a:cs typeface="Segoe UI"/>
              </a:rPr>
              <a:t> </a:t>
            </a:r>
            <a:r>
              <a:rPr spc="5" dirty="0">
                <a:latin typeface="Segoe UI"/>
                <a:cs typeface="Segoe UI"/>
              </a:rPr>
              <a:t>Retrieval</a:t>
            </a:r>
            <a:endParaRPr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pc="15" dirty="0">
                <a:latin typeface="Segoe UI"/>
                <a:cs typeface="Segoe UI"/>
              </a:rPr>
              <a:t>Plan</a:t>
            </a:r>
            <a:r>
              <a:rPr spc="-15" dirty="0">
                <a:latin typeface="Segoe UI"/>
                <a:cs typeface="Segoe UI"/>
              </a:rPr>
              <a:t> </a:t>
            </a:r>
            <a:r>
              <a:rPr spc="15" dirty="0">
                <a:latin typeface="Segoe UI"/>
                <a:cs typeface="Segoe UI"/>
              </a:rPr>
              <a:t>Cache</a:t>
            </a:r>
            <a:r>
              <a:rPr spc="25" dirty="0">
                <a:latin typeface="Segoe UI"/>
                <a:cs typeface="Segoe UI"/>
              </a:rPr>
              <a:t> </a:t>
            </a:r>
            <a:r>
              <a:rPr spc="10" dirty="0">
                <a:latin typeface="Segoe UI"/>
                <a:cs typeface="Segoe UI"/>
              </a:rPr>
              <a:t>Management</a:t>
            </a:r>
            <a:endParaRPr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pc="5" dirty="0">
                <a:latin typeface="Segoe UI"/>
                <a:cs typeface="Segoe UI"/>
              </a:rPr>
              <a:t>Queries</a:t>
            </a:r>
            <a:r>
              <a:rPr spc="75" dirty="0">
                <a:latin typeface="Segoe UI"/>
                <a:cs typeface="Segoe UI"/>
              </a:rPr>
              <a:t> </a:t>
            </a:r>
            <a:r>
              <a:rPr spc="25" dirty="0">
                <a:latin typeface="Segoe UI"/>
                <a:cs typeface="Segoe UI"/>
              </a:rPr>
              <a:t>Without </a:t>
            </a:r>
            <a:r>
              <a:rPr spc="15" dirty="0">
                <a:latin typeface="Segoe UI"/>
                <a:cs typeface="Segoe UI"/>
              </a:rPr>
              <a:t>Plan</a:t>
            </a:r>
            <a:r>
              <a:rPr spc="-5" dirty="0">
                <a:latin typeface="Segoe UI"/>
                <a:cs typeface="Segoe UI"/>
              </a:rPr>
              <a:t> </a:t>
            </a:r>
            <a:r>
              <a:rPr spc="15" dirty="0">
                <a:latin typeface="Segoe UI"/>
                <a:cs typeface="Segoe UI"/>
              </a:rPr>
              <a:t>Cache</a:t>
            </a:r>
            <a:r>
              <a:rPr spc="30" dirty="0">
                <a:latin typeface="Segoe UI"/>
                <a:cs typeface="Segoe UI"/>
              </a:rPr>
              <a:t> </a:t>
            </a:r>
            <a:r>
              <a:rPr spc="15" dirty="0">
                <a:latin typeface="Segoe UI"/>
                <a:cs typeface="Segoe UI"/>
              </a:rPr>
              <a:t>Entries</a:t>
            </a:r>
            <a:endParaRPr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pc="10" dirty="0">
                <a:latin typeface="Segoe UI"/>
                <a:cs typeface="Segoe UI"/>
              </a:rPr>
              <a:t>Maximizing</a:t>
            </a:r>
            <a:r>
              <a:rPr spc="85" dirty="0">
                <a:latin typeface="Segoe UI"/>
                <a:cs typeface="Segoe UI"/>
              </a:rPr>
              <a:t> </a:t>
            </a:r>
            <a:r>
              <a:rPr spc="15" dirty="0">
                <a:latin typeface="Segoe UI"/>
                <a:cs typeface="Segoe UI"/>
              </a:rPr>
              <a:t>Plan</a:t>
            </a:r>
            <a:r>
              <a:rPr spc="10" dirty="0">
                <a:latin typeface="Segoe UI"/>
                <a:cs typeface="Segoe UI"/>
              </a:rPr>
              <a:t> </a:t>
            </a:r>
            <a:r>
              <a:rPr spc="15" dirty="0">
                <a:latin typeface="Segoe UI"/>
                <a:cs typeface="Segoe UI"/>
              </a:rPr>
              <a:t>Cache</a:t>
            </a:r>
            <a:r>
              <a:rPr spc="35" dirty="0">
                <a:latin typeface="Segoe UI"/>
                <a:cs typeface="Segoe UI"/>
              </a:rPr>
              <a:t> </a:t>
            </a:r>
            <a:r>
              <a:rPr spc="10" dirty="0">
                <a:latin typeface="Segoe UI"/>
                <a:cs typeface="Segoe UI"/>
              </a:rPr>
              <a:t>Efficiency</a:t>
            </a:r>
            <a:endParaRPr dirty="0">
              <a:latin typeface="Segoe UI"/>
              <a:cs typeface="Segoe UI"/>
            </a:endParaRPr>
          </a:p>
          <a:p>
            <a:pPr marL="184150" indent="-171450">
              <a:lnSpc>
                <a:spcPct val="150000"/>
              </a:lnSpc>
              <a:spcBef>
                <a:spcPts val="680"/>
              </a:spcBef>
              <a:buClr>
                <a:srgbClr val="006FC0"/>
              </a:buClr>
              <a:buSzPct val="92727"/>
              <a:buFont typeface="Arial MT"/>
              <a:buChar char="•"/>
              <a:tabLst>
                <a:tab pos="184150" algn="l"/>
              </a:tabLst>
            </a:pPr>
            <a:r>
              <a:rPr spc="15" dirty="0">
                <a:latin typeface="Segoe UI"/>
                <a:cs typeface="Segoe UI"/>
              </a:rPr>
              <a:t>Examining</a:t>
            </a:r>
            <a:r>
              <a:rPr spc="70" dirty="0">
                <a:latin typeface="Segoe UI"/>
                <a:cs typeface="Segoe UI"/>
              </a:rPr>
              <a:t> </a:t>
            </a:r>
            <a:r>
              <a:rPr spc="20" dirty="0">
                <a:latin typeface="Segoe UI"/>
                <a:cs typeface="Segoe UI"/>
              </a:rPr>
              <a:t>the</a:t>
            </a:r>
            <a:r>
              <a:rPr spc="-35" dirty="0">
                <a:latin typeface="Segoe UI"/>
                <a:cs typeface="Segoe UI"/>
              </a:rPr>
              <a:t> </a:t>
            </a:r>
            <a:r>
              <a:rPr spc="15" dirty="0">
                <a:latin typeface="Segoe UI"/>
                <a:cs typeface="Segoe UI"/>
              </a:rPr>
              <a:t>Plan</a:t>
            </a:r>
            <a:r>
              <a:rPr spc="-5" dirty="0">
                <a:latin typeface="Segoe UI"/>
                <a:cs typeface="Segoe UI"/>
              </a:rPr>
              <a:t> </a:t>
            </a:r>
            <a:r>
              <a:rPr spc="15" dirty="0">
                <a:latin typeface="Segoe UI"/>
                <a:cs typeface="Segoe UI"/>
              </a:rPr>
              <a:t>Cache</a:t>
            </a:r>
            <a:endParaRPr dirty="0">
              <a:latin typeface="Segoe UI"/>
              <a:cs typeface="Segoe UI"/>
            </a:endParaRPr>
          </a:p>
          <a:p>
            <a:pPr marL="184150" indent="-171450">
              <a:lnSpc>
                <a:spcPct val="150000"/>
              </a:lnSpc>
              <a:spcBef>
                <a:spcPts val="605"/>
              </a:spcBef>
              <a:buClr>
                <a:srgbClr val="006FC0"/>
              </a:buClr>
              <a:buSzPct val="92727"/>
              <a:buFont typeface="Arial MT"/>
              <a:buChar char="•"/>
              <a:tabLst>
                <a:tab pos="184150" algn="l"/>
              </a:tabLst>
            </a:pPr>
            <a:r>
              <a:rPr spc="20" dirty="0">
                <a:latin typeface="Segoe UI"/>
                <a:cs typeface="Segoe UI"/>
              </a:rPr>
              <a:t>Demonstration:</a:t>
            </a:r>
            <a:r>
              <a:rPr spc="-10" dirty="0">
                <a:latin typeface="Segoe UI"/>
                <a:cs typeface="Segoe UI"/>
              </a:rPr>
              <a:t> </a:t>
            </a:r>
            <a:r>
              <a:rPr spc="15" dirty="0">
                <a:latin typeface="Segoe UI"/>
                <a:cs typeface="Segoe UI"/>
              </a:rPr>
              <a:t>Analyzing</a:t>
            </a:r>
            <a:r>
              <a:rPr spc="80" dirty="0">
                <a:latin typeface="Segoe UI"/>
                <a:cs typeface="Segoe UI"/>
              </a:rPr>
              <a:t> </a:t>
            </a:r>
            <a:r>
              <a:rPr spc="20" dirty="0">
                <a:latin typeface="Segoe UI"/>
                <a:cs typeface="Segoe UI"/>
              </a:rPr>
              <a:t>the</a:t>
            </a:r>
            <a:r>
              <a:rPr spc="-30" dirty="0">
                <a:latin typeface="Segoe UI"/>
                <a:cs typeface="Segoe UI"/>
              </a:rPr>
              <a:t> </a:t>
            </a:r>
            <a:r>
              <a:rPr spc="10" dirty="0">
                <a:latin typeface="Segoe UI"/>
                <a:cs typeface="Segoe UI"/>
              </a:rPr>
              <a:t>Query</a:t>
            </a:r>
            <a:r>
              <a:rPr spc="70" dirty="0">
                <a:latin typeface="Segoe UI"/>
                <a:cs typeface="Segoe UI"/>
              </a:rPr>
              <a:t> </a:t>
            </a:r>
            <a:r>
              <a:rPr spc="15" dirty="0">
                <a:latin typeface="Segoe UI"/>
                <a:cs typeface="Segoe UI"/>
              </a:rPr>
              <a:t>Plan</a:t>
            </a:r>
            <a:r>
              <a:rPr dirty="0">
                <a:latin typeface="Segoe UI"/>
                <a:cs typeface="Segoe UI"/>
              </a:rPr>
              <a:t> </a:t>
            </a:r>
            <a:r>
              <a:rPr spc="15" dirty="0">
                <a:latin typeface="Segoe UI"/>
                <a:cs typeface="Segoe UI"/>
              </a:rPr>
              <a:t>Cache</a:t>
            </a:r>
            <a:endParaRPr dirty="0">
              <a:latin typeface="Segoe UI"/>
              <a:cs typeface="Segoe UI"/>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222875" cy="449580"/>
          </a:xfrm>
          <a:prstGeom prst="rect">
            <a:avLst/>
          </a:prstGeom>
        </p:spPr>
        <p:txBody>
          <a:bodyPr vert="horz" wrap="square" lIns="0" tIns="16510" rIns="0" bIns="0" rtlCol="0">
            <a:spAutoFit/>
          </a:bodyPr>
          <a:lstStyle/>
          <a:p>
            <a:pPr marL="12700">
              <a:lnSpc>
                <a:spcPct val="100000"/>
              </a:lnSpc>
              <a:spcBef>
                <a:spcPts val="130"/>
              </a:spcBef>
            </a:pPr>
            <a:r>
              <a:rPr spc="10" dirty="0"/>
              <a:t>Query</a:t>
            </a:r>
            <a:r>
              <a:rPr spc="65" dirty="0"/>
              <a:t> </a:t>
            </a:r>
            <a:r>
              <a:rPr spc="15" dirty="0"/>
              <a:t>Plan</a:t>
            </a:r>
            <a:r>
              <a:rPr spc="-15" dirty="0"/>
              <a:t> </a:t>
            </a:r>
            <a:r>
              <a:rPr spc="10" dirty="0"/>
              <a:t>Caching</a:t>
            </a:r>
            <a:r>
              <a:rPr spc="70" dirty="0"/>
              <a:t> </a:t>
            </a:r>
            <a:r>
              <a:rPr spc="15" dirty="0"/>
              <a:t>and</a:t>
            </a:r>
            <a:r>
              <a:rPr spc="-5" dirty="0"/>
              <a:t> </a:t>
            </a:r>
            <a:r>
              <a:rPr spc="10" dirty="0"/>
              <a:t>Retrieval</a:t>
            </a:r>
          </a:p>
        </p:txBody>
      </p:sp>
      <p:sp>
        <p:nvSpPr>
          <p:cNvPr id="3" name="object 3"/>
          <p:cNvSpPr txBox="1"/>
          <p:nvPr/>
        </p:nvSpPr>
        <p:spPr>
          <a:xfrm>
            <a:off x="538162" y="959750"/>
            <a:ext cx="7650480" cy="5600187"/>
          </a:xfrm>
          <a:prstGeom prst="rect">
            <a:avLst/>
          </a:prstGeom>
        </p:spPr>
        <p:txBody>
          <a:bodyPr vert="horz" wrap="square" lIns="0" tIns="99060" rIns="0" bIns="0" rtlCol="0">
            <a:spAutoFit/>
          </a:bodyPr>
          <a:lstStyle/>
          <a:p>
            <a:pPr algn="l">
              <a:lnSpc>
                <a:spcPct val="150000"/>
              </a:lnSpc>
            </a:pPr>
            <a:r>
              <a:rPr lang="en-GB" sz="1600" b="0" i="0" u="none" strike="noStrike" baseline="0" dirty="0">
                <a:latin typeface="Segoe"/>
              </a:rPr>
              <a:t>The plan cache is made up of four memory areas, known as plan cache stores. Each plan cache store contains different types of cached query execution plans:</a:t>
            </a:r>
          </a:p>
          <a:p>
            <a:pPr marL="285750" indent="-285750" algn="l">
              <a:lnSpc>
                <a:spcPct val="150000"/>
              </a:lnSpc>
              <a:buFont typeface="Arial" panose="020B0604020202020204" pitchFamily="34" charset="0"/>
              <a:buChar char="•"/>
            </a:pPr>
            <a:r>
              <a:rPr lang="en-GB" sz="1600" b="1" i="0" u="none" strike="noStrike" baseline="0" dirty="0">
                <a:latin typeface="Segoe-Bold"/>
              </a:rPr>
              <a:t>Object Plans</a:t>
            </a:r>
            <a:r>
              <a:rPr lang="en-GB" sz="1600" b="0" i="0" u="none" strike="noStrike" baseline="0" dirty="0">
                <a:latin typeface="Segoe"/>
              </a:rPr>
              <a:t>. This stores plans for stored procedures, </a:t>
            </a:r>
            <a:r>
              <a:rPr lang="fr-FR" sz="1600" b="0" i="0" u="none" strike="noStrike" baseline="0" dirty="0" err="1">
                <a:latin typeface="Segoe"/>
              </a:rPr>
              <a:t>functions</a:t>
            </a:r>
            <a:r>
              <a:rPr lang="fr-FR" sz="1600" b="0" i="0" u="none" strike="noStrike" baseline="0" dirty="0">
                <a:latin typeface="Segoe"/>
              </a:rPr>
              <a:t>, and triggers.</a:t>
            </a:r>
          </a:p>
          <a:p>
            <a:pPr marL="285750" indent="-285750" algn="l">
              <a:lnSpc>
                <a:spcPct val="150000"/>
              </a:lnSpc>
              <a:buFont typeface="Arial" panose="020B0604020202020204" pitchFamily="34" charset="0"/>
              <a:buChar char="•"/>
            </a:pPr>
            <a:r>
              <a:rPr lang="en-GB" sz="1600" b="1" i="0" u="none" strike="noStrike" baseline="0" dirty="0">
                <a:latin typeface="Segoe-Bold"/>
              </a:rPr>
              <a:t>SQL Plans</a:t>
            </a:r>
            <a:r>
              <a:rPr lang="en-GB" sz="1600" b="0" i="0" u="none" strike="noStrike" baseline="0" dirty="0">
                <a:latin typeface="Segoe"/>
              </a:rPr>
              <a:t>. This stores ad hoc plans, auto-parametrized </a:t>
            </a:r>
            <a:r>
              <a:rPr lang="fr-FR" sz="1600" b="0" i="0" u="none" strike="noStrike" baseline="0" dirty="0">
                <a:latin typeface="Segoe"/>
              </a:rPr>
              <a:t>plans, and </a:t>
            </a:r>
            <a:r>
              <a:rPr lang="fr-FR" sz="1600" b="0" i="0" u="none" strike="noStrike" baseline="0" dirty="0" err="1">
                <a:latin typeface="Segoe"/>
              </a:rPr>
              <a:t>prepared</a:t>
            </a:r>
            <a:r>
              <a:rPr lang="fr-FR" sz="1600" b="0" i="0" u="none" strike="noStrike" baseline="0" dirty="0">
                <a:latin typeface="Segoe"/>
              </a:rPr>
              <a:t> plans.</a:t>
            </a:r>
          </a:p>
          <a:p>
            <a:pPr marL="285750" indent="-285750" algn="l">
              <a:lnSpc>
                <a:spcPct val="150000"/>
              </a:lnSpc>
              <a:buFont typeface="Arial" panose="020B0604020202020204" pitchFamily="34" charset="0"/>
              <a:buChar char="•"/>
            </a:pPr>
            <a:r>
              <a:rPr lang="en-GB" sz="1600" b="1" i="0" u="none" strike="noStrike" baseline="0" dirty="0">
                <a:latin typeface="Segoe-Bold"/>
              </a:rPr>
              <a:t>Bound Trees</a:t>
            </a:r>
            <a:r>
              <a:rPr lang="en-GB" sz="1600" b="0" i="0" u="none" strike="noStrike" baseline="0" dirty="0">
                <a:latin typeface="Segoe"/>
              </a:rPr>
              <a:t>. These are the structures produced by the </a:t>
            </a:r>
            <a:r>
              <a:rPr lang="en-GB" sz="1600" b="0" i="0" u="none" strike="noStrike" baseline="0" dirty="0" err="1">
                <a:latin typeface="Segoe"/>
              </a:rPr>
              <a:t>algebrizer</a:t>
            </a:r>
            <a:r>
              <a:rPr lang="en-GB" sz="1600" b="0" i="0" u="none" strike="noStrike" baseline="0" dirty="0">
                <a:latin typeface="Segoe"/>
              </a:rPr>
              <a:t> for views, defaults, and constraints.</a:t>
            </a:r>
          </a:p>
          <a:p>
            <a:pPr marL="285750" indent="-285750" algn="l">
              <a:lnSpc>
                <a:spcPct val="150000"/>
              </a:lnSpc>
              <a:buFont typeface="Arial" panose="020B0604020202020204" pitchFamily="34" charset="0"/>
              <a:buChar char="•"/>
            </a:pPr>
            <a:r>
              <a:rPr lang="en-GB" sz="1600" b="1" i="0" u="none" strike="noStrike" baseline="0" dirty="0">
                <a:latin typeface="Segoe-Bold"/>
              </a:rPr>
              <a:t>Extended Stored Procedures</a:t>
            </a:r>
            <a:r>
              <a:rPr lang="en-GB" sz="1600" b="0" i="0" u="none" strike="noStrike" baseline="0" dirty="0">
                <a:latin typeface="Segoe"/>
              </a:rPr>
              <a:t>. Extended stored procedures (stored procedures that call a method in a dynamic link library file) have their own plan cache store.</a:t>
            </a:r>
          </a:p>
          <a:p>
            <a:pPr marL="285750" indent="-285750" algn="l">
              <a:lnSpc>
                <a:spcPct val="150000"/>
              </a:lnSpc>
              <a:buFont typeface="Arial" panose="020B0604020202020204" pitchFamily="34" charset="0"/>
              <a:buChar char="•"/>
            </a:pPr>
            <a:endParaRPr lang="en-GB" sz="1600" dirty="0">
              <a:latin typeface="Segoe"/>
              <a:cs typeface="Segoe UI"/>
            </a:endParaRPr>
          </a:p>
          <a:p>
            <a:pPr algn="l">
              <a:lnSpc>
                <a:spcPct val="150000"/>
              </a:lnSpc>
            </a:pPr>
            <a:r>
              <a:rPr lang="en-GB" sz="1600" b="0" i="0" u="none" strike="noStrike" baseline="0" dirty="0">
                <a:solidFill>
                  <a:srgbClr val="000000"/>
                </a:solidFill>
                <a:latin typeface="Segoe"/>
              </a:rPr>
              <a:t>You can view high level information about the plan cache stores using the</a:t>
            </a:r>
          </a:p>
          <a:p>
            <a:pPr algn="l">
              <a:lnSpc>
                <a:spcPct val="150000"/>
              </a:lnSpc>
            </a:pPr>
            <a:r>
              <a:rPr lang="en-GB" sz="1600" b="1" i="0" u="none" strike="noStrike" baseline="0" dirty="0" err="1">
                <a:solidFill>
                  <a:srgbClr val="000000"/>
                </a:solidFill>
                <a:latin typeface="Segoe-Bold"/>
              </a:rPr>
              <a:t>sys.dm_os_memory_cache_counters</a:t>
            </a:r>
            <a:r>
              <a:rPr lang="en-GB" sz="1600" b="1" i="0" u="none" strike="noStrike" baseline="0" dirty="0">
                <a:solidFill>
                  <a:srgbClr val="000000"/>
                </a:solidFill>
                <a:latin typeface="Segoe-Bold"/>
              </a:rPr>
              <a:t> </a:t>
            </a:r>
            <a:r>
              <a:rPr lang="en-GB" sz="1600" b="0" i="0" u="none" strike="noStrike" baseline="0" dirty="0">
                <a:solidFill>
                  <a:srgbClr val="000000"/>
                </a:solidFill>
                <a:latin typeface="Segoe"/>
              </a:rPr>
              <a:t>system dynamic management view (DMV):</a:t>
            </a:r>
          </a:p>
          <a:p>
            <a:pPr algn="l">
              <a:lnSpc>
                <a:spcPct val="150000"/>
              </a:lnSpc>
            </a:pPr>
            <a:r>
              <a:rPr lang="en-GB" sz="1600" b="1" i="0" u="none" strike="noStrike" baseline="0" dirty="0">
                <a:solidFill>
                  <a:srgbClr val="FFFFFF"/>
                </a:solidFill>
                <a:latin typeface="Segoe-Bold"/>
              </a:rPr>
              <a:t>MCT USE ONLY. STUDENT USE PROHIBITED</a:t>
            </a:r>
          </a:p>
          <a:p>
            <a:pPr algn="l">
              <a:lnSpc>
                <a:spcPct val="150000"/>
              </a:lnSpc>
            </a:pPr>
            <a:r>
              <a:rPr lang="fr-FR" sz="1600" b="0" i="0" u="none" strike="noStrike" baseline="0" dirty="0">
                <a:solidFill>
                  <a:srgbClr val="000000"/>
                </a:solidFill>
                <a:latin typeface="LucidaSans-Typewriter"/>
              </a:rPr>
              <a:t>SELECT *</a:t>
            </a:r>
          </a:p>
          <a:p>
            <a:pPr algn="l">
              <a:lnSpc>
                <a:spcPct val="150000"/>
              </a:lnSpc>
            </a:pPr>
            <a:r>
              <a:rPr lang="en-GB" sz="1600" b="0" i="0" u="none" strike="noStrike" baseline="0" dirty="0">
                <a:solidFill>
                  <a:srgbClr val="000000"/>
                </a:solidFill>
                <a:latin typeface="LucidaSans-Typewriter"/>
              </a:rPr>
              <a:t>FROM </a:t>
            </a:r>
            <a:r>
              <a:rPr lang="en-GB" sz="1600" b="0" i="0" u="none" strike="noStrike" baseline="0" dirty="0" err="1">
                <a:solidFill>
                  <a:srgbClr val="000000"/>
                </a:solidFill>
                <a:latin typeface="LucidaSans-Typewriter"/>
              </a:rPr>
              <a:t>sys.dm_os_memory_cache_counters</a:t>
            </a:r>
            <a:endParaRPr lang="en-GB" sz="1600" b="0" i="0" u="none" strike="noStrike" baseline="0" dirty="0">
              <a:solidFill>
                <a:srgbClr val="000000"/>
              </a:solidFill>
              <a:latin typeface="LucidaSans-Typewriter"/>
            </a:endParaRPr>
          </a:p>
          <a:p>
            <a:pPr algn="l">
              <a:lnSpc>
                <a:spcPct val="150000"/>
              </a:lnSpc>
            </a:pPr>
            <a:r>
              <a:rPr lang="en-GB" sz="1600" b="0" i="0" u="none" strike="noStrike" baseline="0" dirty="0">
                <a:solidFill>
                  <a:srgbClr val="000000"/>
                </a:solidFill>
                <a:latin typeface="LucidaSans-Typewriter"/>
              </a:rPr>
              <a:t>WHERE name in ('Object </a:t>
            </a:r>
            <a:r>
              <a:rPr lang="en-GB" sz="1600" b="0" i="0" u="none" strike="noStrike" baseline="0" dirty="0" err="1">
                <a:solidFill>
                  <a:srgbClr val="000000"/>
                </a:solidFill>
                <a:latin typeface="LucidaSans-Typewriter"/>
              </a:rPr>
              <a:t>Plans','SQL</a:t>
            </a:r>
            <a:r>
              <a:rPr lang="en-GB" sz="1600" b="0" i="0" u="none" strike="noStrike" baseline="0" dirty="0">
                <a:solidFill>
                  <a:srgbClr val="000000"/>
                </a:solidFill>
                <a:latin typeface="LucidaSans-Typewriter"/>
              </a:rPr>
              <a:t> </a:t>
            </a:r>
            <a:r>
              <a:rPr lang="en-GB" sz="1600" b="0" i="0" u="none" strike="noStrike" baseline="0" dirty="0" err="1">
                <a:solidFill>
                  <a:srgbClr val="000000"/>
                </a:solidFill>
                <a:latin typeface="LucidaSans-Typewriter"/>
              </a:rPr>
              <a:t>Plans','Bound</a:t>
            </a:r>
            <a:r>
              <a:rPr lang="en-GB" sz="1600" b="0" i="0" u="none" strike="noStrike" baseline="0" dirty="0">
                <a:solidFill>
                  <a:srgbClr val="000000"/>
                </a:solidFill>
                <a:latin typeface="LucidaSans-Typewriter"/>
              </a:rPr>
              <a:t> </a:t>
            </a:r>
            <a:r>
              <a:rPr lang="en-GB" sz="1600" b="0" i="0" u="none" strike="noStrike" baseline="0" dirty="0" err="1">
                <a:solidFill>
                  <a:srgbClr val="000000"/>
                </a:solidFill>
                <a:latin typeface="LucidaSans-Typewriter"/>
              </a:rPr>
              <a:t>Trees','Extended</a:t>
            </a:r>
            <a:r>
              <a:rPr lang="en-GB" sz="1600" b="0" i="0" u="none" strike="noStrike" baseline="0" dirty="0">
                <a:solidFill>
                  <a:srgbClr val="000000"/>
                </a:solidFill>
                <a:latin typeface="LucidaSans-Typewriter"/>
              </a:rPr>
              <a:t> Stored Procedures')</a:t>
            </a:r>
            <a:endParaRPr sz="1400" dirty="0">
              <a:latin typeface="Segoe UI"/>
              <a:cs typeface="Segoe UI"/>
            </a:endParaRP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Query</a:t>
            </a:r>
            <a:r>
              <a:rPr spc="65" dirty="0"/>
              <a:t> </a:t>
            </a:r>
            <a:r>
              <a:rPr spc="15" dirty="0"/>
              <a:t>Plan</a:t>
            </a:r>
            <a:r>
              <a:rPr spc="-15" dirty="0"/>
              <a:t> </a:t>
            </a:r>
            <a:r>
              <a:rPr spc="10" dirty="0"/>
              <a:t>Caching</a:t>
            </a:r>
            <a:r>
              <a:rPr spc="70" dirty="0"/>
              <a:t> </a:t>
            </a:r>
            <a:r>
              <a:rPr spc="15" dirty="0"/>
              <a:t>and</a:t>
            </a:r>
            <a:r>
              <a:rPr spc="-5" dirty="0"/>
              <a:t> </a:t>
            </a:r>
            <a:r>
              <a:rPr spc="10" dirty="0"/>
              <a:t>Retrieval</a:t>
            </a:r>
          </a:p>
        </p:txBody>
      </p:sp>
      <p:sp>
        <p:nvSpPr>
          <p:cNvPr id="4" name="Text Placeholder 3">
            <a:extLst>
              <a:ext uri="{FF2B5EF4-FFF2-40B4-BE49-F238E27FC236}">
                <a16:creationId xmlns:a16="http://schemas.microsoft.com/office/drawing/2014/main" id="{6076E751-BCC1-40DB-D53F-29D6E0229CDE}"/>
              </a:ext>
            </a:extLst>
          </p:cNvPr>
          <p:cNvSpPr>
            <a:spLocks noGrp="1"/>
          </p:cNvSpPr>
          <p:nvPr>
            <p:ph type="body" idx="1"/>
          </p:nvPr>
        </p:nvSpPr>
        <p:spPr>
          <a:xfrm>
            <a:off x="429260" y="838200"/>
            <a:ext cx="8333739" cy="5501763"/>
          </a:xfrm>
        </p:spPr>
        <p:txBody>
          <a:bodyPr/>
          <a:lstStyle/>
          <a:p>
            <a:pPr algn="l">
              <a:lnSpc>
                <a:spcPct val="150000"/>
              </a:lnSpc>
            </a:pPr>
            <a:r>
              <a:rPr lang="fr-FR" sz="1600" b="1" i="0" u="none" strike="noStrike" baseline="0" dirty="0">
                <a:latin typeface="Segoe-Bold"/>
              </a:rPr>
              <a:t>Plan Cache Store </a:t>
            </a:r>
            <a:r>
              <a:rPr lang="fr-FR" sz="1600" b="1" i="0" u="none" strike="noStrike" baseline="0" dirty="0" err="1">
                <a:latin typeface="Segoe-Bold"/>
              </a:rPr>
              <a:t>Organization</a:t>
            </a:r>
            <a:endParaRPr lang="fr-FR" sz="1600" b="1" i="0" u="none" strike="noStrike" baseline="0" dirty="0">
              <a:latin typeface="Segoe-Bold"/>
            </a:endParaRPr>
          </a:p>
          <a:p>
            <a:pPr algn="l">
              <a:lnSpc>
                <a:spcPct val="150000"/>
              </a:lnSpc>
            </a:pPr>
            <a:r>
              <a:rPr lang="en-GB" sz="1600" b="0" i="0" u="none" strike="noStrike" baseline="0" dirty="0">
                <a:latin typeface="Segoe"/>
              </a:rPr>
              <a:t>Each plan cache store is a hash table, made up of a series of </a:t>
            </a:r>
            <a:r>
              <a:rPr lang="en-GB" sz="1600" b="0" i="1" u="none" strike="noStrike" baseline="0" dirty="0">
                <a:latin typeface="Segoe-Italic"/>
              </a:rPr>
              <a:t>buckets</a:t>
            </a:r>
            <a:r>
              <a:rPr lang="en-GB" sz="1600" b="0" i="0" u="none" strike="noStrike" baseline="0" dirty="0">
                <a:latin typeface="Segoe"/>
              </a:rPr>
              <a:t>. Each bucket contains zero or more cached query execution plans. A hash algorithm is used to assign each query execution plan to a cache </a:t>
            </a:r>
            <a:r>
              <a:rPr lang="fr-FR" sz="1600" b="0" i="0" u="none" strike="noStrike" baseline="0" dirty="0">
                <a:latin typeface="Segoe"/>
              </a:rPr>
              <a:t>store </a:t>
            </a:r>
            <a:r>
              <a:rPr lang="fr-FR" sz="1600" b="0" i="0" u="none" strike="noStrike" baseline="0" dirty="0" err="1">
                <a:latin typeface="Segoe"/>
              </a:rPr>
              <a:t>bucket</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For the </a:t>
            </a:r>
            <a:r>
              <a:rPr lang="en-GB" sz="1600" b="1" i="0" u="none" strike="noStrike" baseline="0" dirty="0">
                <a:latin typeface="Segoe-Bold"/>
              </a:rPr>
              <a:t>Object Plans</a:t>
            </a:r>
            <a:r>
              <a:rPr lang="en-GB" sz="1600" b="0" i="0" u="none" strike="noStrike" baseline="0" dirty="0">
                <a:latin typeface="Segoe"/>
              </a:rPr>
              <a:t>, </a:t>
            </a:r>
            <a:r>
              <a:rPr lang="en-GB" sz="1600" b="1" i="0" u="none" strike="noStrike" baseline="0" dirty="0">
                <a:latin typeface="Segoe-Bold"/>
              </a:rPr>
              <a:t>Bound Trees</a:t>
            </a:r>
            <a:r>
              <a:rPr lang="en-GB" sz="1600" b="0" i="0" u="none" strike="noStrike" baseline="0" dirty="0">
                <a:latin typeface="Segoe"/>
              </a:rPr>
              <a:t>, and </a:t>
            </a:r>
            <a:r>
              <a:rPr lang="en-GB" sz="1600" b="1" i="0" u="none" strike="noStrike" baseline="0" dirty="0">
                <a:latin typeface="Segoe-Bold"/>
              </a:rPr>
              <a:t>Extended Stored Procedures </a:t>
            </a:r>
            <a:r>
              <a:rPr lang="en-GB" sz="1600" b="0" i="0" u="none" strike="noStrike" baseline="0" dirty="0">
                <a:latin typeface="Segoe"/>
              </a:rPr>
              <a:t>cache stores, the hash value is calculated, based on the </a:t>
            </a:r>
            <a:r>
              <a:rPr lang="en-GB" sz="1600" b="1" i="0" u="none" strike="noStrike" baseline="0" dirty="0" err="1">
                <a:latin typeface="Segoe-Bold"/>
              </a:rPr>
              <a:t>database_id</a:t>
            </a:r>
            <a:r>
              <a:rPr lang="en-GB" sz="1600" b="1" i="0" u="none" strike="noStrike" baseline="0" dirty="0">
                <a:latin typeface="Segoe-Bold"/>
              </a:rPr>
              <a:t> </a:t>
            </a:r>
            <a:r>
              <a:rPr lang="en-GB" sz="1600" b="0" i="0" u="none" strike="noStrike" baseline="0" dirty="0">
                <a:latin typeface="Segoe"/>
              </a:rPr>
              <a:t>and </a:t>
            </a:r>
            <a:r>
              <a:rPr lang="en-GB" sz="1600" b="1" i="0" u="none" strike="noStrike" baseline="0" dirty="0" err="1">
                <a:latin typeface="Segoe-Bold"/>
              </a:rPr>
              <a:t>object_id</a:t>
            </a:r>
            <a:r>
              <a:rPr lang="en-GB" sz="1600" b="1" i="0" u="none" strike="noStrike" baseline="0" dirty="0">
                <a:latin typeface="Segoe-Bold"/>
              </a:rPr>
              <a:t> </a:t>
            </a:r>
            <a:r>
              <a:rPr lang="en-GB" sz="1600" b="0" i="0" u="none" strike="noStrike" baseline="0" dirty="0">
                <a:latin typeface="Segoe"/>
              </a:rPr>
              <a:t>of the database object with which the query </a:t>
            </a:r>
            <a:r>
              <a:rPr lang="fr-FR" sz="1600" b="0" i="0" u="none" strike="noStrike" baseline="0" dirty="0" err="1">
                <a:latin typeface="Segoe"/>
              </a:rPr>
              <a:t>execution</a:t>
            </a:r>
            <a:r>
              <a:rPr lang="fr-FR" sz="1600" b="0" i="0" u="none" strike="noStrike" baseline="0" dirty="0">
                <a:latin typeface="Segoe"/>
              </a:rPr>
              <a:t> plan </a:t>
            </a:r>
            <a:r>
              <a:rPr lang="fr-FR" sz="1600" b="0" i="0" u="none" strike="noStrike" baseline="0" dirty="0" err="1">
                <a:latin typeface="Segoe"/>
              </a:rPr>
              <a:t>is</a:t>
            </a:r>
            <a:r>
              <a:rPr lang="fr-FR" sz="1600" b="0" i="0" u="none" strike="noStrike" baseline="0" dirty="0">
                <a:latin typeface="Segoe"/>
              </a:rPr>
              <a:t> </a:t>
            </a:r>
            <a:r>
              <a:rPr lang="fr-FR" sz="1600" b="0" i="0" u="none" strike="noStrike" baseline="0" dirty="0" err="1">
                <a:latin typeface="Segoe"/>
              </a:rPr>
              <a:t>associated</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For Transact-SQL statements in the </a:t>
            </a:r>
            <a:r>
              <a:rPr lang="en-GB" sz="1600" b="1" i="0" u="none" strike="noStrike" baseline="0" dirty="0">
                <a:latin typeface="Segoe-Bold"/>
              </a:rPr>
              <a:t>SQL Plans </a:t>
            </a:r>
            <a:r>
              <a:rPr lang="en-GB" sz="1600" b="0" i="0" u="none" strike="noStrike" baseline="0" dirty="0">
                <a:latin typeface="Segoe"/>
              </a:rPr>
              <a:t>cache store, the hash value is based on the </a:t>
            </a:r>
            <a:r>
              <a:rPr lang="en-GB" sz="1600" b="1" i="0" u="none" strike="noStrike" baseline="0" dirty="0" err="1">
                <a:latin typeface="Segoe-Bold"/>
              </a:rPr>
              <a:t>database_id</a:t>
            </a:r>
            <a:r>
              <a:rPr lang="en-GB" sz="1600" b="1" i="0" u="none" strike="noStrike" baseline="0" dirty="0">
                <a:latin typeface="Segoe-Bold"/>
              </a:rPr>
              <a:t> </a:t>
            </a:r>
            <a:r>
              <a:rPr lang="en-GB" sz="1600" b="0" i="0" u="none" strike="noStrike" baseline="0" dirty="0">
                <a:latin typeface="Segoe"/>
              </a:rPr>
              <a:t>where the statement is executed, in addition to the statement text.</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LucidaSans-Typewriter"/>
              </a:rPr>
              <a:t>SELECT cc.name, </a:t>
            </a:r>
            <a:r>
              <a:rPr lang="en-GB" sz="1600" b="0" i="0" u="none" strike="noStrike" baseline="0" dirty="0" err="1">
                <a:latin typeface="LucidaSans-Typewriter"/>
              </a:rPr>
              <a:t>buckets_count</a:t>
            </a:r>
            <a:endParaRPr lang="en-GB" sz="1600" b="0" i="0" u="none" strike="noStrike" baseline="0" dirty="0">
              <a:latin typeface="LucidaSans-Typewriter"/>
            </a:endParaRPr>
          </a:p>
          <a:p>
            <a:pPr algn="l">
              <a:lnSpc>
                <a:spcPct val="150000"/>
              </a:lnSpc>
            </a:pPr>
            <a:r>
              <a:rPr lang="en-GB" sz="1600" b="0" i="0" u="none" strike="noStrike" baseline="0" dirty="0">
                <a:latin typeface="LucidaSans-Typewriter"/>
              </a:rPr>
              <a:t>FROM </a:t>
            </a:r>
            <a:r>
              <a:rPr lang="en-GB" sz="1600" b="0" i="0" u="none" strike="noStrike" baseline="0" dirty="0" err="1">
                <a:latin typeface="LucidaSans-Typewriter"/>
              </a:rPr>
              <a:t>sys.dm_os_memory_cache_hash_tables</a:t>
            </a:r>
            <a:r>
              <a:rPr lang="en-GB" sz="1600" b="0" i="0" u="none" strike="noStrike" baseline="0" dirty="0">
                <a:latin typeface="LucidaSans-Typewriter"/>
              </a:rPr>
              <a:t> AS </a:t>
            </a:r>
            <a:r>
              <a:rPr lang="en-GB" sz="1600" b="0" i="0" u="none" strike="noStrike" baseline="0" dirty="0" err="1">
                <a:latin typeface="LucidaSans-Typewriter"/>
              </a:rPr>
              <a:t>ht</a:t>
            </a:r>
            <a:endParaRPr lang="en-GB" sz="1600" b="0" i="0" u="none" strike="noStrike" baseline="0" dirty="0">
              <a:latin typeface="LucidaSans-Typewriter"/>
            </a:endParaRPr>
          </a:p>
          <a:p>
            <a:pPr algn="l">
              <a:lnSpc>
                <a:spcPct val="150000"/>
              </a:lnSpc>
            </a:pPr>
            <a:r>
              <a:rPr lang="en-GB" sz="1600" b="0" i="0" u="none" strike="noStrike" baseline="0" dirty="0">
                <a:latin typeface="LucidaSans-Typewriter"/>
              </a:rPr>
              <a:t>JOIN </a:t>
            </a:r>
            <a:r>
              <a:rPr lang="en-GB" sz="1600" b="0" i="0" u="none" strike="noStrike" baseline="0" dirty="0" err="1">
                <a:latin typeface="LucidaSans-Typewriter"/>
              </a:rPr>
              <a:t>sys.dm_os_memory_cache_counters</a:t>
            </a:r>
            <a:r>
              <a:rPr lang="en-GB" sz="1600" b="0" i="0" u="none" strike="noStrike" baseline="0" dirty="0">
                <a:latin typeface="LucidaSans-Typewriter"/>
              </a:rPr>
              <a:t> AS cc</a:t>
            </a:r>
          </a:p>
          <a:p>
            <a:pPr algn="l">
              <a:lnSpc>
                <a:spcPct val="150000"/>
              </a:lnSpc>
            </a:pPr>
            <a:r>
              <a:rPr lang="en-GB" sz="1600" b="0" i="0" u="none" strike="noStrike" baseline="0" dirty="0">
                <a:latin typeface="LucidaSans-Typewriter"/>
              </a:rPr>
              <a:t>ON </a:t>
            </a:r>
            <a:r>
              <a:rPr lang="en-GB" sz="1600" b="0" i="0" u="none" strike="noStrike" baseline="0" dirty="0" err="1">
                <a:latin typeface="LucidaSans-Typewriter"/>
              </a:rPr>
              <a:t>ht.cache_address</a:t>
            </a:r>
            <a:r>
              <a:rPr lang="en-GB" sz="1600" b="0" i="0" u="none" strike="noStrike" baseline="0" dirty="0">
                <a:latin typeface="LucidaSans-Typewriter"/>
              </a:rPr>
              <a:t> = </a:t>
            </a:r>
            <a:r>
              <a:rPr lang="en-GB" sz="1600" b="0" i="0" u="none" strike="noStrike" baseline="0" dirty="0" err="1">
                <a:latin typeface="LucidaSans-Typewriter"/>
              </a:rPr>
              <a:t>cc.cache_address</a:t>
            </a:r>
            <a:endParaRPr lang="en-GB" sz="1600" b="0" i="0" u="none" strike="noStrike" baseline="0" dirty="0">
              <a:latin typeface="LucidaSans-Typewriter"/>
            </a:endParaRPr>
          </a:p>
          <a:p>
            <a:pPr algn="l">
              <a:lnSpc>
                <a:spcPct val="150000"/>
              </a:lnSpc>
            </a:pPr>
            <a:r>
              <a:rPr lang="en-GB" sz="1600" b="0" i="0" u="none" strike="noStrike" baseline="0" dirty="0">
                <a:latin typeface="LucidaSans-Typewriter"/>
              </a:rPr>
              <a:t>WHERE cc.name IN ('Object </a:t>
            </a:r>
            <a:r>
              <a:rPr lang="en-GB" sz="1600" b="0" i="0" u="none" strike="noStrike" baseline="0" dirty="0" err="1">
                <a:latin typeface="LucidaSans-Typewriter"/>
              </a:rPr>
              <a:t>Plans','SQL</a:t>
            </a:r>
            <a:r>
              <a:rPr lang="en-GB" sz="1600" b="0" i="0" u="none" strike="noStrike" baseline="0" dirty="0">
                <a:latin typeface="LucidaSans-Typewriter"/>
              </a:rPr>
              <a:t> </a:t>
            </a:r>
            <a:r>
              <a:rPr lang="en-GB" sz="1600" b="0" i="0" u="none" strike="noStrike" baseline="0" dirty="0" err="1">
                <a:latin typeface="LucidaSans-Typewriter"/>
              </a:rPr>
              <a:t>Plans','Bound</a:t>
            </a:r>
            <a:r>
              <a:rPr lang="en-GB" sz="1600" b="0" i="0" u="none" strike="noStrike" baseline="0" dirty="0">
                <a:latin typeface="LucidaSans-Typewriter"/>
              </a:rPr>
              <a:t> </a:t>
            </a:r>
            <a:r>
              <a:rPr lang="en-GB" sz="1600" b="0" i="0" u="none" strike="noStrike" baseline="0" dirty="0" err="1">
                <a:latin typeface="LucidaSans-Typewriter"/>
              </a:rPr>
              <a:t>Trees','Extended</a:t>
            </a:r>
            <a:r>
              <a:rPr lang="en-GB" sz="1600" b="0" i="0" u="none" strike="noStrike" baseline="0" dirty="0">
                <a:latin typeface="LucidaSans-Typewriter"/>
              </a:rPr>
              <a:t> Stored Procedures’</a:t>
            </a:r>
            <a:endParaRPr lang="fr-FR" sz="1600" dirty="0"/>
          </a:p>
        </p:txBody>
      </p:sp>
    </p:spTree>
    <p:extLst>
      <p:ext uri="{BB962C8B-B14F-4D97-AF65-F5344CB8AC3E}">
        <p14:creationId xmlns:p14="http://schemas.microsoft.com/office/powerpoint/2010/main" val="400258093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Query</a:t>
            </a:r>
            <a:r>
              <a:rPr spc="65" dirty="0"/>
              <a:t> </a:t>
            </a:r>
            <a:r>
              <a:rPr spc="15" dirty="0"/>
              <a:t>Plan</a:t>
            </a:r>
            <a:r>
              <a:rPr spc="-15" dirty="0"/>
              <a:t> </a:t>
            </a:r>
            <a:r>
              <a:rPr spc="10" dirty="0"/>
              <a:t>Caching</a:t>
            </a:r>
            <a:r>
              <a:rPr spc="70" dirty="0"/>
              <a:t> </a:t>
            </a:r>
            <a:r>
              <a:rPr spc="15" dirty="0"/>
              <a:t>and</a:t>
            </a:r>
            <a:r>
              <a:rPr spc="-5" dirty="0"/>
              <a:t> </a:t>
            </a:r>
            <a:r>
              <a:rPr spc="10" dirty="0"/>
              <a:t>Retrieval</a:t>
            </a:r>
          </a:p>
        </p:txBody>
      </p:sp>
      <p:sp>
        <p:nvSpPr>
          <p:cNvPr id="4" name="Text Placeholder 3">
            <a:extLst>
              <a:ext uri="{FF2B5EF4-FFF2-40B4-BE49-F238E27FC236}">
                <a16:creationId xmlns:a16="http://schemas.microsoft.com/office/drawing/2014/main" id="{6076E751-BCC1-40DB-D53F-29D6E0229CDE}"/>
              </a:ext>
            </a:extLst>
          </p:cNvPr>
          <p:cNvSpPr>
            <a:spLocks noGrp="1"/>
          </p:cNvSpPr>
          <p:nvPr>
            <p:ph type="body" idx="1"/>
          </p:nvPr>
        </p:nvSpPr>
        <p:spPr>
          <a:xfrm>
            <a:off x="429260" y="838200"/>
            <a:ext cx="8333739" cy="5500160"/>
          </a:xfrm>
        </p:spPr>
        <p:txBody>
          <a:bodyPr/>
          <a:lstStyle/>
          <a:p>
            <a:pPr algn="l">
              <a:lnSpc>
                <a:spcPct val="150000"/>
              </a:lnSpc>
            </a:pPr>
            <a:r>
              <a:rPr lang="en-GB" sz="1600" b="1" i="0" u="none" strike="noStrike" baseline="0" dirty="0">
                <a:latin typeface="Segoe-Bold"/>
              </a:rPr>
              <a:t>Finding a Query Execution Plan in a Plan Cache Store</a:t>
            </a:r>
          </a:p>
          <a:p>
            <a:pPr algn="l">
              <a:lnSpc>
                <a:spcPct val="150000"/>
              </a:lnSpc>
            </a:pPr>
            <a:r>
              <a:rPr lang="en-GB" sz="1600" b="0" i="0" u="none" strike="noStrike" baseline="0" dirty="0">
                <a:latin typeface="Segoe"/>
              </a:rPr>
              <a:t>When a Transact-SQL statement is executed, the query optimizer will search the plan cache for a query execution plan that might have been cached during an earlier execution of the statement. This is done by:</a:t>
            </a:r>
          </a:p>
          <a:p>
            <a:pPr marL="285750" indent="-285750" algn="l">
              <a:lnSpc>
                <a:spcPct val="150000"/>
              </a:lnSpc>
              <a:buFont typeface="Arial" panose="020B0604020202020204" pitchFamily="34" charset="0"/>
              <a:buChar char="•"/>
            </a:pPr>
            <a:r>
              <a:rPr lang="en-GB" sz="1600" b="0" i="0" u="none" strike="noStrike" baseline="0" dirty="0">
                <a:latin typeface="Segoe"/>
              </a:rPr>
              <a:t>1. Identifying which of the four plan cache stores would contain the cached query execution plan. This is based on the type of Transact-SQL statement.</a:t>
            </a:r>
          </a:p>
          <a:p>
            <a:pPr marL="285750" indent="-285750" algn="l">
              <a:lnSpc>
                <a:spcPct val="150000"/>
              </a:lnSpc>
              <a:buFont typeface="Arial" panose="020B0604020202020204" pitchFamily="34" charset="0"/>
              <a:buChar char="•"/>
            </a:pPr>
            <a:r>
              <a:rPr lang="en-GB" sz="1600" b="0" i="0" u="none" strike="noStrike" baseline="0" dirty="0">
                <a:latin typeface="Segoe"/>
              </a:rPr>
              <a:t>2. Calculating the hash value for the plan cache store bucket to which the Transact-SQL statement would belong. This step uses the same hash algorithm that is used when a query execution plan is added to the plan cache store.</a:t>
            </a:r>
          </a:p>
          <a:p>
            <a:pPr marL="285750" indent="-285750" algn="l">
              <a:lnSpc>
                <a:spcPct val="150000"/>
              </a:lnSpc>
              <a:buFont typeface="Arial" panose="020B0604020202020204" pitchFamily="34" charset="0"/>
              <a:buChar char="•"/>
            </a:pPr>
            <a:r>
              <a:rPr lang="en-GB" sz="1600" b="0" i="0" u="none" strike="noStrike" baseline="0" dirty="0">
                <a:latin typeface="Segoe"/>
              </a:rPr>
              <a:t>3. Searching all the query execution plans in the plan cache store bucket for a query execution plan with a cache key that matches the Transact-SQL statement. The plan cache key is a compound key made up of a number of plan cache attributes. Only if the plan cache key matches will the plan be reused.</a:t>
            </a:r>
          </a:p>
          <a:p>
            <a:pPr algn="l">
              <a:lnSpc>
                <a:spcPct val="150000"/>
              </a:lnSpc>
            </a:pPr>
            <a:r>
              <a:rPr lang="en-GB" sz="1600" b="0" i="0" u="none" strike="noStrike" baseline="0" dirty="0">
                <a:latin typeface="Segoe"/>
              </a:rPr>
              <a:t>The plan cache key includes several attributes that are properties of the client session from which the </a:t>
            </a:r>
            <a:r>
              <a:rPr lang="fr-FR" sz="1600" b="0" i="0" u="none" strike="noStrike" baseline="0" dirty="0" err="1">
                <a:latin typeface="Segoe"/>
              </a:rPr>
              <a:t>Transact</a:t>
            </a:r>
            <a:r>
              <a:rPr lang="fr-FR" sz="1600" b="0" i="0" u="none" strike="noStrike" baseline="0" dirty="0">
                <a:latin typeface="Segoe"/>
              </a:rPr>
              <a:t>-SQL </a:t>
            </a:r>
            <a:r>
              <a:rPr lang="fr-FR" sz="1600" b="0" i="0" u="none" strike="noStrike" baseline="0" dirty="0" err="1">
                <a:latin typeface="Segoe"/>
              </a:rPr>
              <a:t>statement</a:t>
            </a:r>
            <a:r>
              <a:rPr lang="fr-FR" sz="1600" b="0" i="0" u="none" strike="noStrike" baseline="0" dirty="0">
                <a:latin typeface="Segoe"/>
              </a:rPr>
              <a:t> </a:t>
            </a:r>
            <a:r>
              <a:rPr lang="fr-FR" sz="1600" b="0" i="0" u="none" strike="noStrike" baseline="0" dirty="0" err="1">
                <a:latin typeface="Segoe"/>
              </a:rPr>
              <a:t>is</a:t>
            </a:r>
            <a:r>
              <a:rPr lang="fr-FR" sz="1600" b="0" i="0" u="none" strike="noStrike" baseline="0" dirty="0">
                <a:latin typeface="Segoe"/>
              </a:rPr>
              <a:t> </a:t>
            </a:r>
            <a:r>
              <a:rPr lang="fr-FR" sz="1600" b="0" i="0" u="none" strike="noStrike" baseline="0" dirty="0" err="1">
                <a:latin typeface="Segoe"/>
              </a:rPr>
              <a:t>executed</a:t>
            </a:r>
            <a:r>
              <a:rPr lang="fr-FR" sz="1600" b="0" i="0" u="none" strike="noStrike" baseline="0" dirty="0">
                <a:latin typeface="Segoe"/>
              </a:rPr>
              <a:t>.</a:t>
            </a:r>
            <a:endParaRPr lang="fr-FR" sz="1400" dirty="0"/>
          </a:p>
        </p:txBody>
      </p:sp>
    </p:spTree>
    <p:extLst>
      <p:ext uri="{BB962C8B-B14F-4D97-AF65-F5344CB8AC3E}">
        <p14:creationId xmlns:p14="http://schemas.microsoft.com/office/powerpoint/2010/main" val="2944393651"/>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Query</a:t>
            </a:r>
            <a:r>
              <a:rPr spc="65" dirty="0"/>
              <a:t> </a:t>
            </a:r>
            <a:r>
              <a:rPr spc="15" dirty="0"/>
              <a:t>Plan</a:t>
            </a:r>
            <a:r>
              <a:rPr spc="-15" dirty="0"/>
              <a:t> </a:t>
            </a:r>
            <a:r>
              <a:rPr spc="10" dirty="0"/>
              <a:t>Caching</a:t>
            </a:r>
            <a:r>
              <a:rPr spc="70" dirty="0"/>
              <a:t> </a:t>
            </a:r>
            <a:r>
              <a:rPr spc="15" dirty="0"/>
              <a:t>and</a:t>
            </a:r>
            <a:r>
              <a:rPr spc="-5" dirty="0"/>
              <a:t> </a:t>
            </a:r>
            <a:r>
              <a:rPr spc="10" dirty="0"/>
              <a:t>Retrieval</a:t>
            </a:r>
          </a:p>
        </p:txBody>
      </p:sp>
      <p:sp>
        <p:nvSpPr>
          <p:cNvPr id="5" name="Text Placeholder 4">
            <a:extLst>
              <a:ext uri="{FF2B5EF4-FFF2-40B4-BE49-F238E27FC236}">
                <a16:creationId xmlns:a16="http://schemas.microsoft.com/office/drawing/2014/main" id="{7D6935A1-1478-C720-AA96-6E40896E19FB}"/>
              </a:ext>
            </a:extLst>
          </p:cNvPr>
          <p:cNvSpPr>
            <a:spLocks noGrp="1"/>
          </p:cNvSpPr>
          <p:nvPr>
            <p:ph type="body" idx="1"/>
          </p:nvPr>
        </p:nvSpPr>
        <p:spPr>
          <a:xfrm>
            <a:off x="681723" y="2076450"/>
            <a:ext cx="7920355" cy="2547108"/>
          </a:xfrm>
        </p:spPr>
        <p:txBody>
          <a:bodyPr/>
          <a:lstStyle/>
          <a:p>
            <a:pPr algn="l">
              <a:lnSpc>
                <a:spcPct val="150000"/>
              </a:lnSpc>
            </a:pPr>
            <a:r>
              <a:rPr lang="en-GB" sz="1600" b="0" i="0" u="none" strike="noStrike" baseline="0" dirty="0">
                <a:latin typeface="Segoe"/>
              </a:rPr>
              <a:t>The following query gives a complete list of the attributes that make up the plan cache key:</a:t>
            </a:r>
          </a:p>
          <a:p>
            <a:pPr algn="l">
              <a:lnSpc>
                <a:spcPct val="150000"/>
              </a:lnSpc>
            </a:pPr>
            <a:endParaRPr lang="fr-FR" sz="1600" b="1" i="0" u="none" strike="noStrike" baseline="0" dirty="0">
              <a:latin typeface="Segoe-Bold"/>
            </a:endParaRPr>
          </a:p>
          <a:p>
            <a:pPr algn="l">
              <a:lnSpc>
                <a:spcPct val="150000"/>
              </a:lnSpc>
            </a:pPr>
            <a:r>
              <a:rPr lang="fr-FR" sz="1600" b="0" i="0" u="none" strike="noStrike" baseline="0" dirty="0">
                <a:latin typeface="LucidaSans-Typewriter"/>
              </a:rPr>
              <a:t>SELECT pa.*</a:t>
            </a:r>
          </a:p>
          <a:p>
            <a:pPr algn="l">
              <a:lnSpc>
                <a:spcPct val="150000"/>
              </a:lnSpc>
            </a:pPr>
            <a:r>
              <a:rPr lang="en-GB" sz="1600" b="0" i="0" u="none" strike="noStrike" baseline="0" dirty="0">
                <a:latin typeface="LucidaSans-Typewriter"/>
              </a:rPr>
              <a:t>FROM (SELECT TOP(1) </a:t>
            </a:r>
            <a:r>
              <a:rPr lang="en-GB" sz="1600" b="0" i="0" u="none" strike="noStrike" baseline="0" dirty="0" err="1">
                <a:latin typeface="LucidaSans-Typewriter"/>
              </a:rPr>
              <a:t>plan_handle</a:t>
            </a:r>
            <a:r>
              <a:rPr lang="en-GB" sz="1600" b="0" i="0" u="none" strike="noStrike" baseline="0" dirty="0">
                <a:latin typeface="LucidaSans-Typewriter"/>
              </a:rPr>
              <a:t> FROM </a:t>
            </a:r>
            <a:r>
              <a:rPr lang="en-GB" sz="1600" b="0" i="0" u="none" strike="noStrike" baseline="0" dirty="0" err="1">
                <a:latin typeface="LucidaSans-Typewriter"/>
              </a:rPr>
              <a:t>sys.dm_exec_cached_plans</a:t>
            </a:r>
            <a:r>
              <a:rPr lang="en-GB" sz="1600" b="0" i="0" u="none" strike="noStrike" baseline="0" dirty="0">
                <a:latin typeface="LucidaSans-Typewriter"/>
              </a:rPr>
              <a:t>) AS cp</a:t>
            </a:r>
          </a:p>
          <a:p>
            <a:pPr algn="l">
              <a:lnSpc>
                <a:spcPct val="150000"/>
              </a:lnSpc>
            </a:pPr>
            <a:r>
              <a:rPr lang="en-GB" sz="1600" b="0" i="0" u="none" strike="noStrike" baseline="0" dirty="0">
                <a:latin typeface="LucidaSans-Typewriter"/>
              </a:rPr>
              <a:t>CROSS APPLY </a:t>
            </a:r>
            <a:r>
              <a:rPr lang="en-GB" sz="1600" b="0" i="0" u="none" strike="noStrike" baseline="0" dirty="0" err="1">
                <a:latin typeface="LucidaSans-Typewriter"/>
              </a:rPr>
              <a:t>sys.dm_exec_plan_attributes</a:t>
            </a:r>
            <a:r>
              <a:rPr lang="en-GB" sz="1600" b="0" i="0" u="none" strike="noStrike" baseline="0" dirty="0">
                <a:latin typeface="LucidaSans-Typewriter"/>
              </a:rPr>
              <a:t>(</a:t>
            </a:r>
            <a:r>
              <a:rPr lang="en-GB" sz="1600" b="0" i="0" u="none" strike="noStrike" baseline="0" dirty="0" err="1">
                <a:latin typeface="LucidaSans-Typewriter"/>
              </a:rPr>
              <a:t>cp.plan_handle</a:t>
            </a:r>
            <a:r>
              <a:rPr lang="en-GB" sz="1600" b="0" i="0" u="none" strike="noStrike" baseline="0" dirty="0">
                <a:latin typeface="LucidaSans-Typewriter"/>
              </a:rPr>
              <a:t>) AS pa</a:t>
            </a:r>
          </a:p>
          <a:p>
            <a:pPr algn="l">
              <a:lnSpc>
                <a:spcPct val="150000"/>
              </a:lnSpc>
            </a:pPr>
            <a:r>
              <a:rPr lang="en-GB" sz="1600" b="0" i="0" u="none" strike="noStrike" baseline="0" dirty="0">
                <a:latin typeface="LucidaSans-Typewriter"/>
              </a:rPr>
              <a:t>WHERE </a:t>
            </a:r>
            <a:r>
              <a:rPr lang="en-GB" sz="1600" b="0" i="0" u="none" strike="noStrike" baseline="0" dirty="0" err="1">
                <a:latin typeface="LucidaSans-Typewriter"/>
              </a:rPr>
              <a:t>is_cache_key</a:t>
            </a:r>
            <a:r>
              <a:rPr lang="en-GB" sz="1600" b="0" i="0" u="none" strike="noStrike" baseline="0" dirty="0">
                <a:latin typeface="LucidaSans-Typewriter"/>
              </a:rPr>
              <a:t> = 1;</a:t>
            </a:r>
            <a:endParaRPr lang="fr-FR" sz="1600" dirty="0"/>
          </a:p>
        </p:txBody>
      </p:sp>
    </p:spTree>
    <p:extLst>
      <p:ext uri="{BB962C8B-B14F-4D97-AF65-F5344CB8AC3E}">
        <p14:creationId xmlns:p14="http://schemas.microsoft.com/office/powerpoint/2010/main" val="3075009195"/>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prstGeom prst="rect">
            <a:avLst/>
          </a:prstGeom>
        </p:spPr>
        <p:txBody>
          <a:bodyPr vert="horz" wrap="square" lIns="0" tIns="16510" rIns="0" bIns="0" rtlCol="0">
            <a:spAutoFit/>
          </a:bodyPr>
          <a:lstStyle/>
          <a:p>
            <a:pPr marL="12700">
              <a:lnSpc>
                <a:spcPct val="100000"/>
              </a:lnSpc>
              <a:spcBef>
                <a:spcPts val="130"/>
              </a:spcBef>
            </a:pPr>
            <a:r>
              <a:rPr spc="10" dirty="0"/>
              <a:t>Query</a:t>
            </a:r>
            <a:r>
              <a:rPr spc="65" dirty="0"/>
              <a:t> </a:t>
            </a:r>
            <a:r>
              <a:rPr spc="15" dirty="0"/>
              <a:t>Plan</a:t>
            </a:r>
            <a:r>
              <a:rPr spc="-15" dirty="0"/>
              <a:t> </a:t>
            </a:r>
            <a:r>
              <a:rPr spc="10" dirty="0"/>
              <a:t>Caching</a:t>
            </a:r>
            <a:r>
              <a:rPr spc="70" dirty="0"/>
              <a:t> </a:t>
            </a:r>
            <a:r>
              <a:rPr spc="15" dirty="0"/>
              <a:t>and</a:t>
            </a:r>
            <a:r>
              <a:rPr spc="-5" dirty="0"/>
              <a:t> </a:t>
            </a:r>
            <a:r>
              <a:rPr spc="10" dirty="0"/>
              <a:t>Retrieval</a:t>
            </a:r>
          </a:p>
        </p:txBody>
      </p:sp>
      <p:sp>
        <p:nvSpPr>
          <p:cNvPr id="4" name="Text Placeholder 3">
            <a:extLst>
              <a:ext uri="{FF2B5EF4-FFF2-40B4-BE49-F238E27FC236}">
                <a16:creationId xmlns:a16="http://schemas.microsoft.com/office/drawing/2014/main" id="{6076E751-BCC1-40DB-D53F-29D6E0229CDE}"/>
              </a:ext>
            </a:extLst>
          </p:cNvPr>
          <p:cNvSpPr>
            <a:spLocks noGrp="1"/>
          </p:cNvSpPr>
          <p:nvPr>
            <p:ph type="body" idx="1"/>
          </p:nvPr>
        </p:nvSpPr>
        <p:spPr>
          <a:xfrm>
            <a:off x="429260" y="838200"/>
            <a:ext cx="8333739" cy="5500160"/>
          </a:xfrm>
        </p:spPr>
        <p:txBody>
          <a:bodyPr/>
          <a:lstStyle/>
          <a:p>
            <a:pPr algn="l">
              <a:lnSpc>
                <a:spcPct val="150000"/>
              </a:lnSpc>
            </a:pPr>
            <a:r>
              <a:rPr lang="fr-FR" sz="1600" b="1" i="0" u="none" strike="noStrike" baseline="0" dirty="0" err="1">
                <a:latin typeface="Segoe-Bold"/>
              </a:rPr>
              <a:t>Executable</a:t>
            </a:r>
            <a:r>
              <a:rPr lang="fr-FR" sz="1600" b="1" i="0" u="none" strike="noStrike" baseline="0" dirty="0">
                <a:latin typeface="Segoe-Bold"/>
              </a:rPr>
              <a:t> Plans</a:t>
            </a:r>
          </a:p>
          <a:p>
            <a:pPr algn="l">
              <a:lnSpc>
                <a:spcPct val="150000"/>
              </a:lnSpc>
            </a:pPr>
            <a:r>
              <a:rPr lang="en-GB" sz="1600" b="0" i="0" u="none" strike="noStrike" baseline="0" dirty="0">
                <a:latin typeface="Segoe"/>
              </a:rPr>
              <a:t>The query execution plans stored in the plan cache are </a:t>
            </a:r>
            <a:r>
              <a:rPr lang="en-GB" sz="1600" b="0" i="1" u="none" strike="noStrike" baseline="0" dirty="0">
                <a:latin typeface="Segoe-Italic"/>
              </a:rPr>
              <a:t>compiled plans</a:t>
            </a:r>
            <a:r>
              <a:rPr lang="en-GB" sz="1600" b="0" i="0" u="none" strike="noStrike" baseline="0" dirty="0">
                <a:latin typeface="Segoe"/>
              </a:rPr>
              <a:t>. These are generalized, reusable query plans. A single compiled plan might be used simultaneously by several different client sessions. An instance of a compiled plan in use by a session is referred to as an </a:t>
            </a:r>
            <a:r>
              <a:rPr lang="en-GB" sz="1600" b="0" i="1" u="none" strike="noStrike" baseline="0" dirty="0">
                <a:latin typeface="Segoe-Italic"/>
              </a:rPr>
              <a:t>executable plan</a:t>
            </a:r>
            <a:r>
              <a:rPr lang="en-GB" sz="1600" b="0" i="0" u="none" strike="noStrike" baseline="0" dirty="0">
                <a:latin typeface="Segoe"/>
              </a:rPr>
              <a:t>, or an </a:t>
            </a:r>
            <a:r>
              <a:rPr lang="en-GB" sz="1600" b="0" i="1" u="none" strike="noStrike" baseline="0" dirty="0">
                <a:latin typeface="Segoe-Italic"/>
              </a:rPr>
              <a:t>execution context</a:t>
            </a:r>
            <a:r>
              <a:rPr lang="en-GB" sz="1600" b="0" i="0" u="none" strike="noStrike" baseline="0" dirty="0">
                <a:latin typeface="Segoe"/>
              </a:rPr>
              <a:t>. An executable plan contains metadata specific to the instance of the compiled plan, such as user id, parameter values, and local variable values.</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For example, if 10 client sessions execute the same Transact-SQL statement simultaneously, there will be 10 executable plans; each executable plan might be an instance of the same compiled plan. Each client session could be using a different user id and different parameter values.</a:t>
            </a:r>
          </a:p>
          <a:p>
            <a:pPr algn="l">
              <a:lnSpc>
                <a:spcPct val="150000"/>
              </a:lnSpc>
            </a:pPr>
            <a:endParaRPr lang="en-GB" sz="1600" b="0" i="0" u="none" strike="noStrike" baseline="0" dirty="0">
              <a:latin typeface="Segoe"/>
            </a:endParaRPr>
          </a:p>
          <a:p>
            <a:pPr algn="l">
              <a:lnSpc>
                <a:spcPct val="150000"/>
              </a:lnSpc>
            </a:pPr>
            <a:r>
              <a:rPr lang="en-GB" sz="1600" b="0" i="0" u="none" strike="noStrike" baseline="0" dirty="0">
                <a:latin typeface="Segoe"/>
              </a:rPr>
              <a:t>Executable plans can be cached and reused, but they are much less costly to create than compiled plans</a:t>
            </a:r>
            <a:endParaRPr lang="fr-FR" sz="1200" dirty="0"/>
          </a:p>
        </p:txBody>
      </p:sp>
    </p:spTree>
    <p:extLst>
      <p:ext uri="{BB962C8B-B14F-4D97-AF65-F5344CB8AC3E}">
        <p14:creationId xmlns:p14="http://schemas.microsoft.com/office/powerpoint/2010/main" val="118031423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902575"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Plan</a:t>
            </a:r>
            <a:r>
              <a:rPr sz="2750" spc="-30" dirty="0">
                <a:solidFill>
                  <a:srgbClr val="FFFFFF"/>
                </a:solidFill>
                <a:latin typeface="Segoe UI"/>
                <a:cs typeface="Segoe UI"/>
              </a:rPr>
              <a:t> </a:t>
            </a:r>
            <a:r>
              <a:rPr sz="2750" spc="15" dirty="0">
                <a:solidFill>
                  <a:srgbClr val="FFFFFF"/>
                </a:solidFill>
                <a:latin typeface="Segoe UI"/>
                <a:cs typeface="Segoe UI"/>
              </a:rPr>
              <a:t>Cache</a:t>
            </a:r>
            <a:r>
              <a:rPr sz="2750" spc="20" dirty="0">
                <a:solidFill>
                  <a:srgbClr val="FFFFFF"/>
                </a:solidFill>
                <a:latin typeface="Segoe UI"/>
                <a:cs typeface="Segoe UI"/>
              </a:rPr>
              <a:t> </a:t>
            </a:r>
            <a:r>
              <a:rPr sz="2750" spc="10" dirty="0">
                <a:solidFill>
                  <a:srgbClr val="FFFFFF"/>
                </a:solidFill>
                <a:latin typeface="Segoe UI"/>
                <a:cs typeface="Segoe UI"/>
              </a:rPr>
              <a:t>Management</a:t>
            </a:r>
            <a:endParaRPr sz="2750" dirty="0">
              <a:latin typeface="Segoe UI"/>
              <a:cs typeface="Segoe UI"/>
            </a:endParaRPr>
          </a:p>
        </p:txBody>
      </p:sp>
      <p:sp>
        <p:nvSpPr>
          <p:cNvPr id="4" name="Text Placeholder 3">
            <a:extLst>
              <a:ext uri="{FF2B5EF4-FFF2-40B4-BE49-F238E27FC236}">
                <a16:creationId xmlns:a16="http://schemas.microsoft.com/office/drawing/2014/main" id="{27C7FC6B-B538-E46B-7990-5BA2AFF94613}"/>
              </a:ext>
            </a:extLst>
          </p:cNvPr>
          <p:cNvSpPr>
            <a:spLocks noGrp="1"/>
          </p:cNvSpPr>
          <p:nvPr>
            <p:ph type="body" idx="1"/>
          </p:nvPr>
        </p:nvSpPr>
        <p:spPr>
          <a:xfrm>
            <a:off x="611821" y="990600"/>
            <a:ext cx="7920355" cy="2916439"/>
          </a:xfrm>
        </p:spPr>
        <p:txBody>
          <a:bodyPr/>
          <a:lstStyle/>
          <a:p>
            <a:pPr algn="l">
              <a:lnSpc>
                <a:spcPct val="150000"/>
              </a:lnSpc>
            </a:pPr>
            <a:r>
              <a:rPr lang="en-GB" sz="1600" b="0" i="0" u="none" strike="noStrike" baseline="0" dirty="0">
                <a:latin typeface="Segoe"/>
              </a:rPr>
              <a:t>The contents of the plan cache cannot grow indefinitely, because the amount of memory available to SQL Server is finite. If the size of the plan cache is not managed, it might grow to occupy all the memory available to the SQL Server</a:t>
            </a:r>
          </a:p>
          <a:p>
            <a:pPr algn="l">
              <a:lnSpc>
                <a:spcPct val="150000"/>
              </a:lnSpc>
            </a:pPr>
            <a:r>
              <a:rPr lang="en-GB" sz="1600" b="0" i="0" u="none" strike="noStrike" baseline="0" dirty="0">
                <a:latin typeface="Segoe"/>
              </a:rPr>
              <a:t>process. Several methods are used to manage the size of the plan cache.</a:t>
            </a:r>
          </a:p>
          <a:p>
            <a:pPr algn="l">
              <a:lnSpc>
                <a:spcPct val="150000"/>
              </a:lnSpc>
            </a:pPr>
            <a:endParaRPr lang="en-GB" sz="1600" dirty="0">
              <a:latin typeface="Segoe"/>
            </a:endParaRPr>
          </a:p>
          <a:p>
            <a:pPr marL="742950" lvl="1" indent="-285750" algn="l">
              <a:lnSpc>
                <a:spcPct val="150000"/>
              </a:lnSpc>
              <a:buFont typeface="Arial" panose="020B0604020202020204" pitchFamily="34" charset="0"/>
              <a:buChar char="•"/>
            </a:pPr>
            <a:r>
              <a:rPr lang="en-GB" sz="1600" dirty="0">
                <a:latin typeface="Segoe"/>
              </a:rPr>
              <a:t>Plan Cache Eviction Policy</a:t>
            </a:r>
          </a:p>
          <a:p>
            <a:pPr marL="742950" lvl="1" indent="-285750" algn="l">
              <a:lnSpc>
                <a:spcPct val="150000"/>
              </a:lnSpc>
              <a:buFont typeface="Arial" panose="020B0604020202020204" pitchFamily="34" charset="0"/>
              <a:buChar char="•"/>
            </a:pPr>
            <a:r>
              <a:rPr lang="en-GB" sz="1600" dirty="0">
                <a:latin typeface="Segoe"/>
              </a:rPr>
              <a:t>Query Execution Plan Cost</a:t>
            </a:r>
          </a:p>
          <a:p>
            <a:pPr marL="742950" lvl="1" indent="-285750" algn="l">
              <a:lnSpc>
                <a:spcPct val="150000"/>
              </a:lnSpc>
              <a:buFont typeface="Arial" panose="020B0604020202020204" pitchFamily="34" charset="0"/>
              <a:buChar char="•"/>
            </a:pPr>
            <a:r>
              <a:rPr lang="en-GB" sz="1600" dirty="0">
                <a:latin typeface="Segoe"/>
              </a:rPr>
              <a:t>Manually Removing Plan Cache Entries</a:t>
            </a:r>
            <a:endParaRPr lang="fr-FR" sz="1600" dirty="0"/>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902575"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Plan</a:t>
            </a:r>
            <a:r>
              <a:rPr sz="2750" spc="-30" dirty="0">
                <a:solidFill>
                  <a:srgbClr val="FFFFFF"/>
                </a:solidFill>
                <a:latin typeface="Segoe UI"/>
                <a:cs typeface="Segoe UI"/>
              </a:rPr>
              <a:t> </a:t>
            </a:r>
            <a:r>
              <a:rPr sz="2750" spc="15" dirty="0">
                <a:solidFill>
                  <a:srgbClr val="FFFFFF"/>
                </a:solidFill>
                <a:latin typeface="Segoe UI"/>
                <a:cs typeface="Segoe UI"/>
              </a:rPr>
              <a:t>Cache</a:t>
            </a:r>
            <a:r>
              <a:rPr sz="2750" spc="20" dirty="0">
                <a:solidFill>
                  <a:srgbClr val="FFFFFF"/>
                </a:solidFill>
                <a:latin typeface="Segoe UI"/>
                <a:cs typeface="Segoe UI"/>
              </a:rPr>
              <a:t> </a:t>
            </a:r>
            <a:r>
              <a:rPr sz="2750" spc="10" dirty="0">
                <a:solidFill>
                  <a:srgbClr val="FFFFFF"/>
                </a:solidFill>
                <a:latin typeface="Segoe UI"/>
                <a:cs typeface="Segoe UI"/>
              </a:rPr>
              <a:t>Management</a:t>
            </a:r>
            <a:endParaRPr sz="2750" dirty="0">
              <a:latin typeface="Segoe UI"/>
              <a:cs typeface="Segoe UI"/>
            </a:endParaRPr>
          </a:p>
        </p:txBody>
      </p:sp>
      <p:sp>
        <p:nvSpPr>
          <p:cNvPr id="4" name="Text Placeholder 3">
            <a:extLst>
              <a:ext uri="{FF2B5EF4-FFF2-40B4-BE49-F238E27FC236}">
                <a16:creationId xmlns:a16="http://schemas.microsoft.com/office/drawing/2014/main" id="{27C7FC6B-B538-E46B-7990-5BA2AFF94613}"/>
              </a:ext>
            </a:extLst>
          </p:cNvPr>
          <p:cNvSpPr>
            <a:spLocks noGrp="1"/>
          </p:cNvSpPr>
          <p:nvPr>
            <p:ph type="body" idx="1"/>
          </p:nvPr>
        </p:nvSpPr>
        <p:spPr>
          <a:xfrm>
            <a:off x="611821" y="990600"/>
            <a:ext cx="7920355" cy="4022833"/>
          </a:xfrm>
        </p:spPr>
        <p:txBody>
          <a:bodyPr/>
          <a:lstStyle/>
          <a:p>
            <a:pPr algn="l">
              <a:lnSpc>
                <a:spcPct val="150000"/>
              </a:lnSpc>
            </a:pPr>
            <a:r>
              <a:rPr lang="fr-FR" sz="1600" b="1" i="0" u="none" strike="noStrike" baseline="0" dirty="0">
                <a:latin typeface="Segoe-Bold"/>
              </a:rPr>
              <a:t>Plan Cache Eviction Policy</a:t>
            </a:r>
          </a:p>
          <a:p>
            <a:pPr algn="l">
              <a:lnSpc>
                <a:spcPct val="150000"/>
              </a:lnSpc>
            </a:pPr>
            <a:r>
              <a:rPr lang="en-GB" sz="1600" b="0" i="0" u="none" strike="noStrike" baseline="0" dirty="0">
                <a:latin typeface="Segoe"/>
              </a:rPr>
              <a:t>SQL Server uses a measure calculated as a percentage of the total amount of memory available to the instance, called the </a:t>
            </a:r>
            <a:r>
              <a:rPr lang="en-GB" sz="1600" b="0" i="1" u="none" strike="noStrike" baseline="0" dirty="0">
                <a:latin typeface="Segoe-Italic"/>
              </a:rPr>
              <a:t>cache store pressure limit</a:t>
            </a:r>
            <a:r>
              <a:rPr lang="en-GB" sz="1600" b="0" i="0" u="none" strike="noStrike" baseline="0" dirty="0">
                <a:latin typeface="Segoe"/>
              </a:rPr>
              <a:t>, before taking action to reduce the size of the plan cache.</a:t>
            </a:r>
          </a:p>
          <a:p>
            <a:pPr algn="l">
              <a:lnSpc>
                <a:spcPct val="150000"/>
              </a:lnSpc>
            </a:pPr>
            <a:r>
              <a:rPr lang="en-GB" sz="1600" b="0" i="0" u="none" strike="noStrike" baseline="0" dirty="0">
                <a:latin typeface="Segoe"/>
              </a:rPr>
              <a:t>In all versions of SQL Server since SQL Server 2005 SP2, the cache store pressure limit is calculated as:</a:t>
            </a:r>
          </a:p>
          <a:p>
            <a:pPr marL="285750" indent="-285750" algn="l">
              <a:lnSpc>
                <a:spcPct val="150000"/>
              </a:lnSpc>
              <a:buFont typeface="Arial" panose="020B0604020202020204" pitchFamily="34" charset="0"/>
              <a:buChar char="•"/>
            </a:pPr>
            <a:r>
              <a:rPr lang="en-GB" sz="1600" b="0" i="0" u="none" strike="noStrike" baseline="0" dirty="0">
                <a:latin typeface="Segoe"/>
              </a:rPr>
              <a:t>75 percent of visible target memory from 0 to 4 GB, </a:t>
            </a:r>
            <a:r>
              <a:rPr lang="en-GB" sz="1600" b="1" i="0" u="none" strike="noStrike" baseline="0" dirty="0">
                <a:latin typeface="Segoe-Bold"/>
              </a:rPr>
              <a:t>plus</a:t>
            </a:r>
            <a:r>
              <a:rPr lang="en-GB"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10 percent of visible target memory from 4 GB to 64 GB, </a:t>
            </a:r>
            <a:r>
              <a:rPr lang="en-GB" sz="1600" b="1" i="0" u="none" strike="noStrike" baseline="0" dirty="0">
                <a:latin typeface="Segoe-Bold"/>
              </a:rPr>
              <a:t>plus</a:t>
            </a:r>
            <a:r>
              <a:rPr lang="en-GB"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5 percent of visible target memory &gt; 64 GB.</a:t>
            </a:r>
          </a:p>
          <a:p>
            <a:pPr algn="l">
              <a:lnSpc>
                <a:spcPct val="150000"/>
              </a:lnSpc>
            </a:pPr>
            <a:r>
              <a:rPr lang="en-GB" sz="1600" b="0" i="0" u="none" strike="noStrike" baseline="0" dirty="0">
                <a:latin typeface="Segoe"/>
              </a:rPr>
              <a:t>In this context, </a:t>
            </a:r>
            <a:r>
              <a:rPr lang="en-GB" sz="1600" b="0" i="1" u="none" strike="noStrike" baseline="0" dirty="0">
                <a:latin typeface="Segoe-Italic"/>
              </a:rPr>
              <a:t>visible target memory </a:t>
            </a:r>
            <a:r>
              <a:rPr lang="en-GB" sz="1600" b="0" i="0" u="none" strike="noStrike" baseline="0" dirty="0">
                <a:latin typeface="Segoe"/>
              </a:rPr>
              <a:t>means the usable portion of the maximum amount of memory that the SQL Server instance is configured to consume.</a:t>
            </a:r>
            <a:endParaRPr lang="fr-FR" sz="1600" dirty="0"/>
          </a:p>
        </p:txBody>
      </p:sp>
    </p:spTree>
    <p:extLst>
      <p:ext uri="{BB962C8B-B14F-4D97-AF65-F5344CB8AC3E}">
        <p14:creationId xmlns:p14="http://schemas.microsoft.com/office/powerpoint/2010/main" val="1189600991"/>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902575"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Plan</a:t>
            </a:r>
            <a:r>
              <a:rPr sz="2750" spc="-30" dirty="0">
                <a:solidFill>
                  <a:srgbClr val="FFFFFF"/>
                </a:solidFill>
                <a:latin typeface="Segoe UI"/>
                <a:cs typeface="Segoe UI"/>
              </a:rPr>
              <a:t> </a:t>
            </a:r>
            <a:r>
              <a:rPr sz="2750" spc="15" dirty="0">
                <a:solidFill>
                  <a:srgbClr val="FFFFFF"/>
                </a:solidFill>
                <a:latin typeface="Segoe UI"/>
                <a:cs typeface="Segoe UI"/>
              </a:rPr>
              <a:t>Cache</a:t>
            </a:r>
            <a:r>
              <a:rPr sz="2750" spc="20" dirty="0">
                <a:solidFill>
                  <a:srgbClr val="FFFFFF"/>
                </a:solidFill>
                <a:latin typeface="Segoe UI"/>
                <a:cs typeface="Segoe UI"/>
              </a:rPr>
              <a:t> </a:t>
            </a:r>
            <a:r>
              <a:rPr sz="2750" spc="10" dirty="0">
                <a:solidFill>
                  <a:srgbClr val="FFFFFF"/>
                </a:solidFill>
                <a:latin typeface="Segoe UI"/>
                <a:cs typeface="Segoe UI"/>
              </a:rPr>
              <a:t>Management</a:t>
            </a:r>
            <a:endParaRPr sz="2750" dirty="0">
              <a:latin typeface="Segoe UI"/>
              <a:cs typeface="Segoe UI"/>
            </a:endParaRPr>
          </a:p>
        </p:txBody>
      </p:sp>
      <p:sp>
        <p:nvSpPr>
          <p:cNvPr id="4" name="Text Placeholder 3">
            <a:extLst>
              <a:ext uri="{FF2B5EF4-FFF2-40B4-BE49-F238E27FC236}">
                <a16:creationId xmlns:a16="http://schemas.microsoft.com/office/drawing/2014/main" id="{27C7FC6B-B538-E46B-7990-5BA2AFF94613}"/>
              </a:ext>
            </a:extLst>
          </p:cNvPr>
          <p:cNvSpPr>
            <a:spLocks noGrp="1"/>
          </p:cNvSpPr>
          <p:nvPr>
            <p:ph type="body" idx="1"/>
          </p:nvPr>
        </p:nvSpPr>
        <p:spPr>
          <a:xfrm>
            <a:off x="611821" y="990600"/>
            <a:ext cx="7920355" cy="5130828"/>
          </a:xfrm>
        </p:spPr>
        <p:txBody>
          <a:bodyPr/>
          <a:lstStyle/>
          <a:p>
            <a:pPr algn="l">
              <a:lnSpc>
                <a:spcPct val="150000"/>
              </a:lnSpc>
            </a:pPr>
            <a:r>
              <a:rPr lang="fr-FR" sz="1600" b="1" i="0" u="none" strike="noStrike" baseline="0" dirty="0" err="1">
                <a:latin typeface="Segoe-Bold"/>
              </a:rPr>
              <a:t>Query</a:t>
            </a:r>
            <a:r>
              <a:rPr lang="fr-FR" sz="1600" b="1" i="0" u="none" strike="noStrike" baseline="0" dirty="0">
                <a:latin typeface="Segoe-Bold"/>
              </a:rPr>
              <a:t> </a:t>
            </a:r>
            <a:r>
              <a:rPr lang="fr-FR" sz="1600" b="1" i="0" u="none" strike="noStrike" baseline="0" dirty="0" err="1">
                <a:latin typeface="Segoe-Bold"/>
              </a:rPr>
              <a:t>Execution</a:t>
            </a:r>
            <a:r>
              <a:rPr lang="fr-FR" sz="1600" b="1" i="0" u="none" strike="noStrike" baseline="0" dirty="0">
                <a:latin typeface="Segoe-Bold"/>
              </a:rPr>
              <a:t> Plan </a:t>
            </a:r>
            <a:r>
              <a:rPr lang="fr-FR" sz="1600" b="1" i="0" u="none" strike="noStrike" baseline="0" dirty="0" err="1">
                <a:latin typeface="Segoe-Bold"/>
              </a:rPr>
              <a:t>Cost</a:t>
            </a:r>
            <a:endParaRPr lang="fr-FR" sz="1600" b="1" i="0" u="none" strike="noStrike" baseline="0" dirty="0">
              <a:latin typeface="Segoe-Bold"/>
            </a:endParaRPr>
          </a:p>
          <a:p>
            <a:pPr algn="l">
              <a:lnSpc>
                <a:spcPct val="150000"/>
              </a:lnSpc>
            </a:pPr>
            <a:r>
              <a:rPr lang="en-GB" sz="1600" b="0" i="0" u="none" strike="noStrike" baseline="0" dirty="0">
                <a:latin typeface="Segoe"/>
              </a:rPr>
              <a:t>When query execution plans are evicted from the plan cache, the plans that would be least expensive to </a:t>
            </a:r>
            <a:r>
              <a:rPr lang="fr-FR" sz="1600" b="0" i="0" u="none" strike="noStrike" baseline="0" dirty="0" err="1">
                <a:latin typeface="Segoe"/>
              </a:rPr>
              <a:t>recreate</a:t>
            </a:r>
            <a:r>
              <a:rPr lang="fr-FR" sz="1600" b="0" i="0" u="none" strike="noStrike" baseline="0" dirty="0">
                <a:latin typeface="Segoe"/>
              </a:rPr>
              <a:t> are </a:t>
            </a:r>
            <a:r>
              <a:rPr lang="fr-FR" sz="1600" b="0" i="0" u="none" strike="noStrike" baseline="0" dirty="0" err="1">
                <a:latin typeface="Segoe"/>
              </a:rPr>
              <a:t>evicted</a:t>
            </a:r>
            <a:r>
              <a:rPr lang="fr-FR" sz="1600" b="0" i="0" u="none" strike="noStrike" baseline="0" dirty="0">
                <a:latin typeface="Segoe"/>
              </a:rPr>
              <a:t> first.</a:t>
            </a:r>
          </a:p>
          <a:p>
            <a:pPr algn="l">
              <a:lnSpc>
                <a:spcPct val="150000"/>
              </a:lnSpc>
            </a:pPr>
            <a:endParaRPr lang="fr-FR" sz="1600" dirty="0">
              <a:latin typeface="Segoe"/>
            </a:endParaRPr>
          </a:p>
          <a:p>
            <a:pPr algn="l">
              <a:lnSpc>
                <a:spcPct val="150000"/>
              </a:lnSpc>
            </a:pPr>
            <a:r>
              <a:rPr lang="en-GB" sz="1600" b="1" i="0" u="none" strike="noStrike" baseline="0" dirty="0">
                <a:latin typeface="Segoe-Bold"/>
              </a:rPr>
              <a:t>Manually Removing Plan Cache Entries</a:t>
            </a:r>
          </a:p>
          <a:p>
            <a:pPr algn="l">
              <a:lnSpc>
                <a:spcPct val="150000"/>
              </a:lnSpc>
            </a:pPr>
            <a:r>
              <a:rPr lang="en-GB" sz="1600" b="0" i="0" u="none" strike="noStrike" baseline="0" dirty="0">
                <a:latin typeface="Segoe"/>
              </a:rPr>
              <a:t>Query execution plans can be removed from the plan cache using DBCC commands:</a:t>
            </a:r>
          </a:p>
          <a:p>
            <a:pPr marL="285750" indent="-285750" algn="l">
              <a:lnSpc>
                <a:spcPct val="150000"/>
              </a:lnSpc>
              <a:buFont typeface="Arial" panose="020B0604020202020204" pitchFamily="34" charset="0"/>
              <a:buChar char="•"/>
            </a:pPr>
            <a:r>
              <a:rPr lang="en-GB" sz="1600" b="1" i="0" u="none" strike="noStrike" baseline="0" dirty="0">
                <a:latin typeface="Segoe-Bold"/>
              </a:rPr>
              <a:t>DBCC FREEPROCCACHE</a:t>
            </a:r>
            <a:r>
              <a:rPr lang="en-GB" sz="1600" b="0" i="0" u="none" strike="noStrike" baseline="0" dirty="0">
                <a:latin typeface="Segoe"/>
              </a:rPr>
              <a:t>. This command is used to:</a:t>
            </a:r>
          </a:p>
          <a:p>
            <a:pPr marL="742950" lvl="1" indent="-285750" algn="l">
              <a:lnSpc>
                <a:spcPct val="150000"/>
              </a:lnSpc>
              <a:buFont typeface="Arial" panose="020B0604020202020204" pitchFamily="34" charset="0"/>
              <a:buChar char="•"/>
            </a:pPr>
            <a:r>
              <a:rPr lang="en-GB" sz="1600" b="0" i="0" u="none" strike="noStrike" baseline="0" dirty="0">
                <a:latin typeface="Segoe"/>
              </a:rPr>
              <a:t>Clear all plans from the cache.</a:t>
            </a:r>
          </a:p>
          <a:p>
            <a:pPr marL="742950" lvl="1" indent="-285750" algn="l">
              <a:lnSpc>
                <a:spcPct val="150000"/>
              </a:lnSpc>
              <a:buFont typeface="Arial" panose="020B0604020202020204" pitchFamily="34" charset="0"/>
              <a:buChar char="•"/>
            </a:pPr>
            <a:r>
              <a:rPr lang="en-GB" sz="1600" b="0" i="0" u="none" strike="noStrike" baseline="0" dirty="0">
                <a:latin typeface="Segoe"/>
              </a:rPr>
              <a:t>Clear a particular plan by specifying a </a:t>
            </a:r>
            <a:r>
              <a:rPr lang="en-GB" sz="1600" b="1" i="0" u="none" strike="noStrike" baseline="0" dirty="0" err="1">
                <a:latin typeface="Segoe-Bold"/>
              </a:rPr>
              <a:t>plan_handle</a:t>
            </a:r>
            <a:r>
              <a:rPr lang="en-GB" sz="1600" b="0" i="0" u="none" strike="noStrike" baseline="0" dirty="0">
                <a:latin typeface="Segoe"/>
              </a:rPr>
              <a:t>.</a:t>
            </a:r>
          </a:p>
          <a:p>
            <a:pPr marL="742950" lvl="1" indent="-285750" algn="l">
              <a:lnSpc>
                <a:spcPct val="150000"/>
              </a:lnSpc>
              <a:buFont typeface="Arial" panose="020B0604020202020204" pitchFamily="34" charset="0"/>
              <a:buChar char="•"/>
            </a:pPr>
            <a:r>
              <a:rPr lang="en-GB" sz="1600" b="0" i="0" u="none" strike="noStrike" baseline="0" dirty="0">
                <a:latin typeface="Segoe"/>
              </a:rPr>
              <a:t>Clear all plans for a particular Transact-SQL statement by specifying a </a:t>
            </a:r>
            <a:r>
              <a:rPr lang="en-GB" sz="1600" b="1" i="0" u="none" strike="noStrike" baseline="0" dirty="0" err="1">
                <a:latin typeface="Segoe-Bold"/>
              </a:rPr>
              <a:t>sql_handle</a:t>
            </a:r>
            <a:r>
              <a:rPr lang="en-GB" sz="1600" b="0" i="0" u="none" strike="noStrike" baseline="0" dirty="0">
                <a:latin typeface="Segoe"/>
              </a:rPr>
              <a:t>.</a:t>
            </a:r>
          </a:p>
          <a:p>
            <a:pPr marL="742950" lvl="1" indent="-285750" algn="l">
              <a:lnSpc>
                <a:spcPct val="150000"/>
              </a:lnSpc>
              <a:buFont typeface="Arial" panose="020B0604020202020204" pitchFamily="34" charset="0"/>
              <a:buChar char="•"/>
            </a:pPr>
            <a:r>
              <a:rPr lang="en-GB" sz="1600" b="0" i="0" u="none" strike="noStrike" baseline="0" dirty="0">
                <a:latin typeface="Segoe"/>
              </a:rPr>
              <a:t>Clear all cached plans for a specific Resource Governor resource pool.</a:t>
            </a:r>
          </a:p>
          <a:p>
            <a:pPr marL="285750" indent="-285750" algn="l">
              <a:lnSpc>
                <a:spcPct val="150000"/>
              </a:lnSpc>
              <a:buFont typeface="Arial" panose="020B0604020202020204" pitchFamily="34" charset="0"/>
              <a:buChar char="•"/>
            </a:pPr>
            <a:r>
              <a:rPr lang="en-GB" sz="1600" b="1" i="0" u="none" strike="noStrike" baseline="0" dirty="0">
                <a:latin typeface="Segoe-Bold"/>
              </a:rPr>
              <a:t>DBCC FREESYSTEMCACHE</a:t>
            </a:r>
            <a:r>
              <a:rPr lang="en-GB" sz="1600" b="0" i="0" u="none" strike="noStrike" baseline="0" dirty="0">
                <a:latin typeface="Segoe"/>
              </a:rPr>
              <a:t>. Removes all unused entries from the plan cache or from a specific </a:t>
            </a:r>
            <a:r>
              <a:rPr lang="fr-FR" sz="1600" b="0" i="0" u="none" strike="noStrike" baseline="0" dirty="0">
                <a:latin typeface="Segoe"/>
              </a:rPr>
              <a:t>Resource </a:t>
            </a:r>
            <a:r>
              <a:rPr lang="fr-FR" sz="1600" b="0" i="0" u="none" strike="noStrike" baseline="0" dirty="0" err="1">
                <a:latin typeface="Segoe"/>
              </a:rPr>
              <a:t>Governor</a:t>
            </a:r>
            <a:r>
              <a:rPr lang="fr-FR" sz="1600" b="0" i="0" u="none" strike="noStrike" baseline="0" dirty="0">
                <a:latin typeface="Segoe"/>
              </a:rPr>
              <a:t> </a:t>
            </a:r>
            <a:r>
              <a:rPr lang="fr-FR" sz="1600" b="0" i="0" u="none" strike="noStrike" baseline="0" dirty="0" err="1">
                <a:latin typeface="Segoe"/>
              </a:rPr>
              <a:t>resource</a:t>
            </a:r>
            <a:r>
              <a:rPr lang="fr-FR" sz="1600" b="0" i="0" u="none" strike="noStrike" baseline="0" dirty="0">
                <a:latin typeface="Segoe"/>
              </a:rPr>
              <a:t> pool.</a:t>
            </a:r>
            <a:endParaRPr lang="fr-FR" sz="1600" dirty="0"/>
          </a:p>
        </p:txBody>
      </p:sp>
    </p:spTree>
    <p:extLst>
      <p:ext uri="{BB962C8B-B14F-4D97-AF65-F5344CB8AC3E}">
        <p14:creationId xmlns:p14="http://schemas.microsoft.com/office/powerpoint/2010/main" val="335708275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3126105" cy="449580"/>
          </a:xfrm>
          <a:prstGeom prst="rect">
            <a:avLst/>
          </a:prstGeom>
        </p:spPr>
        <p:txBody>
          <a:bodyPr vert="horz" wrap="square" lIns="0" tIns="16510" rIns="0" bIns="0" rtlCol="0">
            <a:spAutoFit/>
          </a:bodyPr>
          <a:lstStyle/>
          <a:p>
            <a:pPr marL="12700">
              <a:lnSpc>
                <a:spcPct val="100000"/>
              </a:lnSpc>
              <a:spcBef>
                <a:spcPts val="130"/>
              </a:spcBef>
            </a:pPr>
            <a:r>
              <a:rPr spc="10" dirty="0"/>
              <a:t>Inspecting</a:t>
            </a:r>
            <a:r>
              <a:rPr spc="55" dirty="0"/>
              <a:t> </a:t>
            </a:r>
            <a:r>
              <a:rPr spc="20" dirty="0"/>
              <a:t>Statistics</a:t>
            </a:r>
          </a:p>
        </p:txBody>
      </p:sp>
      <p:sp>
        <p:nvSpPr>
          <p:cNvPr id="3" name="object 3"/>
          <p:cNvSpPr txBox="1"/>
          <p:nvPr/>
        </p:nvSpPr>
        <p:spPr>
          <a:xfrm>
            <a:off x="538162" y="951275"/>
            <a:ext cx="7843838" cy="2651688"/>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Density </a:t>
            </a:r>
            <a:r>
              <a:rPr lang="fr-FR" sz="1600" b="1" i="0" u="none" strike="noStrike" baseline="0" dirty="0" err="1">
                <a:latin typeface="Segoe-Bold"/>
              </a:rPr>
              <a:t>Vector</a:t>
            </a:r>
            <a:endParaRPr lang="fr-FR" sz="1600" b="1" i="0" u="none" strike="noStrike" baseline="0" dirty="0">
              <a:latin typeface="Segoe-Bold"/>
            </a:endParaRPr>
          </a:p>
          <a:p>
            <a:pPr algn="l">
              <a:lnSpc>
                <a:spcPct val="150000"/>
              </a:lnSpc>
            </a:pPr>
            <a:r>
              <a:rPr lang="en-GB" sz="1600" b="0" i="0" u="none" strike="noStrike" baseline="0" dirty="0">
                <a:latin typeface="Segoe"/>
              </a:rPr>
              <a:t>The density vector is a measure of the uniqueness of data values for each column or combination of columns that the statistics object covers; it is expressed as a decimal value in the range from 0 to 1 that is </a:t>
            </a:r>
            <a:r>
              <a:rPr lang="fr-FR" sz="1600" b="0" i="0" u="none" strike="noStrike" baseline="0" dirty="0" err="1">
                <a:latin typeface="Segoe"/>
              </a:rPr>
              <a:t>calculated</a:t>
            </a:r>
            <a:r>
              <a:rPr lang="fr-FR" sz="1600" b="0" i="0" u="none" strike="noStrike" baseline="0" dirty="0">
                <a:latin typeface="Segoe"/>
              </a:rPr>
              <a:t> as </a:t>
            </a:r>
            <a:r>
              <a:rPr lang="fr-FR" sz="1600" b="0" i="0" u="none" strike="noStrike" baseline="0" dirty="0" err="1">
                <a:latin typeface="Segoe"/>
              </a:rPr>
              <a:t>follows</a:t>
            </a:r>
            <a:r>
              <a:rPr lang="fr-FR" sz="1600" b="0" i="0" u="none" strike="noStrike" baseline="0" dirty="0">
                <a:latin typeface="Segoe"/>
              </a:rPr>
              <a:t>:</a:t>
            </a:r>
          </a:p>
          <a:p>
            <a:pPr algn="l">
              <a:lnSpc>
                <a:spcPct val="150000"/>
              </a:lnSpc>
            </a:pPr>
            <a:r>
              <a:rPr lang="en-GB" sz="1600" b="0" i="0" u="none" strike="noStrike" baseline="0" dirty="0">
                <a:latin typeface="LucidaSans-Typewriter"/>
              </a:rPr>
              <a:t>density vector = 1 / [number of distinct values in the column(s)]</a:t>
            </a:r>
          </a:p>
          <a:p>
            <a:pPr algn="l">
              <a:lnSpc>
                <a:spcPct val="150000"/>
              </a:lnSpc>
            </a:pPr>
            <a:r>
              <a:rPr lang="en-GB" sz="1600" b="0" i="0" u="none" strike="noStrike" baseline="0" dirty="0">
                <a:latin typeface="Segoe"/>
              </a:rPr>
              <a:t>For example, consider a column C that contains city names; it has 10 rows, each with different values. The density of column C will be 1/10=0.1.</a:t>
            </a:r>
            <a:endParaRPr sz="1200" dirty="0">
              <a:latin typeface="Segoe UI"/>
              <a:cs typeface="Segoe UI"/>
            </a:endParaRPr>
          </a:p>
        </p:txBody>
      </p:sp>
    </p:spTree>
    <p:extLst>
      <p:ext uri="{BB962C8B-B14F-4D97-AF65-F5344CB8AC3E}">
        <p14:creationId xmlns:p14="http://schemas.microsoft.com/office/powerpoint/2010/main" val="311957399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7902575" cy="439864"/>
          </a:xfrm>
          <a:prstGeom prst="rect">
            <a:avLst/>
          </a:prstGeom>
        </p:spPr>
        <p:txBody>
          <a:bodyPr vert="horz" wrap="square" lIns="0" tIns="16510" rIns="0" bIns="0" rtlCol="0">
            <a:spAutoFit/>
          </a:bodyPr>
          <a:lstStyle/>
          <a:p>
            <a:pPr marL="12700">
              <a:lnSpc>
                <a:spcPct val="100000"/>
              </a:lnSpc>
              <a:spcBef>
                <a:spcPts val="130"/>
              </a:spcBef>
            </a:pPr>
            <a:r>
              <a:rPr sz="2750" spc="15" dirty="0">
                <a:solidFill>
                  <a:srgbClr val="FFFFFF"/>
                </a:solidFill>
                <a:latin typeface="Segoe UI"/>
                <a:cs typeface="Segoe UI"/>
              </a:rPr>
              <a:t>Plan</a:t>
            </a:r>
            <a:r>
              <a:rPr sz="2750" spc="-30" dirty="0">
                <a:solidFill>
                  <a:srgbClr val="FFFFFF"/>
                </a:solidFill>
                <a:latin typeface="Segoe UI"/>
                <a:cs typeface="Segoe UI"/>
              </a:rPr>
              <a:t> </a:t>
            </a:r>
            <a:r>
              <a:rPr sz="2750" spc="15" dirty="0">
                <a:solidFill>
                  <a:srgbClr val="FFFFFF"/>
                </a:solidFill>
                <a:latin typeface="Segoe UI"/>
                <a:cs typeface="Segoe UI"/>
              </a:rPr>
              <a:t>Cache</a:t>
            </a:r>
            <a:r>
              <a:rPr sz="2750" spc="20" dirty="0">
                <a:solidFill>
                  <a:srgbClr val="FFFFFF"/>
                </a:solidFill>
                <a:latin typeface="Segoe UI"/>
                <a:cs typeface="Segoe UI"/>
              </a:rPr>
              <a:t> </a:t>
            </a:r>
            <a:r>
              <a:rPr sz="2750" spc="10" dirty="0">
                <a:solidFill>
                  <a:srgbClr val="FFFFFF"/>
                </a:solidFill>
                <a:latin typeface="Segoe UI"/>
                <a:cs typeface="Segoe UI"/>
              </a:rPr>
              <a:t>Management</a:t>
            </a:r>
            <a:endParaRPr sz="2750" dirty="0">
              <a:latin typeface="Segoe UI"/>
              <a:cs typeface="Segoe UI"/>
            </a:endParaRPr>
          </a:p>
        </p:txBody>
      </p:sp>
      <p:sp>
        <p:nvSpPr>
          <p:cNvPr id="4" name="Text Placeholder 3">
            <a:extLst>
              <a:ext uri="{FF2B5EF4-FFF2-40B4-BE49-F238E27FC236}">
                <a16:creationId xmlns:a16="http://schemas.microsoft.com/office/drawing/2014/main" id="{27C7FC6B-B538-E46B-7990-5BA2AFF94613}"/>
              </a:ext>
            </a:extLst>
          </p:cNvPr>
          <p:cNvSpPr>
            <a:spLocks noGrp="1"/>
          </p:cNvSpPr>
          <p:nvPr>
            <p:ph type="body" idx="1"/>
          </p:nvPr>
        </p:nvSpPr>
        <p:spPr>
          <a:xfrm>
            <a:off x="611821" y="990600"/>
            <a:ext cx="7920355" cy="3284169"/>
          </a:xfrm>
        </p:spPr>
        <p:txBody>
          <a:bodyPr/>
          <a:lstStyle/>
          <a:p>
            <a:pPr algn="l">
              <a:lnSpc>
                <a:spcPct val="150000"/>
              </a:lnSpc>
            </a:pPr>
            <a:r>
              <a:rPr lang="en-GB" sz="1600" b="0" i="0" u="none" strike="noStrike" baseline="0" dirty="0">
                <a:latin typeface="Segoe"/>
              </a:rPr>
              <a:t>Other operations will clear the plan cache:</a:t>
            </a:r>
          </a:p>
          <a:p>
            <a:pPr marL="285750" indent="-285750" algn="l">
              <a:lnSpc>
                <a:spcPct val="150000"/>
              </a:lnSpc>
              <a:buFont typeface="Arial" panose="020B0604020202020204" pitchFamily="34" charset="0"/>
              <a:buChar char="•"/>
            </a:pPr>
            <a:r>
              <a:rPr lang="en-GB" sz="1600" b="0" i="0" u="none" strike="noStrike" baseline="0" dirty="0">
                <a:latin typeface="Segoe"/>
              </a:rPr>
              <a:t>Stopping the SQL Server instance.</a:t>
            </a:r>
          </a:p>
          <a:p>
            <a:pPr marL="285750" indent="-285750" algn="l">
              <a:lnSpc>
                <a:spcPct val="150000"/>
              </a:lnSpc>
              <a:buFont typeface="Arial" panose="020B0604020202020204" pitchFamily="34" charset="0"/>
              <a:buChar char="•"/>
            </a:pPr>
            <a:r>
              <a:rPr lang="fr-FR" sz="1600" b="0" i="0" u="none" strike="noStrike" baseline="0" dirty="0" err="1">
                <a:latin typeface="Segoe"/>
              </a:rPr>
              <a:t>Restoring</a:t>
            </a:r>
            <a:r>
              <a:rPr lang="fr-FR" sz="1600" b="0" i="0" u="none" strike="noStrike" baseline="0" dirty="0">
                <a:latin typeface="Segoe"/>
              </a:rPr>
              <a:t> a </a:t>
            </a:r>
            <a:r>
              <a:rPr lang="fr-FR" sz="1600" b="0" i="0" u="none" strike="noStrike" baseline="0" dirty="0" err="1">
                <a:latin typeface="Segoe"/>
              </a:rPr>
              <a:t>database</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a:latin typeface="Segoe"/>
              </a:rPr>
              <a:t>ALTER DATABASE MODIFY FILEGROUP command.</a:t>
            </a:r>
          </a:p>
          <a:p>
            <a:pPr marL="285750" indent="-285750" algn="l">
              <a:lnSpc>
                <a:spcPct val="150000"/>
              </a:lnSpc>
              <a:buFont typeface="Arial" panose="020B0604020202020204" pitchFamily="34" charset="0"/>
              <a:buChar char="•"/>
            </a:pPr>
            <a:r>
              <a:rPr lang="fr-FR" sz="1600" b="0" i="0" u="none" strike="noStrike" baseline="0" dirty="0">
                <a:latin typeface="Segoe"/>
              </a:rPr>
              <a:t>ALTER DATABASE COLLATE command.</a:t>
            </a:r>
          </a:p>
          <a:p>
            <a:pPr marL="285750" indent="-285750" algn="l">
              <a:lnSpc>
                <a:spcPct val="150000"/>
              </a:lnSpc>
              <a:buFont typeface="Arial" panose="020B0604020202020204" pitchFamily="34" charset="0"/>
              <a:buChar char="•"/>
            </a:pPr>
            <a:r>
              <a:rPr lang="fr-FR" sz="1600" b="0" i="0" u="none" strike="noStrike" baseline="0" dirty="0" err="1">
                <a:latin typeface="Segoe"/>
              </a:rPr>
              <a:t>Detaching</a:t>
            </a:r>
            <a:r>
              <a:rPr lang="fr-FR" sz="1600" b="0" i="0" u="none" strike="noStrike" baseline="0" dirty="0">
                <a:latin typeface="Segoe"/>
              </a:rPr>
              <a:t> a </a:t>
            </a:r>
            <a:r>
              <a:rPr lang="fr-FR" sz="1600" b="0" i="0" u="none" strike="noStrike" baseline="0" dirty="0" err="1">
                <a:latin typeface="Segoe"/>
              </a:rPr>
              <a:t>database</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fr-FR" sz="1600" b="0" i="0" u="none" strike="noStrike" baseline="0" dirty="0">
                <a:latin typeface="Segoe"/>
              </a:rPr>
              <a:t>RECONFIGURE command.</a:t>
            </a:r>
          </a:p>
          <a:p>
            <a:pPr marL="285750" indent="-285750" algn="l">
              <a:lnSpc>
                <a:spcPct val="150000"/>
              </a:lnSpc>
              <a:buFont typeface="Arial" panose="020B0604020202020204" pitchFamily="34" charset="0"/>
              <a:buChar char="•"/>
            </a:pPr>
            <a:r>
              <a:rPr lang="fr-FR" sz="1600" b="0" i="0" u="none" strike="noStrike" baseline="0" dirty="0" err="1">
                <a:latin typeface="Segoe"/>
              </a:rPr>
              <a:t>Changing</a:t>
            </a:r>
            <a:r>
              <a:rPr lang="fr-FR" sz="1600" b="0" i="0" u="none" strike="noStrike" baseline="0" dirty="0">
                <a:latin typeface="Segoe"/>
              </a:rPr>
              <a:t> </a:t>
            </a:r>
            <a:r>
              <a:rPr lang="fr-FR" sz="1600" b="0" i="0" u="none" strike="noStrike" baseline="0" dirty="0" err="1">
                <a:latin typeface="Segoe"/>
              </a:rPr>
              <a:t>database</a:t>
            </a:r>
            <a:r>
              <a:rPr lang="fr-FR" sz="1600" b="0" i="0" u="none" strike="noStrike" baseline="0" dirty="0">
                <a:latin typeface="Segoe"/>
              </a:rPr>
              <a:t> compatibility </a:t>
            </a:r>
            <a:r>
              <a:rPr lang="fr-FR" sz="1600" b="0" i="0" u="none" strike="noStrike" baseline="0" dirty="0" err="1">
                <a:latin typeface="Segoe"/>
              </a:rPr>
              <a:t>level</a:t>
            </a:r>
            <a:r>
              <a:rPr lang="fr-FR" sz="1600" b="0" i="0" u="none" strike="noStrike" baseline="0" dirty="0">
                <a:latin typeface="Segoe"/>
              </a:rPr>
              <a:t>.</a:t>
            </a:r>
          </a:p>
          <a:p>
            <a:pPr marL="285750" indent="-285750" algn="l">
              <a:lnSpc>
                <a:spcPct val="150000"/>
              </a:lnSpc>
              <a:buFont typeface="Arial" panose="020B0604020202020204" pitchFamily="34" charset="0"/>
              <a:buChar char="•"/>
            </a:pPr>
            <a:r>
              <a:rPr lang="en-GB" sz="1600" b="0" i="0" u="none" strike="noStrike" baseline="0" dirty="0">
                <a:latin typeface="Segoe"/>
              </a:rPr>
              <a:t>Using the database auto-close option.</a:t>
            </a:r>
            <a:endParaRPr lang="fr-FR" sz="1400" dirty="0"/>
          </a:p>
        </p:txBody>
      </p:sp>
    </p:spTree>
    <p:extLst>
      <p:ext uri="{BB962C8B-B14F-4D97-AF65-F5344CB8AC3E}">
        <p14:creationId xmlns:p14="http://schemas.microsoft.com/office/powerpoint/2010/main" val="666163882"/>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544185" cy="449580"/>
          </a:xfrm>
          <a:prstGeom prst="rect">
            <a:avLst/>
          </a:prstGeom>
        </p:spPr>
        <p:txBody>
          <a:bodyPr vert="horz" wrap="square" lIns="0" tIns="16510" rIns="0" bIns="0" rtlCol="0">
            <a:spAutoFit/>
          </a:bodyPr>
          <a:lstStyle/>
          <a:p>
            <a:pPr marL="12700">
              <a:lnSpc>
                <a:spcPct val="100000"/>
              </a:lnSpc>
              <a:spcBef>
                <a:spcPts val="130"/>
              </a:spcBef>
            </a:pPr>
            <a:r>
              <a:rPr spc="5" dirty="0"/>
              <a:t>Queries</a:t>
            </a:r>
            <a:r>
              <a:rPr spc="75" dirty="0"/>
              <a:t> </a:t>
            </a:r>
            <a:r>
              <a:rPr spc="20" dirty="0"/>
              <a:t>Without</a:t>
            </a:r>
            <a:r>
              <a:rPr spc="15" dirty="0"/>
              <a:t> Plan</a:t>
            </a:r>
            <a:r>
              <a:rPr spc="-15" dirty="0"/>
              <a:t> </a:t>
            </a:r>
            <a:r>
              <a:rPr spc="15" dirty="0"/>
              <a:t>Cache</a:t>
            </a:r>
            <a:r>
              <a:rPr spc="35" dirty="0"/>
              <a:t> </a:t>
            </a:r>
            <a:r>
              <a:rPr spc="15" dirty="0"/>
              <a:t>Entries</a:t>
            </a:r>
          </a:p>
        </p:txBody>
      </p:sp>
      <p:sp>
        <p:nvSpPr>
          <p:cNvPr id="3" name="object 3"/>
          <p:cNvSpPr txBox="1"/>
          <p:nvPr/>
        </p:nvSpPr>
        <p:spPr>
          <a:xfrm>
            <a:off x="538162" y="951275"/>
            <a:ext cx="7843838" cy="3153748"/>
          </a:xfrm>
          <a:prstGeom prst="rect">
            <a:avLst/>
          </a:prstGeom>
        </p:spPr>
        <p:txBody>
          <a:bodyPr vert="horz" wrap="square" lIns="0" tIns="111125" rIns="0" bIns="0" rtlCol="0">
            <a:spAutoFit/>
          </a:bodyPr>
          <a:lstStyle/>
          <a:p>
            <a:pPr algn="l">
              <a:lnSpc>
                <a:spcPct val="150000"/>
              </a:lnSpc>
            </a:pPr>
            <a:r>
              <a:rPr lang="en-GB" sz="1600" b="0" i="0" u="none" strike="noStrike" baseline="0" dirty="0">
                <a:latin typeface="Segoe"/>
              </a:rPr>
              <a:t>Not all Transact-SQL statements executed on a SQL Server instance will have an entry in the plan cache. This can be because a Transact-SQL statement is unsuitable for caching, as it is explicitly marked for recompilation, or because the statement is not executed by the query execution </a:t>
            </a:r>
            <a:r>
              <a:rPr lang="fr-FR" sz="1600" b="0" i="0" u="none" strike="noStrike" baseline="0" dirty="0">
                <a:latin typeface="Segoe"/>
              </a:rPr>
              <a:t>engine.</a:t>
            </a:r>
          </a:p>
          <a:p>
            <a:pPr algn="l">
              <a:lnSpc>
                <a:spcPct val="150000"/>
              </a:lnSpc>
            </a:pPr>
            <a:endParaRPr lang="fr-FR" sz="1600" dirty="0">
              <a:latin typeface="Segoe"/>
              <a:cs typeface="Segoe UI"/>
            </a:endParaRPr>
          </a:p>
          <a:p>
            <a:pPr marL="285750" indent="-285750" algn="l">
              <a:lnSpc>
                <a:spcPct val="150000"/>
              </a:lnSpc>
              <a:buFont typeface="Arial" panose="020B0604020202020204" pitchFamily="34" charset="0"/>
              <a:buChar char="•"/>
            </a:pPr>
            <a:r>
              <a:rPr lang="fr-FR" sz="1800" i="0" u="none" strike="noStrike" baseline="0" dirty="0" err="1">
                <a:latin typeface="Segoe-Bold"/>
              </a:rPr>
              <a:t>Transact</a:t>
            </a:r>
            <a:r>
              <a:rPr lang="fr-FR" sz="1800" i="0" u="none" strike="noStrike" baseline="0" dirty="0">
                <a:latin typeface="Segoe-Bold"/>
              </a:rPr>
              <a:t>-SQL </a:t>
            </a:r>
            <a:r>
              <a:rPr lang="fr-FR" sz="1800" i="0" u="none" strike="noStrike" baseline="0" dirty="0" err="1">
                <a:latin typeface="Segoe-Bold"/>
              </a:rPr>
              <a:t>Statements</a:t>
            </a:r>
            <a:r>
              <a:rPr lang="fr-FR" sz="1800" i="0" u="none" strike="noStrike" baseline="0" dirty="0">
                <a:latin typeface="Segoe-Bold"/>
              </a:rPr>
              <a:t> </a:t>
            </a:r>
            <a:r>
              <a:rPr lang="fr-FR" sz="1800" i="0" u="none" strike="noStrike" baseline="0" dirty="0" err="1">
                <a:latin typeface="Segoe-Bold"/>
              </a:rPr>
              <a:t>Unsuitable</a:t>
            </a:r>
            <a:r>
              <a:rPr lang="fr-FR" sz="1800" i="0" u="none" strike="noStrike" baseline="0" dirty="0">
                <a:latin typeface="Segoe-Bold"/>
              </a:rPr>
              <a:t> for </a:t>
            </a:r>
            <a:r>
              <a:rPr lang="fr-FR" sz="1800" i="0" u="none" strike="noStrike" baseline="0" dirty="0" err="1">
                <a:latin typeface="Segoe-Bold"/>
              </a:rPr>
              <a:t>Caching</a:t>
            </a:r>
            <a:endParaRPr lang="fr-FR" sz="1800" i="0" u="none" strike="noStrike" baseline="0" dirty="0">
              <a:latin typeface="Segoe-Bold"/>
            </a:endParaRPr>
          </a:p>
          <a:p>
            <a:pPr marL="285750" indent="-285750" algn="l">
              <a:lnSpc>
                <a:spcPct val="150000"/>
              </a:lnSpc>
              <a:buFont typeface="Arial" panose="020B0604020202020204" pitchFamily="34" charset="0"/>
              <a:buChar char="•"/>
            </a:pPr>
            <a:r>
              <a:rPr lang="en-GB" sz="1800" i="0" u="none" strike="noStrike" baseline="0" dirty="0">
                <a:latin typeface="Segoe-Bold"/>
              </a:rPr>
              <a:t>Transact-SQL Statements Explicitly Marked for Recompilation</a:t>
            </a:r>
            <a:endParaRPr lang="fr-FR" dirty="0">
              <a:latin typeface="Segoe-Bold"/>
            </a:endParaRPr>
          </a:p>
          <a:p>
            <a:pPr marL="285750" indent="-285750" algn="l">
              <a:lnSpc>
                <a:spcPct val="150000"/>
              </a:lnSpc>
              <a:buFont typeface="Arial" panose="020B0604020202020204" pitchFamily="34" charset="0"/>
              <a:buChar char="•"/>
            </a:pPr>
            <a:r>
              <a:rPr lang="en-GB" sz="1800" i="0" u="none" strike="noStrike" baseline="0" dirty="0">
                <a:latin typeface="Segoe-Bold"/>
              </a:rPr>
              <a:t>Transact-SQL Statements Not Executed by the Query Execution Engine</a:t>
            </a:r>
            <a:endParaRPr sz="2400" dirty="0">
              <a:latin typeface="Segoe UI"/>
              <a:cs typeface="Segoe UI"/>
            </a:endParaRPr>
          </a:p>
        </p:txBody>
      </p:sp>
    </p:spTree>
    <p:extLst>
      <p:ext uri="{BB962C8B-B14F-4D97-AF65-F5344CB8AC3E}">
        <p14:creationId xmlns:p14="http://schemas.microsoft.com/office/powerpoint/2010/main" val="408443007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544185" cy="449580"/>
          </a:xfrm>
          <a:prstGeom prst="rect">
            <a:avLst/>
          </a:prstGeom>
        </p:spPr>
        <p:txBody>
          <a:bodyPr vert="horz" wrap="square" lIns="0" tIns="16510" rIns="0" bIns="0" rtlCol="0">
            <a:spAutoFit/>
          </a:bodyPr>
          <a:lstStyle/>
          <a:p>
            <a:pPr marL="12700">
              <a:lnSpc>
                <a:spcPct val="100000"/>
              </a:lnSpc>
              <a:spcBef>
                <a:spcPts val="130"/>
              </a:spcBef>
            </a:pPr>
            <a:r>
              <a:rPr spc="5" dirty="0"/>
              <a:t>Queries</a:t>
            </a:r>
            <a:r>
              <a:rPr spc="75" dirty="0"/>
              <a:t> </a:t>
            </a:r>
            <a:r>
              <a:rPr spc="20" dirty="0"/>
              <a:t>Without</a:t>
            </a:r>
            <a:r>
              <a:rPr spc="15" dirty="0"/>
              <a:t> Plan</a:t>
            </a:r>
            <a:r>
              <a:rPr spc="-15" dirty="0"/>
              <a:t> </a:t>
            </a:r>
            <a:r>
              <a:rPr spc="15" dirty="0"/>
              <a:t>Cache</a:t>
            </a:r>
            <a:r>
              <a:rPr spc="35" dirty="0"/>
              <a:t> </a:t>
            </a:r>
            <a:r>
              <a:rPr spc="15" dirty="0"/>
              <a:t>Entries</a:t>
            </a:r>
          </a:p>
        </p:txBody>
      </p:sp>
      <p:sp>
        <p:nvSpPr>
          <p:cNvPr id="3" name="object 3"/>
          <p:cNvSpPr txBox="1"/>
          <p:nvPr/>
        </p:nvSpPr>
        <p:spPr>
          <a:xfrm>
            <a:off x="538162" y="951275"/>
            <a:ext cx="7843838" cy="4129015"/>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Transact</a:t>
            </a:r>
            <a:r>
              <a:rPr lang="fr-FR" sz="1600" b="1" i="0" u="none" strike="noStrike" baseline="0" dirty="0">
                <a:latin typeface="Segoe-Bold"/>
              </a:rPr>
              <a:t>-SQL </a:t>
            </a:r>
            <a:r>
              <a:rPr lang="fr-FR" sz="1600" b="1" i="0" u="none" strike="noStrike" baseline="0" dirty="0" err="1">
                <a:latin typeface="Segoe-Bold"/>
              </a:rPr>
              <a:t>Statements</a:t>
            </a:r>
            <a:r>
              <a:rPr lang="fr-FR" sz="1600" b="1" i="0" u="none" strike="noStrike" baseline="0" dirty="0">
                <a:latin typeface="Segoe-Bold"/>
              </a:rPr>
              <a:t> </a:t>
            </a:r>
            <a:r>
              <a:rPr lang="fr-FR" sz="1600" b="1" i="0" u="none" strike="noStrike" baseline="0" dirty="0" err="1">
                <a:latin typeface="Segoe-Bold"/>
              </a:rPr>
              <a:t>Unsuitable</a:t>
            </a:r>
            <a:r>
              <a:rPr lang="fr-FR" sz="1600" b="1" i="0" u="none" strike="noStrike" baseline="0" dirty="0">
                <a:latin typeface="Segoe-Bold"/>
              </a:rPr>
              <a:t> for </a:t>
            </a:r>
            <a:r>
              <a:rPr lang="fr-FR" sz="1600" b="1" i="0" u="none" strike="noStrike" baseline="0" dirty="0" err="1">
                <a:latin typeface="Segoe-Bold"/>
              </a:rPr>
              <a:t>Caching</a:t>
            </a:r>
            <a:endParaRPr lang="fr-FR" sz="1600" b="1" i="0" u="none" strike="noStrike" baseline="0" dirty="0">
              <a:latin typeface="Segoe-Bold"/>
            </a:endParaRPr>
          </a:p>
          <a:p>
            <a:pPr algn="l">
              <a:lnSpc>
                <a:spcPct val="150000"/>
              </a:lnSpc>
            </a:pPr>
            <a:r>
              <a:rPr lang="en-GB" sz="1600" b="0" i="0" u="none" strike="noStrike" baseline="0" dirty="0">
                <a:latin typeface="Segoe"/>
              </a:rPr>
              <a:t>Query execution plans for some Transact-SQL statements are not cached when they require object name resolution to be performed at execution time. Object name resolution is required when a database object is referred to by a one-part name—that is, the object schema name is not specified. The binding phase of query compilation must use the default schema of the security context under which the Transact-SQL statement is being executed to determine which object the statement references. This is important because, in SQL Server, database objects of the same name can exist in different schemas.</a:t>
            </a:r>
          </a:p>
          <a:p>
            <a:pPr algn="l">
              <a:lnSpc>
                <a:spcPct val="150000"/>
              </a:lnSpc>
            </a:pPr>
            <a:r>
              <a:rPr lang="en-GB" sz="1600" b="0" i="0" u="none" strike="noStrike" baseline="0" dirty="0">
                <a:latin typeface="Segoe"/>
              </a:rPr>
              <a:t>The following query could refer to the Person table in many different schemas; for example, the </a:t>
            </a:r>
            <a:r>
              <a:rPr lang="en-GB" sz="1600" b="1" i="0" u="none" strike="noStrike" baseline="0" dirty="0" err="1">
                <a:latin typeface="Segoe-Bold"/>
              </a:rPr>
              <a:t>Person.Person</a:t>
            </a:r>
            <a:r>
              <a:rPr lang="en-GB" sz="1600" b="1" i="0" u="none" strike="noStrike" baseline="0" dirty="0">
                <a:latin typeface="Segoe-Bold"/>
              </a:rPr>
              <a:t> </a:t>
            </a:r>
            <a:r>
              <a:rPr lang="en-GB" sz="1600" b="0" i="0" u="none" strike="noStrike" baseline="0" dirty="0">
                <a:latin typeface="Segoe"/>
              </a:rPr>
              <a:t>table or the </a:t>
            </a:r>
            <a:r>
              <a:rPr lang="en-GB" sz="1600" b="1" i="0" u="none" strike="noStrike" baseline="0" dirty="0" err="1">
                <a:latin typeface="Segoe-Bold"/>
              </a:rPr>
              <a:t>HumanResource.Person</a:t>
            </a:r>
            <a:r>
              <a:rPr lang="en-GB" sz="1600" b="1" i="0" u="none" strike="noStrike" baseline="0" dirty="0">
                <a:latin typeface="Segoe-Bold"/>
              </a:rPr>
              <a:t> </a:t>
            </a:r>
            <a:r>
              <a:rPr lang="en-GB" sz="1600" b="0" i="0" u="none" strike="noStrike" baseline="0" dirty="0">
                <a:latin typeface="Segoe"/>
              </a:rPr>
              <a:t>table,</a:t>
            </a:r>
            <a:endParaRPr sz="2000" dirty="0">
              <a:latin typeface="Segoe UI"/>
              <a:cs typeface="Segoe UI"/>
            </a:endParaRPr>
          </a:p>
        </p:txBody>
      </p:sp>
    </p:spTree>
    <p:extLst>
      <p:ext uri="{BB962C8B-B14F-4D97-AF65-F5344CB8AC3E}">
        <p14:creationId xmlns:p14="http://schemas.microsoft.com/office/powerpoint/2010/main" val="396628293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544185" cy="449580"/>
          </a:xfrm>
          <a:prstGeom prst="rect">
            <a:avLst/>
          </a:prstGeom>
        </p:spPr>
        <p:txBody>
          <a:bodyPr vert="horz" wrap="square" lIns="0" tIns="16510" rIns="0" bIns="0" rtlCol="0">
            <a:spAutoFit/>
          </a:bodyPr>
          <a:lstStyle/>
          <a:p>
            <a:pPr marL="12700">
              <a:lnSpc>
                <a:spcPct val="100000"/>
              </a:lnSpc>
              <a:spcBef>
                <a:spcPts val="130"/>
              </a:spcBef>
            </a:pPr>
            <a:r>
              <a:rPr spc="5" dirty="0"/>
              <a:t>Queries</a:t>
            </a:r>
            <a:r>
              <a:rPr spc="75" dirty="0"/>
              <a:t> </a:t>
            </a:r>
            <a:r>
              <a:rPr spc="20" dirty="0"/>
              <a:t>Without</a:t>
            </a:r>
            <a:r>
              <a:rPr spc="15" dirty="0"/>
              <a:t> Plan</a:t>
            </a:r>
            <a:r>
              <a:rPr spc="-15" dirty="0"/>
              <a:t> </a:t>
            </a:r>
            <a:r>
              <a:rPr spc="15" dirty="0"/>
              <a:t>Cache</a:t>
            </a:r>
            <a:r>
              <a:rPr spc="35" dirty="0"/>
              <a:t> </a:t>
            </a:r>
            <a:r>
              <a:rPr spc="15" dirty="0"/>
              <a:t>Entries</a:t>
            </a:r>
          </a:p>
        </p:txBody>
      </p:sp>
      <p:sp>
        <p:nvSpPr>
          <p:cNvPr id="3" name="object 3"/>
          <p:cNvSpPr txBox="1"/>
          <p:nvPr/>
        </p:nvSpPr>
        <p:spPr>
          <a:xfrm>
            <a:off x="538162" y="951275"/>
            <a:ext cx="7843838" cy="4129015"/>
          </a:xfrm>
          <a:prstGeom prst="rect">
            <a:avLst/>
          </a:prstGeom>
        </p:spPr>
        <p:txBody>
          <a:bodyPr vert="horz" wrap="square" lIns="0" tIns="111125" rIns="0" bIns="0" rtlCol="0">
            <a:spAutoFit/>
          </a:bodyPr>
          <a:lstStyle/>
          <a:p>
            <a:pPr algn="l">
              <a:lnSpc>
                <a:spcPct val="150000"/>
              </a:lnSpc>
            </a:pPr>
            <a:r>
              <a:rPr lang="en-GB" sz="1600" b="1" i="0" u="none" strike="noStrike" baseline="0" dirty="0">
                <a:latin typeface="Segoe-Bold"/>
              </a:rPr>
              <a:t>Transact-SQL Statements Explicitly Marked for Recompilation</a:t>
            </a:r>
          </a:p>
          <a:p>
            <a:pPr algn="l">
              <a:lnSpc>
                <a:spcPct val="150000"/>
              </a:lnSpc>
            </a:pPr>
            <a:r>
              <a:rPr lang="en-GB" sz="1600" b="0" i="0" u="none" strike="noStrike" baseline="0" dirty="0">
                <a:latin typeface="Segoe"/>
              </a:rPr>
              <a:t>Database objects and Transact-SQL statements can be explicitly marked for recompilation in their code.</a:t>
            </a:r>
          </a:p>
          <a:p>
            <a:pPr algn="l">
              <a:lnSpc>
                <a:spcPct val="150000"/>
              </a:lnSpc>
            </a:pPr>
            <a:r>
              <a:rPr lang="en-GB" sz="1600" b="0" i="0" u="none" strike="noStrike" baseline="0" dirty="0">
                <a:latin typeface="Segoe"/>
              </a:rPr>
              <a:t>The query plan for stored procedures created with the CREATE PROCEDURE...WITH RECOMPILE option is not cached. The procedure is compiled every time it is executed.</a:t>
            </a:r>
          </a:p>
          <a:p>
            <a:pPr algn="l">
              <a:lnSpc>
                <a:spcPct val="150000"/>
              </a:lnSpc>
            </a:pPr>
            <a:endParaRPr lang="en-GB" sz="1600" dirty="0">
              <a:latin typeface="Segoe"/>
              <a:cs typeface="Segoe UI"/>
            </a:endParaRPr>
          </a:p>
          <a:p>
            <a:pPr algn="l">
              <a:lnSpc>
                <a:spcPct val="150000"/>
              </a:lnSpc>
            </a:pPr>
            <a:r>
              <a:rPr lang="en-GB" sz="1600" b="1" i="0" u="none" strike="noStrike" baseline="0" dirty="0">
                <a:latin typeface="Segoe-Bold"/>
              </a:rPr>
              <a:t>Transact-SQL Statements Not Executed by the Query Execution Engine</a:t>
            </a:r>
          </a:p>
          <a:p>
            <a:pPr algn="l">
              <a:lnSpc>
                <a:spcPct val="150000"/>
              </a:lnSpc>
            </a:pPr>
            <a:r>
              <a:rPr lang="en-GB" sz="1600" b="0" i="0" u="none" strike="noStrike" baseline="0" dirty="0">
                <a:latin typeface="Segoe"/>
              </a:rPr>
              <a:t>Natively compiled stored procedures that interact with memory-optimized tables are compiled to machine code when they are created, and are executed by the In-Memory OLTP Engine. These procedures do not have query execution plans stored in the plan cache.</a:t>
            </a:r>
            <a:endParaRPr sz="1600" dirty="0">
              <a:latin typeface="Segoe UI"/>
              <a:cs typeface="Segoe UI"/>
            </a:endParaRPr>
          </a:p>
        </p:txBody>
      </p:sp>
    </p:spTree>
    <p:extLst>
      <p:ext uri="{BB962C8B-B14F-4D97-AF65-F5344CB8AC3E}">
        <p14:creationId xmlns:p14="http://schemas.microsoft.com/office/powerpoint/2010/main" val="338250458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185410" cy="449580"/>
          </a:xfrm>
          <a:prstGeom prst="rect">
            <a:avLst/>
          </a:prstGeom>
        </p:spPr>
        <p:txBody>
          <a:bodyPr vert="horz" wrap="square" lIns="0" tIns="16510" rIns="0" bIns="0" rtlCol="0">
            <a:spAutoFit/>
          </a:bodyPr>
          <a:lstStyle/>
          <a:p>
            <a:pPr marL="12700">
              <a:lnSpc>
                <a:spcPct val="100000"/>
              </a:lnSpc>
              <a:spcBef>
                <a:spcPts val="130"/>
              </a:spcBef>
            </a:pPr>
            <a:r>
              <a:rPr spc="10" dirty="0"/>
              <a:t>Maximizing</a:t>
            </a:r>
            <a:r>
              <a:rPr spc="75" dirty="0"/>
              <a:t> </a:t>
            </a:r>
            <a:r>
              <a:rPr spc="15" dirty="0"/>
              <a:t>Plan</a:t>
            </a:r>
            <a:r>
              <a:rPr spc="-5" dirty="0"/>
              <a:t> </a:t>
            </a:r>
            <a:r>
              <a:rPr spc="15" dirty="0"/>
              <a:t>Cache</a:t>
            </a:r>
            <a:r>
              <a:rPr spc="35" dirty="0"/>
              <a:t> </a:t>
            </a:r>
            <a:r>
              <a:rPr spc="10" dirty="0"/>
              <a:t>Efficiency</a:t>
            </a:r>
          </a:p>
        </p:txBody>
      </p:sp>
      <p:sp>
        <p:nvSpPr>
          <p:cNvPr id="3" name="object 3"/>
          <p:cNvSpPr txBox="1"/>
          <p:nvPr/>
        </p:nvSpPr>
        <p:spPr>
          <a:xfrm>
            <a:off x="538162" y="951275"/>
            <a:ext cx="7321550" cy="2553584"/>
          </a:xfrm>
          <a:prstGeom prst="rect">
            <a:avLst/>
          </a:prstGeom>
        </p:spPr>
        <p:txBody>
          <a:bodyPr vert="horz" wrap="square" lIns="0" tIns="111125" rIns="0" bIns="0" rtlCol="0">
            <a:spAutoFit/>
          </a:bodyPr>
          <a:lstStyle/>
          <a:p>
            <a:pPr algn="l">
              <a:lnSpc>
                <a:spcPct val="150000"/>
              </a:lnSpc>
            </a:pPr>
            <a:r>
              <a:rPr lang="en-GB" sz="1800" b="0" i="0" u="none" strike="noStrike" baseline="0" dirty="0">
                <a:latin typeface="Segoe"/>
              </a:rPr>
              <a:t>SQL Server employs several techniques to make the best use of the plan cache:</a:t>
            </a:r>
          </a:p>
          <a:p>
            <a:pPr marL="285750" indent="-285750" algn="l">
              <a:lnSpc>
                <a:spcPct val="150000"/>
              </a:lnSpc>
              <a:buFont typeface="Arial" panose="020B0604020202020204" pitchFamily="34" charset="0"/>
              <a:buChar char="•"/>
            </a:pPr>
            <a:r>
              <a:rPr lang="fr-FR" sz="1800" b="0" i="0" u="none" strike="noStrike" baseline="0" dirty="0">
                <a:latin typeface="Segoe"/>
              </a:rPr>
              <a:t>Auto-</a:t>
            </a:r>
            <a:r>
              <a:rPr lang="fr-FR" sz="1800" b="0" i="0" u="none" strike="noStrike" baseline="0" dirty="0" err="1">
                <a:latin typeface="Segoe"/>
              </a:rPr>
              <a:t>parameterization</a:t>
            </a:r>
            <a:r>
              <a:rPr lang="fr-FR" sz="1800" b="0" i="0" u="none" strike="noStrike" baseline="0" dirty="0">
                <a:latin typeface="Segoe"/>
              </a:rPr>
              <a:t>.</a:t>
            </a:r>
          </a:p>
          <a:p>
            <a:pPr marL="285750" indent="-285750" algn="l">
              <a:lnSpc>
                <a:spcPct val="150000"/>
              </a:lnSpc>
              <a:buFont typeface="Arial" panose="020B0604020202020204" pitchFamily="34" charset="0"/>
              <a:buChar char="•"/>
            </a:pPr>
            <a:r>
              <a:rPr lang="fr-FR" sz="1800" b="0" i="0" u="none" strike="noStrike" baseline="0" dirty="0">
                <a:latin typeface="Segoe"/>
              </a:rPr>
              <a:t>Ad hoc </a:t>
            </a:r>
            <a:r>
              <a:rPr lang="fr-FR" sz="1800" b="0" i="0" u="none" strike="noStrike" baseline="0" dirty="0" err="1">
                <a:latin typeface="Segoe"/>
              </a:rPr>
              <a:t>query</a:t>
            </a:r>
            <a:r>
              <a:rPr lang="fr-FR" sz="1800" b="0" i="0" u="none" strike="noStrike" baseline="0" dirty="0">
                <a:latin typeface="Segoe"/>
              </a:rPr>
              <a:t> </a:t>
            </a:r>
            <a:r>
              <a:rPr lang="fr-FR" sz="1800" b="0" i="0" u="none" strike="noStrike" baseline="0" dirty="0" err="1">
                <a:latin typeface="Segoe"/>
              </a:rPr>
              <a:t>caching</a:t>
            </a:r>
            <a:r>
              <a:rPr lang="fr-FR" sz="1800" b="0" i="0" u="none" strike="noStrike" baseline="0" dirty="0">
                <a:latin typeface="Segoe"/>
              </a:rPr>
              <a:t>.</a:t>
            </a:r>
          </a:p>
          <a:p>
            <a:pPr marL="285750" indent="-285750" algn="l">
              <a:lnSpc>
                <a:spcPct val="150000"/>
              </a:lnSpc>
              <a:buFont typeface="Arial" panose="020B0604020202020204" pitchFamily="34" charset="0"/>
              <a:buChar char="•"/>
            </a:pPr>
            <a:r>
              <a:rPr lang="fr-FR" sz="1800" b="0" i="0" u="none" strike="noStrike" baseline="0" dirty="0" err="1">
                <a:latin typeface="Segoe"/>
              </a:rPr>
              <a:t>Prepared</a:t>
            </a:r>
            <a:r>
              <a:rPr lang="fr-FR" sz="1800" b="0" i="0" u="none" strike="noStrike" baseline="0" dirty="0">
                <a:latin typeface="Segoe"/>
              </a:rPr>
              <a:t> </a:t>
            </a:r>
            <a:r>
              <a:rPr lang="fr-FR" sz="1800" b="0" i="0" u="none" strike="noStrike" baseline="0" dirty="0" err="1">
                <a:latin typeface="Segoe"/>
              </a:rPr>
              <a:t>queries</a:t>
            </a:r>
            <a:r>
              <a:rPr lang="fr-FR" sz="1800" b="0" i="0" u="none" strike="noStrike" baseline="0" dirty="0">
                <a:latin typeface="Segoe"/>
              </a:rPr>
              <a:t>.</a:t>
            </a:r>
          </a:p>
          <a:p>
            <a:pPr marL="285750" indent="-285750" algn="l">
              <a:lnSpc>
                <a:spcPct val="150000"/>
              </a:lnSpc>
              <a:buFont typeface="Arial" panose="020B0604020202020204" pitchFamily="34" charset="0"/>
              <a:buChar char="•"/>
            </a:pPr>
            <a:r>
              <a:rPr lang="fr-FR" dirty="0">
                <a:latin typeface="Segoe"/>
              </a:rPr>
              <a:t>The Object Plans Plan Cache Store</a:t>
            </a:r>
            <a:endParaRPr lang="fr-FR" sz="1800" b="0" i="0" u="none" strike="noStrike" baseline="0" dirty="0">
              <a:latin typeface="Segoe"/>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185410" cy="449580"/>
          </a:xfrm>
          <a:prstGeom prst="rect">
            <a:avLst/>
          </a:prstGeom>
        </p:spPr>
        <p:txBody>
          <a:bodyPr vert="horz" wrap="square" lIns="0" tIns="16510" rIns="0" bIns="0" rtlCol="0">
            <a:spAutoFit/>
          </a:bodyPr>
          <a:lstStyle/>
          <a:p>
            <a:pPr marL="12700">
              <a:lnSpc>
                <a:spcPct val="100000"/>
              </a:lnSpc>
              <a:spcBef>
                <a:spcPts val="130"/>
              </a:spcBef>
            </a:pPr>
            <a:r>
              <a:rPr spc="10" dirty="0"/>
              <a:t>Maximizing</a:t>
            </a:r>
            <a:r>
              <a:rPr spc="75" dirty="0"/>
              <a:t> </a:t>
            </a:r>
            <a:r>
              <a:rPr spc="15" dirty="0"/>
              <a:t>Plan</a:t>
            </a:r>
            <a:r>
              <a:rPr spc="-5" dirty="0"/>
              <a:t> </a:t>
            </a:r>
            <a:r>
              <a:rPr spc="15" dirty="0"/>
              <a:t>Cache</a:t>
            </a:r>
            <a:r>
              <a:rPr spc="35" dirty="0"/>
              <a:t> </a:t>
            </a:r>
            <a:r>
              <a:rPr spc="10" dirty="0"/>
              <a:t>Efficiency</a:t>
            </a:r>
          </a:p>
        </p:txBody>
      </p:sp>
      <p:sp>
        <p:nvSpPr>
          <p:cNvPr id="3" name="object 3"/>
          <p:cNvSpPr txBox="1"/>
          <p:nvPr/>
        </p:nvSpPr>
        <p:spPr>
          <a:xfrm>
            <a:off x="538162" y="951275"/>
            <a:ext cx="7321550" cy="4498347"/>
          </a:xfrm>
          <a:prstGeom prst="rect">
            <a:avLst/>
          </a:prstGeom>
        </p:spPr>
        <p:txBody>
          <a:bodyPr vert="horz" wrap="square" lIns="0" tIns="111125" rIns="0" bIns="0" rtlCol="0">
            <a:spAutoFit/>
          </a:bodyPr>
          <a:lstStyle/>
          <a:p>
            <a:pPr algn="l">
              <a:lnSpc>
                <a:spcPct val="150000"/>
              </a:lnSpc>
            </a:pPr>
            <a:r>
              <a:rPr lang="fr-FR" sz="1600" b="1" i="0" u="none" strike="noStrike" baseline="0" dirty="0">
                <a:latin typeface="Segoe-Bold"/>
              </a:rPr>
              <a:t>Auto-</a:t>
            </a:r>
            <a:r>
              <a:rPr lang="fr-FR" sz="1600" b="1" i="0" u="none" strike="noStrike" baseline="0" dirty="0" err="1">
                <a:latin typeface="Segoe-Bold"/>
              </a:rPr>
              <a:t>parameterization</a:t>
            </a:r>
            <a:endParaRPr lang="fr-FR" sz="1600" b="1" i="0" u="none" strike="noStrike" baseline="0" dirty="0">
              <a:latin typeface="Segoe-Bold"/>
            </a:endParaRPr>
          </a:p>
          <a:p>
            <a:pPr algn="l">
              <a:lnSpc>
                <a:spcPct val="150000"/>
              </a:lnSpc>
            </a:pPr>
            <a:r>
              <a:rPr lang="en-GB" sz="1600" b="0" i="0" u="none" strike="noStrike" baseline="0" dirty="0">
                <a:latin typeface="Segoe"/>
              </a:rPr>
              <a:t>With this feature, the query optimizer can automatically replace a literal value in a Transact- SQL statement with a parameter in the associated query execution plan. If the query execution plan is added to the plan cache, other statements, which run the same query with different literal values, can reuse the cached plan.</a:t>
            </a:r>
          </a:p>
          <a:p>
            <a:pPr algn="l">
              <a:lnSpc>
                <a:spcPct val="150000"/>
              </a:lnSpc>
            </a:pPr>
            <a:r>
              <a:rPr lang="fr-FR" sz="1600" b="1" i="0" u="none" strike="noStrike" baseline="0" dirty="0">
                <a:latin typeface="Segoe-Bold"/>
              </a:rPr>
              <a:t>Ad Hoc </a:t>
            </a:r>
            <a:r>
              <a:rPr lang="fr-FR" sz="1600" b="1" i="0" u="none" strike="noStrike" baseline="0" dirty="0" err="1">
                <a:latin typeface="Segoe-Bold"/>
              </a:rPr>
              <a:t>Query</a:t>
            </a:r>
            <a:r>
              <a:rPr lang="fr-FR" sz="1600" b="1" i="0" u="none" strike="noStrike" baseline="0" dirty="0">
                <a:latin typeface="Segoe-Bold"/>
              </a:rPr>
              <a:t> </a:t>
            </a:r>
            <a:r>
              <a:rPr lang="fr-FR" sz="1600" b="1" i="0" u="none" strike="noStrike" baseline="0" dirty="0" err="1">
                <a:latin typeface="Segoe-Bold"/>
              </a:rPr>
              <a:t>Caching</a:t>
            </a:r>
            <a:endParaRPr lang="fr-FR" sz="1600" b="1" i="0" u="none" strike="noStrike" baseline="0" dirty="0">
              <a:latin typeface="Segoe-Bold"/>
            </a:endParaRPr>
          </a:p>
          <a:p>
            <a:pPr algn="l">
              <a:lnSpc>
                <a:spcPct val="150000"/>
              </a:lnSpc>
            </a:pPr>
            <a:r>
              <a:rPr lang="en-GB" sz="1600" b="0" i="0" u="none" strike="noStrike" baseline="0" dirty="0">
                <a:latin typeface="Segoe"/>
              </a:rPr>
              <a:t>For SQL Server instances on which large numbers of ad hoc queries are executed, the </a:t>
            </a:r>
            <a:r>
              <a:rPr lang="en-GB" sz="1600" b="1" i="0" u="none" strike="noStrike" baseline="0" dirty="0">
                <a:latin typeface="Segoe-Bold"/>
              </a:rPr>
              <a:t>SQL Plans </a:t>
            </a:r>
            <a:r>
              <a:rPr lang="en-GB" sz="1600" b="0" i="0" u="none" strike="noStrike" baseline="0" dirty="0">
                <a:latin typeface="Segoe"/>
              </a:rPr>
              <a:t>plan cache store may fill up with single-use query plans. To reduce the amount of cache space occupied by such single-use query execution plans, you can turn on the </a:t>
            </a:r>
            <a:r>
              <a:rPr lang="en-GB" sz="1600" b="1" i="0" u="none" strike="noStrike" baseline="0" dirty="0">
                <a:latin typeface="Segoe-Bold"/>
              </a:rPr>
              <a:t>optimize for ad-hoc workloads </a:t>
            </a:r>
            <a:r>
              <a:rPr lang="en-GB" sz="1600" b="0" i="0" u="none" strike="noStrike" baseline="0" dirty="0">
                <a:latin typeface="Segoe"/>
              </a:rPr>
              <a:t>option at database level. Turning on this option has the effect that a query execution plan for an ad hoc query will not be added to the plan cache until it is used for the second time.</a:t>
            </a:r>
            <a:endParaRPr sz="2000" dirty="0">
              <a:latin typeface="Segoe UI"/>
              <a:cs typeface="Segoe UI"/>
            </a:endParaRPr>
          </a:p>
        </p:txBody>
      </p:sp>
    </p:spTree>
    <p:extLst>
      <p:ext uri="{BB962C8B-B14F-4D97-AF65-F5344CB8AC3E}">
        <p14:creationId xmlns:p14="http://schemas.microsoft.com/office/powerpoint/2010/main" val="3136072880"/>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5185410" cy="449580"/>
          </a:xfrm>
          <a:prstGeom prst="rect">
            <a:avLst/>
          </a:prstGeom>
        </p:spPr>
        <p:txBody>
          <a:bodyPr vert="horz" wrap="square" lIns="0" tIns="16510" rIns="0" bIns="0" rtlCol="0">
            <a:spAutoFit/>
          </a:bodyPr>
          <a:lstStyle/>
          <a:p>
            <a:pPr marL="12700">
              <a:lnSpc>
                <a:spcPct val="100000"/>
              </a:lnSpc>
              <a:spcBef>
                <a:spcPts val="130"/>
              </a:spcBef>
            </a:pPr>
            <a:r>
              <a:rPr spc="10" dirty="0"/>
              <a:t>Maximizing</a:t>
            </a:r>
            <a:r>
              <a:rPr spc="75" dirty="0"/>
              <a:t> </a:t>
            </a:r>
            <a:r>
              <a:rPr spc="15" dirty="0"/>
              <a:t>Plan</a:t>
            </a:r>
            <a:r>
              <a:rPr spc="-5" dirty="0"/>
              <a:t> </a:t>
            </a:r>
            <a:r>
              <a:rPr spc="15" dirty="0"/>
              <a:t>Cache</a:t>
            </a:r>
            <a:r>
              <a:rPr spc="35" dirty="0"/>
              <a:t> </a:t>
            </a:r>
            <a:r>
              <a:rPr spc="10" dirty="0"/>
              <a:t>Efficiency</a:t>
            </a:r>
          </a:p>
        </p:txBody>
      </p:sp>
      <p:sp>
        <p:nvSpPr>
          <p:cNvPr id="3" name="object 3"/>
          <p:cNvSpPr txBox="1"/>
          <p:nvPr/>
        </p:nvSpPr>
        <p:spPr>
          <a:xfrm>
            <a:off x="538162" y="838200"/>
            <a:ext cx="8072438" cy="5975675"/>
          </a:xfrm>
          <a:prstGeom prst="rect">
            <a:avLst/>
          </a:prstGeom>
        </p:spPr>
        <p:txBody>
          <a:bodyPr vert="horz" wrap="square" lIns="0" tIns="111125" rIns="0" bIns="0" rtlCol="0">
            <a:spAutoFit/>
          </a:bodyPr>
          <a:lstStyle/>
          <a:p>
            <a:pPr algn="l">
              <a:lnSpc>
                <a:spcPct val="150000"/>
              </a:lnSpc>
            </a:pPr>
            <a:r>
              <a:rPr lang="fr-FR" sz="1600" b="1" i="0" u="none" strike="noStrike" baseline="0" dirty="0" err="1">
                <a:latin typeface="Segoe-Bold"/>
              </a:rPr>
              <a:t>Prepared</a:t>
            </a:r>
            <a:r>
              <a:rPr lang="fr-FR" sz="1600" b="1" i="0" u="none" strike="noStrike" baseline="0" dirty="0">
                <a:latin typeface="Segoe-Bold"/>
              </a:rPr>
              <a:t> SQL </a:t>
            </a:r>
            <a:r>
              <a:rPr lang="fr-FR" sz="1600" b="1" i="0" u="none" strike="noStrike" baseline="0" dirty="0" err="1">
                <a:latin typeface="Segoe-Bold"/>
              </a:rPr>
              <a:t>Statements</a:t>
            </a:r>
            <a:endParaRPr lang="fr-FR" sz="1600" b="1" i="0" u="none" strike="noStrike" baseline="0" dirty="0">
              <a:latin typeface="Segoe-Bold"/>
            </a:endParaRPr>
          </a:p>
          <a:p>
            <a:pPr algn="l">
              <a:lnSpc>
                <a:spcPct val="150000"/>
              </a:lnSpc>
            </a:pPr>
            <a:r>
              <a:rPr lang="en-GB" sz="1600" b="0" i="0" u="none" strike="noStrike" baseline="0" dirty="0">
                <a:latin typeface="Segoe"/>
              </a:rPr>
              <a:t>With the database engine, client applications can prepare Transact-SQL statements before they are executed, using the database API exposed through the ODBC and OLEDB interfaces. When a client application prepares a Transact-SQL statement, the statement’s query execution plan is compiled once.</a:t>
            </a:r>
          </a:p>
          <a:p>
            <a:pPr algn="l">
              <a:lnSpc>
                <a:spcPct val="150000"/>
              </a:lnSpc>
            </a:pPr>
            <a:r>
              <a:rPr lang="en-GB" sz="1600" b="0" i="0" u="none" strike="noStrike" baseline="0" dirty="0">
                <a:latin typeface="Segoe"/>
              </a:rPr>
              <a:t>Each subsequent execution of the prepared statement will reuse the precompiled query execution plan</a:t>
            </a:r>
          </a:p>
          <a:p>
            <a:pPr algn="l">
              <a:lnSpc>
                <a:spcPct val="150000"/>
              </a:lnSpc>
            </a:pPr>
            <a:endParaRPr lang="en-GB" sz="1600" dirty="0">
              <a:latin typeface="Segoe"/>
              <a:cs typeface="Segoe UI"/>
            </a:endParaRPr>
          </a:p>
          <a:p>
            <a:pPr algn="l">
              <a:lnSpc>
                <a:spcPct val="150000"/>
              </a:lnSpc>
            </a:pPr>
            <a:r>
              <a:rPr lang="en-GB" sz="1600" b="1" i="0" u="none" strike="noStrike" baseline="0" dirty="0">
                <a:latin typeface="Segoe-Bold"/>
              </a:rPr>
              <a:t>The Object Plans Plan Cache Store</a:t>
            </a:r>
            <a:endParaRPr lang="en-GB" sz="1600" b="0" i="0" u="none" strike="noStrike" baseline="0" dirty="0">
              <a:latin typeface="Segoe"/>
            </a:endParaRPr>
          </a:p>
          <a:p>
            <a:pPr algn="l">
              <a:lnSpc>
                <a:spcPct val="150000"/>
              </a:lnSpc>
            </a:pPr>
            <a:r>
              <a:rPr lang="en-GB" sz="1600" b="0" i="0" u="none" strike="noStrike" baseline="0" dirty="0">
                <a:latin typeface="Segoe"/>
              </a:rPr>
              <a:t>Stored procedures, triggers, and user-defined functions have cached query execution plans stored in the </a:t>
            </a:r>
            <a:r>
              <a:rPr lang="en-GB" sz="1600" b="1" i="0" u="none" strike="noStrike" baseline="0" dirty="0">
                <a:latin typeface="Segoe-Bold"/>
              </a:rPr>
              <a:t>Object Plans </a:t>
            </a:r>
            <a:r>
              <a:rPr lang="en-GB" sz="1600" b="0" i="0" u="none" strike="noStrike" baseline="0" dirty="0">
                <a:latin typeface="Segoe"/>
              </a:rPr>
              <a:t>plan cache store. Each Transact-SQL statement within a stored procedure, trigger, or </a:t>
            </a:r>
            <a:r>
              <a:rPr lang="en-GB" sz="1600" b="0" i="0" u="none" strike="noStrike" baseline="0" dirty="0" err="1">
                <a:latin typeface="Segoe"/>
              </a:rPr>
              <a:t>userdefined</a:t>
            </a:r>
            <a:r>
              <a:rPr lang="en-GB" sz="1600" b="0" i="0" u="none" strike="noStrike" baseline="0" dirty="0">
                <a:latin typeface="Segoe"/>
              </a:rPr>
              <a:t> function will have its own query execution plan in the </a:t>
            </a:r>
            <a:r>
              <a:rPr lang="en-GB" sz="1600" b="1" i="0" u="none" strike="noStrike" baseline="0" dirty="0">
                <a:latin typeface="Segoe-Bold"/>
              </a:rPr>
              <a:t>Object Plans </a:t>
            </a:r>
            <a:r>
              <a:rPr lang="en-GB" sz="1600" b="0" i="0" u="none" strike="noStrike" baseline="0" dirty="0">
                <a:latin typeface="Segoe"/>
              </a:rPr>
              <a:t>plan cache store; all the plans related to an object will be held in the same plan cache store hash bucket. The query execution plan for each Transact-SQL statement in a stored procedure, trigger, or user-defined function is compiled the first time the statement is executed.</a:t>
            </a:r>
            <a:endParaRPr sz="1600" dirty="0">
              <a:latin typeface="Segoe UI"/>
              <a:cs typeface="Segoe UI"/>
            </a:endParaRPr>
          </a:p>
        </p:txBody>
      </p:sp>
    </p:spTree>
    <p:extLst>
      <p:ext uri="{BB962C8B-B14F-4D97-AF65-F5344CB8AC3E}">
        <p14:creationId xmlns:p14="http://schemas.microsoft.com/office/powerpoint/2010/main" val="442482082"/>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a:spLocks noGrp="1"/>
          </p:cNvSpPr>
          <p:nvPr>
            <p:ph type="title"/>
          </p:nvPr>
        </p:nvSpPr>
        <p:spPr>
          <a:xfrm>
            <a:off x="448309" y="109474"/>
            <a:ext cx="4045585" cy="449580"/>
          </a:xfrm>
          <a:prstGeom prst="rect">
            <a:avLst/>
          </a:prstGeom>
        </p:spPr>
        <p:txBody>
          <a:bodyPr vert="horz" wrap="square" lIns="0" tIns="16510" rIns="0" bIns="0" rtlCol="0">
            <a:spAutoFit/>
          </a:bodyPr>
          <a:lstStyle/>
          <a:p>
            <a:pPr marL="12700">
              <a:lnSpc>
                <a:spcPct val="100000"/>
              </a:lnSpc>
              <a:spcBef>
                <a:spcPts val="130"/>
              </a:spcBef>
            </a:pPr>
            <a:r>
              <a:rPr spc="15" dirty="0"/>
              <a:t>Examining</a:t>
            </a:r>
            <a:r>
              <a:rPr spc="55" dirty="0"/>
              <a:t> </a:t>
            </a:r>
            <a:r>
              <a:rPr spc="20" dirty="0"/>
              <a:t>the</a:t>
            </a:r>
            <a:r>
              <a:rPr spc="-55" dirty="0"/>
              <a:t> </a:t>
            </a:r>
            <a:r>
              <a:rPr spc="15" dirty="0"/>
              <a:t>Plan</a:t>
            </a:r>
            <a:r>
              <a:rPr spc="-25" dirty="0"/>
              <a:t> </a:t>
            </a:r>
            <a:r>
              <a:rPr spc="15" dirty="0"/>
              <a:t>Cache</a:t>
            </a:r>
          </a:p>
        </p:txBody>
      </p:sp>
      <p:sp>
        <p:nvSpPr>
          <p:cNvPr id="3" name="object 3"/>
          <p:cNvSpPr txBox="1"/>
          <p:nvPr/>
        </p:nvSpPr>
        <p:spPr>
          <a:xfrm>
            <a:off x="538162" y="951275"/>
            <a:ext cx="4714240" cy="5271571"/>
          </a:xfrm>
          <a:prstGeom prst="rect">
            <a:avLst/>
          </a:prstGeom>
        </p:spPr>
        <p:txBody>
          <a:bodyPr vert="horz" wrap="square" lIns="0" tIns="111125" rIns="0" bIns="0" rtlCol="0">
            <a:spAutoFit/>
          </a:bodyPr>
          <a:lstStyle/>
          <a:p>
            <a:pPr marL="184150" indent="-171450">
              <a:lnSpc>
                <a:spcPct val="100000"/>
              </a:lnSpc>
              <a:spcBef>
                <a:spcPts val="875"/>
              </a:spcBef>
              <a:buClr>
                <a:srgbClr val="006FC0"/>
              </a:buClr>
              <a:buSzPct val="92727"/>
              <a:buFont typeface="Arial MT"/>
              <a:buChar char="•"/>
              <a:tabLst>
                <a:tab pos="184150" algn="l"/>
              </a:tabLst>
            </a:pPr>
            <a:r>
              <a:rPr sz="2750" spc="10" dirty="0">
                <a:latin typeface="Segoe UI"/>
                <a:cs typeface="Segoe UI"/>
              </a:rPr>
              <a:t>sys.dm_exec_cached_plans</a:t>
            </a:r>
            <a:endParaRPr sz="2750" dirty="0">
              <a:latin typeface="Segoe UI"/>
              <a:cs typeface="Segoe UI"/>
            </a:endParaRPr>
          </a:p>
          <a:p>
            <a:pPr marL="171450" marR="850265" lvl="1" indent="-171450" algn="r">
              <a:lnSpc>
                <a:spcPct val="100000"/>
              </a:lnSpc>
              <a:spcBef>
                <a:spcPts val="655"/>
              </a:spcBef>
              <a:buClr>
                <a:srgbClr val="006FC0"/>
              </a:buClr>
              <a:buSzPct val="89583"/>
              <a:buFont typeface="Arial MT"/>
              <a:buChar char="•"/>
              <a:tabLst>
                <a:tab pos="171450" algn="l"/>
              </a:tabLst>
            </a:pPr>
            <a:r>
              <a:rPr sz="2400" spc="-10" dirty="0">
                <a:latin typeface="Segoe UI"/>
                <a:cs typeface="Segoe UI"/>
              </a:rPr>
              <a:t>One</a:t>
            </a:r>
            <a:r>
              <a:rPr sz="2400" spc="30" dirty="0">
                <a:latin typeface="Segoe UI"/>
                <a:cs typeface="Segoe UI"/>
              </a:rPr>
              <a:t> </a:t>
            </a:r>
            <a:r>
              <a:rPr sz="2400" dirty="0">
                <a:latin typeface="Segoe UI"/>
                <a:cs typeface="Segoe UI"/>
              </a:rPr>
              <a:t>row</a:t>
            </a:r>
            <a:r>
              <a:rPr sz="2400" spc="5" dirty="0">
                <a:latin typeface="Segoe UI"/>
                <a:cs typeface="Segoe UI"/>
              </a:rPr>
              <a:t> per</a:t>
            </a:r>
            <a:r>
              <a:rPr sz="2400" spc="-65" dirty="0">
                <a:latin typeface="Segoe UI"/>
                <a:cs typeface="Segoe UI"/>
              </a:rPr>
              <a:t> </a:t>
            </a:r>
            <a:r>
              <a:rPr sz="2400" dirty="0">
                <a:latin typeface="Segoe UI"/>
                <a:cs typeface="Segoe UI"/>
              </a:rPr>
              <a:t>cached</a:t>
            </a:r>
            <a:r>
              <a:rPr sz="2400" spc="20" dirty="0">
                <a:latin typeface="Segoe UI"/>
                <a:cs typeface="Segoe UI"/>
              </a:rPr>
              <a:t> </a:t>
            </a:r>
            <a:r>
              <a:rPr sz="2400" dirty="0">
                <a:latin typeface="Segoe UI"/>
                <a:cs typeface="Segoe UI"/>
              </a:rPr>
              <a:t>plan</a:t>
            </a:r>
          </a:p>
          <a:p>
            <a:pPr marL="184150" marR="774700" indent="-184150" algn="r">
              <a:lnSpc>
                <a:spcPct val="100000"/>
              </a:lnSpc>
              <a:spcBef>
                <a:spcPts val="675"/>
              </a:spcBef>
              <a:buClr>
                <a:srgbClr val="006FC0"/>
              </a:buClr>
              <a:buSzPct val="92727"/>
              <a:buFont typeface="Arial MT"/>
              <a:buChar char="•"/>
              <a:tabLst>
                <a:tab pos="184150" algn="l"/>
              </a:tabLst>
            </a:pPr>
            <a:r>
              <a:rPr sz="2750" spc="30" dirty="0">
                <a:latin typeface="Segoe UI"/>
                <a:cs typeface="Segoe UI"/>
              </a:rPr>
              <a:t>s</a:t>
            </a:r>
            <a:r>
              <a:rPr sz="2750" spc="10" dirty="0">
                <a:latin typeface="Segoe UI"/>
                <a:cs typeface="Segoe UI"/>
              </a:rPr>
              <a:t>y</a:t>
            </a:r>
            <a:r>
              <a:rPr sz="2750" spc="40" dirty="0">
                <a:latin typeface="Segoe UI"/>
                <a:cs typeface="Segoe UI"/>
              </a:rPr>
              <a:t>s</a:t>
            </a:r>
            <a:r>
              <a:rPr sz="2750" spc="5" dirty="0">
                <a:latin typeface="Segoe UI"/>
                <a:cs typeface="Segoe UI"/>
              </a:rPr>
              <a:t>.</a:t>
            </a:r>
            <a:r>
              <a:rPr sz="2750" spc="25" dirty="0">
                <a:latin typeface="Segoe UI"/>
                <a:cs typeface="Segoe UI"/>
              </a:rPr>
              <a:t>dm</a:t>
            </a:r>
            <a:r>
              <a:rPr sz="2750" spc="-20" dirty="0">
                <a:latin typeface="Segoe UI"/>
                <a:cs typeface="Segoe UI"/>
              </a:rPr>
              <a:t>_</a:t>
            </a:r>
            <a:r>
              <a:rPr sz="2750" spc="-15" dirty="0">
                <a:latin typeface="Segoe UI"/>
                <a:cs typeface="Segoe UI"/>
              </a:rPr>
              <a:t>e</a:t>
            </a:r>
            <a:r>
              <a:rPr sz="2750" spc="10" dirty="0">
                <a:latin typeface="Segoe UI"/>
                <a:cs typeface="Segoe UI"/>
              </a:rPr>
              <a:t>x</a:t>
            </a:r>
            <a:r>
              <a:rPr sz="2750" spc="-15" dirty="0">
                <a:latin typeface="Segoe UI"/>
                <a:cs typeface="Segoe UI"/>
              </a:rPr>
              <a:t>e</a:t>
            </a:r>
            <a:r>
              <a:rPr sz="2750" spc="10" dirty="0">
                <a:latin typeface="Segoe UI"/>
                <a:cs typeface="Segoe UI"/>
              </a:rPr>
              <a:t>c</a:t>
            </a:r>
            <a:r>
              <a:rPr sz="2750" spc="-25" dirty="0">
                <a:latin typeface="Segoe UI"/>
                <a:cs typeface="Segoe UI"/>
              </a:rPr>
              <a:t>_</a:t>
            </a:r>
            <a:r>
              <a:rPr sz="2750" spc="25" dirty="0">
                <a:latin typeface="Segoe UI"/>
                <a:cs typeface="Segoe UI"/>
              </a:rPr>
              <a:t>q</a:t>
            </a:r>
            <a:r>
              <a:rPr sz="2750" spc="15" dirty="0">
                <a:latin typeface="Segoe UI"/>
                <a:cs typeface="Segoe UI"/>
              </a:rPr>
              <a:t>u</a:t>
            </a:r>
            <a:r>
              <a:rPr sz="2750" spc="-10" dirty="0">
                <a:latin typeface="Segoe UI"/>
                <a:cs typeface="Segoe UI"/>
              </a:rPr>
              <a:t>e</a:t>
            </a:r>
            <a:r>
              <a:rPr sz="2750" spc="10" dirty="0">
                <a:latin typeface="Segoe UI"/>
                <a:cs typeface="Segoe UI"/>
              </a:rPr>
              <a:t>ry</a:t>
            </a:r>
            <a:r>
              <a:rPr sz="2750" spc="-10" dirty="0">
                <a:latin typeface="Segoe UI"/>
                <a:cs typeface="Segoe UI"/>
              </a:rPr>
              <a:t>_</a:t>
            </a:r>
            <a:r>
              <a:rPr sz="2750" spc="30" dirty="0">
                <a:latin typeface="Segoe UI"/>
                <a:cs typeface="Segoe UI"/>
              </a:rPr>
              <a:t>p</a:t>
            </a:r>
            <a:r>
              <a:rPr sz="2750" dirty="0">
                <a:latin typeface="Segoe UI"/>
                <a:cs typeface="Segoe UI"/>
              </a:rPr>
              <a:t>l</a:t>
            </a:r>
            <a:r>
              <a:rPr sz="2750" spc="25" dirty="0">
                <a:latin typeface="Segoe UI"/>
                <a:cs typeface="Segoe UI"/>
              </a:rPr>
              <a:t>a</a:t>
            </a:r>
            <a:r>
              <a:rPr sz="2750" spc="15" dirty="0">
                <a:latin typeface="Segoe UI"/>
                <a:cs typeface="Segoe UI"/>
              </a:rPr>
              <a:t>n</a:t>
            </a:r>
            <a:endParaRPr sz="2750" dirty="0">
              <a:latin typeface="Segoe UI"/>
              <a:cs typeface="Segoe UI"/>
            </a:endParaRPr>
          </a:p>
          <a:p>
            <a:pPr marL="171450" marR="747395" lvl="1" indent="-171450" algn="r">
              <a:lnSpc>
                <a:spcPct val="100000"/>
              </a:lnSpc>
              <a:spcBef>
                <a:spcPts val="580"/>
              </a:spcBef>
              <a:buClr>
                <a:srgbClr val="006FC0"/>
              </a:buClr>
              <a:buSzPct val="89583"/>
              <a:buFont typeface="Arial MT"/>
              <a:buChar char="•"/>
              <a:tabLst>
                <a:tab pos="171450" algn="l"/>
              </a:tabLst>
            </a:pPr>
            <a:r>
              <a:rPr sz="2400" spc="-5" dirty="0">
                <a:latin typeface="Segoe UI"/>
                <a:cs typeface="Segoe UI"/>
              </a:rPr>
              <a:t>Query</a:t>
            </a:r>
            <a:r>
              <a:rPr sz="2400" spc="-20" dirty="0">
                <a:latin typeface="Segoe UI"/>
                <a:cs typeface="Segoe UI"/>
              </a:rPr>
              <a:t> </a:t>
            </a:r>
            <a:r>
              <a:rPr sz="2400" dirty="0">
                <a:latin typeface="Segoe UI"/>
                <a:cs typeface="Segoe UI"/>
              </a:rPr>
              <a:t>plan</a:t>
            </a:r>
            <a:r>
              <a:rPr sz="2400" spc="10" dirty="0">
                <a:latin typeface="Segoe UI"/>
                <a:cs typeface="Segoe UI"/>
              </a:rPr>
              <a:t> </a:t>
            </a:r>
            <a:r>
              <a:rPr sz="2400" spc="5" dirty="0">
                <a:latin typeface="Segoe UI"/>
                <a:cs typeface="Segoe UI"/>
              </a:rPr>
              <a:t>in</a:t>
            </a:r>
            <a:r>
              <a:rPr sz="2400" spc="15" dirty="0">
                <a:latin typeface="Segoe UI"/>
                <a:cs typeface="Segoe UI"/>
              </a:rPr>
              <a:t> </a:t>
            </a:r>
            <a:r>
              <a:rPr sz="2400" spc="5" dirty="0">
                <a:latin typeface="Segoe UI"/>
                <a:cs typeface="Segoe UI"/>
              </a:rPr>
              <a:t>XML</a:t>
            </a:r>
            <a:r>
              <a:rPr sz="2400" spc="10" dirty="0">
                <a:latin typeface="Segoe UI"/>
                <a:cs typeface="Segoe UI"/>
              </a:rPr>
              <a:t> </a:t>
            </a:r>
            <a:r>
              <a:rPr sz="2400" dirty="0">
                <a:latin typeface="Segoe UI"/>
                <a:cs typeface="Segoe UI"/>
              </a:rPr>
              <a:t>format</a:t>
            </a:r>
          </a:p>
          <a:p>
            <a:pPr marL="184150" indent="-171450">
              <a:lnSpc>
                <a:spcPct val="100000"/>
              </a:lnSpc>
              <a:spcBef>
                <a:spcPts val="675"/>
              </a:spcBef>
              <a:buClr>
                <a:srgbClr val="006FC0"/>
              </a:buClr>
              <a:buSzPct val="92727"/>
              <a:buFont typeface="Arial MT"/>
              <a:buChar char="•"/>
              <a:tabLst>
                <a:tab pos="184150" algn="l"/>
              </a:tabLst>
            </a:pPr>
            <a:r>
              <a:rPr sz="2750" spc="10" dirty="0">
                <a:latin typeface="Segoe UI"/>
                <a:cs typeface="Segoe UI"/>
              </a:rPr>
              <a:t>sys.dm_exec_text_query_plan</a:t>
            </a:r>
            <a:endParaRPr sz="2750" dirty="0">
              <a:latin typeface="Segoe UI"/>
              <a:cs typeface="Segoe UI"/>
            </a:endParaRPr>
          </a:p>
          <a:p>
            <a:pPr marL="469900" lvl="1" indent="-172085">
              <a:lnSpc>
                <a:spcPct val="100000"/>
              </a:lnSpc>
              <a:spcBef>
                <a:spcPts val="580"/>
              </a:spcBef>
              <a:buClr>
                <a:srgbClr val="006FC0"/>
              </a:buClr>
              <a:buSzPct val="89583"/>
              <a:buFont typeface="Arial MT"/>
              <a:buChar char="•"/>
              <a:tabLst>
                <a:tab pos="470534" algn="l"/>
              </a:tabLst>
            </a:pPr>
            <a:r>
              <a:rPr sz="2400" spc="-5" dirty="0">
                <a:latin typeface="Segoe UI"/>
                <a:cs typeface="Segoe UI"/>
              </a:rPr>
              <a:t>Query</a:t>
            </a:r>
            <a:r>
              <a:rPr sz="2400" spc="-30" dirty="0">
                <a:latin typeface="Segoe UI"/>
                <a:cs typeface="Segoe UI"/>
              </a:rPr>
              <a:t> </a:t>
            </a:r>
            <a:r>
              <a:rPr sz="2400" dirty="0">
                <a:latin typeface="Segoe UI"/>
                <a:cs typeface="Segoe UI"/>
              </a:rPr>
              <a:t>plan </a:t>
            </a:r>
            <a:r>
              <a:rPr sz="2400" spc="5" dirty="0">
                <a:latin typeface="Segoe UI"/>
                <a:cs typeface="Segoe UI"/>
              </a:rPr>
              <a:t>in </a:t>
            </a:r>
            <a:r>
              <a:rPr sz="2400" spc="10" dirty="0">
                <a:latin typeface="Segoe UI"/>
                <a:cs typeface="Segoe UI"/>
              </a:rPr>
              <a:t>text</a:t>
            </a:r>
            <a:r>
              <a:rPr sz="2400" spc="-55" dirty="0">
                <a:latin typeface="Segoe UI"/>
                <a:cs typeface="Segoe UI"/>
              </a:rPr>
              <a:t> </a:t>
            </a:r>
            <a:r>
              <a:rPr sz="2400" dirty="0">
                <a:latin typeface="Segoe UI"/>
                <a:cs typeface="Segoe UI"/>
              </a:rPr>
              <a:t>format</a:t>
            </a:r>
          </a:p>
          <a:p>
            <a:pPr marL="184150" indent="-171450">
              <a:lnSpc>
                <a:spcPct val="100000"/>
              </a:lnSpc>
              <a:spcBef>
                <a:spcPts val="675"/>
              </a:spcBef>
              <a:buClr>
                <a:srgbClr val="006FC0"/>
              </a:buClr>
              <a:buSzPct val="92727"/>
              <a:buFont typeface="Arial MT"/>
              <a:buChar char="•"/>
              <a:tabLst>
                <a:tab pos="184150" algn="l"/>
              </a:tabLst>
            </a:pPr>
            <a:r>
              <a:rPr sz="2750" spc="10" dirty="0">
                <a:latin typeface="Segoe UI"/>
                <a:cs typeface="Segoe UI"/>
              </a:rPr>
              <a:t>sys.dm_exec_plan_attributes</a:t>
            </a:r>
            <a:endParaRPr sz="2750" dirty="0">
              <a:latin typeface="Segoe UI"/>
              <a:cs typeface="Segoe UI"/>
            </a:endParaRPr>
          </a:p>
          <a:p>
            <a:pPr marL="469900" lvl="1" indent="-172085">
              <a:lnSpc>
                <a:spcPct val="100000"/>
              </a:lnSpc>
              <a:spcBef>
                <a:spcPts val="655"/>
              </a:spcBef>
              <a:buClr>
                <a:srgbClr val="006FC0"/>
              </a:buClr>
              <a:buSzPct val="89583"/>
              <a:buFont typeface="Arial MT"/>
              <a:buChar char="•"/>
              <a:tabLst>
                <a:tab pos="470534" algn="l"/>
              </a:tabLst>
            </a:pPr>
            <a:r>
              <a:rPr sz="2400" dirty="0">
                <a:latin typeface="Segoe UI"/>
                <a:cs typeface="Segoe UI"/>
              </a:rPr>
              <a:t>Plan</a:t>
            </a:r>
            <a:r>
              <a:rPr sz="2400" spc="-25" dirty="0">
                <a:latin typeface="Segoe UI"/>
                <a:cs typeface="Segoe UI"/>
              </a:rPr>
              <a:t> </a:t>
            </a:r>
            <a:r>
              <a:rPr sz="2400" dirty="0">
                <a:latin typeface="Segoe UI"/>
                <a:cs typeface="Segoe UI"/>
              </a:rPr>
              <a:t>attributes</a:t>
            </a:r>
          </a:p>
          <a:p>
            <a:pPr marL="184150" marR="5080" indent="-171450">
              <a:lnSpc>
                <a:spcPct val="102400"/>
              </a:lnSpc>
              <a:spcBef>
                <a:spcPts val="520"/>
              </a:spcBef>
              <a:buClr>
                <a:srgbClr val="006FC0"/>
              </a:buClr>
              <a:buSzPct val="92727"/>
              <a:buFont typeface="Arial MT"/>
              <a:buChar char="•"/>
              <a:tabLst>
                <a:tab pos="184150" algn="l"/>
              </a:tabLst>
            </a:pPr>
            <a:r>
              <a:rPr sz="2750" spc="10" dirty="0">
                <a:latin typeface="Segoe UI"/>
                <a:cs typeface="Segoe UI"/>
              </a:rPr>
              <a:t>sys.dm_exec_query_stats</a:t>
            </a:r>
            <a:r>
              <a:rPr sz="2750" spc="229" dirty="0">
                <a:latin typeface="Segoe UI"/>
                <a:cs typeface="Segoe UI"/>
              </a:rPr>
              <a:t> </a:t>
            </a:r>
            <a:r>
              <a:rPr sz="2750" spc="15" dirty="0">
                <a:latin typeface="Segoe UI"/>
                <a:cs typeface="Segoe UI"/>
              </a:rPr>
              <a:t>and </a:t>
            </a:r>
            <a:r>
              <a:rPr sz="2750" spc="-740" dirty="0">
                <a:latin typeface="Segoe UI"/>
                <a:cs typeface="Segoe UI"/>
              </a:rPr>
              <a:t> </a:t>
            </a:r>
            <a:r>
              <a:rPr sz="2750" spc="10" dirty="0">
                <a:latin typeface="Segoe UI"/>
                <a:cs typeface="Segoe UI"/>
              </a:rPr>
              <a:t>sys.dm_exec_procedure_stats</a:t>
            </a:r>
            <a:endParaRPr sz="2750" dirty="0">
              <a:latin typeface="Segoe UI"/>
              <a:cs typeface="Segoe UI"/>
            </a:endParaRPr>
          </a:p>
          <a:p>
            <a:pPr marL="469900" lvl="1" indent="-172085">
              <a:lnSpc>
                <a:spcPct val="100000"/>
              </a:lnSpc>
              <a:spcBef>
                <a:spcPts val="655"/>
              </a:spcBef>
              <a:buClr>
                <a:srgbClr val="006FC0"/>
              </a:buClr>
              <a:buSzPct val="89583"/>
              <a:buFont typeface="Arial MT"/>
              <a:buChar char="•"/>
              <a:tabLst>
                <a:tab pos="470534" algn="l"/>
              </a:tabLst>
            </a:pPr>
            <a:r>
              <a:rPr sz="2400" dirty="0">
                <a:latin typeface="Segoe UI"/>
                <a:cs typeface="Segoe UI"/>
              </a:rPr>
              <a:t>Plan</a:t>
            </a:r>
            <a:r>
              <a:rPr sz="2400" spc="-25" dirty="0">
                <a:latin typeface="Segoe UI"/>
                <a:cs typeface="Segoe UI"/>
              </a:rPr>
              <a:t> </a:t>
            </a:r>
            <a:r>
              <a:rPr sz="2400" spc="5" dirty="0">
                <a:latin typeface="Segoe UI"/>
                <a:cs typeface="Segoe UI"/>
              </a:rPr>
              <a:t>statistics</a:t>
            </a:r>
            <a:endParaRPr sz="2400" dirty="0">
              <a:latin typeface="Segoe UI"/>
              <a:cs typeface="Segoe UI"/>
            </a:endParaRPr>
          </a:p>
        </p:txBody>
      </p:sp>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8309" y="109474"/>
            <a:ext cx="8238491" cy="6236772"/>
          </a:xfrm>
          <a:prstGeom prst="rect">
            <a:avLst/>
          </a:prstGeom>
        </p:spPr>
        <p:txBody>
          <a:bodyPr vert="horz" wrap="square" lIns="0" tIns="16510" rIns="0" bIns="0" rtlCol="0">
            <a:spAutoFit/>
          </a:bodyPr>
          <a:lstStyle/>
          <a:p>
            <a:pPr marL="12700" algn="just">
              <a:lnSpc>
                <a:spcPct val="100000"/>
              </a:lnSpc>
              <a:spcBef>
                <a:spcPts val="130"/>
              </a:spcBef>
            </a:pPr>
            <a:r>
              <a:rPr sz="2750" spc="15" dirty="0">
                <a:solidFill>
                  <a:srgbClr val="FFFFFF"/>
                </a:solidFill>
                <a:latin typeface="Segoe UI"/>
                <a:cs typeface="Segoe UI"/>
              </a:rPr>
              <a:t>Demonstration:</a:t>
            </a:r>
            <a:r>
              <a:rPr sz="2750" dirty="0">
                <a:solidFill>
                  <a:srgbClr val="FFFFFF"/>
                </a:solidFill>
                <a:latin typeface="Segoe UI"/>
                <a:cs typeface="Segoe UI"/>
              </a:rPr>
              <a:t> </a:t>
            </a:r>
            <a:r>
              <a:rPr sz="2750" spc="10" dirty="0">
                <a:solidFill>
                  <a:srgbClr val="FFFFFF"/>
                </a:solidFill>
                <a:latin typeface="Segoe UI"/>
                <a:cs typeface="Segoe UI"/>
              </a:rPr>
              <a:t>Analyzing</a:t>
            </a:r>
            <a:r>
              <a:rPr sz="2750" spc="85" dirty="0">
                <a:solidFill>
                  <a:srgbClr val="FFFFFF"/>
                </a:solidFill>
                <a:latin typeface="Segoe UI"/>
                <a:cs typeface="Segoe UI"/>
              </a:rPr>
              <a:t> </a:t>
            </a:r>
            <a:r>
              <a:rPr sz="2750" spc="20" dirty="0">
                <a:solidFill>
                  <a:srgbClr val="FFFFFF"/>
                </a:solidFill>
                <a:latin typeface="Segoe UI"/>
                <a:cs typeface="Segoe UI"/>
              </a:rPr>
              <a:t>the</a:t>
            </a:r>
            <a:r>
              <a:rPr sz="2750" spc="-25" dirty="0">
                <a:solidFill>
                  <a:srgbClr val="FFFFFF"/>
                </a:solidFill>
                <a:latin typeface="Segoe UI"/>
                <a:cs typeface="Segoe UI"/>
              </a:rPr>
              <a:t> </a:t>
            </a:r>
            <a:r>
              <a:rPr sz="2750" spc="10" dirty="0">
                <a:solidFill>
                  <a:srgbClr val="FFFFFF"/>
                </a:solidFill>
                <a:latin typeface="Segoe UI"/>
                <a:cs typeface="Segoe UI"/>
              </a:rPr>
              <a:t>Query</a:t>
            </a:r>
            <a:r>
              <a:rPr sz="2750" spc="80" dirty="0">
                <a:solidFill>
                  <a:srgbClr val="FFFFFF"/>
                </a:solidFill>
                <a:latin typeface="Segoe UI"/>
                <a:cs typeface="Segoe UI"/>
              </a:rPr>
              <a:t> </a:t>
            </a:r>
            <a:r>
              <a:rPr sz="2750" spc="15" dirty="0">
                <a:solidFill>
                  <a:srgbClr val="FFFFFF"/>
                </a:solidFill>
                <a:latin typeface="Segoe UI"/>
                <a:cs typeface="Segoe UI"/>
              </a:rPr>
              <a:t>Plan</a:t>
            </a:r>
            <a:r>
              <a:rPr sz="2750" dirty="0">
                <a:solidFill>
                  <a:srgbClr val="FFFFFF"/>
                </a:solidFill>
                <a:latin typeface="Segoe UI"/>
                <a:cs typeface="Segoe UI"/>
              </a:rPr>
              <a:t> </a:t>
            </a:r>
            <a:r>
              <a:rPr sz="2750" spc="15" dirty="0">
                <a:solidFill>
                  <a:srgbClr val="FFFFFF"/>
                </a:solidFill>
                <a:latin typeface="Segoe UI"/>
                <a:cs typeface="Segoe UI"/>
              </a:rPr>
              <a:t>Cache</a:t>
            </a:r>
            <a:endParaRPr sz="2750" dirty="0">
              <a:latin typeface="Segoe UI"/>
              <a:cs typeface="Segoe UI"/>
            </a:endParaRPr>
          </a:p>
          <a:p>
            <a:pPr>
              <a:lnSpc>
                <a:spcPct val="100000"/>
              </a:lnSpc>
              <a:spcBef>
                <a:spcPts val="15"/>
              </a:spcBef>
            </a:pPr>
            <a:endParaRPr sz="3050" dirty="0">
              <a:latin typeface="Segoe UI"/>
              <a:cs typeface="Segoe UI"/>
            </a:endParaRPr>
          </a:p>
          <a:p>
            <a:pPr marL="102235" algn="just">
              <a:lnSpc>
                <a:spcPct val="150000"/>
              </a:lnSpc>
            </a:pPr>
            <a:r>
              <a:rPr sz="2400" spc="10" dirty="0">
                <a:latin typeface="Segoe UI"/>
                <a:cs typeface="Segoe UI"/>
              </a:rPr>
              <a:t>In</a:t>
            </a:r>
            <a:r>
              <a:rPr sz="2400" spc="-10" dirty="0">
                <a:latin typeface="Segoe UI"/>
                <a:cs typeface="Segoe UI"/>
              </a:rPr>
              <a:t> </a:t>
            </a:r>
            <a:r>
              <a:rPr sz="2400" spc="15" dirty="0">
                <a:latin typeface="Segoe UI"/>
                <a:cs typeface="Segoe UI"/>
              </a:rPr>
              <a:t>this</a:t>
            </a:r>
            <a:r>
              <a:rPr sz="2400" spc="10" dirty="0">
                <a:latin typeface="Segoe UI"/>
                <a:cs typeface="Segoe UI"/>
              </a:rPr>
              <a:t> </a:t>
            </a:r>
            <a:r>
              <a:rPr sz="2400" spc="20" dirty="0">
                <a:latin typeface="Segoe UI"/>
                <a:cs typeface="Segoe UI"/>
              </a:rPr>
              <a:t>demonstration,</a:t>
            </a:r>
            <a:r>
              <a:rPr sz="2400" spc="-5" dirty="0">
                <a:latin typeface="Segoe UI"/>
                <a:cs typeface="Segoe UI"/>
              </a:rPr>
              <a:t> </a:t>
            </a:r>
            <a:r>
              <a:rPr sz="2400" spc="20" dirty="0">
                <a:latin typeface="Segoe UI"/>
                <a:cs typeface="Segoe UI"/>
              </a:rPr>
              <a:t>you</a:t>
            </a:r>
            <a:r>
              <a:rPr sz="2400" spc="-5" dirty="0">
                <a:latin typeface="Segoe UI"/>
                <a:cs typeface="Segoe UI"/>
              </a:rPr>
              <a:t> </a:t>
            </a:r>
            <a:r>
              <a:rPr sz="2400" spc="10" dirty="0">
                <a:latin typeface="Segoe UI"/>
                <a:cs typeface="Segoe UI"/>
              </a:rPr>
              <a:t>will</a:t>
            </a:r>
            <a:r>
              <a:rPr sz="2400" spc="60" dirty="0">
                <a:latin typeface="Segoe UI"/>
                <a:cs typeface="Segoe UI"/>
              </a:rPr>
              <a:t> </a:t>
            </a:r>
            <a:r>
              <a:rPr sz="2400" dirty="0">
                <a:latin typeface="Segoe UI"/>
                <a:cs typeface="Segoe UI"/>
              </a:rPr>
              <a:t>see:</a:t>
            </a:r>
          </a:p>
          <a:p>
            <a:pPr marL="445135" marR="291465" indent="-342900" algn="just">
              <a:lnSpc>
                <a:spcPct val="150000"/>
              </a:lnSpc>
              <a:spcBef>
                <a:spcPts val="605"/>
              </a:spcBef>
              <a:buClr>
                <a:srgbClr val="006FC0"/>
              </a:buClr>
              <a:buSzPct val="92727"/>
              <a:buFont typeface="Arial" panose="020B0604020202020204" pitchFamily="34" charset="0"/>
              <a:buChar char="•"/>
              <a:tabLst>
                <a:tab pos="274320" algn="l"/>
              </a:tabLst>
            </a:pPr>
            <a:r>
              <a:rPr sz="2400" spc="15" dirty="0">
                <a:latin typeface="Segoe UI"/>
                <a:cs typeface="Segoe UI"/>
              </a:rPr>
              <a:t>Methods </a:t>
            </a:r>
            <a:r>
              <a:rPr sz="2400" spc="25" dirty="0">
                <a:latin typeface="Segoe UI"/>
                <a:cs typeface="Segoe UI"/>
              </a:rPr>
              <a:t>for </a:t>
            </a:r>
            <a:r>
              <a:rPr sz="2400" spc="10" dirty="0">
                <a:latin typeface="Segoe UI"/>
                <a:cs typeface="Segoe UI"/>
              </a:rPr>
              <a:t>collecting </a:t>
            </a:r>
            <a:r>
              <a:rPr sz="2400" spc="20" dirty="0">
                <a:latin typeface="Segoe UI"/>
                <a:cs typeface="Segoe UI"/>
              </a:rPr>
              <a:t>information about the</a:t>
            </a:r>
            <a:r>
              <a:rPr lang="en-GB" sz="2400" spc="20" dirty="0">
                <a:latin typeface="Segoe UI"/>
                <a:cs typeface="Segoe UI"/>
              </a:rPr>
              <a:t> </a:t>
            </a:r>
            <a:r>
              <a:rPr sz="2400" spc="15" dirty="0">
                <a:latin typeface="Segoe UI"/>
                <a:cs typeface="Segoe UI"/>
              </a:rPr>
              <a:t>plan</a:t>
            </a:r>
            <a:r>
              <a:rPr sz="2400" dirty="0">
                <a:latin typeface="Segoe UI"/>
                <a:cs typeface="Segoe UI"/>
              </a:rPr>
              <a:t> </a:t>
            </a:r>
            <a:r>
              <a:rPr sz="2400" spc="10" dirty="0">
                <a:latin typeface="Segoe UI"/>
                <a:cs typeface="Segoe UI"/>
              </a:rPr>
              <a:t>cache</a:t>
            </a:r>
            <a:endParaRPr sz="2400" dirty="0">
              <a:latin typeface="Segoe UI"/>
              <a:cs typeface="Segoe UI"/>
            </a:endParaRPr>
          </a:p>
          <a:p>
            <a:pPr marL="445135" marR="5080" indent="-342900" algn="just">
              <a:lnSpc>
                <a:spcPct val="150000"/>
              </a:lnSpc>
              <a:spcBef>
                <a:spcPts val="635"/>
              </a:spcBef>
              <a:buClr>
                <a:srgbClr val="006FC0"/>
              </a:buClr>
              <a:buSzPct val="92727"/>
              <a:buFont typeface="Arial" panose="020B0604020202020204" pitchFamily="34" charset="0"/>
              <a:buChar char="•"/>
              <a:tabLst>
                <a:tab pos="274320" algn="l"/>
              </a:tabLst>
            </a:pPr>
            <a:r>
              <a:rPr sz="2400" spc="15" dirty="0">
                <a:latin typeface="Segoe UI"/>
                <a:cs typeface="Segoe UI"/>
              </a:rPr>
              <a:t>A </a:t>
            </a:r>
            <a:r>
              <a:rPr sz="2400" spc="20" dirty="0">
                <a:latin typeface="Segoe UI"/>
                <a:cs typeface="Segoe UI"/>
              </a:rPr>
              <a:t>method </a:t>
            </a:r>
            <a:r>
              <a:rPr sz="2400" spc="25" dirty="0">
                <a:latin typeface="Segoe UI"/>
                <a:cs typeface="Segoe UI"/>
              </a:rPr>
              <a:t>for </a:t>
            </a:r>
            <a:r>
              <a:rPr sz="2400" spc="10" dirty="0">
                <a:latin typeface="Segoe UI"/>
                <a:cs typeface="Segoe UI"/>
              </a:rPr>
              <a:t>retrieving a query execution </a:t>
            </a:r>
            <a:r>
              <a:rPr sz="2400" spc="15" dirty="0">
                <a:latin typeface="Segoe UI"/>
                <a:cs typeface="Segoe UI"/>
              </a:rPr>
              <a:t>plan </a:t>
            </a:r>
            <a:r>
              <a:rPr sz="2400" spc="-740" dirty="0">
                <a:latin typeface="Segoe UI"/>
                <a:cs typeface="Segoe UI"/>
              </a:rPr>
              <a:t> </a:t>
            </a:r>
            <a:r>
              <a:rPr sz="2400" spc="25" dirty="0">
                <a:latin typeface="Segoe UI"/>
                <a:cs typeface="Segoe UI"/>
              </a:rPr>
              <a:t>for </a:t>
            </a:r>
            <a:r>
              <a:rPr sz="2400" spc="15" dirty="0">
                <a:latin typeface="Segoe UI"/>
                <a:cs typeface="Segoe UI"/>
              </a:rPr>
              <a:t>an ad </a:t>
            </a:r>
            <a:r>
              <a:rPr sz="2400" spc="20" dirty="0">
                <a:latin typeface="Segoe UI"/>
                <a:cs typeface="Segoe UI"/>
              </a:rPr>
              <a:t>hoc Transact-SQL </a:t>
            </a:r>
            <a:r>
              <a:rPr sz="2400" spc="15" dirty="0">
                <a:latin typeface="Segoe UI"/>
                <a:cs typeface="Segoe UI"/>
              </a:rPr>
              <a:t>statement </a:t>
            </a:r>
            <a:r>
              <a:rPr sz="2400" spc="25" dirty="0">
                <a:latin typeface="Segoe UI"/>
                <a:cs typeface="Segoe UI"/>
              </a:rPr>
              <a:t>from </a:t>
            </a:r>
            <a:r>
              <a:rPr sz="2400" spc="20" dirty="0">
                <a:latin typeface="Segoe UI"/>
                <a:cs typeface="Segoe UI"/>
              </a:rPr>
              <a:t>the </a:t>
            </a:r>
            <a:r>
              <a:rPr sz="2400" spc="-740" dirty="0">
                <a:latin typeface="Segoe UI"/>
                <a:cs typeface="Segoe UI"/>
              </a:rPr>
              <a:t> </a:t>
            </a:r>
            <a:r>
              <a:rPr sz="2400" spc="15" dirty="0">
                <a:latin typeface="Segoe UI"/>
                <a:cs typeface="Segoe UI"/>
              </a:rPr>
              <a:t>plan</a:t>
            </a:r>
            <a:r>
              <a:rPr sz="2400" spc="750" dirty="0">
                <a:latin typeface="Segoe UI"/>
                <a:cs typeface="Segoe UI"/>
              </a:rPr>
              <a:t> </a:t>
            </a:r>
            <a:r>
              <a:rPr sz="2400" spc="10" dirty="0">
                <a:latin typeface="Segoe UI"/>
                <a:cs typeface="Segoe UI"/>
              </a:rPr>
              <a:t>cache</a:t>
            </a:r>
            <a:endParaRPr sz="2400" dirty="0">
              <a:latin typeface="Segoe UI"/>
              <a:cs typeface="Segoe UI"/>
            </a:endParaRPr>
          </a:p>
          <a:p>
            <a:pPr marL="445135" marR="743585" indent="-342900">
              <a:lnSpc>
                <a:spcPct val="150000"/>
              </a:lnSpc>
              <a:spcBef>
                <a:spcPts val="600"/>
              </a:spcBef>
              <a:buClr>
                <a:srgbClr val="006FC0"/>
              </a:buClr>
              <a:buSzPct val="92727"/>
              <a:buFont typeface="Arial" panose="020B0604020202020204" pitchFamily="34" charset="0"/>
              <a:buChar char="•"/>
              <a:tabLst>
                <a:tab pos="274320" algn="l"/>
              </a:tabLst>
            </a:pPr>
            <a:r>
              <a:rPr sz="2400" dirty="0">
                <a:latin typeface="Segoe UI"/>
                <a:cs typeface="Segoe UI"/>
              </a:rPr>
              <a:t>The</a:t>
            </a:r>
            <a:r>
              <a:rPr sz="2400" spc="45" dirty="0">
                <a:latin typeface="Segoe UI"/>
                <a:cs typeface="Segoe UI"/>
              </a:rPr>
              <a:t> </a:t>
            </a:r>
            <a:r>
              <a:rPr sz="2400" spc="15" dirty="0">
                <a:latin typeface="Segoe UI"/>
                <a:cs typeface="Segoe UI"/>
              </a:rPr>
              <a:t>effects </a:t>
            </a:r>
            <a:r>
              <a:rPr sz="2400" spc="20" dirty="0">
                <a:latin typeface="Segoe UI"/>
                <a:cs typeface="Segoe UI"/>
              </a:rPr>
              <a:t>of</a:t>
            </a:r>
            <a:r>
              <a:rPr sz="2400" spc="25" dirty="0">
                <a:latin typeface="Segoe UI"/>
                <a:cs typeface="Segoe UI"/>
              </a:rPr>
              <a:t> </a:t>
            </a:r>
            <a:r>
              <a:rPr sz="2400" spc="10" dirty="0">
                <a:latin typeface="Segoe UI"/>
                <a:cs typeface="Segoe UI"/>
              </a:rPr>
              <a:t>DBCC</a:t>
            </a:r>
            <a:r>
              <a:rPr sz="2400" spc="85" dirty="0">
                <a:latin typeface="Segoe UI"/>
                <a:cs typeface="Segoe UI"/>
              </a:rPr>
              <a:t> </a:t>
            </a:r>
            <a:r>
              <a:rPr sz="2400" spc="15" dirty="0">
                <a:latin typeface="Segoe UI"/>
                <a:cs typeface="Segoe UI"/>
              </a:rPr>
              <a:t>FREEPROCCACHE</a:t>
            </a:r>
            <a:r>
              <a:rPr sz="2400" spc="160" dirty="0">
                <a:latin typeface="Segoe UI"/>
                <a:cs typeface="Segoe UI"/>
              </a:rPr>
              <a:t> </a:t>
            </a:r>
            <a:r>
              <a:rPr sz="2400" spc="15" dirty="0">
                <a:latin typeface="Segoe UI"/>
                <a:cs typeface="Segoe UI"/>
              </a:rPr>
              <a:t>and</a:t>
            </a:r>
            <a:r>
              <a:rPr lang="en-GB" sz="2400" spc="15" dirty="0">
                <a:latin typeface="Segoe UI"/>
                <a:cs typeface="Segoe UI"/>
              </a:rPr>
              <a:t> </a:t>
            </a:r>
            <a:r>
              <a:rPr lang="fr-FR" sz="2400" spc="15" dirty="0">
                <a:latin typeface="Segoe UI"/>
                <a:cs typeface="Segoe UI"/>
              </a:rPr>
              <a:t>s</a:t>
            </a:r>
            <a:r>
              <a:rPr sz="2400" spc="15" dirty="0" err="1">
                <a:latin typeface="Segoe UI"/>
                <a:cs typeface="Segoe UI"/>
              </a:rPr>
              <a:t>p_recompile</a:t>
            </a:r>
            <a:endParaRPr sz="2400" dirty="0">
              <a:latin typeface="Segoe UI"/>
              <a:cs typeface="Segoe UI"/>
            </a:endParaRPr>
          </a:p>
          <a:p>
            <a:pPr marL="444500" indent="-342900">
              <a:lnSpc>
                <a:spcPct val="150000"/>
              </a:lnSpc>
              <a:spcBef>
                <a:spcPts val="680"/>
              </a:spcBef>
              <a:buClr>
                <a:srgbClr val="006FC0"/>
              </a:buClr>
              <a:buSzPct val="92727"/>
              <a:buFont typeface="Arial" panose="020B0604020202020204" pitchFamily="34" charset="0"/>
              <a:buChar char="•"/>
              <a:tabLst>
                <a:tab pos="274320" algn="l"/>
              </a:tabLst>
            </a:pPr>
            <a:r>
              <a:rPr sz="2400" spc="15" dirty="0">
                <a:latin typeface="Segoe UI"/>
                <a:cs typeface="Segoe UI"/>
              </a:rPr>
              <a:t>An</a:t>
            </a:r>
            <a:r>
              <a:rPr sz="2400" spc="-5" dirty="0">
                <a:latin typeface="Segoe UI"/>
                <a:cs typeface="Segoe UI"/>
              </a:rPr>
              <a:t> </a:t>
            </a:r>
            <a:r>
              <a:rPr sz="2400" spc="10" dirty="0">
                <a:latin typeface="Segoe UI"/>
                <a:cs typeface="Segoe UI"/>
              </a:rPr>
              <a:t>example</a:t>
            </a:r>
            <a:r>
              <a:rPr sz="2400" spc="120" dirty="0">
                <a:latin typeface="Segoe UI"/>
                <a:cs typeface="Segoe UI"/>
              </a:rPr>
              <a:t> </a:t>
            </a:r>
            <a:r>
              <a:rPr sz="2400" spc="20" dirty="0">
                <a:latin typeface="Segoe UI"/>
                <a:cs typeface="Segoe UI"/>
              </a:rPr>
              <a:t>of</a:t>
            </a:r>
            <a:r>
              <a:rPr sz="2400" spc="-50" dirty="0">
                <a:latin typeface="Segoe UI"/>
                <a:cs typeface="Segoe UI"/>
              </a:rPr>
              <a:t> </a:t>
            </a:r>
            <a:r>
              <a:rPr sz="2400" spc="20" dirty="0">
                <a:latin typeface="Segoe UI"/>
                <a:cs typeface="Segoe UI"/>
              </a:rPr>
              <a:t>auto-parameterization</a:t>
            </a:r>
            <a:endParaRPr lang="en-US" sz="2400" spc="20" dirty="0">
              <a:latin typeface="Segoe UI"/>
              <a:cs typeface="Segoe UI"/>
            </a:endParaRPr>
          </a:p>
          <a:p>
            <a:pPr marL="444500" indent="-342900">
              <a:lnSpc>
                <a:spcPct val="150000"/>
              </a:lnSpc>
              <a:spcBef>
                <a:spcPts val="680"/>
              </a:spcBef>
              <a:buClr>
                <a:srgbClr val="006FC0"/>
              </a:buClr>
              <a:buSzPct val="92727"/>
              <a:buFont typeface="Arial" panose="020B0604020202020204" pitchFamily="34" charset="0"/>
              <a:buChar char="•"/>
              <a:tabLst>
                <a:tab pos="274320" algn="l"/>
              </a:tabLst>
            </a:pPr>
            <a:r>
              <a:rPr lang="en-US" sz="2400" b="1" spc="20" dirty="0">
                <a:solidFill>
                  <a:srgbClr val="FF0000"/>
                </a:solidFill>
                <a:effectLst>
                  <a:outerShdw blurRad="38100" dist="38100" dir="2700000" algn="tl">
                    <a:srgbClr val="000000">
                      <a:alpha val="43137"/>
                    </a:srgbClr>
                  </a:outerShdw>
                </a:effectLst>
                <a:latin typeface="Segoe UI"/>
                <a:cs typeface="Segoe UI"/>
              </a:rPr>
              <a:t>Pg231</a:t>
            </a:r>
            <a:endParaRPr sz="2400" b="1" dirty="0">
              <a:solidFill>
                <a:srgbClr val="FF0000"/>
              </a:solidFill>
              <a:effectLst>
                <a:outerShdw blurRad="38100" dist="38100" dir="2700000" algn="tl">
                  <a:srgbClr val="000000">
                    <a:alpha val="43137"/>
                  </a:srgbClr>
                </a:outerShdw>
              </a:effectLst>
              <a:latin typeface="Segoe UI"/>
              <a:cs typeface="Segoe UI"/>
            </a:endParaRPr>
          </a:p>
        </p:txBody>
      </p:sp>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object 2"/>
          <p:cNvSpPr txBox="1"/>
          <p:nvPr/>
        </p:nvSpPr>
        <p:spPr>
          <a:xfrm>
            <a:off x="446722" y="109474"/>
            <a:ext cx="8163878" cy="5967467"/>
          </a:xfrm>
          <a:prstGeom prst="rect">
            <a:avLst/>
          </a:prstGeom>
        </p:spPr>
        <p:txBody>
          <a:bodyPr vert="horz" wrap="square" lIns="0" tIns="16510" rIns="0" bIns="0" rtlCol="0">
            <a:spAutoFit/>
          </a:bodyPr>
          <a:lstStyle/>
          <a:p>
            <a:pPr marL="13970">
              <a:lnSpc>
                <a:spcPct val="100000"/>
              </a:lnSpc>
              <a:spcBef>
                <a:spcPts val="130"/>
              </a:spcBef>
            </a:pPr>
            <a:r>
              <a:rPr sz="2750" spc="10" dirty="0">
                <a:solidFill>
                  <a:srgbClr val="FFFFFF"/>
                </a:solidFill>
                <a:latin typeface="Segoe UI"/>
                <a:cs typeface="Segoe UI"/>
              </a:rPr>
              <a:t>Lesson</a:t>
            </a:r>
            <a:r>
              <a:rPr sz="2750" spc="65" dirty="0">
                <a:solidFill>
                  <a:srgbClr val="FFFFFF"/>
                </a:solidFill>
                <a:latin typeface="Segoe UI"/>
                <a:cs typeface="Segoe UI"/>
              </a:rPr>
              <a:t> </a:t>
            </a:r>
            <a:r>
              <a:rPr sz="2750" spc="5" dirty="0">
                <a:solidFill>
                  <a:srgbClr val="FFFFFF"/>
                </a:solidFill>
                <a:latin typeface="Segoe UI"/>
                <a:cs typeface="Segoe UI"/>
              </a:rPr>
              <a:t>2:</a:t>
            </a:r>
            <a:r>
              <a:rPr sz="2750" spc="-15" dirty="0">
                <a:solidFill>
                  <a:srgbClr val="FFFFFF"/>
                </a:solidFill>
                <a:latin typeface="Segoe UI"/>
                <a:cs typeface="Segoe UI"/>
              </a:rPr>
              <a:t> </a:t>
            </a:r>
            <a:r>
              <a:rPr sz="2750" spc="15" dirty="0">
                <a:solidFill>
                  <a:srgbClr val="FFFFFF"/>
                </a:solidFill>
                <a:latin typeface="Segoe UI"/>
                <a:cs typeface="Segoe UI"/>
              </a:rPr>
              <a:t>Troubleshooting</a:t>
            </a:r>
            <a:r>
              <a:rPr sz="2750" spc="75" dirty="0">
                <a:solidFill>
                  <a:srgbClr val="FFFFFF"/>
                </a:solidFill>
                <a:latin typeface="Segoe UI"/>
                <a:cs typeface="Segoe UI"/>
              </a:rPr>
              <a:t> </a:t>
            </a:r>
            <a:r>
              <a:rPr sz="2750" spc="20" dirty="0">
                <a:solidFill>
                  <a:srgbClr val="FFFFFF"/>
                </a:solidFill>
                <a:latin typeface="Segoe UI"/>
                <a:cs typeface="Segoe UI"/>
              </a:rPr>
              <a:t>with</a:t>
            </a:r>
            <a:r>
              <a:rPr sz="2750" spc="-5" dirty="0">
                <a:solidFill>
                  <a:srgbClr val="FFFFFF"/>
                </a:solidFill>
                <a:latin typeface="Segoe UI"/>
                <a:cs typeface="Segoe UI"/>
              </a:rPr>
              <a:t> </a:t>
            </a:r>
            <a:r>
              <a:rPr sz="2750" spc="20" dirty="0">
                <a:solidFill>
                  <a:srgbClr val="FFFFFF"/>
                </a:solidFill>
                <a:latin typeface="Segoe UI"/>
                <a:cs typeface="Segoe UI"/>
              </a:rPr>
              <a:t>the</a:t>
            </a:r>
            <a:r>
              <a:rPr sz="2750" spc="-40" dirty="0">
                <a:solidFill>
                  <a:srgbClr val="FFFFFF"/>
                </a:solidFill>
                <a:latin typeface="Segoe UI"/>
                <a:cs typeface="Segoe UI"/>
              </a:rPr>
              <a:t> </a:t>
            </a:r>
            <a:r>
              <a:rPr sz="2750" spc="15" dirty="0">
                <a:solidFill>
                  <a:srgbClr val="FFFFFF"/>
                </a:solidFill>
                <a:latin typeface="Segoe UI"/>
                <a:cs typeface="Segoe UI"/>
              </a:rPr>
              <a:t>Plan</a:t>
            </a:r>
            <a:r>
              <a:rPr sz="2750" spc="65" dirty="0">
                <a:solidFill>
                  <a:srgbClr val="FFFFFF"/>
                </a:solidFill>
                <a:latin typeface="Segoe UI"/>
                <a:cs typeface="Segoe UI"/>
              </a:rPr>
              <a:t> </a:t>
            </a:r>
            <a:r>
              <a:rPr sz="2750" spc="15" dirty="0">
                <a:solidFill>
                  <a:srgbClr val="FFFFFF"/>
                </a:solidFill>
                <a:latin typeface="Segoe UI"/>
                <a:cs typeface="Segoe UI"/>
              </a:rPr>
              <a:t>Cache</a:t>
            </a:r>
            <a:endParaRPr sz="2750" dirty="0">
              <a:latin typeface="Segoe UI"/>
              <a:cs typeface="Segoe UI"/>
            </a:endParaRPr>
          </a:p>
          <a:p>
            <a:pPr>
              <a:lnSpc>
                <a:spcPct val="100000"/>
              </a:lnSpc>
              <a:spcBef>
                <a:spcPts val="55"/>
              </a:spcBef>
            </a:pPr>
            <a:endParaRPr sz="2750" dirty="0">
              <a:latin typeface="Segoe UI"/>
              <a:cs typeface="Segoe UI"/>
            </a:endParaRPr>
          </a:p>
          <a:p>
            <a:pPr algn="l">
              <a:lnSpc>
                <a:spcPct val="150000"/>
              </a:lnSpc>
            </a:pPr>
            <a:r>
              <a:rPr lang="en-GB" sz="1600" b="0" i="0" u="none" strike="noStrike" baseline="0" dirty="0">
                <a:latin typeface="Segoe"/>
              </a:rPr>
              <a:t>The plan cache can be a useful source of information when you are troubleshooting query performance problems. This lesson covers issues you should be aware of when using the plan cache as a troubleshooting tool, in addition to performance problems that may arise in the plan cache itself.</a:t>
            </a:r>
          </a:p>
          <a:p>
            <a:pPr algn="l">
              <a:lnSpc>
                <a:spcPct val="150000"/>
              </a:lnSpc>
            </a:pPr>
            <a:endParaRPr lang="en-GB" sz="2400" spc="10" dirty="0">
              <a:latin typeface="Segoe UI"/>
              <a:cs typeface="Segoe UI"/>
            </a:endParaRPr>
          </a:p>
          <a:p>
            <a:pPr marL="469900" indent="-457200">
              <a:lnSpc>
                <a:spcPct val="150000"/>
              </a:lnSpc>
              <a:buClr>
                <a:srgbClr val="006FC0"/>
              </a:buClr>
              <a:buSzPct val="92727"/>
              <a:buFont typeface="Arial" panose="020B0604020202020204" pitchFamily="34" charset="0"/>
              <a:buChar char="•"/>
              <a:tabLst>
                <a:tab pos="184150" algn="l"/>
              </a:tabLst>
            </a:pPr>
            <a:r>
              <a:rPr sz="2400" spc="10" dirty="0">
                <a:latin typeface="Segoe UI"/>
                <a:cs typeface="Segoe UI"/>
              </a:rPr>
              <a:t>Query</a:t>
            </a:r>
            <a:r>
              <a:rPr sz="2400" spc="65" dirty="0">
                <a:latin typeface="Segoe UI"/>
                <a:cs typeface="Segoe UI"/>
              </a:rPr>
              <a:t> </a:t>
            </a:r>
            <a:r>
              <a:rPr sz="2400" spc="15" dirty="0">
                <a:latin typeface="Segoe UI"/>
                <a:cs typeface="Segoe UI"/>
              </a:rPr>
              <a:t>Execution</a:t>
            </a:r>
            <a:r>
              <a:rPr sz="2400" spc="60" dirty="0">
                <a:latin typeface="Segoe UI"/>
                <a:cs typeface="Segoe UI"/>
              </a:rPr>
              <a:t> </a:t>
            </a:r>
            <a:r>
              <a:rPr sz="2400" spc="15" dirty="0">
                <a:latin typeface="Segoe UI"/>
                <a:cs typeface="Segoe UI"/>
              </a:rPr>
              <a:t>Plan</a:t>
            </a:r>
            <a:r>
              <a:rPr sz="2400" spc="-5" dirty="0">
                <a:latin typeface="Segoe UI"/>
                <a:cs typeface="Segoe UI"/>
              </a:rPr>
              <a:t> </a:t>
            </a:r>
            <a:r>
              <a:rPr sz="2400" spc="15" dirty="0">
                <a:latin typeface="Segoe UI"/>
                <a:cs typeface="Segoe UI"/>
              </a:rPr>
              <a:t>Recompilation</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15" dirty="0">
                <a:latin typeface="Segoe UI"/>
                <a:cs typeface="Segoe UI"/>
              </a:rPr>
              <a:t>Recompilation</a:t>
            </a:r>
            <a:r>
              <a:rPr sz="2400" spc="40" dirty="0">
                <a:latin typeface="Segoe UI"/>
                <a:cs typeface="Segoe UI"/>
              </a:rPr>
              <a:t> </a:t>
            </a:r>
            <a:r>
              <a:rPr sz="2400" spc="15" dirty="0">
                <a:latin typeface="Segoe UI"/>
                <a:cs typeface="Segoe UI"/>
              </a:rPr>
              <a:t>Issues</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15" dirty="0">
                <a:latin typeface="Segoe UI"/>
                <a:cs typeface="Segoe UI"/>
              </a:rPr>
              <a:t>Problems</a:t>
            </a:r>
            <a:r>
              <a:rPr sz="2400" spc="5" dirty="0">
                <a:latin typeface="Segoe UI"/>
                <a:cs typeface="Segoe UI"/>
              </a:rPr>
              <a:t> </a:t>
            </a:r>
            <a:r>
              <a:rPr sz="2400" spc="20" dirty="0">
                <a:latin typeface="Segoe UI"/>
                <a:cs typeface="Segoe UI"/>
              </a:rPr>
              <a:t>of</a:t>
            </a:r>
            <a:r>
              <a:rPr sz="2400" spc="10" dirty="0">
                <a:latin typeface="Segoe UI"/>
                <a:cs typeface="Segoe UI"/>
              </a:rPr>
              <a:t> </a:t>
            </a:r>
            <a:r>
              <a:rPr sz="2400" spc="20" dirty="0">
                <a:latin typeface="Segoe UI"/>
                <a:cs typeface="Segoe UI"/>
              </a:rPr>
              <a:t>the</a:t>
            </a:r>
            <a:r>
              <a:rPr sz="2400" spc="-30" dirty="0">
                <a:latin typeface="Segoe UI"/>
                <a:cs typeface="Segoe UI"/>
              </a:rPr>
              <a:t> </a:t>
            </a:r>
            <a:r>
              <a:rPr sz="2400" spc="15" dirty="0">
                <a:latin typeface="Segoe UI"/>
                <a:cs typeface="Segoe UI"/>
              </a:rPr>
              <a:t>Plan</a:t>
            </a:r>
            <a:r>
              <a:rPr sz="2400" spc="60" dirty="0">
                <a:latin typeface="Segoe UI"/>
                <a:cs typeface="Segoe UI"/>
              </a:rPr>
              <a:t> </a:t>
            </a:r>
            <a:r>
              <a:rPr sz="2400" spc="15" dirty="0">
                <a:latin typeface="Segoe UI"/>
                <a:cs typeface="Segoe UI"/>
              </a:rPr>
              <a:t>Cache</a:t>
            </a:r>
            <a:endParaRPr sz="2400" dirty="0">
              <a:latin typeface="Segoe UI"/>
              <a:cs typeface="Segoe UI"/>
            </a:endParaRPr>
          </a:p>
          <a:p>
            <a:pPr marL="469900" indent="-457200">
              <a:lnSpc>
                <a:spcPct val="150000"/>
              </a:lnSpc>
              <a:spcBef>
                <a:spcPts val="680"/>
              </a:spcBef>
              <a:buClr>
                <a:srgbClr val="006FC0"/>
              </a:buClr>
              <a:buSzPct val="92727"/>
              <a:buFont typeface="Arial" panose="020B0604020202020204" pitchFamily="34" charset="0"/>
              <a:buChar char="•"/>
              <a:tabLst>
                <a:tab pos="184150" algn="l"/>
              </a:tabLst>
            </a:pPr>
            <a:r>
              <a:rPr sz="2400" spc="10" dirty="0">
                <a:latin typeface="Segoe UI"/>
                <a:cs typeface="Segoe UI"/>
              </a:rPr>
              <a:t>Using</a:t>
            </a:r>
            <a:r>
              <a:rPr sz="2400" spc="80" dirty="0">
                <a:latin typeface="Segoe UI"/>
                <a:cs typeface="Segoe UI"/>
              </a:rPr>
              <a:t> </a:t>
            </a:r>
            <a:r>
              <a:rPr sz="2400" spc="20" dirty="0">
                <a:latin typeface="Segoe UI"/>
                <a:cs typeface="Segoe UI"/>
              </a:rPr>
              <a:t>the</a:t>
            </a:r>
            <a:r>
              <a:rPr sz="2400" spc="-25" dirty="0">
                <a:latin typeface="Segoe UI"/>
                <a:cs typeface="Segoe UI"/>
              </a:rPr>
              <a:t> </a:t>
            </a:r>
            <a:r>
              <a:rPr sz="2400" spc="15" dirty="0">
                <a:latin typeface="Segoe UI"/>
                <a:cs typeface="Segoe UI"/>
              </a:rPr>
              <a:t>Plan</a:t>
            </a:r>
            <a:r>
              <a:rPr sz="2400" spc="5" dirty="0">
                <a:latin typeface="Segoe UI"/>
                <a:cs typeface="Segoe UI"/>
              </a:rPr>
              <a:t> </a:t>
            </a:r>
            <a:r>
              <a:rPr sz="2400" spc="15" dirty="0">
                <a:latin typeface="Segoe UI"/>
                <a:cs typeface="Segoe UI"/>
              </a:rPr>
              <a:t>Cache</a:t>
            </a:r>
            <a:r>
              <a:rPr sz="2400" spc="110" dirty="0">
                <a:latin typeface="Segoe UI"/>
                <a:cs typeface="Segoe UI"/>
              </a:rPr>
              <a:t> </a:t>
            </a:r>
            <a:r>
              <a:rPr sz="2400" spc="25" dirty="0">
                <a:latin typeface="Segoe UI"/>
                <a:cs typeface="Segoe UI"/>
              </a:rPr>
              <a:t>to</a:t>
            </a:r>
            <a:r>
              <a:rPr sz="2400" spc="-65" dirty="0">
                <a:latin typeface="Segoe UI"/>
                <a:cs typeface="Segoe UI"/>
              </a:rPr>
              <a:t> </a:t>
            </a:r>
            <a:r>
              <a:rPr sz="2400" spc="10" dirty="0">
                <a:latin typeface="Segoe UI"/>
                <a:cs typeface="Segoe UI"/>
              </a:rPr>
              <a:t>Guide</a:t>
            </a:r>
            <a:r>
              <a:rPr sz="2400" spc="114" dirty="0">
                <a:latin typeface="Segoe UI"/>
                <a:cs typeface="Segoe UI"/>
              </a:rPr>
              <a:t> </a:t>
            </a:r>
            <a:r>
              <a:rPr sz="2400" spc="20" dirty="0">
                <a:latin typeface="Segoe UI"/>
                <a:cs typeface="Segoe UI"/>
              </a:rPr>
              <a:t>Optimization</a:t>
            </a:r>
            <a:endParaRPr sz="2400" dirty="0">
              <a:latin typeface="Segoe UI"/>
              <a:cs typeface="Segoe UI"/>
            </a:endParaRPr>
          </a:p>
          <a:p>
            <a:pPr marL="469900" marR="5080" indent="-457200">
              <a:lnSpc>
                <a:spcPct val="150000"/>
              </a:lnSpc>
              <a:spcBef>
                <a:spcPts val="680"/>
              </a:spcBef>
              <a:buClr>
                <a:srgbClr val="006FC0"/>
              </a:buClr>
              <a:buSzPct val="92727"/>
              <a:buFont typeface="Arial" panose="020B0604020202020204" pitchFamily="34" charset="0"/>
              <a:buChar char="•"/>
              <a:tabLst>
                <a:tab pos="184150" algn="l"/>
              </a:tabLst>
            </a:pPr>
            <a:r>
              <a:rPr sz="2400" spc="20" dirty="0">
                <a:latin typeface="Segoe UI"/>
                <a:cs typeface="Segoe UI"/>
              </a:rPr>
              <a:t>Demonstration:</a:t>
            </a:r>
            <a:r>
              <a:rPr sz="2400" spc="-10" dirty="0">
                <a:latin typeface="Segoe UI"/>
                <a:cs typeface="Segoe UI"/>
              </a:rPr>
              <a:t> </a:t>
            </a:r>
            <a:r>
              <a:rPr sz="2400" spc="15" dirty="0">
                <a:latin typeface="Segoe UI"/>
                <a:cs typeface="Segoe UI"/>
              </a:rPr>
              <a:t>Troubleshooting</a:t>
            </a:r>
            <a:r>
              <a:rPr sz="2400" spc="80" dirty="0">
                <a:latin typeface="Segoe UI"/>
                <a:cs typeface="Segoe UI"/>
              </a:rPr>
              <a:t> </a:t>
            </a:r>
            <a:r>
              <a:rPr sz="2400" spc="20" dirty="0">
                <a:latin typeface="Segoe UI"/>
                <a:cs typeface="Segoe UI"/>
              </a:rPr>
              <a:t>Ad</a:t>
            </a:r>
            <a:r>
              <a:rPr sz="2400" spc="5" dirty="0">
                <a:latin typeface="Segoe UI"/>
                <a:cs typeface="Segoe UI"/>
              </a:rPr>
              <a:t> </a:t>
            </a:r>
            <a:r>
              <a:rPr sz="2400" spc="10" dirty="0">
                <a:latin typeface="Segoe UI"/>
                <a:cs typeface="Segoe UI"/>
              </a:rPr>
              <a:t>Hoc</a:t>
            </a:r>
            <a:r>
              <a:rPr sz="2400" spc="55" dirty="0">
                <a:latin typeface="Segoe UI"/>
                <a:cs typeface="Segoe UI"/>
              </a:rPr>
              <a:t> </a:t>
            </a:r>
            <a:r>
              <a:rPr sz="2400" spc="15" dirty="0">
                <a:latin typeface="Segoe UI"/>
                <a:cs typeface="Segoe UI"/>
              </a:rPr>
              <a:t>Plan </a:t>
            </a:r>
            <a:r>
              <a:rPr sz="2400" spc="-735" dirty="0">
                <a:latin typeface="Segoe UI"/>
                <a:cs typeface="Segoe UI"/>
              </a:rPr>
              <a:t> </a:t>
            </a:r>
            <a:r>
              <a:rPr sz="2400" spc="15" dirty="0">
                <a:latin typeface="Segoe UI"/>
                <a:cs typeface="Segoe UI"/>
              </a:rPr>
              <a:t>Caching</a:t>
            </a:r>
            <a:endParaRPr sz="2400" dirty="0">
              <a:latin typeface="Segoe UI"/>
              <a:cs typeface="Segoe UI"/>
            </a:endParaRPr>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478</TotalTime>
  <Words>10260</Words>
  <Application>Microsoft Office PowerPoint</Application>
  <PresentationFormat>On-screen Show (4:3)</PresentationFormat>
  <Paragraphs>953</Paragraphs>
  <Slides>129</Slides>
  <Notes>34</Notes>
  <HiddenSlides>3</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129</vt:i4>
      </vt:variant>
    </vt:vector>
  </HeadingPairs>
  <TitlesOfParts>
    <vt:vector size="143" baseType="lpstr">
      <vt:lpstr>Arial MT</vt:lpstr>
      <vt:lpstr>LucidaSans-Typewriter</vt:lpstr>
      <vt:lpstr>Segoe</vt:lpstr>
      <vt:lpstr>Segoe-Bold</vt:lpstr>
      <vt:lpstr>Segoe-Italic</vt:lpstr>
      <vt:lpstr>Arial</vt:lpstr>
      <vt:lpstr>Calibri</vt:lpstr>
      <vt:lpstr>Consolas</vt:lpstr>
      <vt:lpstr>Courier New</vt:lpstr>
      <vt:lpstr>Lucida Sans Unicode</vt:lpstr>
      <vt:lpstr>Segoe UI</vt:lpstr>
      <vt:lpstr>Times New Roman</vt:lpstr>
      <vt:lpstr>Verdana</vt:lpstr>
      <vt:lpstr>Office Theme</vt:lpstr>
      <vt:lpstr>Module 6</vt:lpstr>
      <vt:lpstr>PowerPoint Presentation</vt:lpstr>
      <vt:lpstr>PowerPoint Presentation</vt:lpstr>
      <vt:lpstr>Cost-Based Optimization</vt:lpstr>
      <vt:lpstr>Predicate Selectivity</vt:lpstr>
      <vt:lpstr>Predicate Selectivity</vt:lpstr>
      <vt:lpstr>Inspecting Statistics</vt:lpstr>
      <vt:lpstr>Inspecting Statistics</vt:lpstr>
      <vt:lpstr>Inspecting Statistics</vt:lpstr>
      <vt:lpstr>Inspecting Statistics</vt:lpstr>
      <vt:lpstr>Inspecting Statistics</vt:lpstr>
      <vt:lpstr>Cardinality Estimation</vt:lpstr>
      <vt:lpstr>Creating Statistics</vt:lpstr>
      <vt:lpstr>Updating Statistics</vt:lpstr>
      <vt:lpstr>Updating Statistics</vt:lpstr>
      <vt:lpstr>Filtered Statistics</vt:lpstr>
      <vt:lpstr>PowerPoint Presentation</vt:lpstr>
      <vt:lpstr>Lesson 2: Index Internals</vt:lpstr>
      <vt:lpstr>Index Structure</vt:lpstr>
      <vt:lpstr>Picking the Right Index Key</vt:lpstr>
      <vt:lpstr>Single Column and Multicolumn Indexes</vt:lpstr>
      <vt:lpstr>Single Column and Multicolumn Indexes</vt:lpstr>
      <vt:lpstr>Filtered Indexes</vt:lpstr>
      <vt:lpstr>Filtered Indexes</vt:lpstr>
      <vt:lpstr>Filtered Indexes</vt:lpstr>
      <vt:lpstr>The Query Optimizer’s Choice of Indexes</vt:lpstr>
      <vt:lpstr>The Query Optimizer’s Choice of Indexes</vt:lpstr>
      <vt:lpstr>The Query Optimizer’s Choice of Indexes</vt:lpstr>
      <vt:lpstr>The Query Optimizer’s Choice of Indexes</vt:lpstr>
      <vt:lpstr>Data Modification Internals</vt:lpstr>
      <vt:lpstr>Index Fragmentation</vt:lpstr>
      <vt:lpstr>Index Fragmentation</vt:lpstr>
      <vt:lpstr>Index Fragmentation</vt:lpstr>
      <vt:lpstr>Index Column Order</vt:lpstr>
      <vt:lpstr>Identify and Create Missing Indexes</vt:lpstr>
      <vt:lpstr>PowerPoint Presentation</vt:lpstr>
      <vt:lpstr>PowerPoint Presentation</vt:lpstr>
      <vt:lpstr>What Is a Columnstore Index?</vt:lpstr>
      <vt:lpstr>What Is a Columnstore Index?</vt:lpstr>
      <vt:lpstr>What Is a Columnstore Index?</vt:lpstr>
      <vt:lpstr>What Is a Columnstore Index?</vt:lpstr>
      <vt:lpstr>Columnstore Index Features</vt:lpstr>
      <vt:lpstr>PowerPoint Presentation</vt:lpstr>
      <vt:lpstr>PowerPoint Presentation</vt:lpstr>
      <vt:lpstr>PowerPoint Presentation</vt:lpstr>
      <vt:lpstr>Module Review and Takeaways</vt:lpstr>
      <vt:lpstr>Module 7</vt:lpstr>
      <vt:lpstr>PowerPoint Presentation</vt:lpstr>
      <vt:lpstr>PowerPoint Presentation</vt:lpstr>
      <vt:lpstr>Example: Non-trivial Query</vt:lpstr>
      <vt:lpstr>Logical Phases of Query Processing</vt:lpstr>
      <vt:lpstr>Physical Phases of Query Processing</vt:lpstr>
      <vt:lpstr>The Query Optimizer</vt:lpstr>
      <vt:lpstr>Demonstration: Analyzing Query Optimizer Internals</vt:lpstr>
      <vt:lpstr>PowerPoint Presentation</vt:lpstr>
      <vt:lpstr>Estimated Execution Plans and Actual Execution Plans</vt:lpstr>
      <vt:lpstr>Query Execution Plan Formats</vt:lpstr>
      <vt:lpstr>Capturing Execution Plans</vt:lpstr>
      <vt:lpstr>Demonstration: Capturing Query Execution Plans</vt:lpstr>
      <vt:lpstr>PowerPoint Presentation</vt:lpstr>
      <vt:lpstr>PowerPoint Presentation</vt:lpstr>
      <vt:lpstr>Data Retrieval Operators: Scan and Seek</vt:lpstr>
      <vt:lpstr>Join Operators</vt:lpstr>
      <vt:lpstr>PowerPoint Presentation</vt:lpstr>
      <vt:lpstr>Warnings in Query Execution Plans</vt:lpstr>
      <vt:lpstr>Warnings in Query Execution Plans</vt:lpstr>
      <vt:lpstr>PowerPoint Presentation</vt:lpstr>
      <vt:lpstr>PowerPoint Presentation</vt:lpstr>
      <vt:lpstr>About Adaptive Query Processing</vt:lpstr>
      <vt:lpstr>Batch Mode Memory Grant Feedback</vt:lpstr>
      <vt:lpstr>Batch Mode Adaptive Joins</vt:lpstr>
      <vt:lpstr>Batch Mode Adaptive Joins</vt:lpstr>
      <vt:lpstr>Batch Mode Adaptive Joins</vt:lpstr>
      <vt:lpstr>Interleaved Execution</vt:lpstr>
      <vt:lpstr>PowerPoint Presentation</vt:lpstr>
      <vt:lpstr>PowerPoint Presentation</vt:lpstr>
      <vt:lpstr>PowerPoint Presentation</vt:lpstr>
      <vt:lpstr>Module Review and Takeaways</vt:lpstr>
      <vt:lpstr>Module 8</vt:lpstr>
      <vt:lpstr>PowerPoint Presentation</vt:lpstr>
      <vt:lpstr>PowerPoint Presentation</vt:lpstr>
      <vt:lpstr>Query Plan Caching and Retrieval</vt:lpstr>
      <vt:lpstr>Query Plan Caching and Retrieval</vt:lpstr>
      <vt:lpstr>Query Plan Caching and Retrieval</vt:lpstr>
      <vt:lpstr>Query Plan Caching and Retrieval</vt:lpstr>
      <vt:lpstr>Query Plan Caching and Retrieval</vt:lpstr>
      <vt:lpstr>PowerPoint Presentation</vt:lpstr>
      <vt:lpstr>PowerPoint Presentation</vt:lpstr>
      <vt:lpstr>PowerPoint Presentation</vt:lpstr>
      <vt:lpstr>PowerPoint Presentation</vt:lpstr>
      <vt:lpstr>Queries Without Plan Cache Entries</vt:lpstr>
      <vt:lpstr>Queries Without Plan Cache Entries</vt:lpstr>
      <vt:lpstr>Queries Without Plan Cache Entries</vt:lpstr>
      <vt:lpstr>Maximizing Plan Cache Efficiency</vt:lpstr>
      <vt:lpstr>Maximizing Plan Cache Efficiency</vt:lpstr>
      <vt:lpstr>Maximizing Plan Cache Efficiency</vt:lpstr>
      <vt:lpstr>Examining the Plan Cache</vt:lpstr>
      <vt:lpstr>PowerPoint Presentation</vt:lpstr>
      <vt:lpstr>PowerPoint Presentation</vt:lpstr>
      <vt:lpstr>Query Execution Plan Recompilation</vt:lpstr>
      <vt:lpstr>Query Execution Plan Recompilation</vt:lpstr>
      <vt:lpstr>Query Execution Plan Recompilation</vt:lpstr>
      <vt:lpstr>Recompilation Issues</vt:lpstr>
      <vt:lpstr>Recompilation Issues</vt:lpstr>
      <vt:lpstr>Recompilation Issues</vt:lpstr>
      <vt:lpstr>Recompilation Issues</vt:lpstr>
      <vt:lpstr>Problems of the Plan Cache</vt:lpstr>
      <vt:lpstr>PowerPoint Presentation</vt:lpstr>
      <vt:lpstr>PowerPoint Presentation</vt:lpstr>
      <vt:lpstr>PowerPoint Presentation</vt:lpstr>
      <vt:lpstr>What is Automatic Tuning?</vt:lpstr>
      <vt:lpstr>What is Automatic Tuning?</vt:lpstr>
      <vt:lpstr>sys.dm_db_tuning_recommendations</vt:lpstr>
      <vt:lpstr>Plan Choice Correction</vt:lpstr>
      <vt:lpstr>PowerPoint Presentation</vt:lpstr>
      <vt:lpstr>PowerPoint Presentation</vt:lpstr>
      <vt:lpstr>Enabling the Query Store</vt:lpstr>
      <vt:lpstr>PowerPoint Presentation</vt:lpstr>
      <vt:lpstr>PowerPoint Presentation</vt:lpstr>
      <vt:lpstr>PowerPoint Presentation</vt:lpstr>
      <vt:lpstr>Accessing Query Store Data</vt:lpstr>
      <vt:lpstr>Accessing Query Store Data</vt:lpstr>
      <vt:lpstr>Forcing Query Execution Plans</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Module 1</dc:title>
  <cp:lastModifiedBy>Staff01</cp:lastModifiedBy>
  <cp:revision>84</cp:revision>
  <dcterms:created xsi:type="dcterms:W3CDTF">2022-06-20T19:16:49Z</dcterms:created>
  <dcterms:modified xsi:type="dcterms:W3CDTF">2023-10-13T08:01:53Z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reator">
    <vt:lpwstr>PDFsam Basic v3.3.5</vt:lpwstr>
  </property>
  <property fmtid="{D5CDD505-2E9C-101B-9397-08002B2CF9AE}" pid="3" name="LastSaved">
    <vt:filetime>2022-06-20T00:00:00Z</vt:filetime>
  </property>
</Properties>
</file>