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81"/>
  </p:notesMasterIdLst>
  <p:sldIdLst>
    <p:sldId id="484" r:id="rId2"/>
    <p:sldId id="721" r:id="rId3"/>
    <p:sldId id="485" r:id="rId4"/>
    <p:sldId id="723" r:id="rId5"/>
    <p:sldId id="724" r:id="rId6"/>
    <p:sldId id="719" r:id="rId7"/>
    <p:sldId id="725" r:id="rId8"/>
    <p:sldId id="726" r:id="rId9"/>
    <p:sldId id="727" r:id="rId10"/>
    <p:sldId id="728" r:id="rId11"/>
    <p:sldId id="729" r:id="rId12"/>
    <p:sldId id="730" r:id="rId13"/>
    <p:sldId id="731" r:id="rId14"/>
    <p:sldId id="732" r:id="rId15"/>
    <p:sldId id="733" r:id="rId16"/>
    <p:sldId id="734" r:id="rId17"/>
    <p:sldId id="735" r:id="rId18"/>
    <p:sldId id="736" r:id="rId19"/>
    <p:sldId id="737" r:id="rId20"/>
    <p:sldId id="744" r:id="rId21"/>
    <p:sldId id="745" r:id="rId22"/>
    <p:sldId id="746" r:id="rId23"/>
    <p:sldId id="738" r:id="rId24"/>
    <p:sldId id="739" r:id="rId25"/>
    <p:sldId id="740" r:id="rId26"/>
    <p:sldId id="741" r:id="rId27"/>
    <p:sldId id="742" r:id="rId28"/>
    <p:sldId id="500" r:id="rId29"/>
    <p:sldId id="501" r:id="rId30"/>
    <p:sldId id="748" r:id="rId31"/>
    <p:sldId id="749" r:id="rId32"/>
    <p:sldId id="750" r:id="rId33"/>
    <p:sldId id="751" r:id="rId34"/>
    <p:sldId id="752" r:id="rId35"/>
    <p:sldId id="753" r:id="rId36"/>
    <p:sldId id="747" r:id="rId37"/>
    <p:sldId id="754" r:id="rId38"/>
    <p:sldId id="502" r:id="rId39"/>
    <p:sldId id="755" r:id="rId40"/>
    <p:sldId id="503" r:id="rId41"/>
    <p:sldId id="504" r:id="rId42"/>
    <p:sldId id="505" r:id="rId43"/>
    <p:sldId id="506" r:id="rId44"/>
    <p:sldId id="507" r:id="rId45"/>
    <p:sldId id="508" r:id="rId46"/>
    <p:sldId id="509" r:id="rId47"/>
    <p:sldId id="510" r:id="rId48"/>
    <p:sldId id="511" r:id="rId49"/>
    <p:sldId id="756" r:id="rId50"/>
    <p:sldId id="757" r:id="rId51"/>
    <p:sldId id="512" r:id="rId52"/>
    <p:sldId id="758" r:id="rId53"/>
    <p:sldId id="759" r:id="rId54"/>
    <p:sldId id="761" r:id="rId55"/>
    <p:sldId id="762" r:id="rId56"/>
    <p:sldId id="513" r:id="rId57"/>
    <p:sldId id="765" r:id="rId58"/>
    <p:sldId id="514" r:id="rId59"/>
    <p:sldId id="515" r:id="rId60"/>
    <p:sldId id="766" r:id="rId61"/>
    <p:sldId id="519" r:id="rId62"/>
    <p:sldId id="767" r:id="rId63"/>
    <p:sldId id="520" r:id="rId64"/>
    <p:sldId id="521" r:id="rId65"/>
    <p:sldId id="522" r:id="rId66"/>
    <p:sldId id="768" r:id="rId67"/>
    <p:sldId id="769" r:id="rId68"/>
    <p:sldId id="770" r:id="rId69"/>
    <p:sldId id="525" r:id="rId70"/>
    <p:sldId id="771" r:id="rId71"/>
    <p:sldId id="526" r:id="rId72"/>
    <p:sldId id="773" r:id="rId73"/>
    <p:sldId id="774" r:id="rId74"/>
    <p:sldId id="527" r:id="rId75"/>
    <p:sldId id="528" r:id="rId76"/>
    <p:sldId id="529" r:id="rId77"/>
    <p:sldId id="530" r:id="rId78"/>
    <p:sldId id="531" r:id="rId79"/>
    <p:sldId id="532" r:id="rId80"/>
  </p:sldIdLst>
  <p:sldSz cx="9144000" cy="6858000" type="screen4x3"/>
  <p:notesSz cx="9144000"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03" autoAdjust="0"/>
  </p:normalViewPr>
  <p:slideViewPr>
    <p:cSldViewPr>
      <p:cViewPr varScale="1">
        <p:scale>
          <a:sx n="87" d="100"/>
          <a:sy n="87" d="100"/>
        </p:scale>
        <p:origin x="822" y="78"/>
      </p:cViewPr>
      <p:guideLst>
        <p:guide orient="horz" pos="2880"/>
        <p:guide pos="216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theme" Target="theme/theme1.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tableStyles" Target="tableStyle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7" Type="http://schemas.openxmlformats.org/officeDocument/2006/relationships/slide" Target="slides/slide6.xml"/><Relationship Id="rId71" Type="http://schemas.openxmlformats.org/officeDocument/2006/relationships/slide" Target="slides/slide70.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61" Type="http://schemas.openxmlformats.org/officeDocument/2006/relationships/slide" Target="slides/slide60.xml"/><Relationship Id="rId8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1668E15-02A6-45FA-BBF0-69C8AF35EC64}" type="datetimeFigureOut">
              <a:rPr lang="fr-FR" smtClean="0"/>
              <a:t>13/10/2023</a:t>
            </a:fld>
            <a:endParaRPr lang="fr-FR"/>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9FF314DB-80AF-4B81-9DE4-B63BAD91A843}" type="slidenum">
              <a:rPr lang="fr-FR" smtClean="0"/>
              <a:t>‹#›</a:t>
            </a:fld>
            <a:endParaRPr lang="fr-FR"/>
          </a:p>
        </p:txBody>
      </p:sp>
    </p:spTree>
    <p:extLst>
      <p:ext uri="{BB962C8B-B14F-4D97-AF65-F5344CB8AC3E}">
        <p14:creationId xmlns:p14="http://schemas.microsoft.com/office/powerpoint/2010/main" val="77893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704850"/>
          </a:xfrm>
          <a:custGeom>
            <a:avLst/>
            <a:gdLst/>
            <a:ahLst/>
            <a:cxnLst/>
            <a:rect l="l" t="t" r="r" b="b"/>
            <a:pathLst>
              <a:path w="9144000" h="704850">
                <a:moveTo>
                  <a:pt x="9144000" y="0"/>
                </a:moveTo>
                <a:lnTo>
                  <a:pt x="0" y="0"/>
                </a:lnTo>
                <a:lnTo>
                  <a:pt x="0" y="704850"/>
                </a:lnTo>
                <a:lnTo>
                  <a:pt x="9144000" y="704850"/>
                </a:lnTo>
                <a:lnTo>
                  <a:pt x="9144000" y="0"/>
                </a:lnTo>
                <a:close/>
              </a:path>
            </a:pathLst>
          </a:custGeom>
          <a:solidFill>
            <a:srgbClr val="006FC0"/>
          </a:solidFill>
        </p:spPr>
        <p:txBody>
          <a:bodyPr wrap="square" lIns="0" tIns="0" rIns="0" bIns="0" rtlCol="0"/>
          <a:lstStyle/>
          <a:p>
            <a:endParaRPr/>
          </a:p>
        </p:txBody>
      </p:sp>
      <p:sp>
        <p:nvSpPr>
          <p:cNvPr id="2" name="Holder 2"/>
          <p:cNvSpPr>
            <a:spLocks noGrp="1"/>
          </p:cNvSpPr>
          <p:nvPr>
            <p:ph type="title"/>
          </p:nvPr>
        </p:nvSpPr>
        <p:spPr>
          <a:xfrm>
            <a:off x="429260" y="109474"/>
            <a:ext cx="8285479" cy="449580"/>
          </a:xfrm>
          <a:prstGeom prst="rect">
            <a:avLst/>
          </a:prstGeom>
        </p:spPr>
        <p:txBody>
          <a:bodyPr wrap="square" lIns="0" tIns="0" rIns="0" bIns="0">
            <a:spAutoFit/>
          </a:bodyPr>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a:xfrm>
            <a:off x="681723" y="2076450"/>
            <a:ext cx="7920355" cy="33718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sqlshack.com/an-overview-of-the-sql-server-profiler/" TargetMode="Externa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image" Target="../media/image14.tmp"/><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5.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9</a:t>
            </a:r>
          </a:p>
        </p:txBody>
      </p:sp>
      <p:sp>
        <p:nvSpPr>
          <p:cNvPr id="4" name="object 4"/>
          <p:cNvSpPr txBox="1"/>
          <p:nvPr/>
        </p:nvSpPr>
        <p:spPr>
          <a:xfrm>
            <a:off x="3282696" y="2903855"/>
            <a:ext cx="2584450" cy="449580"/>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Extended</a:t>
            </a:r>
            <a:r>
              <a:rPr sz="2750" spc="45" dirty="0">
                <a:solidFill>
                  <a:srgbClr val="FFFFFF"/>
                </a:solidFill>
                <a:latin typeface="Segoe UI"/>
                <a:cs typeface="Segoe UI"/>
              </a:rPr>
              <a:t> </a:t>
            </a:r>
            <a:r>
              <a:rPr sz="2750" spc="15" dirty="0">
                <a:solidFill>
                  <a:srgbClr val="FFFFFF"/>
                </a:solidFill>
                <a:latin typeface="Segoe UI"/>
                <a:cs typeface="Segoe UI"/>
              </a:rPr>
              <a:t>Events</a:t>
            </a:r>
            <a:endParaRPr sz="2750">
              <a:latin typeface="Segoe UI"/>
              <a:cs typeface="Segoe U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3074" name="Picture 2" descr="Event list">
            <a:extLst>
              <a:ext uri="{FF2B5EF4-FFF2-40B4-BE49-F238E27FC236}">
                <a16:creationId xmlns:a16="http://schemas.microsoft.com/office/drawing/2014/main" id="{3B0A34AA-24AA-F5E2-B44E-A6A3CF4B1E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3900" y="1066800"/>
            <a:ext cx="7696200" cy="551961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7206606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3" name="Text Placeholder 2">
            <a:extLst>
              <a:ext uri="{FF2B5EF4-FFF2-40B4-BE49-F238E27FC236}">
                <a16:creationId xmlns:a16="http://schemas.microsoft.com/office/drawing/2014/main" id="{88FBFF2E-1172-F3CA-E27E-545760483628}"/>
              </a:ext>
            </a:extLst>
          </p:cNvPr>
          <p:cNvSpPr>
            <a:spLocks noGrp="1"/>
          </p:cNvSpPr>
          <p:nvPr>
            <p:ph type="body" idx="1"/>
          </p:nvPr>
        </p:nvSpPr>
        <p:spPr>
          <a:xfrm>
            <a:off x="681723" y="2076450"/>
            <a:ext cx="7920355" cy="1806841"/>
          </a:xfrm>
        </p:spPr>
        <p:txBody>
          <a:bodyPr/>
          <a:lstStyle/>
          <a:p>
            <a:pPr>
              <a:lnSpc>
                <a:spcPct val="150000"/>
              </a:lnSpc>
            </a:pPr>
            <a:r>
              <a:rPr lang="en-GB" sz="1600" b="0" i="0" dirty="0">
                <a:solidFill>
                  <a:srgbClr val="252525"/>
                </a:solidFill>
                <a:effectLst/>
                <a:latin typeface="Segoe UI" panose="020B0502040204020203" pitchFamily="34" charset="0"/>
              </a:rPr>
              <a:t>We click the </a:t>
            </a:r>
            <a:r>
              <a:rPr lang="en-GB" sz="1600" b="1" i="0" dirty="0">
                <a:solidFill>
                  <a:srgbClr val="252525"/>
                </a:solidFill>
                <a:effectLst/>
                <a:latin typeface="Segoe UI" panose="020B0502040204020203" pitchFamily="34" charset="0"/>
              </a:rPr>
              <a:t>Configure</a:t>
            </a:r>
            <a:r>
              <a:rPr lang="en-GB" sz="1600" b="0" i="0" dirty="0">
                <a:solidFill>
                  <a:srgbClr val="252525"/>
                </a:solidFill>
                <a:effectLst/>
                <a:latin typeface="Segoe UI" panose="020B0502040204020203" pitchFamily="34" charset="0"/>
              </a:rPr>
              <a:t> button to select the global event fields. Event fields are the elements of the events that give information about the specific part of the events. Such as, to find the application name that fired the event we need to choose the client app name field. We select the client app name and client hostname on the Global Fields (Action) list.</a:t>
            </a:r>
            <a:endParaRPr lang="fr-FR" sz="1600" dirty="0"/>
          </a:p>
        </p:txBody>
      </p:sp>
    </p:spTree>
    <p:extLst>
      <p:ext uri="{BB962C8B-B14F-4D97-AF65-F5344CB8AC3E}">
        <p14:creationId xmlns:p14="http://schemas.microsoft.com/office/powerpoint/2010/main" val="76718356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4098" name="Picture 2" descr="Filtering the extended event fields">
            <a:extLst>
              <a:ext uri="{FF2B5EF4-FFF2-40B4-BE49-F238E27FC236}">
                <a16:creationId xmlns:a16="http://schemas.microsoft.com/office/drawing/2014/main" id="{F4913322-CCFA-9334-8330-7E4404629EB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85800" y="990600"/>
            <a:ext cx="7772400" cy="5574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5431352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5122" name="Picture 2" descr="How to filter an SQL Server extended events">
            <a:extLst>
              <a:ext uri="{FF2B5EF4-FFF2-40B4-BE49-F238E27FC236}">
                <a16:creationId xmlns:a16="http://schemas.microsoft.com/office/drawing/2014/main" id="{61E71DB3-D0C0-BFD3-86D2-220FE0D354C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81000" y="1219200"/>
            <a:ext cx="8382000" cy="49404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2938835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6146" name="Picture 2" descr="Filtering query duration with extended event">
            <a:extLst>
              <a:ext uri="{FF2B5EF4-FFF2-40B4-BE49-F238E27FC236}">
                <a16:creationId xmlns:a16="http://schemas.microsoft.com/office/drawing/2014/main" id="{A76409EC-0EF2-1908-4898-BE2383A2C39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00100" y="1524000"/>
            <a:ext cx="7543800" cy="448698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0518750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3" name="Text Placeholder 2">
            <a:extLst>
              <a:ext uri="{FF2B5EF4-FFF2-40B4-BE49-F238E27FC236}">
                <a16:creationId xmlns:a16="http://schemas.microsoft.com/office/drawing/2014/main" id="{1DA32301-29A3-1457-5494-D42CC00BDDA0}"/>
              </a:ext>
            </a:extLst>
          </p:cNvPr>
          <p:cNvSpPr>
            <a:spLocks noGrp="1"/>
          </p:cNvSpPr>
          <p:nvPr>
            <p:ph type="body" idx="1"/>
          </p:nvPr>
        </p:nvSpPr>
        <p:spPr>
          <a:xfrm>
            <a:off x="681723" y="2076450"/>
            <a:ext cx="7920355" cy="2176173"/>
          </a:xfrm>
        </p:spPr>
        <p:txBody>
          <a:bodyPr/>
          <a:lstStyle/>
          <a:p>
            <a:pPr>
              <a:lnSpc>
                <a:spcPct val="150000"/>
              </a:lnSpc>
            </a:pPr>
            <a:r>
              <a:rPr lang="en-GB" sz="1600" b="0" i="0" dirty="0">
                <a:solidFill>
                  <a:srgbClr val="252525"/>
                </a:solidFill>
                <a:effectLst/>
                <a:latin typeface="Segoe UI" panose="020B0502040204020203" pitchFamily="34" charset="0"/>
              </a:rPr>
              <a:t>On the </a:t>
            </a:r>
            <a:r>
              <a:rPr lang="en-GB" sz="1600" b="1" i="0" dirty="0">
                <a:solidFill>
                  <a:srgbClr val="252525"/>
                </a:solidFill>
                <a:effectLst/>
                <a:latin typeface="Segoe UI" panose="020B0502040204020203" pitchFamily="34" charset="0"/>
              </a:rPr>
              <a:t>Data Storage</a:t>
            </a:r>
            <a:r>
              <a:rPr lang="en-GB" sz="1600" b="0" i="0" dirty="0">
                <a:solidFill>
                  <a:srgbClr val="252525"/>
                </a:solidFill>
                <a:effectLst/>
                <a:latin typeface="Segoe UI" panose="020B0502040204020203" pitchFamily="34" charset="0"/>
              </a:rPr>
              <a:t> tab, we will choose where the SQL Server extended events will store the collected data. We select the event file to write the collected data into an </a:t>
            </a:r>
            <a:r>
              <a:rPr lang="en-GB" sz="1600" b="1" i="0" dirty="0">
                <a:solidFill>
                  <a:srgbClr val="252525"/>
                </a:solidFill>
                <a:effectLst/>
                <a:latin typeface="Segoe UI" panose="020B0502040204020203" pitchFamily="34" charset="0"/>
              </a:rPr>
              <a:t>XEL</a:t>
            </a:r>
            <a:r>
              <a:rPr lang="en-GB" sz="1600" b="0" i="0" dirty="0">
                <a:solidFill>
                  <a:srgbClr val="252525"/>
                </a:solidFill>
                <a:effectLst/>
                <a:latin typeface="Segoe UI" panose="020B0502040204020203" pitchFamily="34" charset="0"/>
              </a:rPr>
              <a:t> file. After selecting the </a:t>
            </a:r>
            <a:r>
              <a:rPr lang="en-GB" sz="1600" b="0" i="0" dirty="0" err="1">
                <a:solidFill>
                  <a:srgbClr val="252525"/>
                </a:solidFill>
                <a:effectLst/>
                <a:latin typeface="Segoe UI" panose="020B0502040204020203" pitchFamily="34" charset="0"/>
              </a:rPr>
              <a:t>event_file</a:t>
            </a:r>
            <a:r>
              <a:rPr lang="en-GB" sz="1600" b="0" i="0" dirty="0">
                <a:solidFill>
                  <a:srgbClr val="252525"/>
                </a:solidFill>
                <a:effectLst/>
                <a:latin typeface="Segoe UI" panose="020B0502040204020203" pitchFamily="34" charset="0"/>
              </a:rPr>
              <a:t> type, we need to define the file location and the maximum size of the file. When the </a:t>
            </a:r>
            <a:r>
              <a:rPr lang="en-GB" sz="1600" b="1" i="0" dirty="0">
                <a:solidFill>
                  <a:srgbClr val="252525"/>
                </a:solidFill>
                <a:effectLst/>
                <a:latin typeface="Segoe UI" panose="020B0502040204020203" pitchFamily="34" charset="0"/>
              </a:rPr>
              <a:t>Enable file rollover</a:t>
            </a:r>
            <a:r>
              <a:rPr lang="en-GB" sz="1600" b="0" i="0" dirty="0">
                <a:solidFill>
                  <a:srgbClr val="252525"/>
                </a:solidFill>
                <a:effectLst/>
                <a:latin typeface="Segoe UI" panose="020B0502040204020203" pitchFamily="34" charset="0"/>
              </a:rPr>
              <a:t> option is checked, after the extended event XEL file reaches this maximum file size limit a new XEL file is created with the same filename but appends a sequence number to the end of the file name.</a:t>
            </a:r>
            <a:endParaRPr lang="fr-FR" sz="1600" dirty="0"/>
          </a:p>
        </p:txBody>
      </p:sp>
    </p:spTree>
    <p:extLst>
      <p:ext uri="{BB962C8B-B14F-4D97-AF65-F5344CB8AC3E}">
        <p14:creationId xmlns:p14="http://schemas.microsoft.com/office/powerpoint/2010/main" val="214094357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7170" name="Picture 2" descr="Setting extended event storage location">
            <a:extLst>
              <a:ext uri="{FF2B5EF4-FFF2-40B4-BE49-F238E27FC236}">
                <a16:creationId xmlns:a16="http://schemas.microsoft.com/office/drawing/2014/main" id="{F64430DA-0F4D-CF63-56FD-85260180FA8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1066800"/>
            <a:ext cx="7467600" cy="53556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81644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3" name="Text Placeholder 2">
            <a:extLst>
              <a:ext uri="{FF2B5EF4-FFF2-40B4-BE49-F238E27FC236}">
                <a16:creationId xmlns:a16="http://schemas.microsoft.com/office/drawing/2014/main" id="{B7109458-1542-75D5-3AD5-4D4EFCC125D2}"/>
              </a:ext>
            </a:extLst>
          </p:cNvPr>
          <p:cNvSpPr>
            <a:spLocks noGrp="1"/>
          </p:cNvSpPr>
          <p:nvPr>
            <p:ph type="body" idx="1"/>
          </p:nvPr>
        </p:nvSpPr>
        <p:spPr>
          <a:xfrm>
            <a:off x="681723" y="2076450"/>
            <a:ext cx="7920355" cy="2545505"/>
          </a:xfrm>
        </p:spPr>
        <p:txBody>
          <a:bodyPr/>
          <a:lstStyle/>
          <a:p>
            <a:pPr>
              <a:lnSpc>
                <a:spcPct val="150000"/>
              </a:lnSpc>
            </a:pPr>
            <a:r>
              <a:rPr lang="en-GB" sz="1600" b="0" i="0" dirty="0">
                <a:solidFill>
                  <a:srgbClr val="252525"/>
                </a:solidFill>
                <a:effectLst/>
                <a:latin typeface="Segoe UI" panose="020B0502040204020203" pitchFamily="34" charset="0"/>
              </a:rPr>
              <a:t>On the </a:t>
            </a:r>
            <a:r>
              <a:rPr lang="en-GB" sz="1600" b="1" i="0" dirty="0">
                <a:solidFill>
                  <a:srgbClr val="252525"/>
                </a:solidFill>
                <a:effectLst/>
                <a:latin typeface="Segoe UI" panose="020B0502040204020203" pitchFamily="34" charset="0"/>
              </a:rPr>
              <a:t>Advanced</a:t>
            </a:r>
            <a:r>
              <a:rPr lang="en-GB" sz="1600" b="0" i="0" dirty="0">
                <a:solidFill>
                  <a:srgbClr val="252525"/>
                </a:solidFill>
                <a:effectLst/>
                <a:latin typeface="Segoe UI" panose="020B0502040204020203" pitchFamily="34" charset="0"/>
              </a:rPr>
              <a:t> tab, we can find some detailed settings. We can set how much tolerance we have for data loss for the session we created in the event storage mode options. We will choose the No event loss but this option can affect the system performance negatively the databases which have heavy workloads. Another option is </a:t>
            </a:r>
            <a:r>
              <a:rPr lang="en-GB" sz="1600" b="1" i="0" dirty="0">
                <a:solidFill>
                  <a:srgbClr val="252525"/>
                </a:solidFill>
                <a:effectLst/>
                <a:latin typeface="Segoe UI" panose="020B0502040204020203" pitchFamily="34" charset="0"/>
              </a:rPr>
              <a:t>Maximum dispatch latency</a:t>
            </a:r>
            <a:r>
              <a:rPr lang="en-GB" sz="1600" b="0" i="0" dirty="0">
                <a:solidFill>
                  <a:srgbClr val="252525"/>
                </a:solidFill>
                <a:effectLst/>
                <a:latin typeface="Segoe UI" panose="020B0502040204020203" pitchFamily="34" charset="0"/>
              </a:rPr>
              <a:t> and this option specifies the maximum duration that an event can be kept in the buffer before being written to the target. Finally, we click the </a:t>
            </a:r>
            <a:r>
              <a:rPr lang="en-GB" sz="1600" b="1" i="0" dirty="0">
                <a:solidFill>
                  <a:srgbClr val="252525"/>
                </a:solidFill>
                <a:effectLst/>
                <a:latin typeface="Segoe UI" panose="020B0502040204020203" pitchFamily="34" charset="0"/>
              </a:rPr>
              <a:t>OK</a:t>
            </a:r>
            <a:r>
              <a:rPr lang="en-GB" sz="1600" b="0" i="0" dirty="0">
                <a:solidFill>
                  <a:srgbClr val="252525"/>
                </a:solidFill>
                <a:effectLst/>
                <a:latin typeface="Segoe UI" panose="020B0502040204020203" pitchFamily="34" charset="0"/>
              </a:rPr>
              <a:t> button and create the extended event.</a:t>
            </a:r>
            <a:endParaRPr lang="fr-FR" sz="1600" dirty="0"/>
          </a:p>
        </p:txBody>
      </p:sp>
    </p:spTree>
    <p:extLst>
      <p:ext uri="{BB962C8B-B14F-4D97-AF65-F5344CB8AC3E}">
        <p14:creationId xmlns:p14="http://schemas.microsoft.com/office/powerpoint/2010/main" val="312503392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8194" name="Picture 2" descr="The advanced setting of an extended event ">
            <a:extLst>
              <a:ext uri="{FF2B5EF4-FFF2-40B4-BE49-F238E27FC236}">
                <a16:creationId xmlns:a16="http://schemas.microsoft.com/office/drawing/2014/main" id="{498263D7-D32A-1548-74C4-E3E9EC66C73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14400" y="1143000"/>
            <a:ext cx="7315200" cy="524637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3781624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4" name="Text Placeholder 3">
            <a:extLst>
              <a:ext uri="{FF2B5EF4-FFF2-40B4-BE49-F238E27FC236}">
                <a16:creationId xmlns:a16="http://schemas.microsoft.com/office/drawing/2014/main" id="{F1B5DA67-0F31-249A-CC5F-A5106F1378E1}"/>
              </a:ext>
            </a:extLst>
          </p:cNvPr>
          <p:cNvSpPr>
            <a:spLocks noGrp="1"/>
          </p:cNvSpPr>
          <p:nvPr>
            <p:ph type="body" idx="1"/>
          </p:nvPr>
        </p:nvSpPr>
        <p:spPr>
          <a:xfrm>
            <a:off x="152400" y="762000"/>
            <a:ext cx="8839200" cy="6186309"/>
          </a:xfrm>
        </p:spPr>
        <p:txBody>
          <a:bodyPr/>
          <a:lstStyle/>
          <a:p>
            <a:pPr marL="285750" indent="-285750" algn="l">
              <a:lnSpc>
                <a:spcPct val="150000"/>
              </a:lnSpc>
              <a:buFont typeface="Arial" panose="020B0604020202020204" pitchFamily="34" charset="0"/>
              <a:buChar char="•"/>
            </a:pPr>
            <a:r>
              <a:rPr lang="en-GB" sz="1600" b="0" i="0" dirty="0">
                <a:solidFill>
                  <a:srgbClr val="222222"/>
                </a:solidFill>
                <a:effectLst/>
                <a:latin typeface="Helvetica Neue"/>
              </a:rPr>
              <a:t>Event Retention mode: This is how we want our events to be handled. Suppose in the case of a heavily loaded system, this option ensures we want to capture all events or is it fine to lose some events while keeping system performance and reliability intact.</a:t>
            </a: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The event retention mode is set to “Single event loss”. This means if the event buffers fill up before SQL Server can write the events to the targets, it will drop a single event instead of causing significant performance degradation on the server.</a:t>
            </a:r>
          </a:p>
          <a:p>
            <a:pPr marL="1200150" lvl="2" indent="-285750" algn="l">
              <a:lnSpc>
                <a:spcPct val="150000"/>
              </a:lnSpc>
              <a:buFont typeface="Arial" panose="020B0604020202020204" pitchFamily="34" charset="0"/>
              <a:buChar char="•"/>
            </a:pPr>
            <a:r>
              <a:rPr lang="en-GB" sz="1600" b="0" i="0" u="none" strike="noStrike" baseline="0" dirty="0">
                <a:latin typeface="Segoe"/>
              </a:rPr>
              <a:t>ALLOW_SINGLE_EVENT_LOSS. An event can be dropped from the session if the buffers are full. A compromise between performance and data loss, this is the default value.</a:t>
            </a:r>
          </a:p>
          <a:p>
            <a:pPr marL="1200150" lvl="2" indent="-285750" algn="l">
              <a:lnSpc>
                <a:spcPct val="150000"/>
              </a:lnSpc>
              <a:buFont typeface="Arial" panose="020B0604020202020204" pitchFamily="34" charset="0"/>
              <a:buChar char="•"/>
            </a:pPr>
            <a:r>
              <a:rPr lang="en-GB" sz="1600" b="0" i="0" u="none" strike="noStrike" baseline="0" dirty="0">
                <a:latin typeface="Segoe"/>
              </a:rPr>
              <a:t>ALLOW_MULTIPLE_EVENT_LOSS. Full event buffers containing multiple events can be discarded. Minimal performance impact, but high data loss.</a:t>
            </a:r>
          </a:p>
          <a:p>
            <a:pPr marL="1200150" lvl="2" indent="-285750" algn="l">
              <a:lnSpc>
                <a:spcPct val="150000"/>
              </a:lnSpc>
              <a:buFont typeface="Arial" panose="020B0604020202020204" pitchFamily="34" charset="0"/>
              <a:buChar char="•"/>
            </a:pPr>
            <a:r>
              <a:rPr lang="en-GB" sz="1600" b="0" i="0" u="none" strike="noStrike" baseline="0" dirty="0">
                <a:latin typeface="Segoe"/>
              </a:rPr>
              <a:t>NO_EVENT_LOSS. Events are never discarded; tasks that trigger events must wait until event buffer space is available. Potential for severe performance impact, but no data loss.</a:t>
            </a:r>
            <a:endParaRPr lang="en-GB" sz="1600" b="0" i="0" dirty="0">
              <a:solidFill>
                <a:srgbClr val="222222"/>
              </a:solidFill>
              <a:effectLst/>
              <a:latin typeface="inherit"/>
            </a:endParaRP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If we set this option to "No event loss" this option may impact system performance so care should be taken.</a:t>
            </a:r>
          </a:p>
          <a:p>
            <a:endParaRPr lang="fr-FR" dirty="0"/>
          </a:p>
        </p:txBody>
      </p:sp>
    </p:spTree>
    <p:extLst>
      <p:ext uri="{BB962C8B-B14F-4D97-AF65-F5344CB8AC3E}">
        <p14:creationId xmlns:p14="http://schemas.microsoft.com/office/powerpoint/2010/main" val="34554039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C1FF5D-6778-1ACE-3AB2-507444594BF4}"/>
              </a:ext>
            </a:extLst>
          </p:cNvPr>
          <p:cNvSpPr>
            <a:spLocks noGrp="1"/>
          </p:cNvSpPr>
          <p:nvPr>
            <p:ph type="title"/>
          </p:nvPr>
        </p:nvSpPr>
        <p:spPr>
          <a:xfrm>
            <a:off x="429260" y="109474"/>
            <a:ext cx="8285479" cy="423193"/>
          </a:xfrm>
        </p:spPr>
        <p:txBody>
          <a:bodyPr/>
          <a:lstStyle/>
          <a:p>
            <a:r>
              <a:rPr lang="en-GB" dirty="0"/>
              <a:t>Introduction</a:t>
            </a:r>
            <a:endParaRPr lang="fr-FR" dirty="0"/>
          </a:p>
        </p:txBody>
      </p:sp>
      <p:sp>
        <p:nvSpPr>
          <p:cNvPr id="3" name="Text Placeholder 2">
            <a:extLst>
              <a:ext uri="{FF2B5EF4-FFF2-40B4-BE49-F238E27FC236}">
                <a16:creationId xmlns:a16="http://schemas.microsoft.com/office/drawing/2014/main" id="{AA4970A3-9580-103F-C508-4A14B3E6D1C5}"/>
              </a:ext>
            </a:extLst>
          </p:cNvPr>
          <p:cNvSpPr>
            <a:spLocks noGrp="1"/>
          </p:cNvSpPr>
          <p:nvPr>
            <p:ph type="body" idx="1"/>
          </p:nvPr>
        </p:nvSpPr>
        <p:spPr>
          <a:xfrm>
            <a:off x="611821" y="1219200"/>
            <a:ext cx="7920355" cy="5262979"/>
          </a:xfrm>
        </p:spPr>
        <p:txBody>
          <a:bodyPr/>
          <a:lstStyle/>
          <a:p>
            <a:pPr algn="l" fontAlgn="base">
              <a:lnSpc>
                <a:spcPct val="150000"/>
              </a:lnSpc>
            </a:pPr>
            <a:r>
              <a:rPr lang="en-GB" b="0" i="0" dirty="0">
                <a:solidFill>
                  <a:srgbClr val="252525"/>
                </a:solidFill>
                <a:effectLst/>
                <a:latin typeface="Segoe UI" panose="020B0502040204020203" pitchFamily="34" charset="0"/>
              </a:rPr>
              <a:t>Monitoring the query performance is one of the important diagnosis methods to uncover poorly performing queries. However, sometimes this can be a bit of struggling activity. Therefore, we have to use proper tools and methods to monitor and </a:t>
            </a:r>
            <a:r>
              <a:rPr lang="en-GB" b="0" i="0" dirty="0" err="1">
                <a:solidFill>
                  <a:srgbClr val="252525"/>
                </a:solidFill>
                <a:effectLst/>
                <a:latin typeface="Segoe UI" panose="020B0502040204020203" pitchFamily="34" charset="0"/>
              </a:rPr>
              <a:t>analyze</a:t>
            </a:r>
            <a:r>
              <a:rPr lang="en-GB" b="0" i="0" dirty="0">
                <a:solidFill>
                  <a:srgbClr val="252525"/>
                </a:solidFill>
                <a:effectLst/>
                <a:latin typeface="Segoe UI" panose="020B0502040204020203" pitchFamily="34" charset="0"/>
              </a:rPr>
              <a:t> the query performance metrics. In order to monitor the query performance, we can use the following tools:</a:t>
            </a:r>
          </a:p>
          <a:p>
            <a:pPr marL="285750" indent="-285750" algn="l" fontAlgn="base">
              <a:lnSpc>
                <a:spcPct val="150000"/>
              </a:lnSpc>
              <a:buFont typeface="Arial" panose="020B0604020202020204" pitchFamily="34" charset="0"/>
              <a:buChar char="•"/>
            </a:pPr>
            <a:r>
              <a:rPr lang="en-GB" b="0" i="0" dirty="0">
                <a:solidFill>
                  <a:schemeClr val="accent3"/>
                </a:solidFill>
                <a:effectLst>
                  <a:outerShdw blurRad="38100" dist="38100" dir="2700000" algn="tl">
                    <a:srgbClr val="000000">
                      <a:alpha val="43137"/>
                    </a:srgbClr>
                  </a:outerShdw>
                </a:effectLst>
                <a:latin typeface="Segoe UI" panose="020B0502040204020203" pitchFamily="34" charset="0"/>
              </a:rPr>
              <a:t>Query Store</a:t>
            </a:r>
          </a:p>
          <a:p>
            <a:pPr marL="285750" indent="-285750" algn="l" fontAlgn="base">
              <a:lnSpc>
                <a:spcPct val="150000"/>
              </a:lnSpc>
              <a:buFont typeface="Arial" panose="020B0604020202020204" pitchFamily="34" charset="0"/>
              <a:buChar char="•"/>
            </a:pPr>
            <a:r>
              <a:rPr lang="en-GB" dirty="0">
                <a:solidFill>
                  <a:schemeClr val="accent3"/>
                </a:solidFill>
                <a:effectLst>
                  <a:outerShdw blurRad="38100" dist="38100" dir="2700000" algn="tl">
                    <a:srgbClr val="000000">
                      <a:alpha val="43137"/>
                    </a:srgbClr>
                  </a:outerShdw>
                </a:effectLst>
                <a:latin typeface="Segoe UI" panose="020B0502040204020203" pitchFamily="34" charset="0"/>
              </a:rPr>
              <a:t>Dynamic Management Views and Functions (DMV)</a:t>
            </a:r>
          </a:p>
          <a:p>
            <a:pPr marL="285750" indent="-285750" algn="l" fontAlgn="base">
              <a:lnSpc>
                <a:spcPct val="150000"/>
              </a:lnSpc>
              <a:buFont typeface="Arial" panose="020B0604020202020204" pitchFamily="34" charset="0"/>
              <a:buChar char="•"/>
            </a:pPr>
            <a:r>
              <a:rPr lang="en-GB" b="1" i="0" dirty="0">
                <a:solidFill>
                  <a:srgbClr val="FF0000"/>
                </a:solidFill>
                <a:effectLst>
                  <a:outerShdw blurRad="38100" dist="38100" dir="2700000" algn="tl">
                    <a:srgbClr val="000000">
                      <a:alpha val="43137"/>
                    </a:srgbClr>
                  </a:outerShdw>
                </a:effectLst>
                <a:latin typeface="Segoe UI" panose="020B0502040204020203" pitchFamily="34" charset="0"/>
              </a:rPr>
              <a:t>Extended Events</a:t>
            </a:r>
          </a:p>
          <a:p>
            <a:pPr marL="285750" indent="-285750" algn="l" fontAlgn="base">
              <a:lnSpc>
                <a:spcPct val="150000"/>
              </a:lnSpc>
              <a:buFont typeface="Arial" panose="020B0604020202020204" pitchFamily="34" charset="0"/>
              <a:buChar char="•"/>
            </a:pPr>
            <a:r>
              <a:rPr lang="en-GB" dirty="0">
                <a:solidFill>
                  <a:schemeClr val="accent3"/>
                </a:solidFill>
                <a:effectLst>
                  <a:outerShdw blurRad="38100" dist="38100" dir="2700000" algn="tl">
                    <a:srgbClr val="000000">
                      <a:alpha val="43137"/>
                    </a:srgbClr>
                  </a:outerShdw>
                </a:effectLst>
                <a:latin typeface="Segoe UI" panose="020B0502040204020203" pitchFamily="34" charset="0"/>
              </a:rPr>
              <a:t>Performance Monitor</a:t>
            </a:r>
          </a:p>
          <a:p>
            <a:pPr marL="285750" indent="-285750" algn="l" fontAlgn="base">
              <a:lnSpc>
                <a:spcPct val="150000"/>
              </a:lnSpc>
              <a:buFont typeface="Arial" panose="020B0604020202020204" pitchFamily="34" charset="0"/>
              <a:buChar char="•"/>
            </a:pPr>
            <a:r>
              <a:rPr lang="en-GB" dirty="0">
                <a:solidFill>
                  <a:schemeClr val="accent3"/>
                </a:solidFill>
                <a:effectLst>
                  <a:outerShdw blurRad="38100" dist="38100" dir="2700000" algn="tl">
                    <a:srgbClr val="000000">
                      <a:alpha val="43137"/>
                    </a:srgbClr>
                  </a:outerShdw>
                </a:effectLst>
                <a:latin typeface="Segoe UI" panose="020B0502040204020203" pitchFamily="34" charset="0"/>
              </a:rPr>
              <a:t>Activity Monitor</a:t>
            </a:r>
          </a:p>
          <a:p>
            <a:pPr marL="285750" indent="-285750" algn="l" fontAlgn="base">
              <a:lnSpc>
                <a:spcPct val="150000"/>
              </a:lnSpc>
              <a:buFont typeface="Arial" panose="020B0604020202020204" pitchFamily="34" charset="0"/>
              <a:buChar char="•"/>
            </a:pPr>
            <a:r>
              <a:rPr lang="en-GB" b="0" i="0" dirty="0">
                <a:solidFill>
                  <a:srgbClr val="252525"/>
                </a:solidFill>
                <a:effectLst/>
                <a:latin typeface="Segoe UI" panose="020B0502040204020203" pitchFamily="34" charset="0"/>
              </a:rPr>
              <a:t>3</a:t>
            </a:r>
            <a:r>
              <a:rPr lang="en-GB" b="0" i="0" baseline="30000" dirty="0">
                <a:solidFill>
                  <a:srgbClr val="252525"/>
                </a:solidFill>
                <a:effectLst/>
                <a:latin typeface="Segoe UI" panose="020B0502040204020203" pitchFamily="34" charset="0"/>
              </a:rPr>
              <a:t>rd</a:t>
            </a:r>
            <a:r>
              <a:rPr lang="en-GB" b="0" i="0" dirty="0">
                <a:solidFill>
                  <a:srgbClr val="252525"/>
                </a:solidFill>
                <a:effectLst/>
                <a:latin typeface="Segoe UI" panose="020B0502040204020203" pitchFamily="34" charset="0"/>
              </a:rPr>
              <a:t> party SQL Server Monitoring tools</a:t>
            </a:r>
          </a:p>
          <a:p>
            <a:pPr marL="285750" indent="-285750" algn="l" fontAlgn="base">
              <a:lnSpc>
                <a:spcPct val="150000"/>
              </a:lnSpc>
              <a:buFont typeface="Arial" panose="020B0604020202020204" pitchFamily="34" charset="0"/>
              <a:buChar char="•"/>
            </a:pPr>
            <a:r>
              <a:rPr lang="en-GB" b="0" i="0" dirty="0">
                <a:solidFill>
                  <a:srgbClr val="252525"/>
                </a:solidFill>
                <a:effectLst/>
                <a:latin typeface="Segoe UI" panose="020B0502040204020203" pitchFamily="34" charset="0"/>
              </a:rPr>
              <a:t>SQL Server Management Studio (SSMS) reports</a:t>
            </a:r>
          </a:p>
          <a:p>
            <a:endParaRPr lang="fr-FR" dirty="0"/>
          </a:p>
        </p:txBody>
      </p:sp>
    </p:spTree>
    <p:extLst>
      <p:ext uri="{BB962C8B-B14F-4D97-AF65-F5344CB8AC3E}">
        <p14:creationId xmlns:p14="http://schemas.microsoft.com/office/powerpoint/2010/main" val="3893851368"/>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4" name="Text Placeholder 3">
            <a:extLst>
              <a:ext uri="{FF2B5EF4-FFF2-40B4-BE49-F238E27FC236}">
                <a16:creationId xmlns:a16="http://schemas.microsoft.com/office/drawing/2014/main" id="{F1B5DA67-0F31-249A-CC5F-A5106F1378E1}"/>
              </a:ext>
            </a:extLst>
          </p:cNvPr>
          <p:cNvSpPr>
            <a:spLocks noGrp="1"/>
          </p:cNvSpPr>
          <p:nvPr>
            <p:ph type="body" idx="1"/>
          </p:nvPr>
        </p:nvSpPr>
        <p:spPr>
          <a:xfrm>
            <a:off x="152400" y="762000"/>
            <a:ext cx="8839200" cy="4708981"/>
          </a:xfrm>
        </p:spPr>
        <p:txBody>
          <a:bodyPr/>
          <a:lstStyle/>
          <a:p>
            <a:pPr marL="285750" indent="-285750" algn="l">
              <a:lnSpc>
                <a:spcPct val="150000"/>
              </a:lnSpc>
              <a:buFont typeface="Arial" panose="020B0604020202020204" pitchFamily="34" charset="0"/>
              <a:buChar char="•"/>
            </a:pPr>
            <a:r>
              <a:rPr lang="en-GB" sz="1600" b="0" i="0" dirty="0">
                <a:solidFill>
                  <a:srgbClr val="222222"/>
                </a:solidFill>
                <a:effectLst/>
                <a:latin typeface="Helvetica Neue"/>
              </a:rPr>
              <a:t>Maximum Dispatch latency: This option forces events to be flushed from memory to the targets at a defined interval.</a:t>
            </a: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In seconds. Select this option to prolong or shorten the maximum dispatch latency.</a:t>
            </a: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Unlimited. Select this option if you want the events dispatched only when the buffer is full.</a:t>
            </a:r>
          </a:p>
          <a:p>
            <a:pPr marL="285750" indent="-285750" algn="l">
              <a:lnSpc>
                <a:spcPct val="150000"/>
              </a:lnSpc>
              <a:buFont typeface="Arial" panose="020B0604020202020204" pitchFamily="34" charset="0"/>
              <a:buChar char="•"/>
            </a:pPr>
            <a:r>
              <a:rPr lang="en-GB" sz="1600" b="0" i="0" dirty="0">
                <a:solidFill>
                  <a:srgbClr val="222222"/>
                </a:solidFill>
                <a:effectLst/>
                <a:latin typeface="Helvetica Neue"/>
              </a:rPr>
              <a:t>The final option includes:</a:t>
            </a: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Maximum memory size</a:t>
            </a: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Maximum event size</a:t>
            </a:r>
          </a:p>
          <a:p>
            <a:pPr marL="742950" lvl="1" indent="-285750" algn="l">
              <a:lnSpc>
                <a:spcPct val="150000"/>
              </a:lnSpc>
              <a:buFont typeface="Arial" panose="020B0604020202020204" pitchFamily="34" charset="0"/>
              <a:buChar char="•"/>
            </a:pPr>
            <a:r>
              <a:rPr lang="en-GB" sz="1600" b="0" i="0" dirty="0">
                <a:solidFill>
                  <a:srgbClr val="222222"/>
                </a:solidFill>
                <a:effectLst/>
                <a:latin typeface="inherit"/>
              </a:rPr>
              <a:t>Memory partition mode which is how the memory partition should be handled i.e. none, per node or per CPU.</a:t>
            </a:r>
          </a:p>
          <a:p>
            <a:pPr marL="1200150" lvl="2" indent="-285750" algn="l">
              <a:lnSpc>
                <a:spcPct val="150000"/>
              </a:lnSpc>
              <a:buFont typeface="Arial" panose="020B0604020202020204" pitchFamily="34" charset="0"/>
              <a:buChar char="•"/>
            </a:pPr>
            <a:r>
              <a:rPr lang="en-GB" sz="1600" b="0" i="0" u="none" strike="noStrike" baseline="0" dirty="0">
                <a:latin typeface="Segoe"/>
              </a:rPr>
              <a:t>NONE. Memory is not partitioned. A single group of event buffers are created.</a:t>
            </a:r>
          </a:p>
          <a:p>
            <a:pPr marL="1200150" lvl="2" indent="-285750" algn="l">
              <a:lnSpc>
                <a:spcPct val="150000"/>
              </a:lnSpc>
              <a:buFont typeface="Arial" panose="020B0604020202020204" pitchFamily="34" charset="0"/>
              <a:buChar char="•"/>
            </a:pPr>
            <a:r>
              <a:rPr lang="en-GB" sz="1600" b="0" i="0" u="none" strike="noStrike" baseline="0" dirty="0">
                <a:latin typeface="Segoe"/>
              </a:rPr>
              <a:t>PER_NODE. A group of event buffers is created per NUMA node.</a:t>
            </a:r>
          </a:p>
          <a:p>
            <a:pPr marL="1200150" lvl="2" indent="-285750" algn="l">
              <a:lnSpc>
                <a:spcPct val="150000"/>
              </a:lnSpc>
              <a:buFont typeface="Arial" panose="020B0604020202020204" pitchFamily="34" charset="0"/>
              <a:buChar char="•"/>
            </a:pPr>
            <a:r>
              <a:rPr lang="en-GB" sz="1600" b="0" i="0" u="none" strike="noStrike" baseline="0" dirty="0">
                <a:latin typeface="Segoe"/>
              </a:rPr>
              <a:t>PER_CPU. A group of event buffers is created per CPU.</a:t>
            </a:r>
            <a:endParaRPr lang="en-GB" sz="1600" b="0" i="0" dirty="0">
              <a:solidFill>
                <a:srgbClr val="222222"/>
              </a:solidFill>
              <a:effectLst/>
              <a:latin typeface="inherit"/>
            </a:endParaRPr>
          </a:p>
          <a:p>
            <a:endParaRPr lang="fr-FR" dirty="0"/>
          </a:p>
        </p:txBody>
      </p:sp>
    </p:spTree>
    <p:extLst>
      <p:ext uri="{BB962C8B-B14F-4D97-AF65-F5344CB8AC3E}">
        <p14:creationId xmlns:p14="http://schemas.microsoft.com/office/powerpoint/2010/main" val="302204079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326E6-9039-D339-5FA6-53426B753DF2}"/>
              </a:ext>
            </a:extLst>
          </p:cNvPr>
          <p:cNvSpPr>
            <a:spLocks noGrp="1"/>
          </p:cNvSpPr>
          <p:nvPr>
            <p:ph type="title"/>
          </p:nvPr>
        </p:nvSpPr>
        <p:spPr>
          <a:xfrm>
            <a:off x="429260" y="109474"/>
            <a:ext cx="8285479" cy="423193"/>
          </a:xfrm>
        </p:spPr>
        <p:txBody>
          <a:bodyPr/>
          <a:lstStyle/>
          <a:p>
            <a:r>
              <a:rPr lang="fr-FR" dirty="0" err="1">
                <a:latin typeface="Segoe UI" panose="020B0502040204020203" pitchFamily="34" charset="0"/>
              </a:rPr>
              <a:t>Configuring</a:t>
            </a:r>
            <a:r>
              <a:rPr lang="fr-FR" dirty="0">
                <a:latin typeface="Segoe UI" panose="020B0502040204020203" pitchFamily="34" charset="0"/>
              </a:rPr>
              <a:t> </a:t>
            </a:r>
            <a:r>
              <a:rPr lang="fr-FR" dirty="0" err="1">
                <a:latin typeface="Segoe UI" panose="020B0502040204020203" pitchFamily="34" charset="0"/>
              </a:rPr>
              <a:t>Targets</a:t>
            </a:r>
            <a:endParaRPr lang="fr-FR" dirty="0">
              <a:latin typeface="Segoe UI" panose="020B0502040204020203" pitchFamily="34" charset="0"/>
            </a:endParaRPr>
          </a:p>
        </p:txBody>
      </p:sp>
      <p:sp>
        <p:nvSpPr>
          <p:cNvPr id="3" name="Text Placeholder 2">
            <a:extLst>
              <a:ext uri="{FF2B5EF4-FFF2-40B4-BE49-F238E27FC236}">
                <a16:creationId xmlns:a16="http://schemas.microsoft.com/office/drawing/2014/main" id="{1039A552-AA65-0B5A-9B50-F572717E27EF}"/>
              </a:ext>
            </a:extLst>
          </p:cNvPr>
          <p:cNvSpPr>
            <a:spLocks noGrp="1"/>
          </p:cNvSpPr>
          <p:nvPr>
            <p:ph type="body" idx="1"/>
          </p:nvPr>
        </p:nvSpPr>
        <p:spPr>
          <a:xfrm>
            <a:off x="611821" y="1066800"/>
            <a:ext cx="7920355" cy="4392164"/>
          </a:xfrm>
        </p:spPr>
        <p:txBody>
          <a:bodyPr/>
          <a:lstStyle/>
          <a:p>
            <a:pPr algn="l">
              <a:lnSpc>
                <a:spcPct val="150000"/>
              </a:lnSpc>
            </a:pPr>
            <a:r>
              <a:rPr lang="fr-FR" sz="1600" b="1" i="0" u="none" strike="noStrike" baseline="0" dirty="0">
                <a:latin typeface="Segoe-Bold"/>
              </a:rPr>
              <a:t>Event File</a:t>
            </a:r>
          </a:p>
          <a:p>
            <a:pPr algn="l">
              <a:lnSpc>
                <a:spcPct val="150000"/>
              </a:lnSpc>
            </a:pPr>
            <a:r>
              <a:rPr lang="en-GB" sz="1600" b="0" i="0" u="none" strike="noStrike" baseline="0" dirty="0">
                <a:latin typeface="Segoe"/>
              </a:rPr>
              <a:t>The event file target can be used to write session </a:t>
            </a:r>
            <a:r>
              <a:rPr lang="fr-FR" sz="1600" b="0" i="0" u="none" strike="noStrike" baseline="0" dirty="0">
                <a:latin typeface="Segoe"/>
              </a:rPr>
              <a:t>data to a file.</a:t>
            </a:r>
          </a:p>
          <a:p>
            <a:pPr algn="l">
              <a:lnSpc>
                <a:spcPct val="150000"/>
              </a:lnSpc>
            </a:pPr>
            <a:endParaRPr lang="fr-FR" sz="1600" dirty="0">
              <a:latin typeface="Segoe"/>
            </a:endParaRPr>
          </a:p>
          <a:p>
            <a:pPr algn="l">
              <a:lnSpc>
                <a:spcPct val="150000"/>
              </a:lnSpc>
            </a:pPr>
            <a:r>
              <a:rPr lang="fr-FR" sz="1600" b="1" i="0" u="none" strike="noStrike" baseline="0" dirty="0">
                <a:latin typeface="Segoe-Bold"/>
              </a:rPr>
              <a:t>Event </a:t>
            </a:r>
            <a:r>
              <a:rPr lang="fr-FR" sz="1600" b="1" i="0" u="none" strike="noStrike" baseline="0" dirty="0" err="1">
                <a:latin typeface="Segoe-Bold"/>
              </a:rPr>
              <a:t>Pairing</a:t>
            </a:r>
            <a:endParaRPr lang="fr-FR" sz="1600" b="1" i="0" u="none" strike="noStrike" baseline="0" dirty="0">
              <a:latin typeface="Segoe-Bold"/>
            </a:endParaRPr>
          </a:p>
          <a:p>
            <a:pPr algn="l">
              <a:lnSpc>
                <a:spcPct val="150000"/>
              </a:lnSpc>
            </a:pPr>
            <a:r>
              <a:rPr lang="en-GB" sz="1600" b="0" i="0" u="none" strike="noStrike" baseline="0" dirty="0">
                <a:latin typeface="Segoe"/>
              </a:rPr>
              <a:t>The event pairing target is used to match events that occur in pairs (for example, statement starting and statement completing, or lock acquired and lock released), and report on beginning events that have no </a:t>
            </a:r>
            <a:r>
              <a:rPr lang="fr-FR" sz="1600" b="0" i="0" u="none" strike="noStrike" baseline="0" dirty="0" err="1">
                <a:latin typeface="Segoe"/>
              </a:rPr>
              <a:t>matching</a:t>
            </a:r>
            <a:r>
              <a:rPr lang="fr-FR" sz="1600" b="0" i="0" u="none" strike="noStrike" baseline="0" dirty="0">
                <a:latin typeface="Segoe"/>
              </a:rPr>
              <a:t> end </a:t>
            </a:r>
            <a:r>
              <a:rPr lang="fr-FR" sz="1600" b="0" i="0" u="none" strike="noStrike" baseline="0" dirty="0" err="1">
                <a:latin typeface="Segoe"/>
              </a:rPr>
              <a:t>event</a:t>
            </a:r>
            <a:r>
              <a:rPr lang="fr-FR" sz="1600" b="0" i="0" u="none" strike="noStrike" baseline="0" dirty="0">
                <a:latin typeface="Segoe"/>
              </a:rPr>
              <a:t>.</a:t>
            </a:r>
          </a:p>
          <a:p>
            <a:pPr algn="l">
              <a:lnSpc>
                <a:spcPct val="150000"/>
              </a:lnSpc>
            </a:pPr>
            <a:endParaRPr lang="fr-FR" sz="1600" dirty="0">
              <a:latin typeface="Segoe"/>
            </a:endParaRPr>
          </a:p>
          <a:p>
            <a:pPr algn="l">
              <a:lnSpc>
                <a:spcPct val="150000"/>
              </a:lnSpc>
            </a:pPr>
            <a:r>
              <a:rPr lang="fr-FR" sz="1600" b="1" i="0" u="none" strike="noStrike" baseline="0" dirty="0">
                <a:latin typeface="Segoe-Bold"/>
              </a:rPr>
              <a:t>Ring Buffer</a:t>
            </a:r>
          </a:p>
          <a:p>
            <a:pPr algn="l">
              <a:lnSpc>
                <a:spcPct val="150000"/>
              </a:lnSpc>
            </a:pPr>
            <a:r>
              <a:rPr lang="en-GB" sz="1600" b="0" i="0" u="none" strike="noStrike" baseline="0" dirty="0">
                <a:latin typeface="Segoe"/>
              </a:rPr>
              <a:t>The ring buffer target is used to write session data into a block of memory. When the allocated memory is full, the oldest data in the buffer is discarded and new data is written in its place.</a:t>
            </a:r>
            <a:endParaRPr lang="fr-FR" sz="1600" dirty="0"/>
          </a:p>
        </p:txBody>
      </p:sp>
    </p:spTree>
    <p:extLst>
      <p:ext uri="{BB962C8B-B14F-4D97-AF65-F5344CB8AC3E}">
        <p14:creationId xmlns:p14="http://schemas.microsoft.com/office/powerpoint/2010/main" val="261540744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4326E6-9039-D339-5FA6-53426B753DF2}"/>
              </a:ext>
            </a:extLst>
          </p:cNvPr>
          <p:cNvSpPr>
            <a:spLocks noGrp="1"/>
          </p:cNvSpPr>
          <p:nvPr>
            <p:ph type="title"/>
          </p:nvPr>
        </p:nvSpPr>
        <p:spPr>
          <a:xfrm>
            <a:off x="429260" y="109474"/>
            <a:ext cx="8285479" cy="423193"/>
          </a:xfrm>
        </p:spPr>
        <p:txBody>
          <a:bodyPr/>
          <a:lstStyle/>
          <a:p>
            <a:r>
              <a:rPr lang="fr-FR" dirty="0" err="1">
                <a:latin typeface="Segoe UI" panose="020B0502040204020203" pitchFamily="34" charset="0"/>
              </a:rPr>
              <a:t>Configuring</a:t>
            </a:r>
            <a:r>
              <a:rPr lang="fr-FR" dirty="0">
                <a:latin typeface="Segoe UI" panose="020B0502040204020203" pitchFamily="34" charset="0"/>
              </a:rPr>
              <a:t> </a:t>
            </a:r>
            <a:r>
              <a:rPr lang="fr-FR" dirty="0" err="1">
                <a:latin typeface="Segoe UI" panose="020B0502040204020203" pitchFamily="34" charset="0"/>
              </a:rPr>
              <a:t>Targets</a:t>
            </a:r>
            <a:endParaRPr lang="fr-FR" dirty="0">
              <a:latin typeface="Segoe UI" panose="020B0502040204020203" pitchFamily="34" charset="0"/>
            </a:endParaRPr>
          </a:p>
        </p:txBody>
      </p:sp>
      <p:sp>
        <p:nvSpPr>
          <p:cNvPr id="3" name="Text Placeholder 2">
            <a:extLst>
              <a:ext uri="{FF2B5EF4-FFF2-40B4-BE49-F238E27FC236}">
                <a16:creationId xmlns:a16="http://schemas.microsoft.com/office/drawing/2014/main" id="{1039A552-AA65-0B5A-9B50-F572717E27EF}"/>
              </a:ext>
            </a:extLst>
          </p:cNvPr>
          <p:cNvSpPr>
            <a:spLocks noGrp="1"/>
          </p:cNvSpPr>
          <p:nvPr>
            <p:ph type="body" idx="1"/>
          </p:nvPr>
        </p:nvSpPr>
        <p:spPr>
          <a:xfrm>
            <a:off x="611821" y="1066800"/>
            <a:ext cx="7920355" cy="3647473"/>
          </a:xfrm>
        </p:spPr>
        <p:txBody>
          <a:bodyPr/>
          <a:lstStyle/>
          <a:p>
            <a:pPr algn="l">
              <a:lnSpc>
                <a:spcPct val="150000"/>
              </a:lnSpc>
            </a:pPr>
            <a:r>
              <a:rPr lang="fr-FR" sz="1600" b="1" i="0" u="none" strike="noStrike" baseline="0" dirty="0" err="1">
                <a:latin typeface="Segoe-Bold"/>
              </a:rPr>
              <a:t>Histogram</a:t>
            </a:r>
            <a:endParaRPr lang="fr-FR" sz="1600" b="1" i="0" u="none" strike="noStrike" baseline="0" dirty="0">
              <a:latin typeface="Segoe-Bold"/>
            </a:endParaRPr>
          </a:p>
          <a:p>
            <a:pPr algn="l">
              <a:lnSpc>
                <a:spcPct val="150000"/>
              </a:lnSpc>
            </a:pPr>
            <a:r>
              <a:rPr lang="en-GB" sz="1600" b="0" i="0" u="none" strike="noStrike" baseline="0" dirty="0">
                <a:latin typeface="Segoe"/>
              </a:rPr>
              <a:t>The histogram target is used to partition a count of events into groups based on a specified value.</a:t>
            </a:r>
          </a:p>
          <a:p>
            <a:pPr algn="l">
              <a:lnSpc>
                <a:spcPct val="150000"/>
              </a:lnSpc>
            </a:pPr>
            <a:endParaRPr lang="en-GB" sz="1600" dirty="0">
              <a:latin typeface="Segoe"/>
            </a:endParaRPr>
          </a:p>
          <a:p>
            <a:pPr algn="l">
              <a:lnSpc>
                <a:spcPct val="150000"/>
              </a:lnSpc>
            </a:pPr>
            <a:r>
              <a:rPr lang="fr-FR" sz="1600" b="1" i="0" u="none" strike="noStrike" baseline="0" dirty="0">
                <a:latin typeface="Segoe-Bold"/>
              </a:rPr>
              <a:t>Event Tracing for Windows</a:t>
            </a:r>
          </a:p>
          <a:p>
            <a:pPr algn="l">
              <a:lnSpc>
                <a:spcPct val="150000"/>
              </a:lnSpc>
            </a:pPr>
            <a:r>
              <a:rPr lang="en-GB" sz="1600" b="0" i="0" u="none" strike="noStrike" baseline="0" dirty="0">
                <a:latin typeface="Segoe"/>
              </a:rPr>
              <a:t>The event tracing for Windows target is used to write session data to an ETW log.</a:t>
            </a:r>
          </a:p>
          <a:p>
            <a:pPr algn="l">
              <a:lnSpc>
                <a:spcPct val="150000"/>
              </a:lnSpc>
            </a:pPr>
            <a:endParaRPr lang="en-GB" sz="1600" dirty="0">
              <a:latin typeface="Segoe"/>
            </a:endParaRPr>
          </a:p>
          <a:p>
            <a:pPr algn="l">
              <a:lnSpc>
                <a:spcPct val="150000"/>
              </a:lnSpc>
            </a:pPr>
            <a:r>
              <a:rPr lang="fr-FR" sz="1600" b="1" i="0" u="none" strike="noStrike" baseline="0" dirty="0">
                <a:latin typeface="Segoe-Bold"/>
              </a:rPr>
              <a:t>Event Counter</a:t>
            </a:r>
          </a:p>
          <a:p>
            <a:pPr algn="l">
              <a:lnSpc>
                <a:spcPct val="150000"/>
              </a:lnSpc>
            </a:pPr>
            <a:r>
              <a:rPr lang="en-GB" sz="1600" b="0" i="0" u="none" strike="noStrike" baseline="0" dirty="0">
                <a:latin typeface="Segoe"/>
              </a:rPr>
              <a:t>The event counter target is used to count events in a session. It takes no configuration parameters.</a:t>
            </a:r>
            <a:endParaRPr lang="fr-FR" sz="1600" dirty="0">
              <a:latin typeface="Segoe"/>
            </a:endParaRPr>
          </a:p>
        </p:txBody>
      </p:sp>
    </p:spTree>
    <p:extLst>
      <p:ext uri="{BB962C8B-B14F-4D97-AF65-F5344CB8AC3E}">
        <p14:creationId xmlns:p14="http://schemas.microsoft.com/office/powerpoint/2010/main" val="21643650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9218" name="Picture 2" descr="Using extended events to monitor the query performance">
            <a:extLst>
              <a:ext uri="{FF2B5EF4-FFF2-40B4-BE49-F238E27FC236}">
                <a16:creationId xmlns:a16="http://schemas.microsoft.com/office/drawing/2014/main" id="{BFCCC40C-97B7-A50F-9B93-62AF048C4CB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8950" y="1857375"/>
            <a:ext cx="3086100" cy="31432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257326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BE47653-22B1-B585-A356-D48C13347281}"/>
              </a:ext>
            </a:extLst>
          </p:cNvPr>
          <p:cNvSpPr>
            <a:spLocks noGrp="1"/>
          </p:cNvSpPr>
          <p:nvPr>
            <p:ph type="title"/>
          </p:nvPr>
        </p:nvSpPr>
        <p:spPr>
          <a:xfrm>
            <a:off x="429260" y="109474"/>
            <a:ext cx="8285479" cy="576326"/>
          </a:xfrm>
        </p:spPr>
        <p:txBody>
          <a:bodyPr/>
          <a:lstStyle/>
          <a:p>
            <a:r>
              <a:rPr lang="fr-FR" b="0" i="0" dirty="0" err="1">
                <a:effectLst/>
                <a:latin typeface="Segoe UI" panose="020B0502040204020203" pitchFamily="34" charset="0"/>
              </a:rPr>
              <a:t>Analyze</a:t>
            </a:r>
            <a:r>
              <a:rPr lang="fr-FR" b="0" i="0" dirty="0">
                <a:effectLst/>
                <a:latin typeface="Segoe UI" panose="020B0502040204020203" pitchFamily="34" charset="0"/>
              </a:rPr>
              <a:t> the </a:t>
            </a:r>
            <a:r>
              <a:rPr lang="fr-FR" b="0" i="0" dirty="0" err="1">
                <a:effectLst/>
                <a:latin typeface="Segoe UI" panose="020B0502040204020203" pitchFamily="34" charset="0"/>
              </a:rPr>
              <a:t>collected</a:t>
            </a:r>
            <a:r>
              <a:rPr lang="fr-FR" b="0" i="0" dirty="0">
                <a:effectLst/>
                <a:latin typeface="Segoe UI" panose="020B0502040204020203" pitchFamily="34" charset="0"/>
              </a:rPr>
              <a:t> data</a:t>
            </a:r>
            <a:br>
              <a:rPr lang="fr-FR" b="0" i="0" dirty="0">
                <a:effectLst/>
                <a:latin typeface="Segoe UI" panose="020B0502040204020203" pitchFamily="34" charset="0"/>
              </a:rPr>
            </a:br>
            <a:endParaRPr lang="fr-FR" dirty="0"/>
          </a:p>
        </p:txBody>
      </p:sp>
      <p:graphicFrame>
        <p:nvGraphicFramePr>
          <p:cNvPr id="6" name="Table 5">
            <a:extLst>
              <a:ext uri="{FF2B5EF4-FFF2-40B4-BE49-F238E27FC236}">
                <a16:creationId xmlns:a16="http://schemas.microsoft.com/office/drawing/2014/main" id="{CA011254-B23A-871E-4B1D-E4A6F2D83E70}"/>
              </a:ext>
            </a:extLst>
          </p:cNvPr>
          <p:cNvGraphicFramePr>
            <a:graphicFrameLocks noGrp="1"/>
          </p:cNvGraphicFramePr>
          <p:nvPr>
            <p:extLst>
              <p:ext uri="{D42A27DB-BD31-4B8C-83A1-F6EECF244321}">
                <p14:modId xmlns:p14="http://schemas.microsoft.com/office/powerpoint/2010/main" val="3349834851"/>
              </p:ext>
            </p:extLst>
          </p:nvPr>
        </p:nvGraphicFramePr>
        <p:xfrm>
          <a:off x="1820742" y="3429000"/>
          <a:ext cx="5599036" cy="1188720"/>
        </p:xfrm>
        <a:graphic>
          <a:graphicData uri="http://schemas.openxmlformats.org/drawingml/2006/table">
            <a:tbl>
              <a:tblPr/>
              <a:tblGrid>
                <a:gridCol w="299562">
                  <a:extLst>
                    <a:ext uri="{9D8B030D-6E8A-4147-A177-3AD203B41FA5}">
                      <a16:colId xmlns:a16="http://schemas.microsoft.com/office/drawing/2014/main" val="1538477534"/>
                    </a:ext>
                  </a:extLst>
                </a:gridCol>
                <a:gridCol w="5299474">
                  <a:extLst>
                    <a:ext uri="{9D8B030D-6E8A-4147-A177-3AD203B41FA5}">
                      <a16:colId xmlns:a16="http://schemas.microsoft.com/office/drawing/2014/main" val="988969642"/>
                    </a:ext>
                  </a:extLst>
                </a:gridCol>
              </a:tblGrid>
              <a:tr h="0">
                <a:tc>
                  <a:txBody>
                    <a:bodyPr/>
                    <a:lstStyle/>
                    <a:p>
                      <a:pPr algn="ctr" fontAlgn="base"/>
                      <a:r>
                        <a:rPr lang="fr-FR" b="0">
                          <a:solidFill>
                            <a:srgbClr val="5499DE"/>
                          </a:solidFill>
                          <a:effectLst/>
                          <a:latin typeface="inherit"/>
                        </a:rPr>
                        <a:t>1</a:t>
                      </a:r>
                    </a:p>
                    <a:p>
                      <a:pPr algn="ctr" fontAlgn="base"/>
                      <a:r>
                        <a:rPr lang="fr-FR" b="0">
                          <a:solidFill>
                            <a:srgbClr val="5499DE"/>
                          </a:solidFill>
                          <a:effectLst/>
                          <a:latin typeface="inherit"/>
                        </a:rPr>
                        <a:t>2</a:t>
                      </a:r>
                    </a:p>
                    <a:p>
                      <a:pPr algn="ctr" fontAlgn="base"/>
                      <a:r>
                        <a:rPr lang="fr-FR" b="0">
                          <a:solidFill>
                            <a:srgbClr val="5499DE"/>
                          </a:solidFill>
                          <a:effectLst/>
                          <a:latin typeface="inherit"/>
                        </a:rPr>
                        <a:t>3</a:t>
                      </a:r>
                    </a:p>
                    <a:p>
                      <a:pPr algn="ctr" fontAlgn="base"/>
                      <a:r>
                        <a:rPr lang="fr-FR" b="0">
                          <a:solidFill>
                            <a:srgbClr val="5499DE"/>
                          </a:solidFill>
                          <a:effectLst/>
                          <a:latin typeface="inherit"/>
                        </a:rPr>
                        <a:t>4</a:t>
                      </a:r>
                    </a:p>
                  </a:txBody>
                  <a:tcPr>
                    <a:lnL>
                      <a:noFill/>
                    </a:lnL>
                    <a:lnR>
                      <a:noFill/>
                    </a:lnR>
                    <a:lnT>
                      <a:noFill/>
                    </a:lnT>
                    <a:lnB>
                      <a:noFill/>
                    </a:lnB>
                    <a:solidFill>
                      <a:srgbClr val="DFEFFF"/>
                    </a:solidFill>
                  </a:tcPr>
                </a:tc>
                <a:tc>
                  <a:txBody>
                    <a:bodyPr/>
                    <a:lstStyle/>
                    <a:p>
                      <a:pPr algn="l" fontAlgn="base" latinLnBrk="1"/>
                      <a:r>
                        <a:rPr lang="fr-FR" b="0" dirty="0">
                          <a:solidFill>
                            <a:srgbClr val="0000FF"/>
                          </a:solidFill>
                          <a:effectLst/>
                          <a:latin typeface="inherit"/>
                        </a:rPr>
                        <a:t>SELECT</a:t>
                      </a:r>
                      <a:r>
                        <a:rPr lang="fr-FR" b="0" dirty="0">
                          <a:solidFill>
                            <a:srgbClr val="006FE0"/>
                          </a:solidFill>
                          <a:effectLst/>
                          <a:latin typeface="inherit"/>
                        </a:rPr>
                        <a:t>  </a:t>
                      </a:r>
                      <a:r>
                        <a:rPr lang="fr-FR" b="0" dirty="0" err="1">
                          <a:solidFill>
                            <a:srgbClr val="008080"/>
                          </a:solidFill>
                          <a:effectLst/>
                          <a:latin typeface="inherit"/>
                        </a:rPr>
                        <a:t>SO</a:t>
                      </a:r>
                      <a:r>
                        <a:rPr lang="fr-FR" b="0" dirty="0" err="1">
                          <a:solidFill>
                            <a:srgbClr val="333333"/>
                          </a:solidFill>
                          <a:effectLst/>
                          <a:latin typeface="inherit"/>
                        </a:rPr>
                        <a:t>.</a:t>
                      </a:r>
                      <a:r>
                        <a:rPr lang="fr-FR" b="0" dirty="0" err="1">
                          <a:solidFill>
                            <a:srgbClr val="008080"/>
                          </a:solidFill>
                          <a:effectLst/>
                          <a:latin typeface="inherit"/>
                        </a:rPr>
                        <a:t>AccountNumber</a:t>
                      </a:r>
                      <a:r>
                        <a:rPr lang="fr-FR" b="0" dirty="0">
                          <a:solidFill>
                            <a:srgbClr val="006FE0"/>
                          </a:solidFill>
                          <a:effectLst/>
                          <a:latin typeface="inherit"/>
                        </a:rPr>
                        <a:t> </a:t>
                      </a:r>
                      <a:r>
                        <a:rPr lang="fr-FR" b="0" dirty="0">
                          <a:solidFill>
                            <a:srgbClr val="0000FF"/>
                          </a:solidFill>
                          <a:effectLst/>
                          <a:latin typeface="inherit"/>
                        </a:rPr>
                        <a:t>FROM</a:t>
                      </a:r>
                      <a:endParaRPr lang="fr-FR" b="0" dirty="0">
                        <a:solidFill>
                          <a:srgbClr val="000000"/>
                        </a:solidFill>
                        <a:effectLst/>
                        <a:latin typeface="inherit"/>
                      </a:endParaRPr>
                    </a:p>
                    <a:p>
                      <a:pPr algn="l" fontAlgn="base" latinLnBrk="1"/>
                      <a:r>
                        <a:rPr lang="fr-FR" b="0" dirty="0" err="1">
                          <a:solidFill>
                            <a:srgbClr val="008080"/>
                          </a:solidFill>
                          <a:effectLst/>
                          <a:latin typeface="inherit"/>
                        </a:rPr>
                        <a:t>Sales</a:t>
                      </a:r>
                      <a:r>
                        <a:rPr lang="fr-FR" b="0" dirty="0" err="1">
                          <a:solidFill>
                            <a:srgbClr val="333333"/>
                          </a:solidFill>
                          <a:effectLst/>
                          <a:latin typeface="inherit"/>
                        </a:rPr>
                        <a:t>.</a:t>
                      </a:r>
                      <a:r>
                        <a:rPr lang="fr-FR" b="0" dirty="0" err="1">
                          <a:solidFill>
                            <a:srgbClr val="008080"/>
                          </a:solidFill>
                          <a:effectLst/>
                          <a:latin typeface="inherit"/>
                        </a:rPr>
                        <a:t>SalesOrderHeader</a:t>
                      </a:r>
                      <a:r>
                        <a:rPr lang="fr-FR" b="0" dirty="0">
                          <a:solidFill>
                            <a:srgbClr val="006FE0"/>
                          </a:solidFill>
                          <a:effectLst/>
                          <a:latin typeface="inherit"/>
                        </a:rPr>
                        <a:t> </a:t>
                      </a:r>
                      <a:r>
                        <a:rPr lang="fr-FR" b="0" dirty="0">
                          <a:solidFill>
                            <a:srgbClr val="008080"/>
                          </a:solidFill>
                          <a:effectLst/>
                          <a:latin typeface="inherit"/>
                        </a:rPr>
                        <a:t>SO</a:t>
                      </a:r>
                      <a:endParaRPr lang="fr-FR" b="0" dirty="0">
                        <a:solidFill>
                          <a:srgbClr val="000000"/>
                        </a:solidFill>
                        <a:effectLst/>
                        <a:latin typeface="inherit"/>
                      </a:endParaRPr>
                    </a:p>
                    <a:p>
                      <a:pPr algn="l" fontAlgn="base" latinLnBrk="1"/>
                      <a:r>
                        <a:rPr lang="fr-FR" b="0" dirty="0">
                          <a:solidFill>
                            <a:srgbClr val="0000FF"/>
                          </a:solidFill>
                          <a:effectLst/>
                          <a:latin typeface="inherit"/>
                        </a:rPr>
                        <a:t>INNER</a:t>
                      </a:r>
                      <a:r>
                        <a:rPr lang="fr-FR" b="0" dirty="0">
                          <a:solidFill>
                            <a:srgbClr val="006FE0"/>
                          </a:solidFill>
                          <a:effectLst/>
                          <a:latin typeface="inherit"/>
                        </a:rPr>
                        <a:t>  </a:t>
                      </a:r>
                      <a:r>
                        <a:rPr lang="fr-FR" b="0" dirty="0">
                          <a:solidFill>
                            <a:srgbClr val="0000FF"/>
                          </a:solidFill>
                          <a:effectLst/>
                          <a:latin typeface="inherit"/>
                        </a:rPr>
                        <a:t>JOIN</a:t>
                      </a:r>
                      <a:r>
                        <a:rPr lang="fr-FR" b="0" dirty="0">
                          <a:solidFill>
                            <a:srgbClr val="006FE0"/>
                          </a:solidFill>
                          <a:effectLst/>
                          <a:latin typeface="inherit"/>
                        </a:rPr>
                        <a:t> </a:t>
                      </a:r>
                      <a:r>
                        <a:rPr lang="fr-FR" b="0" dirty="0" err="1">
                          <a:solidFill>
                            <a:srgbClr val="008080"/>
                          </a:solidFill>
                          <a:effectLst/>
                          <a:latin typeface="inherit"/>
                        </a:rPr>
                        <a:t>Sales</a:t>
                      </a:r>
                      <a:r>
                        <a:rPr lang="fr-FR" b="0" dirty="0" err="1">
                          <a:solidFill>
                            <a:srgbClr val="333333"/>
                          </a:solidFill>
                          <a:effectLst/>
                          <a:latin typeface="inherit"/>
                        </a:rPr>
                        <a:t>.</a:t>
                      </a:r>
                      <a:r>
                        <a:rPr lang="fr-FR" b="0" dirty="0" err="1">
                          <a:solidFill>
                            <a:srgbClr val="008080"/>
                          </a:solidFill>
                          <a:effectLst/>
                          <a:latin typeface="inherit"/>
                        </a:rPr>
                        <a:t>SalesOrderDetail</a:t>
                      </a:r>
                      <a:r>
                        <a:rPr lang="fr-FR" b="0" dirty="0">
                          <a:solidFill>
                            <a:srgbClr val="006FE0"/>
                          </a:solidFill>
                          <a:effectLst/>
                          <a:latin typeface="inherit"/>
                        </a:rPr>
                        <a:t> </a:t>
                      </a:r>
                      <a:r>
                        <a:rPr lang="fr-FR" b="0" dirty="0">
                          <a:solidFill>
                            <a:srgbClr val="008080"/>
                          </a:solidFill>
                          <a:effectLst/>
                          <a:latin typeface="inherit"/>
                        </a:rPr>
                        <a:t>SD</a:t>
                      </a:r>
                      <a:endParaRPr lang="fr-FR" b="0" dirty="0">
                        <a:solidFill>
                          <a:srgbClr val="000000"/>
                        </a:solidFill>
                        <a:effectLst/>
                        <a:latin typeface="inherit"/>
                      </a:endParaRPr>
                    </a:p>
                    <a:p>
                      <a:pPr algn="l" fontAlgn="base" latinLnBrk="1"/>
                      <a:r>
                        <a:rPr lang="fr-FR" b="0" dirty="0">
                          <a:solidFill>
                            <a:srgbClr val="0000FF"/>
                          </a:solidFill>
                          <a:effectLst/>
                          <a:latin typeface="inherit"/>
                        </a:rPr>
                        <a:t>ON</a:t>
                      </a:r>
                      <a:r>
                        <a:rPr lang="fr-FR" b="0" dirty="0">
                          <a:solidFill>
                            <a:srgbClr val="006FE0"/>
                          </a:solidFill>
                          <a:effectLst/>
                          <a:latin typeface="inherit"/>
                        </a:rPr>
                        <a:t> </a:t>
                      </a:r>
                      <a:r>
                        <a:rPr lang="fr-FR" b="0" dirty="0" err="1">
                          <a:solidFill>
                            <a:srgbClr val="008080"/>
                          </a:solidFill>
                          <a:effectLst/>
                          <a:latin typeface="inherit"/>
                        </a:rPr>
                        <a:t>SO</a:t>
                      </a:r>
                      <a:r>
                        <a:rPr lang="fr-FR" b="0" dirty="0" err="1">
                          <a:solidFill>
                            <a:srgbClr val="333333"/>
                          </a:solidFill>
                          <a:effectLst/>
                          <a:latin typeface="inherit"/>
                        </a:rPr>
                        <a:t>.</a:t>
                      </a:r>
                      <a:r>
                        <a:rPr lang="fr-FR" b="0" dirty="0" err="1">
                          <a:solidFill>
                            <a:srgbClr val="008080"/>
                          </a:solidFill>
                          <a:effectLst/>
                          <a:latin typeface="inherit"/>
                        </a:rPr>
                        <a:t>ModifiedDate</a:t>
                      </a:r>
                      <a:r>
                        <a:rPr lang="fr-FR" b="0" dirty="0">
                          <a:solidFill>
                            <a:srgbClr val="006FE0"/>
                          </a:solidFill>
                          <a:effectLst/>
                          <a:latin typeface="inherit"/>
                        </a:rPr>
                        <a:t> </a:t>
                      </a:r>
                      <a:r>
                        <a:rPr lang="fr-FR" b="0" dirty="0">
                          <a:solidFill>
                            <a:srgbClr val="808080"/>
                          </a:solidFill>
                          <a:effectLst/>
                          <a:latin typeface="inherit"/>
                        </a:rPr>
                        <a:t>=</a:t>
                      </a:r>
                      <a:r>
                        <a:rPr lang="fr-FR" b="0" dirty="0">
                          <a:solidFill>
                            <a:srgbClr val="006FE0"/>
                          </a:solidFill>
                          <a:effectLst/>
                          <a:latin typeface="inherit"/>
                        </a:rPr>
                        <a:t> </a:t>
                      </a:r>
                      <a:r>
                        <a:rPr lang="fr-FR" b="0" dirty="0" err="1">
                          <a:solidFill>
                            <a:srgbClr val="008080"/>
                          </a:solidFill>
                          <a:effectLst/>
                          <a:latin typeface="inherit"/>
                        </a:rPr>
                        <a:t>SD</a:t>
                      </a:r>
                      <a:r>
                        <a:rPr lang="fr-FR" b="0" dirty="0" err="1">
                          <a:solidFill>
                            <a:srgbClr val="333333"/>
                          </a:solidFill>
                          <a:effectLst/>
                          <a:latin typeface="inherit"/>
                        </a:rPr>
                        <a:t>.</a:t>
                      </a:r>
                      <a:r>
                        <a:rPr lang="fr-FR" b="0" dirty="0" err="1">
                          <a:solidFill>
                            <a:srgbClr val="008080"/>
                          </a:solidFill>
                          <a:effectLst/>
                          <a:latin typeface="inherit"/>
                        </a:rPr>
                        <a:t>ModifiedDate</a:t>
                      </a:r>
                      <a:endParaRPr lang="fr-FR" b="0" dirty="0">
                        <a:solidFill>
                          <a:srgbClr val="000000"/>
                        </a:solidFill>
                        <a:effectLst/>
                        <a:latin typeface="inherit"/>
                      </a:endParaRPr>
                    </a:p>
                  </a:txBody>
                  <a:tcPr>
                    <a:lnL>
                      <a:noFill/>
                    </a:lnL>
                    <a:lnR>
                      <a:noFill/>
                    </a:lnR>
                    <a:lnT>
                      <a:noFill/>
                    </a:lnT>
                    <a:lnB>
                      <a:noFill/>
                    </a:lnB>
                  </a:tcPr>
                </a:tc>
                <a:extLst>
                  <a:ext uri="{0D108BD9-81ED-4DB2-BD59-A6C34878D82A}">
                    <a16:rowId xmlns:a16="http://schemas.microsoft.com/office/drawing/2014/main" val="3969642542"/>
                  </a:ext>
                </a:extLst>
              </a:tr>
            </a:tbl>
          </a:graphicData>
        </a:graphic>
      </p:graphicFrame>
      <p:sp>
        <p:nvSpPr>
          <p:cNvPr id="7" name="Rectangle 1">
            <a:extLst>
              <a:ext uri="{FF2B5EF4-FFF2-40B4-BE49-F238E27FC236}">
                <a16:creationId xmlns:a16="http://schemas.microsoft.com/office/drawing/2014/main" id="{0835FBA2-D427-8DCE-4DF6-05B58CB51D7D}"/>
              </a:ext>
            </a:extLst>
          </p:cNvPr>
          <p:cNvSpPr>
            <a:spLocks noGrp="1" noChangeArrowheads="1"/>
          </p:cNvSpPr>
          <p:nvPr>
            <p:ph type="body" idx="1"/>
          </p:nvPr>
        </p:nvSpPr>
        <p:spPr bwMode="auto">
          <a:xfrm>
            <a:off x="429260" y="842895"/>
            <a:ext cx="8382000" cy="221599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algn="l" rtl="0">
              <a:lnSpc>
                <a:spcPct val="150000"/>
              </a:lnSpc>
            </a:pPr>
            <a:r>
              <a:rPr lang="fr-FR" altLang="fr-FR" sz="1600" dirty="0" err="1">
                <a:solidFill>
                  <a:srgbClr val="252525"/>
                </a:solidFill>
                <a:latin typeface="Segoe UI" panose="020B0502040204020203" pitchFamily="34" charset="0"/>
                <a:cs typeface="Segoe UI" panose="020B0502040204020203" pitchFamily="34" charset="0"/>
              </a:rPr>
              <a:t>After</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we</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create</a:t>
            </a:r>
            <a:r>
              <a:rPr lang="fr-FR" altLang="fr-FR" sz="1600" dirty="0">
                <a:solidFill>
                  <a:srgbClr val="252525"/>
                </a:solidFill>
                <a:latin typeface="Segoe UI" panose="020B0502040204020203" pitchFamily="34" charset="0"/>
                <a:cs typeface="Segoe UI" panose="020B0502040204020203" pitchFamily="34" charset="0"/>
              </a:rPr>
              <a:t> the </a:t>
            </a:r>
            <a:r>
              <a:rPr lang="fr-FR" altLang="fr-FR" sz="1600" dirty="0" err="1">
                <a:solidFill>
                  <a:srgbClr val="252525"/>
                </a:solidFill>
                <a:latin typeface="Segoe UI" panose="020B0502040204020203" pitchFamily="34" charset="0"/>
                <a:cs typeface="Segoe UI" panose="020B0502040204020203" pitchFamily="34" charset="0"/>
              </a:rPr>
              <a:t>extended</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event</a:t>
            </a:r>
            <a:r>
              <a:rPr lang="fr-FR" altLang="fr-FR" sz="1600" dirty="0">
                <a:solidFill>
                  <a:srgbClr val="252525"/>
                </a:solidFill>
                <a:latin typeface="Segoe UI" panose="020B0502040204020203" pitchFamily="34" charset="0"/>
                <a:cs typeface="Segoe UI" panose="020B0502040204020203" pitchFamily="34" charset="0"/>
              </a:rPr>
              <a:t> session, </a:t>
            </a:r>
            <a:r>
              <a:rPr lang="fr-FR" altLang="fr-FR" sz="1600" dirty="0" err="1">
                <a:solidFill>
                  <a:srgbClr val="252525"/>
                </a:solidFill>
                <a:latin typeface="Segoe UI" panose="020B0502040204020203" pitchFamily="34" charset="0"/>
                <a:cs typeface="Segoe UI" panose="020B0502040204020203" pitchFamily="34" charset="0"/>
              </a:rPr>
              <a:t>it</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will</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automatically</a:t>
            </a:r>
            <a:r>
              <a:rPr lang="fr-FR" altLang="fr-FR" sz="1600" dirty="0">
                <a:solidFill>
                  <a:srgbClr val="252525"/>
                </a:solidFill>
                <a:latin typeface="Segoe UI" panose="020B0502040204020203" pitchFamily="34" charset="0"/>
                <a:cs typeface="Segoe UI" panose="020B0502040204020203" pitchFamily="34" charset="0"/>
              </a:rPr>
              <a:t> start and </a:t>
            </a:r>
            <a:r>
              <a:rPr lang="fr-FR" altLang="fr-FR" sz="1600" dirty="0" err="1">
                <a:solidFill>
                  <a:srgbClr val="252525"/>
                </a:solidFill>
                <a:latin typeface="Segoe UI" panose="020B0502040204020203" pitchFamily="34" charset="0"/>
                <a:cs typeface="Segoe UI" panose="020B0502040204020203" pitchFamily="34" charset="0"/>
              </a:rPr>
              <a:t>begin</a:t>
            </a:r>
            <a:r>
              <a:rPr lang="fr-FR" altLang="fr-FR" sz="1600" dirty="0">
                <a:solidFill>
                  <a:srgbClr val="252525"/>
                </a:solidFill>
                <a:latin typeface="Segoe UI" panose="020B0502040204020203" pitchFamily="34" charset="0"/>
                <a:cs typeface="Segoe UI" panose="020B0502040204020203" pitchFamily="34" charset="0"/>
              </a:rPr>
              <a:t> to </a:t>
            </a:r>
            <a:r>
              <a:rPr lang="fr-FR" altLang="fr-FR" sz="1600" dirty="0" err="1">
                <a:solidFill>
                  <a:srgbClr val="252525"/>
                </a:solidFill>
                <a:latin typeface="Segoe UI" panose="020B0502040204020203" pitchFamily="34" charset="0"/>
                <a:cs typeface="Segoe UI" panose="020B0502040204020203" pitchFamily="34" charset="0"/>
              </a:rPr>
              <a:t>collect</a:t>
            </a:r>
            <a:r>
              <a:rPr lang="fr-FR" altLang="fr-FR" sz="1600" dirty="0">
                <a:solidFill>
                  <a:srgbClr val="252525"/>
                </a:solidFill>
                <a:latin typeface="Segoe UI" panose="020B0502040204020203" pitchFamily="34" charset="0"/>
                <a:cs typeface="Segoe UI" panose="020B0502040204020203" pitchFamily="34" charset="0"/>
              </a:rPr>
              <a:t> the data.</a:t>
            </a:r>
          </a:p>
          <a:p>
            <a:pPr algn="l" rtl="0">
              <a:lnSpc>
                <a:spcPct val="150000"/>
              </a:lnSpc>
            </a:pPr>
            <a:r>
              <a:rPr lang="fr-FR" altLang="fr-FR" sz="1600" dirty="0" err="1">
                <a:solidFill>
                  <a:srgbClr val="252525"/>
                </a:solidFill>
                <a:latin typeface="Segoe UI" panose="020B0502040204020203" pitchFamily="34" charset="0"/>
                <a:cs typeface="Segoe UI" panose="020B0502040204020203" pitchFamily="34" charset="0"/>
              </a:rPr>
              <a:t>We</a:t>
            </a:r>
            <a:r>
              <a:rPr lang="fr-FR" altLang="fr-FR" sz="1600" dirty="0">
                <a:solidFill>
                  <a:srgbClr val="252525"/>
                </a:solidFill>
                <a:latin typeface="Segoe UI" panose="020B0502040204020203" pitchFamily="34" charset="0"/>
                <a:cs typeface="Segoe UI" panose="020B0502040204020203" pitchFamily="34" charset="0"/>
              </a:rPr>
              <a:t> can use the Watch Live Data option to </a:t>
            </a:r>
            <a:r>
              <a:rPr lang="fr-FR" altLang="fr-FR" sz="1600" dirty="0" err="1">
                <a:solidFill>
                  <a:srgbClr val="252525"/>
                </a:solidFill>
                <a:latin typeface="Segoe UI" panose="020B0502040204020203" pitchFamily="34" charset="0"/>
                <a:cs typeface="Segoe UI" panose="020B0502040204020203" pitchFamily="34" charset="0"/>
              </a:rPr>
              <a:t>analyze</a:t>
            </a:r>
            <a:r>
              <a:rPr lang="fr-FR" altLang="fr-FR" sz="1600" dirty="0">
                <a:solidFill>
                  <a:srgbClr val="252525"/>
                </a:solidFill>
                <a:latin typeface="Segoe UI" panose="020B0502040204020203" pitchFamily="34" charset="0"/>
                <a:cs typeface="Segoe UI" panose="020B0502040204020203" pitchFamily="34" charset="0"/>
              </a:rPr>
              <a:t> the </a:t>
            </a:r>
            <a:r>
              <a:rPr lang="fr-FR" altLang="fr-FR" sz="1600" dirty="0" err="1">
                <a:solidFill>
                  <a:srgbClr val="252525"/>
                </a:solidFill>
                <a:latin typeface="Segoe UI" panose="020B0502040204020203" pitchFamily="34" charset="0"/>
                <a:cs typeface="Segoe UI" panose="020B0502040204020203" pitchFamily="34" charset="0"/>
              </a:rPr>
              <a:t>collected</a:t>
            </a:r>
            <a:r>
              <a:rPr lang="fr-FR" altLang="fr-FR" sz="1600" dirty="0">
                <a:solidFill>
                  <a:srgbClr val="252525"/>
                </a:solidFill>
                <a:latin typeface="Segoe UI" panose="020B0502040204020203" pitchFamily="34" charset="0"/>
                <a:cs typeface="Segoe UI" panose="020B0502040204020203" pitchFamily="34" charset="0"/>
              </a:rPr>
              <a:t> data. </a:t>
            </a:r>
          </a:p>
          <a:p>
            <a:pPr algn="l" rtl="0">
              <a:lnSpc>
                <a:spcPct val="150000"/>
              </a:lnSpc>
            </a:pPr>
            <a:r>
              <a:rPr lang="fr-FR" altLang="fr-FR" sz="1600" dirty="0">
                <a:solidFill>
                  <a:srgbClr val="252525"/>
                </a:solidFill>
                <a:latin typeface="Segoe UI" panose="020B0502040204020203" pitchFamily="34" charset="0"/>
                <a:cs typeface="Segoe UI" panose="020B0502040204020203" pitchFamily="34" charset="0"/>
              </a:rPr>
              <a:t>For </a:t>
            </a:r>
            <a:r>
              <a:rPr lang="fr-FR" altLang="fr-FR" sz="1600" dirty="0" err="1">
                <a:solidFill>
                  <a:srgbClr val="252525"/>
                </a:solidFill>
                <a:latin typeface="Segoe UI" panose="020B0502040204020203" pitchFamily="34" charset="0"/>
                <a:cs typeface="Segoe UI" panose="020B0502040204020203" pitchFamily="34" charset="0"/>
              </a:rPr>
              <a:t>example</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after</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executing</a:t>
            </a:r>
            <a:r>
              <a:rPr lang="fr-FR" altLang="fr-FR" sz="1600" dirty="0">
                <a:solidFill>
                  <a:srgbClr val="252525"/>
                </a:solidFill>
                <a:latin typeface="Segoe UI" panose="020B0502040204020203" pitchFamily="34" charset="0"/>
                <a:cs typeface="Segoe UI" panose="020B0502040204020203" pitchFamily="34" charset="0"/>
              </a:rPr>
              <a:t> the </a:t>
            </a:r>
            <a:r>
              <a:rPr lang="fr-FR" altLang="fr-FR" sz="1600" dirty="0" err="1">
                <a:solidFill>
                  <a:srgbClr val="252525"/>
                </a:solidFill>
                <a:latin typeface="Segoe UI" panose="020B0502040204020203" pitchFamily="34" charset="0"/>
                <a:cs typeface="Segoe UI" panose="020B0502040204020203" pitchFamily="34" charset="0"/>
              </a:rPr>
              <a:t>following</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query</a:t>
            </a:r>
            <a:r>
              <a:rPr lang="fr-FR" altLang="fr-FR" sz="1600" dirty="0">
                <a:solidFill>
                  <a:srgbClr val="252525"/>
                </a:solidFill>
                <a:latin typeface="Segoe UI" panose="020B0502040204020203" pitchFamily="34" charset="0"/>
                <a:cs typeface="Segoe UI" panose="020B0502040204020203" pitchFamily="34" charset="0"/>
              </a:rPr>
              <a:t> in the </a:t>
            </a:r>
            <a:r>
              <a:rPr lang="fr-FR" altLang="fr-FR" sz="1600" dirty="0" err="1">
                <a:solidFill>
                  <a:srgbClr val="252525"/>
                </a:solidFill>
                <a:latin typeface="Segoe UI" panose="020B0502040204020203" pitchFamily="34" charset="0"/>
                <a:cs typeface="Segoe UI" panose="020B0502040204020203" pitchFamily="34" charset="0"/>
              </a:rPr>
              <a:t>Adventureworks</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database</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this</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query</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will</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be</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captured</a:t>
            </a:r>
            <a:r>
              <a:rPr lang="fr-FR" altLang="fr-FR" sz="1600" dirty="0">
                <a:solidFill>
                  <a:srgbClr val="252525"/>
                </a:solidFill>
                <a:latin typeface="Segoe UI" panose="020B0502040204020203" pitchFamily="34" charset="0"/>
                <a:cs typeface="Segoe UI" panose="020B0502040204020203" pitchFamily="34" charset="0"/>
              </a:rPr>
              <a:t> by the </a:t>
            </a:r>
            <a:r>
              <a:rPr lang="fr-FR" altLang="fr-FR" sz="1600" dirty="0" err="1">
                <a:solidFill>
                  <a:srgbClr val="252525"/>
                </a:solidFill>
                <a:latin typeface="Segoe UI" panose="020B0502040204020203" pitchFamily="34" charset="0"/>
                <a:cs typeface="Segoe UI" panose="020B0502040204020203" pitchFamily="34" charset="0"/>
              </a:rPr>
              <a:t>extended</a:t>
            </a:r>
            <a:r>
              <a:rPr lang="fr-FR" altLang="fr-FR" sz="1600" dirty="0">
                <a:solidFill>
                  <a:srgbClr val="252525"/>
                </a:solidFill>
                <a:latin typeface="Segoe UI" panose="020B0502040204020203" pitchFamily="34" charset="0"/>
                <a:cs typeface="Segoe UI" panose="020B0502040204020203" pitchFamily="34" charset="0"/>
              </a:rPr>
              <a:t> </a:t>
            </a:r>
            <a:r>
              <a:rPr lang="fr-FR" altLang="fr-FR" sz="1600" dirty="0" err="1">
                <a:solidFill>
                  <a:srgbClr val="252525"/>
                </a:solidFill>
                <a:latin typeface="Segoe UI" panose="020B0502040204020203" pitchFamily="34" charset="0"/>
                <a:cs typeface="Segoe UI" panose="020B0502040204020203" pitchFamily="34" charset="0"/>
              </a:rPr>
              <a:t>event</a:t>
            </a:r>
            <a:r>
              <a:rPr lang="fr-FR" altLang="fr-FR" sz="1600" dirty="0">
                <a:solidFill>
                  <a:srgbClr val="252525"/>
                </a:solidFill>
                <a:latin typeface="Segoe UI" panose="020B0502040204020203" pitchFamily="34" charset="0"/>
                <a:cs typeface="Segoe UI" panose="020B0502040204020203" pitchFamily="34" charset="0"/>
              </a:rPr>
              <a:t>.</a:t>
            </a:r>
            <a:endParaRPr lang="fr-FR" altLang="fr-FR" sz="1600" dirty="0"/>
          </a:p>
          <a:p>
            <a:pPr marL="0" marR="0" lvl="0" indent="0" algn="l" defTabSz="914400" rtl="0" eaLnBrk="0" fontAlgn="base" latinLnBrk="0" hangingPunct="0">
              <a:lnSpc>
                <a:spcPct val="100000"/>
              </a:lnSpc>
              <a:spcBef>
                <a:spcPct val="0"/>
              </a:spcBef>
              <a:spcAft>
                <a:spcPct val="0"/>
              </a:spcAft>
              <a:buClrTx/>
              <a:buSzTx/>
              <a:buFontTx/>
              <a:buNone/>
              <a:tabLst/>
            </a:pPr>
            <a:endParaRPr kumimoji="0" lang="fr-FR" altLang="fr-FR"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167637603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BE47653-22B1-B585-A356-D48C13347281}"/>
              </a:ext>
            </a:extLst>
          </p:cNvPr>
          <p:cNvSpPr>
            <a:spLocks noGrp="1"/>
          </p:cNvSpPr>
          <p:nvPr>
            <p:ph type="title"/>
          </p:nvPr>
        </p:nvSpPr>
        <p:spPr>
          <a:xfrm>
            <a:off x="429260" y="109474"/>
            <a:ext cx="8285479" cy="576326"/>
          </a:xfrm>
        </p:spPr>
        <p:txBody>
          <a:bodyPr/>
          <a:lstStyle/>
          <a:p>
            <a:r>
              <a:rPr lang="fr-FR" b="0" i="0" dirty="0" err="1">
                <a:effectLst/>
                <a:latin typeface="Segoe UI" panose="020B0502040204020203" pitchFamily="34" charset="0"/>
              </a:rPr>
              <a:t>Analyze</a:t>
            </a:r>
            <a:r>
              <a:rPr lang="fr-FR" b="0" i="0" dirty="0">
                <a:effectLst/>
                <a:latin typeface="Segoe UI" panose="020B0502040204020203" pitchFamily="34" charset="0"/>
              </a:rPr>
              <a:t> the </a:t>
            </a:r>
            <a:r>
              <a:rPr lang="fr-FR" b="0" i="0" dirty="0" err="1">
                <a:effectLst/>
                <a:latin typeface="Segoe UI" panose="020B0502040204020203" pitchFamily="34" charset="0"/>
              </a:rPr>
              <a:t>collected</a:t>
            </a:r>
            <a:r>
              <a:rPr lang="fr-FR" b="0" i="0" dirty="0">
                <a:effectLst/>
                <a:latin typeface="Segoe UI" panose="020B0502040204020203" pitchFamily="34" charset="0"/>
              </a:rPr>
              <a:t> data</a:t>
            </a:r>
            <a:br>
              <a:rPr lang="fr-FR" b="0" i="0" dirty="0">
                <a:effectLst/>
                <a:latin typeface="Segoe UI" panose="020B0502040204020203" pitchFamily="34" charset="0"/>
              </a:rPr>
            </a:br>
            <a:endParaRPr lang="fr-FR" dirty="0"/>
          </a:p>
        </p:txBody>
      </p:sp>
      <p:pic>
        <p:nvPicPr>
          <p:cNvPr id="11266" name="Picture 2" descr="Analyze the data that is collected by the extended events">
            <a:extLst>
              <a:ext uri="{FF2B5EF4-FFF2-40B4-BE49-F238E27FC236}">
                <a16:creationId xmlns:a16="http://schemas.microsoft.com/office/drawing/2014/main" id="{05BFF5B9-3CF6-0FC8-A30E-09274C84F14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98202" y="1981200"/>
            <a:ext cx="8229600" cy="33561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7511086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BE47653-22B1-B585-A356-D48C13347281}"/>
              </a:ext>
            </a:extLst>
          </p:cNvPr>
          <p:cNvSpPr>
            <a:spLocks noGrp="1"/>
          </p:cNvSpPr>
          <p:nvPr>
            <p:ph type="title"/>
          </p:nvPr>
        </p:nvSpPr>
        <p:spPr/>
        <p:txBody>
          <a:bodyPr/>
          <a:lstStyle/>
          <a:p>
            <a:r>
              <a:rPr lang="fr-FR" b="0" i="0" dirty="0" err="1">
                <a:effectLst/>
                <a:latin typeface="Segoe UI" panose="020B0502040204020203" pitchFamily="34" charset="0"/>
              </a:rPr>
              <a:t>Analyze</a:t>
            </a:r>
            <a:r>
              <a:rPr lang="fr-FR" b="0" i="0" dirty="0">
                <a:effectLst/>
                <a:latin typeface="Segoe UI" panose="020B0502040204020203" pitchFamily="34" charset="0"/>
              </a:rPr>
              <a:t> the </a:t>
            </a:r>
            <a:r>
              <a:rPr lang="fr-FR" b="0" i="0" dirty="0" err="1">
                <a:effectLst/>
                <a:latin typeface="Segoe UI" panose="020B0502040204020203" pitchFamily="34" charset="0"/>
              </a:rPr>
              <a:t>collected</a:t>
            </a:r>
            <a:r>
              <a:rPr lang="fr-FR" b="0" i="0" dirty="0">
                <a:effectLst/>
                <a:latin typeface="Segoe UI" panose="020B0502040204020203" pitchFamily="34" charset="0"/>
              </a:rPr>
              <a:t> data</a:t>
            </a:r>
            <a:br>
              <a:rPr lang="fr-FR" b="0" i="0" dirty="0">
                <a:effectLst/>
                <a:latin typeface="Segoe UI" panose="020B0502040204020203" pitchFamily="34" charset="0"/>
              </a:rPr>
            </a:br>
            <a:endParaRPr lang="fr-FR" dirty="0"/>
          </a:p>
        </p:txBody>
      </p:sp>
      <p:sp>
        <p:nvSpPr>
          <p:cNvPr id="2" name="Text Placeholder 1">
            <a:extLst>
              <a:ext uri="{FF2B5EF4-FFF2-40B4-BE49-F238E27FC236}">
                <a16:creationId xmlns:a16="http://schemas.microsoft.com/office/drawing/2014/main" id="{FA775A6B-862A-927F-B79E-5E6098464140}"/>
              </a:ext>
            </a:extLst>
          </p:cNvPr>
          <p:cNvSpPr>
            <a:spLocks noGrp="1"/>
          </p:cNvSpPr>
          <p:nvPr>
            <p:ph type="body" idx="1"/>
          </p:nvPr>
        </p:nvSpPr>
        <p:spPr>
          <a:xfrm>
            <a:off x="416197" y="990601"/>
            <a:ext cx="8298542" cy="1219200"/>
          </a:xfrm>
        </p:spPr>
        <p:txBody>
          <a:bodyPr/>
          <a:lstStyle/>
          <a:p>
            <a:pPr algn="l">
              <a:lnSpc>
                <a:spcPct val="150000"/>
              </a:lnSpc>
            </a:pPr>
            <a:r>
              <a:rPr lang="en-GB" sz="1600" b="0" i="0" dirty="0">
                <a:solidFill>
                  <a:srgbClr val="222222"/>
                </a:solidFill>
                <a:effectLst/>
                <a:latin typeface="Helvetica Neue"/>
              </a:rPr>
              <a:t>When we configured the Extended Events, if we selected the option to show live data after configuration we can navigate to the newly created event, right click on the event and select the "Watch Live Data" as shown below.</a:t>
            </a:r>
          </a:p>
          <a:p>
            <a:br>
              <a:rPr lang="en-GB" dirty="0"/>
            </a:br>
            <a:endParaRPr lang="fr-FR" dirty="0"/>
          </a:p>
        </p:txBody>
      </p:sp>
      <p:pic>
        <p:nvPicPr>
          <p:cNvPr id="12290" name="Picture 2" descr="live_data">
            <a:extLst>
              <a:ext uri="{FF2B5EF4-FFF2-40B4-BE49-F238E27FC236}">
                <a16:creationId xmlns:a16="http://schemas.microsoft.com/office/drawing/2014/main" id="{6DBFE4BC-E3A5-75D9-3075-2D20CFB53DD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022418" y="2641348"/>
            <a:ext cx="3086100" cy="3086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1118166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BE47653-22B1-B585-A356-D48C13347281}"/>
              </a:ext>
            </a:extLst>
          </p:cNvPr>
          <p:cNvSpPr>
            <a:spLocks noGrp="1"/>
          </p:cNvSpPr>
          <p:nvPr>
            <p:ph type="title"/>
          </p:nvPr>
        </p:nvSpPr>
        <p:spPr/>
        <p:txBody>
          <a:bodyPr/>
          <a:lstStyle/>
          <a:p>
            <a:r>
              <a:rPr lang="fr-FR" b="0" i="0" dirty="0" err="1">
                <a:effectLst/>
                <a:latin typeface="Segoe UI" panose="020B0502040204020203" pitchFamily="34" charset="0"/>
              </a:rPr>
              <a:t>Analyze</a:t>
            </a:r>
            <a:r>
              <a:rPr lang="fr-FR" b="0" i="0" dirty="0">
                <a:effectLst/>
                <a:latin typeface="Segoe UI" panose="020B0502040204020203" pitchFamily="34" charset="0"/>
              </a:rPr>
              <a:t> the </a:t>
            </a:r>
            <a:r>
              <a:rPr lang="fr-FR" b="0" i="0" dirty="0" err="1">
                <a:effectLst/>
                <a:latin typeface="Segoe UI" panose="020B0502040204020203" pitchFamily="34" charset="0"/>
              </a:rPr>
              <a:t>collected</a:t>
            </a:r>
            <a:r>
              <a:rPr lang="fr-FR" b="0" i="0" dirty="0">
                <a:effectLst/>
                <a:latin typeface="Segoe UI" panose="020B0502040204020203" pitchFamily="34" charset="0"/>
              </a:rPr>
              <a:t> data</a:t>
            </a:r>
            <a:br>
              <a:rPr lang="fr-FR" b="0" i="0" dirty="0">
                <a:effectLst/>
                <a:latin typeface="Segoe UI" panose="020B0502040204020203" pitchFamily="34" charset="0"/>
              </a:rPr>
            </a:br>
            <a:endParaRPr lang="fr-FR" dirty="0"/>
          </a:p>
        </p:txBody>
      </p:sp>
      <p:sp>
        <p:nvSpPr>
          <p:cNvPr id="2" name="Text Placeholder 1">
            <a:extLst>
              <a:ext uri="{FF2B5EF4-FFF2-40B4-BE49-F238E27FC236}">
                <a16:creationId xmlns:a16="http://schemas.microsoft.com/office/drawing/2014/main" id="{FA775A6B-862A-927F-B79E-5E6098464140}"/>
              </a:ext>
            </a:extLst>
          </p:cNvPr>
          <p:cNvSpPr>
            <a:spLocks noGrp="1"/>
          </p:cNvSpPr>
          <p:nvPr>
            <p:ph type="body" idx="1"/>
          </p:nvPr>
        </p:nvSpPr>
        <p:spPr>
          <a:xfrm>
            <a:off x="416197" y="990601"/>
            <a:ext cx="8298542" cy="329514"/>
          </a:xfrm>
        </p:spPr>
        <p:txBody>
          <a:bodyPr/>
          <a:lstStyle/>
          <a:p>
            <a:pPr algn="l">
              <a:lnSpc>
                <a:spcPct val="150000"/>
              </a:lnSpc>
            </a:pPr>
            <a:r>
              <a:rPr lang="en-GB" sz="1600" b="0" i="0" dirty="0">
                <a:solidFill>
                  <a:srgbClr val="222222"/>
                </a:solidFill>
                <a:effectLst/>
                <a:latin typeface="Helvetica Neue"/>
              </a:rPr>
              <a:t>Here is sample output from the "Watch Live Data" option:</a:t>
            </a:r>
            <a:endParaRPr lang="fr-FR" dirty="0"/>
          </a:p>
        </p:txBody>
      </p:sp>
      <p:pic>
        <p:nvPicPr>
          <p:cNvPr id="13314" name="Picture 2" descr="Watch_live_data">
            <a:extLst>
              <a:ext uri="{FF2B5EF4-FFF2-40B4-BE49-F238E27FC236}">
                <a16:creationId xmlns:a16="http://schemas.microsoft.com/office/drawing/2014/main" id="{21CE8AC6-BF8E-B080-135A-3E7D77C19C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1727713"/>
            <a:ext cx="6486525" cy="468698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481725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82117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50" dirty="0"/>
              <a:t> </a:t>
            </a:r>
            <a:r>
              <a:rPr spc="10" dirty="0"/>
              <a:t>system_health</a:t>
            </a:r>
            <a:r>
              <a:rPr spc="85" dirty="0"/>
              <a:t> </a:t>
            </a:r>
            <a:r>
              <a:rPr spc="10" dirty="0"/>
              <a:t>Extended</a:t>
            </a:r>
            <a:r>
              <a:rPr spc="95" dirty="0"/>
              <a:t> </a:t>
            </a:r>
            <a:r>
              <a:rPr spc="15" dirty="0"/>
              <a:t>Events</a:t>
            </a:r>
            <a:r>
              <a:rPr spc="25" dirty="0"/>
              <a:t> </a:t>
            </a:r>
            <a:r>
              <a:rPr spc="15" dirty="0"/>
              <a:t>Session</a:t>
            </a:r>
          </a:p>
        </p:txBody>
      </p:sp>
      <p:sp>
        <p:nvSpPr>
          <p:cNvPr id="3" name="object 3"/>
          <p:cNvSpPr txBox="1"/>
          <p:nvPr/>
        </p:nvSpPr>
        <p:spPr>
          <a:xfrm>
            <a:off x="538162" y="1046416"/>
            <a:ext cx="7793990" cy="2213610"/>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0" dirty="0">
                <a:latin typeface="Segoe UI"/>
                <a:cs typeface="Segoe UI"/>
              </a:rPr>
              <a:t>Created</a:t>
            </a:r>
            <a:r>
              <a:rPr sz="2750" spc="80" dirty="0">
                <a:latin typeface="Segoe UI"/>
                <a:cs typeface="Segoe UI"/>
              </a:rPr>
              <a:t> </a:t>
            </a:r>
            <a:r>
              <a:rPr sz="2750" spc="20" dirty="0">
                <a:latin typeface="Segoe UI"/>
                <a:cs typeface="Segoe UI"/>
              </a:rPr>
              <a:t>by</a:t>
            </a:r>
            <a:r>
              <a:rPr sz="2750" spc="5" dirty="0">
                <a:latin typeface="Segoe UI"/>
                <a:cs typeface="Segoe UI"/>
              </a:rPr>
              <a:t> </a:t>
            </a:r>
            <a:r>
              <a:rPr sz="2750" spc="15" dirty="0">
                <a:latin typeface="Segoe UI"/>
                <a:cs typeface="Segoe UI"/>
              </a:rPr>
              <a:t>default</a:t>
            </a:r>
            <a:r>
              <a:rPr sz="2750" spc="25" dirty="0">
                <a:latin typeface="Segoe UI"/>
                <a:cs typeface="Segoe UI"/>
              </a:rPr>
              <a:t> on</a:t>
            </a:r>
            <a:r>
              <a:rPr sz="2750" spc="5" dirty="0">
                <a:latin typeface="Segoe UI"/>
                <a:cs typeface="Segoe UI"/>
              </a:rPr>
              <a:t> all</a:t>
            </a:r>
            <a:r>
              <a:rPr sz="2750" spc="70" dirty="0">
                <a:latin typeface="Segoe UI"/>
                <a:cs typeface="Segoe UI"/>
              </a:rPr>
              <a:t> </a:t>
            </a:r>
            <a:r>
              <a:rPr sz="2750" spc="15" dirty="0">
                <a:latin typeface="Segoe UI"/>
                <a:cs typeface="Segoe UI"/>
              </a:rPr>
              <a:t>instances</a:t>
            </a:r>
            <a:r>
              <a:rPr sz="2750" spc="20" dirty="0">
                <a:latin typeface="Segoe UI"/>
                <a:cs typeface="Segoe UI"/>
              </a:rPr>
              <a:t> of</a:t>
            </a:r>
            <a:r>
              <a:rPr sz="2750" spc="30" dirty="0">
                <a:latin typeface="Segoe UI"/>
                <a:cs typeface="Segoe UI"/>
              </a:rPr>
              <a:t> </a:t>
            </a:r>
            <a:r>
              <a:rPr sz="2750" spc="20" dirty="0">
                <a:latin typeface="Segoe UI"/>
                <a:cs typeface="Segoe UI"/>
              </a:rPr>
              <a:t>SQL</a:t>
            </a:r>
            <a:r>
              <a:rPr sz="2750" spc="-30" dirty="0">
                <a:latin typeface="Segoe UI"/>
                <a:cs typeface="Segoe UI"/>
              </a:rPr>
              <a:t> </a:t>
            </a:r>
            <a:r>
              <a:rPr sz="2750" spc="10" dirty="0">
                <a:latin typeface="Segoe UI"/>
                <a:cs typeface="Segoe UI"/>
              </a:rPr>
              <a:t>Server </a:t>
            </a:r>
            <a:r>
              <a:rPr sz="2750" spc="-735" dirty="0">
                <a:latin typeface="Segoe UI"/>
                <a:cs typeface="Segoe UI"/>
              </a:rPr>
              <a:t> </a:t>
            </a:r>
            <a:r>
              <a:rPr sz="2750" spc="10" dirty="0">
                <a:latin typeface="Segoe UI"/>
                <a:cs typeface="Segoe UI"/>
              </a:rPr>
              <a:t>2008</a:t>
            </a:r>
            <a:r>
              <a:rPr sz="2750" spc="65" dirty="0">
                <a:latin typeface="Segoe UI"/>
                <a:cs typeface="Segoe UI"/>
              </a:rPr>
              <a:t> </a:t>
            </a:r>
            <a:r>
              <a:rPr sz="2750" spc="20" dirty="0">
                <a:latin typeface="Segoe UI"/>
                <a:cs typeface="Segoe UI"/>
              </a:rPr>
              <a:t>or</a:t>
            </a:r>
            <a:r>
              <a:rPr sz="2750" spc="5" dirty="0">
                <a:latin typeface="Segoe UI"/>
                <a:cs typeface="Segoe UI"/>
              </a:rPr>
              <a:t> </a:t>
            </a:r>
            <a:r>
              <a:rPr sz="2750" spc="10" dirty="0">
                <a:latin typeface="Segoe UI"/>
                <a:cs typeface="Segoe UI"/>
              </a:rPr>
              <a:t>later</a:t>
            </a:r>
            <a:r>
              <a:rPr sz="2750" spc="5" dirty="0">
                <a:latin typeface="Segoe UI"/>
                <a:cs typeface="Segoe UI"/>
              </a:rPr>
              <a:t> </a:t>
            </a:r>
            <a:r>
              <a:rPr sz="2750" spc="15" dirty="0">
                <a:latin typeface="Segoe UI"/>
                <a:cs typeface="Segoe UI"/>
              </a:rPr>
              <a:t>versions</a:t>
            </a:r>
            <a:endParaRPr sz="2750">
              <a:latin typeface="Segoe UI"/>
              <a:cs typeface="Segoe UI"/>
            </a:endParaRPr>
          </a:p>
          <a:p>
            <a:pPr marL="469900" lvl="1" indent="-172085">
              <a:lnSpc>
                <a:spcPct val="100000"/>
              </a:lnSpc>
              <a:spcBef>
                <a:spcPts val="655"/>
              </a:spcBef>
              <a:buClr>
                <a:srgbClr val="006FC0"/>
              </a:buClr>
              <a:buSzPct val="81250"/>
              <a:buFont typeface="Arial MT"/>
              <a:buChar char="•"/>
              <a:tabLst>
                <a:tab pos="470534" algn="l"/>
              </a:tabLst>
            </a:pPr>
            <a:r>
              <a:rPr sz="2400" spc="-5" dirty="0">
                <a:latin typeface="Segoe UI"/>
                <a:cs typeface="Segoe UI"/>
              </a:rPr>
              <a:t>Starts</a:t>
            </a:r>
            <a:r>
              <a:rPr sz="2400" spc="-35" dirty="0">
                <a:latin typeface="Segoe UI"/>
                <a:cs typeface="Segoe UI"/>
              </a:rPr>
              <a:t> </a:t>
            </a:r>
            <a:r>
              <a:rPr sz="2400" spc="-15" dirty="0">
                <a:latin typeface="Segoe UI"/>
                <a:cs typeface="Segoe UI"/>
              </a:rPr>
              <a:t>at</a:t>
            </a:r>
            <a:r>
              <a:rPr sz="2400" spc="15" dirty="0">
                <a:latin typeface="Segoe UI"/>
                <a:cs typeface="Segoe UI"/>
              </a:rPr>
              <a:t> </a:t>
            </a:r>
            <a:r>
              <a:rPr sz="2400" dirty="0">
                <a:latin typeface="Segoe UI"/>
                <a:cs typeface="Segoe UI"/>
              </a:rPr>
              <a:t>instance</a:t>
            </a:r>
            <a:r>
              <a:rPr sz="2400" spc="30" dirty="0">
                <a:latin typeface="Segoe UI"/>
                <a:cs typeface="Segoe UI"/>
              </a:rPr>
              <a:t> </a:t>
            </a:r>
            <a:r>
              <a:rPr sz="2400" dirty="0">
                <a:latin typeface="Segoe UI"/>
                <a:cs typeface="Segoe UI"/>
              </a:rPr>
              <a:t>startup</a:t>
            </a:r>
            <a:endParaRPr sz="240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dirty="0">
                <a:latin typeface="Segoe UI"/>
                <a:cs typeface="Segoe UI"/>
              </a:rPr>
              <a:t>Captures</a:t>
            </a:r>
            <a:r>
              <a:rPr sz="2400" spc="-30" dirty="0">
                <a:latin typeface="Segoe UI"/>
                <a:cs typeface="Segoe UI"/>
              </a:rPr>
              <a:t> </a:t>
            </a:r>
            <a:r>
              <a:rPr sz="2400" dirty="0">
                <a:latin typeface="Segoe UI"/>
                <a:cs typeface="Segoe UI"/>
              </a:rPr>
              <a:t>events</a:t>
            </a:r>
            <a:r>
              <a:rPr sz="2400" spc="-25" dirty="0">
                <a:latin typeface="Segoe UI"/>
                <a:cs typeface="Segoe UI"/>
              </a:rPr>
              <a:t> </a:t>
            </a:r>
            <a:r>
              <a:rPr sz="2400" spc="5" dirty="0">
                <a:latin typeface="Segoe UI"/>
                <a:cs typeface="Segoe UI"/>
              </a:rPr>
              <a:t>useful</a:t>
            </a:r>
            <a:r>
              <a:rPr sz="2400" spc="-35" dirty="0">
                <a:latin typeface="Segoe UI"/>
                <a:cs typeface="Segoe UI"/>
              </a:rPr>
              <a:t> </a:t>
            </a:r>
            <a:r>
              <a:rPr sz="2400" spc="5" dirty="0">
                <a:latin typeface="Segoe UI"/>
                <a:cs typeface="Segoe UI"/>
              </a:rPr>
              <a:t>for troubleshooting</a:t>
            </a:r>
            <a:endParaRPr sz="2400">
              <a:latin typeface="Segoe UI"/>
              <a:cs typeface="Segoe UI"/>
            </a:endParaRPr>
          </a:p>
          <a:p>
            <a:pPr marL="469900" lvl="1" indent="-172085">
              <a:lnSpc>
                <a:spcPct val="100000"/>
              </a:lnSpc>
              <a:spcBef>
                <a:spcPts val="650"/>
              </a:spcBef>
              <a:buClr>
                <a:srgbClr val="006FC0"/>
              </a:buClr>
              <a:buSzPct val="81250"/>
              <a:buFont typeface="Arial MT"/>
              <a:buChar char="•"/>
              <a:tabLst>
                <a:tab pos="470534" algn="l"/>
              </a:tabLst>
            </a:pPr>
            <a:r>
              <a:rPr sz="2400" dirty="0">
                <a:latin typeface="Segoe UI"/>
                <a:cs typeface="Segoe UI"/>
              </a:rPr>
              <a:t>Ring</a:t>
            </a:r>
            <a:r>
              <a:rPr sz="2400" spc="15" dirty="0">
                <a:latin typeface="Segoe UI"/>
                <a:cs typeface="Segoe UI"/>
              </a:rPr>
              <a:t> </a:t>
            </a:r>
            <a:r>
              <a:rPr sz="2400" dirty="0">
                <a:latin typeface="Segoe UI"/>
                <a:cs typeface="Segoe UI"/>
              </a:rPr>
              <a:t>buffer</a:t>
            </a:r>
            <a:r>
              <a:rPr sz="2400" spc="-70" dirty="0">
                <a:latin typeface="Segoe UI"/>
                <a:cs typeface="Segoe UI"/>
              </a:rPr>
              <a:t> </a:t>
            </a:r>
            <a:r>
              <a:rPr sz="2400" spc="-10" dirty="0">
                <a:latin typeface="Segoe UI"/>
                <a:cs typeface="Segoe UI"/>
              </a:rPr>
              <a:t>and</a:t>
            </a:r>
            <a:r>
              <a:rPr sz="2400" spc="90" dirty="0">
                <a:latin typeface="Segoe UI"/>
                <a:cs typeface="Segoe UI"/>
              </a:rPr>
              <a:t> </a:t>
            </a:r>
            <a:r>
              <a:rPr sz="2400" spc="5" dirty="0">
                <a:latin typeface="Segoe UI"/>
                <a:cs typeface="Segoe UI"/>
              </a:rPr>
              <a:t>file</a:t>
            </a:r>
            <a:r>
              <a:rPr sz="2400" spc="-45" dirty="0">
                <a:latin typeface="Segoe UI"/>
                <a:cs typeface="Segoe UI"/>
              </a:rPr>
              <a:t> </a:t>
            </a:r>
            <a:r>
              <a:rPr sz="2400" dirty="0">
                <a:latin typeface="Segoe UI"/>
                <a:cs typeface="Segoe UI"/>
              </a:rPr>
              <a:t>targets</a:t>
            </a:r>
            <a:endParaRPr sz="2400">
              <a:latin typeface="Segoe UI"/>
              <a:cs typeface="Segoe UI"/>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5130828"/>
          </a:xfrm>
        </p:spPr>
        <p:txBody>
          <a:bodyPr/>
          <a:lstStyle/>
          <a:p>
            <a:pPr algn="l">
              <a:lnSpc>
                <a:spcPct val="150000"/>
              </a:lnSpc>
            </a:pPr>
            <a:r>
              <a:rPr lang="fr-FR" sz="1600" b="1" i="0" u="none" strike="noStrike" baseline="0" dirty="0" err="1">
                <a:latin typeface="Segoe-Bold"/>
              </a:rPr>
              <a:t>Execution</a:t>
            </a:r>
            <a:r>
              <a:rPr lang="fr-FR" sz="1600" b="1" i="0" u="none" strike="noStrike" baseline="0" dirty="0">
                <a:latin typeface="Segoe-Bold"/>
              </a:rPr>
              <a:t> Time-outs</a:t>
            </a:r>
          </a:p>
          <a:p>
            <a:pPr algn="l">
              <a:lnSpc>
                <a:spcPct val="150000"/>
              </a:lnSpc>
            </a:pPr>
            <a:r>
              <a:rPr lang="en-GB" sz="1600" b="0" i="0" u="none" strike="noStrike" baseline="0" dirty="0">
                <a:latin typeface="Segoe"/>
              </a:rPr>
              <a:t>When a Transact-SQL statement runs for longer than the client application’s command time-out setting, a time-out error will be raised by the client</a:t>
            </a:r>
          </a:p>
          <a:p>
            <a:pPr algn="l">
              <a:lnSpc>
                <a:spcPct val="150000"/>
              </a:lnSpc>
            </a:pPr>
            <a:r>
              <a:rPr lang="en-GB" sz="1600" b="0" i="0" u="none" strike="noStrike" baseline="0" dirty="0">
                <a:latin typeface="Segoe"/>
              </a:rPr>
              <a:t>application. Without detailed client application logging, it may be difficult to identify the </a:t>
            </a:r>
            <a:r>
              <a:rPr lang="fr-FR" sz="1600" b="0" i="0" u="none" strike="noStrike" baseline="0" dirty="0" err="1">
                <a:latin typeface="Segoe"/>
              </a:rPr>
              <a:t>statement</a:t>
            </a:r>
            <a:r>
              <a:rPr lang="fr-FR" sz="1600" b="0" i="0" u="none" strike="noStrike" baseline="0" dirty="0">
                <a:latin typeface="Segoe"/>
              </a:rPr>
              <a:t> </a:t>
            </a:r>
            <a:r>
              <a:rPr lang="fr-FR" sz="1600" b="0" i="0" u="none" strike="noStrike" baseline="0" dirty="0" err="1">
                <a:latin typeface="Segoe"/>
              </a:rPr>
              <a:t>causing</a:t>
            </a:r>
            <a:r>
              <a:rPr lang="fr-FR" sz="1600" b="0" i="0" u="none" strike="noStrike" baseline="0" dirty="0">
                <a:latin typeface="Segoe"/>
              </a:rPr>
              <a:t> a time-out.</a:t>
            </a:r>
          </a:p>
          <a:p>
            <a:pPr algn="l">
              <a:lnSpc>
                <a:spcPct val="150000"/>
              </a:lnSpc>
            </a:pPr>
            <a:r>
              <a:rPr lang="en-GB" sz="1600" b="0" i="0" u="none" strike="noStrike" baseline="0" dirty="0">
                <a:latin typeface="Segoe"/>
              </a:rPr>
              <a:t>This scenario is an ideal use case for the Extended Events event pairing target, using either of the </a:t>
            </a:r>
            <a:r>
              <a:rPr lang="fr-FR" sz="1600" b="0" i="0" u="none" strike="noStrike" baseline="0" dirty="0" err="1">
                <a:latin typeface="Segoe"/>
              </a:rPr>
              <a:t>following</a:t>
            </a:r>
            <a:r>
              <a:rPr lang="fr-FR" sz="1600" b="0" i="0" u="none" strike="noStrike" baseline="0" dirty="0">
                <a:latin typeface="Segoe"/>
              </a:rPr>
              <a:t> pairs:</a:t>
            </a:r>
          </a:p>
          <a:p>
            <a:pPr marL="285750" indent="-285750" algn="l">
              <a:lnSpc>
                <a:spcPct val="150000"/>
              </a:lnSpc>
              <a:buFont typeface="Arial" panose="020B0604020202020204" pitchFamily="34" charset="0"/>
              <a:buChar char="•"/>
            </a:pPr>
            <a:r>
              <a:rPr lang="en-GB" sz="1600" b="1" i="0" u="none" strike="noStrike" baseline="0" dirty="0" err="1">
                <a:latin typeface="Segoe-Bold"/>
              </a:rPr>
              <a:t>sqlserver.sp_statement_starting</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sqlserver.sp_statement_completed</a:t>
            </a:r>
            <a:r>
              <a:rPr lang="en-GB" sz="1600" b="1" i="0" u="none" strike="noStrike" baseline="0" dirty="0">
                <a:latin typeface="Segoe-Bold"/>
              </a:rPr>
              <a:t> </a:t>
            </a:r>
            <a:r>
              <a:rPr lang="en-GB" sz="1600" b="0" i="0" u="none" strike="noStrike" baseline="0" dirty="0">
                <a:latin typeface="Segoe"/>
              </a:rPr>
              <a:t>(for systems using stored </a:t>
            </a:r>
            <a:r>
              <a:rPr lang="fr-FR" sz="1600" b="0" i="0" u="none" strike="noStrike" baseline="0" dirty="0" err="1">
                <a:latin typeface="Segoe"/>
              </a:rPr>
              <a:t>procedures</a:t>
            </a:r>
            <a:r>
              <a:rPr lang="fr-FR" sz="1600" b="0" i="0" u="none" strike="noStrike" baseline="0" dirty="0">
                <a:latin typeface="Segoe"/>
              </a:rPr>
              <a:t> for </a:t>
            </a:r>
            <a:r>
              <a:rPr lang="fr-FR" sz="1600" b="0" i="0" u="none" strike="noStrike" baseline="0" dirty="0" err="1">
                <a:latin typeface="Segoe"/>
              </a:rPr>
              <a:t>database</a:t>
            </a:r>
            <a:r>
              <a:rPr lang="fr-FR" sz="1600" b="0" i="0" u="none" strike="noStrike" baseline="0" dirty="0">
                <a:latin typeface="Segoe"/>
              </a:rPr>
              <a:t> </a:t>
            </a:r>
            <a:r>
              <a:rPr lang="fr-FR" sz="1600" b="0" i="0" u="none" strike="noStrike" baseline="0" dirty="0" err="1">
                <a:latin typeface="Segoe"/>
              </a:rPr>
              <a:t>access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err="1">
                <a:latin typeface="Segoe-Bold"/>
              </a:rPr>
              <a:t>sqlserver.sql_statement_starting</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sqlserver.sql_statement_completed</a:t>
            </a:r>
            <a:r>
              <a:rPr lang="en-GB" sz="1600" b="1" i="0" u="none" strike="noStrike" baseline="0" dirty="0">
                <a:latin typeface="Segoe-Bold"/>
              </a:rPr>
              <a:t> </a:t>
            </a:r>
            <a:r>
              <a:rPr lang="en-GB" sz="1600" b="0" i="0" u="none" strike="noStrike" baseline="0" dirty="0">
                <a:latin typeface="Segoe"/>
              </a:rPr>
              <a:t>(for systems using ad </a:t>
            </a:r>
            <a:r>
              <a:rPr lang="fr-FR" sz="1600" b="0" i="0" u="none" strike="noStrike" baseline="0" dirty="0">
                <a:latin typeface="Segoe"/>
              </a:rPr>
              <a:t>hoc SQL for </a:t>
            </a:r>
            <a:r>
              <a:rPr lang="fr-FR" sz="1600" b="0" i="0" u="none" strike="noStrike" baseline="0" dirty="0" err="1">
                <a:latin typeface="Segoe"/>
              </a:rPr>
              <a:t>database</a:t>
            </a:r>
            <a:r>
              <a:rPr lang="fr-FR" sz="1600" b="0" i="0" u="none" strike="noStrike" baseline="0" dirty="0">
                <a:latin typeface="Segoe"/>
              </a:rPr>
              <a:t> </a:t>
            </a:r>
            <a:r>
              <a:rPr lang="fr-FR" sz="1600" b="0" i="0" u="none" strike="noStrike" baseline="0" dirty="0" err="1">
                <a:latin typeface="Segoe"/>
              </a:rPr>
              <a:t>access</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When a time-out occurs, the starting event will have no corresponding completed event, and will be returned in the output of the event pairing target.</a:t>
            </a:r>
            <a:endParaRPr lang="fr-FR" sz="1600"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455CB4-AAD7-0685-D724-A84899329A10}"/>
              </a:ext>
            </a:extLst>
          </p:cNvPr>
          <p:cNvSpPr>
            <a:spLocks noGrp="1"/>
          </p:cNvSpPr>
          <p:nvPr>
            <p:ph type="title"/>
          </p:nvPr>
        </p:nvSpPr>
        <p:spPr>
          <a:xfrm>
            <a:off x="429260" y="109474"/>
            <a:ext cx="8285479" cy="576326"/>
          </a:xfrm>
        </p:spPr>
        <p:txBody>
          <a:bodyPr/>
          <a:lstStyle/>
          <a:p>
            <a:r>
              <a:rPr lang="en-GB" b="0" i="0" dirty="0">
                <a:effectLst/>
                <a:latin typeface="Segoe UI" panose="020B0502040204020203" pitchFamily="34" charset="0"/>
              </a:rPr>
              <a:t>What is SQL Server extended events?</a:t>
            </a:r>
            <a:br>
              <a:rPr lang="en-GB" b="0" i="0" dirty="0">
                <a:effectLst/>
                <a:latin typeface="Segoe UI" panose="020B0502040204020203" pitchFamily="34" charset="0"/>
              </a:rPr>
            </a:br>
            <a:endParaRPr lang="fr-FR" dirty="0"/>
          </a:p>
        </p:txBody>
      </p:sp>
      <p:sp>
        <p:nvSpPr>
          <p:cNvPr id="4" name="Text Placeholder 3">
            <a:extLst>
              <a:ext uri="{FF2B5EF4-FFF2-40B4-BE49-F238E27FC236}">
                <a16:creationId xmlns:a16="http://schemas.microsoft.com/office/drawing/2014/main" id="{9E68C17E-5637-823E-D8C5-0F0AE2B66D08}"/>
              </a:ext>
            </a:extLst>
          </p:cNvPr>
          <p:cNvSpPr>
            <a:spLocks noGrp="1"/>
          </p:cNvSpPr>
          <p:nvPr>
            <p:ph type="body" idx="1"/>
          </p:nvPr>
        </p:nvSpPr>
        <p:spPr>
          <a:xfrm>
            <a:off x="681723" y="2076450"/>
            <a:ext cx="7920355" cy="3653501"/>
          </a:xfrm>
        </p:spPr>
        <p:txBody>
          <a:bodyPr/>
          <a:lstStyle/>
          <a:p>
            <a:pPr>
              <a:lnSpc>
                <a:spcPct val="150000"/>
              </a:lnSpc>
            </a:pPr>
            <a:r>
              <a:rPr lang="en-GB" sz="1600" b="0" i="0" dirty="0">
                <a:solidFill>
                  <a:srgbClr val="252525"/>
                </a:solidFill>
                <a:effectLst/>
                <a:latin typeface="Segoe UI" panose="020B0502040204020203" pitchFamily="34" charset="0"/>
              </a:rPr>
              <a:t>SQL Server Extended Events is a performance monitoring tool that helps to collect and monitor the database engine actions to diagnose problems in SQL Server. Microsoft has introduced the extended events with the SQL Server 2008 and then decided to retire the </a:t>
            </a:r>
            <a:r>
              <a:rPr lang="en-GB" sz="1600" b="0" i="0" u="none" strike="noStrike" dirty="0">
                <a:solidFill>
                  <a:srgbClr val="606ADB"/>
                </a:solidFill>
                <a:effectLst/>
                <a:latin typeface="Segoe UI" panose="020B0502040204020203" pitchFamily="34" charset="0"/>
                <a:hlinkClick r:id="rId2"/>
              </a:rPr>
              <a:t>SQL profiler</a:t>
            </a:r>
            <a:r>
              <a:rPr lang="en-GB" sz="1600" b="0" i="0" dirty="0">
                <a:solidFill>
                  <a:srgbClr val="252525"/>
                </a:solidFill>
                <a:effectLst/>
                <a:latin typeface="Segoe UI" panose="020B0502040204020203" pitchFamily="34" charset="0"/>
              </a:rPr>
              <a:t>. Behind taking such a decision, there were some disadvantages of SQL profiler. The main problem of the profiler was related to performance because it consumes many system resources, and this situation was affecting the database performance negatively. SQL Server extended events do not impact the performance of the SQL Server as the profiler does and it also offers numerous events that help to troubleshoot the query performance and other problems. Such as to resolve the deadlock problems, it can be the first option.</a:t>
            </a:r>
            <a:endParaRPr lang="fr-FR" sz="1600"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2914837"/>
          </a:xfrm>
        </p:spPr>
        <p:txBody>
          <a:bodyPr/>
          <a:lstStyle/>
          <a:p>
            <a:pPr algn="l">
              <a:lnSpc>
                <a:spcPct val="150000"/>
              </a:lnSpc>
            </a:pPr>
            <a:r>
              <a:rPr lang="fr-FR" sz="1600" b="1" i="0" u="none" strike="noStrike" baseline="0" dirty="0">
                <a:latin typeface="Segoe-Bold"/>
              </a:rPr>
              <a:t>Troubleshooting ASYNC_NETWORK_IO</a:t>
            </a:r>
          </a:p>
          <a:p>
            <a:pPr algn="l">
              <a:lnSpc>
                <a:spcPct val="150000"/>
              </a:lnSpc>
            </a:pPr>
            <a:r>
              <a:rPr lang="en-GB" sz="1600" b="0" i="0" u="none" strike="noStrike" baseline="0" dirty="0">
                <a:latin typeface="Segoe"/>
              </a:rPr>
              <a:t>The ASYNC_NETWORK_IO wait type occurs when the database engine is waiting for a client application to consume a result set. This can occur because the client application processes a result set row-by-row as it is returned from the database server.</a:t>
            </a:r>
          </a:p>
          <a:p>
            <a:pPr algn="l">
              <a:lnSpc>
                <a:spcPct val="150000"/>
              </a:lnSpc>
            </a:pPr>
            <a:r>
              <a:rPr lang="en-GB" sz="1600" b="0" i="0" u="none" strike="noStrike" baseline="0" dirty="0">
                <a:latin typeface="Segoe"/>
              </a:rPr>
              <a:t>To troubleshoot this issue with Extended Events, capture the </a:t>
            </a:r>
            <a:r>
              <a:rPr lang="en-GB" sz="1600" b="1" i="0" u="none" strike="noStrike" baseline="0" dirty="0" err="1">
                <a:latin typeface="Segoe-Bold"/>
              </a:rPr>
              <a:t>sqlos.wait_info</a:t>
            </a:r>
            <a:r>
              <a:rPr lang="en-GB" sz="1600" b="1" i="0" u="none" strike="noStrike" baseline="0" dirty="0">
                <a:latin typeface="Segoe-Bold"/>
              </a:rPr>
              <a:t> </a:t>
            </a:r>
            <a:r>
              <a:rPr lang="en-GB" sz="1600" b="0" i="0" u="none" strike="noStrike" baseline="0" dirty="0">
                <a:latin typeface="Segoe"/>
              </a:rPr>
              <a:t>event, filtering on </a:t>
            </a:r>
            <a:r>
              <a:rPr lang="en-GB" sz="1600" b="1" i="0" u="none" strike="noStrike" baseline="0" dirty="0" err="1">
                <a:latin typeface="Segoe-Bold"/>
              </a:rPr>
              <a:t>wait_type</a:t>
            </a:r>
            <a:r>
              <a:rPr lang="en-GB" sz="1600" b="1" i="0" u="none" strike="noStrike" baseline="0" dirty="0">
                <a:latin typeface="Segoe-Bold"/>
              </a:rPr>
              <a:t> </a:t>
            </a:r>
            <a:r>
              <a:rPr lang="en-GB" sz="1600" b="0" i="0" u="none" strike="noStrike" baseline="0" dirty="0">
                <a:latin typeface="Segoe"/>
              </a:rPr>
              <a:t>value NETWORK_IO. The histogram target might be suitable for this investigation, using either the client application name or the client host name to define histogram groups.</a:t>
            </a:r>
            <a:endParaRPr lang="fr-FR" sz="1600" dirty="0"/>
          </a:p>
        </p:txBody>
      </p:sp>
    </p:spTree>
    <p:extLst>
      <p:ext uri="{BB962C8B-B14F-4D97-AF65-F5344CB8AC3E}">
        <p14:creationId xmlns:p14="http://schemas.microsoft.com/office/powerpoint/2010/main" val="330536643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2914837"/>
          </a:xfrm>
        </p:spPr>
        <p:txBody>
          <a:bodyPr/>
          <a:lstStyle/>
          <a:p>
            <a:pPr algn="l">
              <a:lnSpc>
                <a:spcPct val="150000"/>
              </a:lnSpc>
            </a:pPr>
            <a:r>
              <a:rPr lang="en-GB" sz="1600" b="1" i="0" u="none" strike="noStrike" baseline="0" dirty="0">
                <a:latin typeface="Segoe-Bold"/>
              </a:rPr>
              <a:t>Tracking Errors and Error Handling in Transact-SQL</a:t>
            </a:r>
          </a:p>
          <a:p>
            <a:pPr algn="l">
              <a:lnSpc>
                <a:spcPct val="150000"/>
              </a:lnSpc>
            </a:pPr>
            <a:r>
              <a:rPr lang="en-GB" sz="1600" b="0" i="0" u="none" strike="noStrike" baseline="0" dirty="0">
                <a:latin typeface="Segoe"/>
              </a:rPr>
              <a:t>Errors may be handled in Transact-SQL code by using TRY…CATCH blocks. Every error raises an event in Extended Events; this includes the errors handled by the TRY…CATCH blocks. You might want to capture all unhandled errors, or track the most commonly occurring errors whether or not they are handled.</a:t>
            </a:r>
          </a:p>
          <a:p>
            <a:pPr algn="l">
              <a:lnSpc>
                <a:spcPct val="150000"/>
              </a:lnSpc>
            </a:pPr>
            <a:r>
              <a:rPr lang="en-GB" sz="1600" b="0" i="0" u="none" strike="noStrike" baseline="0" dirty="0">
                <a:latin typeface="Segoe"/>
              </a:rPr>
              <a:t>The </a:t>
            </a:r>
            <a:r>
              <a:rPr lang="en-GB" sz="1600" b="1" i="0" u="none" strike="noStrike" baseline="0" dirty="0" err="1">
                <a:latin typeface="Segoe-Bold"/>
              </a:rPr>
              <a:t>sqlserver.error_reported</a:t>
            </a:r>
            <a:r>
              <a:rPr lang="en-GB" sz="1600" b="1" i="0" u="none" strike="noStrike" baseline="0" dirty="0">
                <a:latin typeface="Segoe-Bold"/>
              </a:rPr>
              <a:t> </a:t>
            </a:r>
            <a:r>
              <a:rPr lang="en-GB" sz="1600" b="0" i="0" u="none" strike="noStrike" baseline="0" dirty="0">
                <a:latin typeface="Segoe"/>
              </a:rPr>
              <a:t>event can be used to track errors as they are raised. The </a:t>
            </a:r>
            <a:r>
              <a:rPr lang="en-GB" sz="1600" b="1" i="0" u="none" strike="noStrike" baseline="0" dirty="0" err="1">
                <a:latin typeface="Segoe-Bold"/>
              </a:rPr>
              <a:t>is_intercepted</a:t>
            </a:r>
            <a:r>
              <a:rPr lang="en-GB" sz="1600" b="1" i="0" u="none" strike="noStrike" baseline="0" dirty="0">
                <a:latin typeface="Segoe-Bold"/>
              </a:rPr>
              <a:t> </a:t>
            </a:r>
            <a:r>
              <a:rPr lang="en-GB" sz="1600" b="0" i="0" u="none" strike="noStrike" baseline="0" dirty="0">
                <a:latin typeface="Segoe"/>
              </a:rPr>
              <a:t>column can be used to identify an error is handled in a TRY…CATCH block.</a:t>
            </a:r>
            <a:endParaRPr lang="fr-FR" sz="1600" dirty="0"/>
          </a:p>
        </p:txBody>
      </p:sp>
    </p:spTree>
    <p:extLst>
      <p:ext uri="{BB962C8B-B14F-4D97-AF65-F5344CB8AC3E}">
        <p14:creationId xmlns:p14="http://schemas.microsoft.com/office/powerpoint/2010/main" val="380340763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4761496"/>
          </a:xfrm>
        </p:spPr>
        <p:txBody>
          <a:bodyPr/>
          <a:lstStyle/>
          <a:p>
            <a:pPr algn="l">
              <a:lnSpc>
                <a:spcPct val="150000"/>
              </a:lnSpc>
            </a:pPr>
            <a:r>
              <a:rPr lang="fr-FR" sz="1600" b="1" i="0" u="none" strike="noStrike" baseline="0" dirty="0" err="1">
                <a:latin typeface="Segoe-Bold"/>
              </a:rPr>
              <a:t>Tracking</a:t>
            </a:r>
            <a:r>
              <a:rPr lang="fr-FR" sz="1600" b="1" i="0" u="none" strike="noStrike" baseline="0" dirty="0">
                <a:latin typeface="Segoe-Bold"/>
              </a:rPr>
              <a:t> Recompilations</a:t>
            </a:r>
          </a:p>
          <a:p>
            <a:pPr algn="l">
              <a:lnSpc>
                <a:spcPct val="150000"/>
              </a:lnSpc>
            </a:pPr>
            <a:r>
              <a:rPr lang="en-GB" sz="1600" b="0" i="0" u="none" strike="noStrike" baseline="0" dirty="0">
                <a:latin typeface="Segoe"/>
              </a:rPr>
              <a:t>Query execution plan recompilations occur when a plan in the plan cache is discarded and recompiled.</a:t>
            </a:r>
          </a:p>
          <a:p>
            <a:pPr algn="l">
              <a:lnSpc>
                <a:spcPct val="150000"/>
              </a:lnSpc>
            </a:pPr>
            <a:r>
              <a:rPr lang="en-GB" sz="1600" b="0" i="0" u="none" strike="noStrike" baseline="0" dirty="0">
                <a:latin typeface="Segoe"/>
              </a:rPr>
              <a:t>High numbers of plan recompilations might be an indicator of a performance problem, and may cause CPU pressure. Windows performance counters can be used to track overall recompilation counts for a SQL Server instance, but more detail may be needed to investigate further.</a:t>
            </a:r>
          </a:p>
          <a:p>
            <a:pPr algn="l">
              <a:lnSpc>
                <a:spcPct val="150000"/>
              </a:lnSpc>
            </a:pPr>
            <a:r>
              <a:rPr lang="en-GB" sz="1600" b="0" i="0" u="none" strike="noStrike" baseline="0" dirty="0">
                <a:latin typeface="Segoe"/>
              </a:rPr>
              <a:t>In Extended Events, the </a:t>
            </a:r>
            <a:r>
              <a:rPr lang="en-GB" sz="1600" b="1" i="0" u="none" strike="noStrike" baseline="0" dirty="0" err="1">
                <a:latin typeface="Segoe-Bold"/>
              </a:rPr>
              <a:t>sqlserver.sql_statement_recompile</a:t>
            </a:r>
            <a:r>
              <a:rPr lang="en-GB" sz="1600" b="1" i="0" u="none" strike="noStrike" baseline="0" dirty="0">
                <a:latin typeface="Segoe-Bold"/>
              </a:rPr>
              <a:t> </a:t>
            </a:r>
            <a:r>
              <a:rPr lang="en-GB" sz="1600" b="0" i="0" u="none" strike="noStrike" baseline="0" dirty="0">
                <a:latin typeface="Segoe"/>
              </a:rPr>
              <a:t>event can provide detailed information, including the cause of recompilation.</a:t>
            </a:r>
          </a:p>
          <a:p>
            <a:pPr algn="l">
              <a:lnSpc>
                <a:spcPct val="150000"/>
              </a:lnSpc>
            </a:pPr>
            <a:r>
              <a:rPr lang="en-GB" sz="1600" b="0" i="0" u="none" strike="noStrike" baseline="0" dirty="0">
                <a:latin typeface="Segoe"/>
              </a:rPr>
              <a:t>The histogram target can be used for tracking recompilations. Group on </a:t>
            </a:r>
            <a:r>
              <a:rPr lang="en-GB" sz="1600" b="1" i="0" u="none" strike="noStrike" baseline="0" dirty="0" err="1">
                <a:latin typeface="Segoe-Bold"/>
              </a:rPr>
              <a:t>source_database_id</a:t>
            </a:r>
            <a:r>
              <a:rPr lang="en-GB" sz="1600" b="1" i="0" u="none" strike="noStrike" baseline="0" dirty="0">
                <a:latin typeface="Segoe-Bold"/>
              </a:rPr>
              <a:t> </a:t>
            </a:r>
            <a:r>
              <a:rPr lang="en-GB" sz="1600" b="0" i="0" u="none" strike="noStrike" baseline="0" dirty="0">
                <a:latin typeface="Segoe"/>
              </a:rPr>
              <a:t>to identify the database with the highest number of recompilations in an instance. Group on </a:t>
            </a:r>
            <a:r>
              <a:rPr lang="en-GB" sz="1600" b="1" i="0" u="none" strike="noStrike" baseline="0" dirty="0">
                <a:latin typeface="Segoe-Bold"/>
              </a:rPr>
              <a:t>statement/</a:t>
            </a:r>
            <a:r>
              <a:rPr lang="en-GB" sz="1600" b="1" i="0" u="none" strike="noStrike" baseline="0" dirty="0" err="1">
                <a:latin typeface="Segoe-Bold"/>
              </a:rPr>
              <a:t>object_id</a:t>
            </a:r>
            <a:r>
              <a:rPr lang="en-GB" sz="1600" b="1" i="0" u="none" strike="noStrike" baseline="0" dirty="0">
                <a:latin typeface="Segoe-Bold"/>
              </a:rPr>
              <a:t> </a:t>
            </a:r>
            <a:r>
              <a:rPr lang="en-GB" sz="1600" b="0" i="0" u="none" strike="noStrike" baseline="0" dirty="0">
                <a:latin typeface="Segoe"/>
              </a:rPr>
              <a:t>to find the most commonly recompiled statements.</a:t>
            </a:r>
            <a:endParaRPr lang="fr-FR" sz="1600" dirty="0"/>
          </a:p>
        </p:txBody>
      </p:sp>
    </p:spTree>
    <p:extLst>
      <p:ext uri="{BB962C8B-B14F-4D97-AF65-F5344CB8AC3E}">
        <p14:creationId xmlns:p14="http://schemas.microsoft.com/office/powerpoint/2010/main" val="10978963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4022833"/>
          </a:xfrm>
        </p:spPr>
        <p:txBody>
          <a:bodyPr/>
          <a:lstStyle/>
          <a:p>
            <a:pPr algn="l">
              <a:lnSpc>
                <a:spcPct val="150000"/>
              </a:lnSpc>
            </a:pPr>
            <a:r>
              <a:rPr lang="fr-FR" sz="1600" b="1" i="0" u="none" strike="noStrike" baseline="0" dirty="0" err="1">
                <a:latin typeface="Segoe-Bold"/>
              </a:rPr>
              <a:t>tempdb</a:t>
            </a:r>
            <a:r>
              <a:rPr lang="fr-FR" sz="1600" b="1" i="0" u="none" strike="noStrike" baseline="0" dirty="0">
                <a:latin typeface="Segoe-Bold"/>
              </a:rPr>
              <a:t> </a:t>
            </a:r>
            <a:r>
              <a:rPr lang="fr-FR" sz="1600" b="1" i="0" u="none" strike="noStrike" baseline="0" dirty="0" err="1">
                <a:latin typeface="Segoe-Bold"/>
              </a:rPr>
              <a:t>Latch</a:t>
            </a:r>
            <a:r>
              <a:rPr lang="fr-FR" sz="1600" b="1" i="0" u="none" strike="noStrike" baseline="0" dirty="0">
                <a:latin typeface="Segoe-Bold"/>
              </a:rPr>
              <a:t> Contention</a:t>
            </a:r>
          </a:p>
          <a:p>
            <a:pPr algn="l">
              <a:lnSpc>
                <a:spcPct val="150000"/>
              </a:lnSpc>
            </a:pPr>
            <a:r>
              <a:rPr lang="en-GB" sz="1600" b="0" i="0" u="none" strike="noStrike" baseline="0" dirty="0">
                <a:latin typeface="Segoe"/>
              </a:rPr>
              <a:t>Latch contention in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can occur due to contention for the allocation bitmap pages when large numbers of temporary objects are being created or deleted. This causes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performance problems because all allocations in </a:t>
            </a:r>
            <a:r>
              <a:rPr lang="en-GB" sz="1600" b="1" i="0" u="none" strike="noStrike" baseline="0" dirty="0" err="1">
                <a:latin typeface="Segoe-Bold"/>
              </a:rPr>
              <a:t>tempdb</a:t>
            </a:r>
            <a:r>
              <a:rPr lang="en-GB" sz="1600" b="1" i="0" u="none" strike="noStrike" baseline="0" dirty="0">
                <a:latin typeface="Segoe-Bold"/>
              </a:rPr>
              <a:t> </a:t>
            </a:r>
            <a:r>
              <a:rPr lang="en-GB" sz="1600" b="0" i="0" u="none" strike="noStrike" baseline="0" dirty="0">
                <a:latin typeface="Segoe"/>
              </a:rPr>
              <a:t>are slowed down.</a:t>
            </a:r>
          </a:p>
          <a:p>
            <a:pPr algn="l">
              <a:lnSpc>
                <a:spcPct val="150000"/>
              </a:lnSpc>
            </a:pPr>
            <a:r>
              <a:rPr lang="en-GB" sz="1600" b="0" i="0" u="none" strike="noStrike" baseline="0" dirty="0">
                <a:latin typeface="Segoe"/>
              </a:rPr>
              <a:t>The </a:t>
            </a:r>
            <a:r>
              <a:rPr lang="en-GB" sz="1600" b="1" i="0" u="none" strike="noStrike" baseline="0" dirty="0" err="1">
                <a:latin typeface="Segoe-Bold"/>
              </a:rPr>
              <a:t>latch_suspend_end</a:t>
            </a:r>
            <a:r>
              <a:rPr lang="en-GB" sz="1600" b="1" i="0" u="none" strike="noStrike" baseline="0" dirty="0">
                <a:latin typeface="Segoe-Bold"/>
              </a:rPr>
              <a:t> </a:t>
            </a:r>
            <a:r>
              <a:rPr lang="en-GB" sz="1600" b="0" i="0" u="none" strike="noStrike" baseline="0" dirty="0">
                <a:latin typeface="Segoe"/>
              </a:rPr>
              <a:t>event tracks the end of latch waits by </a:t>
            </a:r>
            <a:r>
              <a:rPr lang="en-GB" sz="1600" b="1" i="0" u="none" strike="noStrike" baseline="0" dirty="0" err="1">
                <a:latin typeface="Segoe-Bold"/>
              </a:rPr>
              <a:t>database_id</a:t>
            </a:r>
            <a:r>
              <a:rPr lang="en-GB" sz="1600" b="0" i="0" u="none" strike="noStrike" baseline="0" dirty="0">
                <a:latin typeface="Segoe"/>
              </a:rPr>
              <a:t>, </a:t>
            </a:r>
            <a:r>
              <a:rPr lang="en-GB" sz="1600" b="1" i="0" u="none" strike="noStrike" baseline="0" dirty="0" err="1">
                <a:latin typeface="Segoe-Bold"/>
              </a:rPr>
              <a:t>file_id</a:t>
            </a:r>
            <a:r>
              <a:rPr lang="en-GB" sz="1600" b="0" i="0" u="none" strike="noStrike" baseline="0" dirty="0">
                <a:latin typeface="Segoe"/>
              </a:rPr>
              <a:t>, and </a:t>
            </a:r>
            <a:r>
              <a:rPr lang="en-GB" sz="1600" b="1" i="0" u="none" strike="noStrike" baseline="0" dirty="0" err="1">
                <a:latin typeface="Segoe-Bold"/>
              </a:rPr>
              <a:t>page_id</a:t>
            </a:r>
            <a:r>
              <a:rPr lang="en-GB" sz="1600" b="0" i="0" u="none" strike="noStrike" baseline="0" dirty="0">
                <a:latin typeface="Segoe"/>
              </a:rPr>
              <a:t>. With the predicate </a:t>
            </a:r>
            <a:r>
              <a:rPr lang="en-GB" sz="1600" b="1" i="0" u="none" strike="noStrike" baseline="0" dirty="0">
                <a:latin typeface="Segoe-Bold"/>
              </a:rPr>
              <a:t>divide_evenly_by_int64</a:t>
            </a:r>
            <a:r>
              <a:rPr lang="en-GB" sz="1600" b="0" i="0" u="none" strike="noStrike" baseline="0" dirty="0">
                <a:latin typeface="Segoe"/>
              </a:rPr>
              <a:t>, you can capture the contention specifically on allocation pages, because the different allocation bitmap pages occur at regular intervals in a database data file. Grouping the events using the histogram target should make it easier to identify whether latch waits are caused by </a:t>
            </a:r>
            <a:r>
              <a:rPr lang="fr-FR" sz="1600" b="0" i="0" u="none" strike="noStrike" baseline="0" dirty="0">
                <a:latin typeface="Segoe"/>
              </a:rPr>
              <a:t>contention for allocation bitmap pages.</a:t>
            </a:r>
            <a:endParaRPr lang="fr-FR" sz="1600" dirty="0"/>
          </a:p>
        </p:txBody>
      </p:sp>
    </p:spTree>
    <p:extLst>
      <p:ext uri="{BB962C8B-B14F-4D97-AF65-F5344CB8AC3E}">
        <p14:creationId xmlns:p14="http://schemas.microsoft.com/office/powerpoint/2010/main" val="16721260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4761496"/>
          </a:xfrm>
        </p:spPr>
        <p:txBody>
          <a:bodyPr/>
          <a:lstStyle/>
          <a:p>
            <a:pPr algn="l">
              <a:lnSpc>
                <a:spcPct val="150000"/>
              </a:lnSpc>
            </a:pPr>
            <a:r>
              <a:rPr lang="fr-FR" sz="1600" b="1" i="0" u="none" strike="noStrike" baseline="0" dirty="0" err="1">
                <a:latin typeface="Segoe-Bold"/>
              </a:rPr>
              <a:t>Tracking</a:t>
            </a:r>
            <a:r>
              <a:rPr lang="fr-FR" sz="1600" b="1" i="0" u="none" strike="noStrike" baseline="0" dirty="0">
                <a:latin typeface="Segoe-Bold"/>
              </a:rPr>
              <a:t> Lock </a:t>
            </a:r>
            <a:r>
              <a:rPr lang="fr-FR" sz="1600" b="1" i="0" u="none" strike="noStrike" baseline="0" dirty="0" err="1">
                <a:latin typeface="Segoe-Bold"/>
              </a:rPr>
              <a:t>Escalation</a:t>
            </a:r>
            <a:endParaRPr lang="fr-FR" sz="1600" b="1" i="0" u="none" strike="noStrike" baseline="0" dirty="0">
              <a:latin typeface="Segoe-Bold"/>
            </a:endParaRPr>
          </a:p>
          <a:p>
            <a:pPr algn="l">
              <a:lnSpc>
                <a:spcPct val="150000"/>
              </a:lnSpc>
            </a:pPr>
            <a:r>
              <a:rPr lang="en-GB" sz="1600" b="0" i="0" u="none" strike="noStrike" baseline="0" dirty="0">
                <a:latin typeface="Segoe"/>
              </a:rPr>
              <a:t>Lock escalation occurs when more than 5,000 locks are required in a single session or under certain </a:t>
            </a:r>
            <a:r>
              <a:rPr lang="fr-FR" sz="1600" b="0" i="0" u="none" strike="noStrike" baseline="0" dirty="0">
                <a:latin typeface="Segoe"/>
              </a:rPr>
              <a:t>memory conditions.</a:t>
            </a:r>
          </a:p>
          <a:p>
            <a:pPr algn="l">
              <a:lnSpc>
                <a:spcPct val="150000"/>
              </a:lnSpc>
            </a:pPr>
            <a:r>
              <a:rPr lang="en-GB" sz="1600" b="0" i="0" u="none" strike="noStrike" baseline="0" dirty="0">
                <a:latin typeface="Segoe"/>
              </a:rPr>
              <a:t>The </a:t>
            </a:r>
            <a:r>
              <a:rPr lang="en-GB" sz="1600" b="1" i="0" u="none" strike="noStrike" baseline="0" dirty="0" err="1">
                <a:latin typeface="Segoe-Bold"/>
              </a:rPr>
              <a:t>sqlserver.lock_escalation</a:t>
            </a:r>
            <a:r>
              <a:rPr lang="en-GB" sz="1600" b="1" i="0" u="none" strike="noStrike" baseline="0" dirty="0">
                <a:latin typeface="Segoe-Bold"/>
              </a:rPr>
              <a:t> </a:t>
            </a:r>
            <a:r>
              <a:rPr lang="en-GB" sz="1600" b="0" i="0" u="none" strike="noStrike" baseline="0" dirty="0">
                <a:latin typeface="Segoe"/>
              </a:rPr>
              <a:t>event provides the lock escalation information.</a:t>
            </a:r>
          </a:p>
          <a:p>
            <a:pPr algn="l">
              <a:lnSpc>
                <a:spcPct val="150000"/>
              </a:lnSpc>
            </a:pPr>
            <a:endParaRPr lang="en-GB" sz="1600" b="0" i="0" u="none" strike="noStrike" baseline="0" dirty="0">
              <a:latin typeface="Segoe"/>
            </a:endParaRPr>
          </a:p>
          <a:p>
            <a:pPr algn="l">
              <a:lnSpc>
                <a:spcPct val="150000"/>
              </a:lnSpc>
            </a:pPr>
            <a:r>
              <a:rPr lang="fr-FR" sz="1600" b="1" i="0" u="none" strike="noStrike" baseline="0" dirty="0">
                <a:latin typeface="Segoe-Bold"/>
              </a:rPr>
              <a:t>Troubleshooting </a:t>
            </a:r>
            <a:r>
              <a:rPr lang="fr-FR" sz="1600" b="1" i="0" u="none" strike="noStrike" baseline="0" dirty="0" err="1">
                <a:latin typeface="Segoe-Bold"/>
              </a:rPr>
              <a:t>Orphaned</a:t>
            </a:r>
            <a:r>
              <a:rPr lang="fr-FR" sz="1600" b="1" i="0" u="none" strike="noStrike" baseline="0" dirty="0">
                <a:latin typeface="Segoe-Bold"/>
              </a:rPr>
              <a:t> Transactions</a:t>
            </a:r>
          </a:p>
          <a:p>
            <a:pPr algn="l">
              <a:lnSpc>
                <a:spcPct val="150000"/>
              </a:lnSpc>
            </a:pPr>
            <a:r>
              <a:rPr lang="en-GB" sz="1600" b="0" i="0" u="none" strike="noStrike" baseline="0" dirty="0">
                <a:latin typeface="Segoe"/>
              </a:rPr>
              <a:t>Orphaned transactions are open transactions where the transaction is neither committed nor rolled back.</a:t>
            </a:r>
          </a:p>
          <a:p>
            <a:pPr algn="l">
              <a:lnSpc>
                <a:spcPct val="150000"/>
              </a:lnSpc>
            </a:pPr>
            <a:r>
              <a:rPr lang="en-GB" sz="1600" b="0" i="0" u="none" strike="noStrike" baseline="0" dirty="0">
                <a:latin typeface="Segoe"/>
              </a:rPr>
              <a:t>An orphaned transaction may hold locks and lead to more critical problems like log growth and blocking, potentially leading to a block on the whole SQL Server instance.</a:t>
            </a:r>
          </a:p>
          <a:p>
            <a:pPr algn="l">
              <a:lnSpc>
                <a:spcPct val="150000"/>
              </a:lnSpc>
            </a:pPr>
            <a:r>
              <a:rPr lang="en-GB" sz="1600" b="0" i="0" u="none" strike="noStrike" baseline="0" dirty="0">
                <a:latin typeface="Segoe"/>
              </a:rPr>
              <a:t>The </a:t>
            </a:r>
            <a:r>
              <a:rPr lang="en-GB" sz="1600" b="1" i="0" u="none" strike="noStrike" baseline="0" dirty="0" err="1">
                <a:latin typeface="Segoe-Bold"/>
              </a:rPr>
              <a:t>database_transaction_begin</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database_transaction_end</a:t>
            </a:r>
            <a:r>
              <a:rPr lang="en-GB" sz="1600" b="1" i="0" u="none" strike="noStrike" baseline="0" dirty="0">
                <a:latin typeface="Segoe-Bold"/>
              </a:rPr>
              <a:t> </a:t>
            </a:r>
            <a:r>
              <a:rPr lang="en-GB" sz="1600" b="0" i="0" u="none" strike="noStrike" baseline="0" dirty="0">
                <a:latin typeface="Segoe"/>
              </a:rPr>
              <a:t>events can be used with an event pairing target to identify the orphaned transactions. The </a:t>
            </a:r>
            <a:r>
              <a:rPr lang="en-GB" sz="1600" b="1" i="0" u="none" strike="noStrike" baseline="0" dirty="0" err="1">
                <a:latin typeface="Segoe-Bold"/>
              </a:rPr>
              <a:t>tsql_frame</a:t>
            </a:r>
            <a:r>
              <a:rPr lang="en-GB" sz="1600" b="1" i="0" u="none" strike="noStrike" baseline="0" dirty="0">
                <a:latin typeface="Segoe-Bold"/>
              </a:rPr>
              <a:t> </a:t>
            </a:r>
            <a:r>
              <a:rPr lang="en-GB" sz="1600" b="0" i="0" u="none" strike="noStrike" baseline="0" dirty="0">
                <a:latin typeface="Segoe"/>
              </a:rPr>
              <a:t>action can be used to identify the line of code where the orphaned transaction started.</a:t>
            </a:r>
            <a:endParaRPr lang="fr-FR" sz="1600" dirty="0"/>
          </a:p>
        </p:txBody>
      </p:sp>
    </p:spTree>
    <p:extLst>
      <p:ext uri="{BB962C8B-B14F-4D97-AF65-F5344CB8AC3E}">
        <p14:creationId xmlns:p14="http://schemas.microsoft.com/office/powerpoint/2010/main" val="233878655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sp>
        <p:nvSpPr>
          <p:cNvPr id="4" name="Text Placeholder 3">
            <a:extLst>
              <a:ext uri="{FF2B5EF4-FFF2-40B4-BE49-F238E27FC236}">
                <a16:creationId xmlns:a16="http://schemas.microsoft.com/office/drawing/2014/main" id="{C9954046-9BD4-EEAA-0BE7-09927935650F}"/>
              </a:ext>
            </a:extLst>
          </p:cNvPr>
          <p:cNvSpPr>
            <a:spLocks noGrp="1"/>
          </p:cNvSpPr>
          <p:nvPr>
            <p:ph type="body" idx="1"/>
          </p:nvPr>
        </p:nvSpPr>
        <p:spPr>
          <a:xfrm>
            <a:off x="611821" y="990600"/>
            <a:ext cx="7920355" cy="5869492"/>
          </a:xfrm>
        </p:spPr>
        <p:txBody>
          <a:bodyPr/>
          <a:lstStyle/>
          <a:p>
            <a:pPr algn="l">
              <a:lnSpc>
                <a:spcPct val="150000"/>
              </a:lnSpc>
            </a:pPr>
            <a:r>
              <a:rPr lang="fr-FR" sz="1600" b="1" i="0" u="none" strike="noStrike" baseline="0" dirty="0" err="1">
                <a:latin typeface="Segoe-Bold"/>
              </a:rPr>
              <a:t>Tracking</a:t>
            </a:r>
            <a:r>
              <a:rPr lang="fr-FR" sz="1600" b="1" i="0" u="none" strike="noStrike" baseline="0" dirty="0">
                <a:latin typeface="Segoe-Bold"/>
              </a:rPr>
              <a:t> Session-</a:t>
            </a:r>
            <a:r>
              <a:rPr lang="fr-FR" sz="1600" b="1" i="0" u="none" strike="noStrike" baseline="0" dirty="0" err="1">
                <a:latin typeface="Segoe-Bold"/>
              </a:rPr>
              <a:t>Level</a:t>
            </a:r>
            <a:r>
              <a:rPr lang="fr-FR" sz="1600" b="1" i="0" u="none" strike="noStrike" baseline="0" dirty="0">
                <a:latin typeface="Segoe-Bold"/>
              </a:rPr>
              <a:t> </a:t>
            </a:r>
            <a:r>
              <a:rPr lang="fr-FR" sz="1600" b="1" i="0" u="none" strike="noStrike" baseline="0" dirty="0" err="1">
                <a:latin typeface="Segoe-Bold"/>
              </a:rPr>
              <a:t>Wait</a:t>
            </a:r>
            <a:r>
              <a:rPr lang="fr-FR" sz="1600" b="1" i="0" u="none" strike="noStrike" baseline="0" dirty="0">
                <a:latin typeface="Segoe-Bold"/>
              </a:rPr>
              <a:t> Stats</a:t>
            </a:r>
          </a:p>
          <a:p>
            <a:pPr algn="l">
              <a:lnSpc>
                <a:spcPct val="150000"/>
              </a:lnSpc>
            </a:pPr>
            <a:r>
              <a:rPr lang="en-GB" sz="1600" b="0" i="0" u="none" strike="noStrike" baseline="0" dirty="0">
                <a:latin typeface="Segoe"/>
              </a:rPr>
              <a:t>The wait stats available from the </a:t>
            </a:r>
            <a:r>
              <a:rPr lang="en-GB" sz="1600" b="1" i="0" u="none" strike="noStrike" baseline="0" dirty="0" err="1">
                <a:latin typeface="Segoe-Bold"/>
              </a:rPr>
              <a:t>sys.dm_os_wait_stats</a:t>
            </a:r>
            <a:r>
              <a:rPr lang="en-GB" sz="1600" b="1" i="0" u="none" strike="noStrike" baseline="0" dirty="0">
                <a:latin typeface="Segoe-Bold"/>
              </a:rPr>
              <a:t> </a:t>
            </a:r>
            <a:r>
              <a:rPr lang="en-GB" sz="1600" b="0" i="0" u="none" strike="noStrike" baseline="0" dirty="0">
                <a:latin typeface="Segoe"/>
              </a:rPr>
              <a:t>DMV are aggregated at instance level, so it’s not a fine-grained troubleshooting tool. Although you can track wait stats by session with the additional </a:t>
            </a:r>
            <a:r>
              <a:rPr lang="en-GB" sz="1600" b="1" i="0" u="none" strike="noStrike" baseline="0" dirty="0" err="1">
                <a:latin typeface="Segoe-Bold"/>
              </a:rPr>
              <a:t>sys.dm_exec_session_wait_stats</a:t>
            </a:r>
            <a:r>
              <a:rPr lang="en-GB" sz="1600" b="1" i="0" u="none" strike="noStrike" baseline="0" dirty="0">
                <a:latin typeface="Segoe-Bold"/>
              </a:rPr>
              <a:t> </a:t>
            </a:r>
            <a:r>
              <a:rPr lang="en-GB" sz="1600" b="0" i="0" u="none" strike="noStrike" baseline="0" dirty="0">
                <a:latin typeface="Segoe"/>
              </a:rPr>
              <a:t>DMV on SQL Server, this may not be suitable for use in a busy system with many concurrent database sessions.</a:t>
            </a:r>
          </a:p>
          <a:p>
            <a:pPr algn="l">
              <a:lnSpc>
                <a:spcPct val="150000"/>
              </a:lnSpc>
            </a:pPr>
            <a:r>
              <a:rPr lang="en-GB" sz="1600" b="0" i="0" u="none" strike="noStrike" baseline="0" dirty="0">
                <a:latin typeface="Segoe"/>
              </a:rPr>
              <a:t>The </a:t>
            </a:r>
            <a:r>
              <a:rPr lang="en-GB" sz="1600" b="1" i="0" u="none" strike="noStrike" baseline="0" dirty="0" err="1">
                <a:latin typeface="Segoe-Bold"/>
              </a:rPr>
              <a:t>sqlos.wait_info</a:t>
            </a:r>
            <a:r>
              <a:rPr lang="en-GB" sz="1600" b="1" i="0" u="none" strike="noStrike" baseline="0" dirty="0">
                <a:latin typeface="Segoe-Bold"/>
              </a:rPr>
              <a:t> </a:t>
            </a:r>
            <a:r>
              <a:rPr lang="en-GB" sz="1600" b="0" i="0" u="none" strike="noStrike" baseline="0" dirty="0">
                <a:latin typeface="Segoe"/>
              </a:rPr>
              <a:t>event can be used to track waits across multiple concurrent sessions.</a:t>
            </a:r>
            <a:endParaRPr lang="en-GB" sz="1600" dirty="0">
              <a:latin typeface="Segoe"/>
            </a:endParaRPr>
          </a:p>
          <a:p>
            <a:pPr algn="l">
              <a:lnSpc>
                <a:spcPct val="150000"/>
              </a:lnSpc>
            </a:pPr>
            <a:r>
              <a:rPr lang="en-GB" sz="1600" b="1" i="0" u="none" strike="noStrike" baseline="0" dirty="0">
                <a:latin typeface="Segoe-Bold"/>
              </a:rPr>
              <a:t>Tracking Database and Object Usage</a:t>
            </a:r>
          </a:p>
          <a:p>
            <a:pPr algn="l">
              <a:lnSpc>
                <a:spcPct val="150000"/>
              </a:lnSpc>
            </a:pPr>
            <a:r>
              <a:rPr lang="en-GB" sz="1600" b="0" i="0" u="none" strike="noStrike" baseline="0" dirty="0">
                <a:latin typeface="Segoe"/>
              </a:rPr>
              <a:t>Tracking database and objects usage helps to identify the most frequently used database and most frequently used objects within a database. You might use this information to guide your optimization efforts, or to prioritize objects for migration to faster storage or memory-optimized tables.</a:t>
            </a:r>
          </a:p>
          <a:p>
            <a:pPr algn="l">
              <a:lnSpc>
                <a:spcPct val="150000"/>
              </a:lnSpc>
            </a:pPr>
            <a:r>
              <a:rPr lang="en-GB" sz="1600" b="0" i="0" u="none" strike="noStrike" baseline="0" dirty="0">
                <a:latin typeface="Segoe"/>
              </a:rPr>
              <a:t>The </a:t>
            </a:r>
            <a:r>
              <a:rPr lang="en-GB" sz="1600" b="1" i="0" u="none" strike="noStrike" baseline="0" dirty="0" err="1">
                <a:latin typeface="Segoe-Bold"/>
              </a:rPr>
              <a:t>sqlserver.lock_acquired</a:t>
            </a:r>
            <a:r>
              <a:rPr lang="en-GB" sz="1600" b="1" i="0" u="none" strike="noStrike" baseline="0" dirty="0">
                <a:latin typeface="Segoe-Bold"/>
              </a:rPr>
              <a:t> </a:t>
            </a:r>
            <a:r>
              <a:rPr lang="en-GB" sz="1600" b="0" i="0" u="none" strike="noStrike" baseline="0" dirty="0">
                <a:latin typeface="Segoe"/>
              </a:rPr>
              <a:t>event can help with tracking the usage in most cases. For database usage, a histogram can target grouping on </a:t>
            </a:r>
            <a:r>
              <a:rPr lang="en-GB" sz="1600" b="1" i="0" u="none" strike="noStrike" baseline="0" dirty="0" err="1">
                <a:latin typeface="Segoe-Bold"/>
              </a:rPr>
              <a:t>database_id</a:t>
            </a:r>
            <a:r>
              <a:rPr lang="en-GB" sz="1600" b="0" i="0" u="none" strike="noStrike" baseline="0" dirty="0">
                <a:latin typeface="Segoe"/>
              </a:rPr>
              <a:t>. Object usage can be tracked by tracking SCH_M or SCH_S locks at the object resource level by grouping on </a:t>
            </a:r>
            <a:r>
              <a:rPr lang="en-GB" sz="1600" b="1" i="0" u="none" strike="noStrike" baseline="0" dirty="0" err="1">
                <a:latin typeface="Segoe-Bold"/>
              </a:rPr>
              <a:t>object_id</a:t>
            </a:r>
            <a:r>
              <a:rPr lang="en-GB" sz="1600" b="1" i="0" u="none" strike="noStrike" baseline="0" dirty="0">
                <a:latin typeface="Segoe-Bold"/>
              </a:rPr>
              <a:t> </a:t>
            </a:r>
            <a:r>
              <a:rPr lang="en-GB" sz="1600" b="0" i="0" u="none" strike="noStrike" baseline="0" dirty="0">
                <a:latin typeface="Segoe"/>
              </a:rPr>
              <a:t>in a histogram target.</a:t>
            </a:r>
            <a:endParaRPr lang="fr-FR" sz="1400" dirty="0"/>
          </a:p>
        </p:txBody>
      </p:sp>
    </p:spTree>
    <p:extLst>
      <p:ext uri="{BB962C8B-B14F-4D97-AF65-F5344CB8AC3E}">
        <p14:creationId xmlns:p14="http://schemas.microsoft.com/office/powerpoint/2010/main" val="148392374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72150" cy="449580"/>
          </a:xfrm>
          <a:prstGeom prst="rect">
            <a:avLst/>
          </a:prstGeom>
        </p:spPr>
        <p:txBody>
          <a:bodyPr vert="horz" wrap="square" lIns="0" tIns="16510" rIns="0" bIns="0" rtlCol="0">
            <a:spAutoFit/>
          </a:bodyPr>
          <a:lstStyle/>
          <a:p>
            <a:pPr marL="12700">
              <a:lnSpc>
                <a:spcPct val="100000"/>
              </a:lnSpc>
              <a:spcBef>
                <a:spcPts val="130"/>
              </a:spcBef>
            </a:pPr>
            <a:r>
              <a:rPr spc="10" dirty="0"/>
              <a:t>Usage</a:t>
            </a:r>
            <a:r>
              <a:rPr spc="45" dirty="0"/>
              <a:t> </a:t>
            </a:r>
            <a:r>
              <a:rPr spc="10" dirty="0"/>
              <a:t>Scenarios</a:t>
            </a:r>
            <a:r>
              <a:rPr spc="90" dirty="0"/>
              <a:t> </a:t>
            </a:r>
            <a:r>
              <a:rPr spc="25" dirty="0"/>
              <a:t>for</a:t>
            </a:r>
            <a:r>
              <a:rPr spc="-65" dirty="0"/>
              <a:t> </a:t>
            </a:r>
            <a:r>
              <a:rPr spc="10" dirty="0"/>
              <a:t>Extended</a:t>
            </a:r>
            <a:r>
              <a:rPr spc="85" dirty="0"/>
              <a:t> </a:t>
            </a:r>
            <a:r>
              <a:rPr spc="15" dirty="0"/>
              <a:t>Events</a:t>
            </a:r>
          </a:p>
        </p:txBody>
      </p:sp>
      <p:pic>
        <p:nvPicPr>
          <p:cNvPr id="3" name="object 3"/>
          <p:cNvPicPr/>
          <p:nvPr/>
        </p:nvPicPr>
        <p:blipFill>
          <a:blip r:embed="rId2" cstate="print"/>
          <a:stretch>
            <a:fillRect/>
          </a:stretch>
        </p:blipFill>
        <p:spPr>
          <a:xfrm>
            <a:off x="501861" y="1019175"/>
            <a:ext cx="8182751" cy="5172075"/>
          </a:xfrm>
          <a:prstGeom prst="rect">
            <a:avLst/>
          </a:prstGeom>
        </p:spPr>
      </p:pic>
    </p:spTree>
    <p:extLst>
      <p:ext uri="{BB962C8B-B14F-4D97-AF65-F5344CB8AC3E}">
        <p14:creationId xmlns:p14="http://schemas.microsoft.com/office/powerpoint/2010/main" val="51246714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543292" cy="5454378"/>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Extended</a:t>
            </a:r>
            <a:r>
              <a:rPr sz="2750" spc="70" dirty="0">
                <a:solidFill>
                  <a:srgbClr val="FFFFFF"/>
                </a:solidFill>
                <a:latin typeface="Segoe UI"/>
                <a:cs typeface="Segoe UI"/>
              </a:rPr>
              <a:t> </a:t>
            </a:r>
            <a:r>
              <a:rPr sz="2750" spc="15" dirty="0">
                <a:solidFill>
                  <a:srgbClr val="FFFFFF"/>
                </a:solidFill>
                <a:latin typeface="Segoe UI"/>
                <a:cs typeface="Segoe UI"/>
              </a:rPr>
              <a:t>Events </a:t>
            </a:r>
            <a:r>
              <a:rPr sz="2750" spc="5" dirty="0">
                <a:solidFill>
                  <a:srgbClr val="FFFFFF"/>
                </a:solidFill>
                <a:latin typeface="Segoe UI"/>
                <a:cs typeface="Segoe UI"/>
              </a:rPr>
              <a:t>Best</a:t>
            </a:r>
            <a:r>
              <a:rPr sz="2750" spc="20" dirty="0">
                <a:solidFill>
                  <a:srgbClr val="FFFFFF"/>
                </a:solidFill>
                <a:latin typeface="Segoe UI"/>
                <a:cs typeface="Segoe UI"/>
              </a:rPr>
              <a:t> </a:t>
            </a:r>
            <a:r>
              <a:rPr sz="2750" spc="10" dirty="0">
                <a:solidFill>
                  <a:srgbClr val="FFFFFF"/>
                </a:solidFill>
                <a:latin typeface="Segoe UI"/>
                <a:cs typeface="Segoe UI"/>
              </a:rPr>
              <a:t>Practices</a:t>
            </a:r>
            <a:endParaRPr sz="2750" dirty="0">
              <a:latin typeface="Segoe UI"/>
              <a:cs typeface="Segoe UI"/>
            </a:endParaRPr>
          </a:p>
          <a:p>
            <a:pPr>
              <a:lnSpc>
                <a:spcPct val="100000"/>
              </a:lnSpc>
              <a:spcBef>
                <a:spcPts val="5"/>
              </a:spcBef>
            </a:pPr>
            <a:endParaRPr sz="3000" dirty="0">
              <a:latin typeface="Segoe UI"/>
              <a:cs typeface="Segoe UI"/>
            </a:endParaRPr>
          </a:p>
          <a:p>
            <a:pPr marR="231775">
              <a:lnSpc>
                <a:spcPct val="150000"/>
              </a:lnSpc>
              <a:buClr>
                <a:srgbClr val="006FC0"/>
              </a:buClr>
              <a:buSzPct val="92727"/>
              <a:tabLst>
                <a:tab pos="274320" algn="l"/>
              </a:tabLst>
            </a:pPr>
            <a:r>
              <a:rPr sz="1600" b="1" dirty="0">
                <a:latin typeface="Segoe-Bold"/>
              </a:rPr>
              <a:t>Run Extended Events sessions only when you  need them</a:t>
            </a:r>
            <a:endParaRPr lang="en-GB" sz="1600" b="1" dirty="0">
              <a:latin typeface="Segoe-Bold"/>
            </a:endParaRPr>
          </a:p>
          <a:p>
            <a:pPr>
              <a:lnSpc>
                <a:spcPct val="150000"/>
              </a:lnSpc>
            </a:pPr>
            <a:r>
              <a:rPr lang="en-GB" sz="1600" b="0" i="0" u="none" strike="noStrike" baseline="0" dirty="0">
                <a:latin typeface="Segoe"/>
              </a:rPr>
              <a:t>Although Extended Events is a lightweight logging framework, each active session has an overhead of CPU and memory resources. You should get into the practice of</a:t>
            </a:r>
          </a:p>
          <a:p>
            <a:pPr>
              <a:lnSpc>
                <a:spcPct val="150000"/>
              </a:lnSpc>
            </a:pPr>
            <a:r>
              <a:rPr lang="en-GB" sz="1600" b="0" i="0" u="none" strike="noStrike" baseline="0" dirty="0">
                <a:latin typeface="Segoe"/>
              </a:rPr>
              <a:t>only running Extended Events sessions you have created when you have to troubleshoot specific issues.</a:t>
            </a:r>
            <a:endParaRPr sz="1600" b="1" dirty="0">
              <a:latin typeface="Segoe UI"/>
              <a:cs typeface="Segoe UI"/>
            </a:endParaRPr>
          </a:p>
          <a:p>
            <a:pPr marR="231775">
              <a:lnSpc>
                <a:spcPct val="150000"/>
              </a:lnSpc>
              <a:spcBef>
                <a:spcPts val="680"/>
              </a:spcBef>
              <a:buClr>
                <a:srgbClr val="006FC0"/>
              </a:buClr>
              <a:buSzPct val="92727"/>
              <a:tabLst>
                <a:tab pos="274320" algn="l"/>
              </a:tabLst>
            </a:pPr>
            <a:r>
              <a:rPr sz="1600" b="1" dirty="0">
                <a:latin typeface="Segoe-Bold"/>
              </a:rPr>
              <a:t>Use the SSMS GUI to browse available events</a:t>
            </a:r>
          </a:p>
          <a:p>
            <a:pPr marR="231775">
              <a:lnSpc>
                <a:spcPct val="150000"/>
              </a:lnSpc>
              <a:spcBef>
                <a:spcPts val="605"/>
              </a:spcBef>
              <a:buClr>
                <a:srgbClr val="006FC0"/>
              </a:buClr>
              <a:buSzPct val="92727"/>
              <a:tabLst>
                <a:tab pos="274320" algn="l"/>
              </a:tabLst>
            </a:pPr>
            <a:r>
              <a:rPr sz="1600" b="1" dirty="0">
                <a:latin typeface="Segoe-Bold"/>
              </a:rPr>
              <a:t>Understand the limitations of the ring buffer  target</a:t>
            </a:r>
            <a:endParaRPr lang="en-GB" sz="1600" b="1" dirty="0">
              <a:latin typeface="Segoe-Bold"/>
            </a:endParaRPr>
          </a:p>
          <a:p>
            <a:pPr algn="l">
              <a:lnSpc>
                <a:spcPct val="150000"/>
              </a:lnSpc>
            </a:pPr>
            <a:r>
              <a:rPr lang="en-GB" sz="1600" b="0" i="0" u="none" strike="noStrike" baseline="0" dirty="0">
                <a:latin typeface="Segoe"/>
              </a:rPr>
              <a:t>When using a ring buffer target, be aware that you might not always be able to view all the events contained in the ring buffer. This is due to a limitation of the </a:t>
            </a:r>
            <a:r>
              <a:rPr lang="en-GB" sz="1600" b="1" i="0" u="none" strike="noStrike" baseline="0" dirty="0" err="1">
                <a:latin typeface="Segoe-Bold"/>
              </a:rPr>
              <a:t>sys.dm_xe_session_targets</a:t>
            </a:r>
            <a:r>
              <a:rPr lang="en-GB" sz="1600" b="1" i="0" u="none" strike="noStrike" baseline="0" dirty="0">
                <a:latin typeface="Segoe-Bold"/>
              </a:rPr>
              <a:t> </a:t>
            </a:r>
            <a:r>
              <a:rPr lang="en-GB" sz="1600" b="0" i="0" u="none" strike="noStrike" baseline="0" dirty="0">
                <a:latin typeface="Segoe"/>
              </a:rPr>
              <a:t>DMV; the DMV is restricted to displaying 4 MB of formatted XML data. Because Extended Events data is stored internally as unformatted binary, it is possible that the data in a ring buffer will, when converted to formatted XML, exceed the 4 MB limit of </a:t>
            </a:r>
            <a:r>
              <a:rPr lang="en-GB" sz="1600" b="1" i="0" u="none" strike="noStrike" baseline="0" dirty="0" err="1">
                <a:latin typeface="Segoe-Bold"/>
              </a:rPr>
              <a:t>sys.dm_xe_session_targets</a:t>
            </a:r>
            <a:r>
              <a:rPr lang="en-GB" sz="1600" b="0" i="0" u="none" strike="noStrike" baseline="0" dirty="0">
                <a:latin typeface="Segoe"/>
              </a:rPr>
              <a:t>.</a:t>
            </a:r>
            <a:endParaRPr sz="1600" b="1" dirty="0">
              <a:latin typeface="Segoe-Bold"/>
            </a:endParaRPr>
          </a:p>
        </p:txBody>
      </p:sp>
    </p:spTree>
    <p:extLst>
      <p:ext uri="{BB962C8B-B14F-4D97-AF65-F5344CB8AC3E}">
        <p14:creationId xmlns:p14="http://schemas.microsoft.com/office/powerpoint/2010/main" val="1777450274"/>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543292" cy="6459782"/>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Extended</a:t>
            </a:r>
            <a:r>
              <a:rPr sz="2750" spc="70" dirty="0">
                <a:solidFill>
                  <a:srgbClr val="FFFFFF"/>
                </a:solidFill>
                <a:latin typeface="Segoe UI"/>
                <a:cs typeface="Segoe UI"/>
              </a:rPr>
              <a:t> </a:t>
            </a:r>
            <a:r>
              <a:rPr sz="2750" spc="15" dirty="0">
                <a:solidFill>
                  <a:srgbClr val="FFFFFF"/>
                </a:solidFill>
                <a:latin typeface="Segoe UI"/>
                <a:cs typeface="Segoe UI"/>
              </a:rPr>
              <a:t>Events </a:t>
            </a:r>
            <a:r>
              <a:rPr sz="2750" spc="5" dirty="0">
                <a:solidFill>
                  <a:srgbClr val="FFFFFF"/>
                </a:solidFill>
                <a:latin typeface="Segoe UI"/>
                <a:cs typeface="Segoe UI"/>
              </a:rPr>
              <a:t>Best</a:t>
            </a:r>
            <a:r>
              <a:rPr sz="2750" spc="20" dirty="0">
                <a:solidFill>
                  <a:srgbClr val="FFFFFF"/>
                </a:solidFill>
                <a:latin typeface="Segoe UI"/>
                <a:cs typeface="Segoe UI"/>
              </a:rPr>
              <a:t> </a:t>
            </a:r>
            <a:r>
              <a:rPr sz="2750" spc="10" dirty="0">
                <a:solidFill>
                  <a:srgbClr val="FFFFFF"/>
                </a:solidFill>
                <a:latin typeface="Segoe UI"/>
                <a:cs typeface="Segoe UI"/>
              </a:rPr>
              <a:t>Practices</a:t>
            </a:r>
            <a:endParaRPr sz="2750" dirty="0">
              <a:latin typeface="Segoe UI"/>
              <a:cs typeface="Segoe UI"/>
            </a:endParaRPr>
          </a:p>
          <a:p>
            <a:pPr>
              <a:lnSpc>
                <a:spcPct val="100000"/>
              </a:lnSpc>
              <a:spcBef>
                <a:spcPts val="5"/>
              </a:spcBef>
            </a:pPr>
            <a:endParaRPr sz="3000" dirty="0">
              <a:latin typeface="Segoe UI"/>
              <a:cs typeface="Segoe UI"/>
            </a:endParaRPr>
          </a:p>
          <a:p>
            <a:pPr marR="231775">
              <a:lnSpc>
                <a:spcPct val="150000"/>
              </a:lnSpc>
              <a:spcBef>
                <a:spcPts val="525"/>
              </a:spcBef>
              <a:buClr>
                <a:srgbClr val="006FC0"/>
              </a:buClr>
              <a:buSzPct val="92727"/>
              <a:tabLst>
                <a:tab pos="274320" algn="l"/>
              </a:tabLst>
            </a:pPr>
            <a:r>
              <a:rPr sz="1600" b="1" dirty="0">
                <a:latin typeface="Segoe-Bold"/>
              </a:rPr>
              <a:t>Consider the performance impact of collecting  query execution plans</a:t>
            </a:r>
            <a:endParaRPr lang="en-GB" sz="1600" b="1" dirty="0">
              <a:latin typeface="Segoe-Bold"/>
            </a:endParaRPr>
          </a:p>
          <a:p>
            <a:pPr algn="l">
              <a:lnSpc>
                <a:spcPct val="150000"/>
              </a:lnSpc>
            </a:pPr>
            <a:r>
              <a:rPr lang="en-GB" sz="1600" b="0" i="0" u="none" strike="noStrike" baseline="0" dirty="0">
                <a:latin typeface="Segoe"/>
              </a:rPr>
              <a:t>Three events can be used to collect query execution plans as part of an Extended Events session:</a:t>
            </a:r>
          </a:p>
          <a:p>
            <a:pPr marL="285750" indent="-285750" algn="l">
              <a:lnSpc>
                <a:spcPct val="150000"/>
              </a:lnSpc>
              <a:buFont typeface="Arial" panose="020B0604020202020204" pitchFamily="34" charset="0"/>
              <a:buChar char="•"/>
            </a:pPr>
            <a:r>
              <a:rPr lang="en-GB" sz="1600" b="1" i="0" u="none" strike="noStrike" baseline="0" dirty="0" err="1">
                <a:latin typeface="Segoe-Bold"/>
              </a:rPr>
              <a:t>query_post_compilation_showplan</a:t>
            </a:r>
            <a:r>
              <a:rPr lang="en-GB" sz="1600" b="0" i="0" u="none" strike="noStrike" baseline="0" dirty="0">
                <a:latin typeface="Segoe"/>
              </a:rPr>
              <a:t>. Returns the estimated query execution plan when a query is </a:t>
            </a:r>
            <a:r>
              <a:rPr lang="fr-FR" sz="1600" b="0" i="0" u="none" strike="noStrike" baseline="0" dirty="0" err="1">
                <a:latin typeface="Segoe"/>
              </a:rPr>
              <a:t>compiled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err="1">
                <a:latin typeface="Segoe-Bold"/>
              </a:rPr>
              <a:t>query_pre_execution_showplan</a:t>
            </a:r>
            <a:r>
              <a:rPr lang="en-GB" sz="1600" b="0" i="0" u="none" strike="noStrike" baseline="0" dirty="0">
                <a:latin typeface="Segoe"/>
              </a:rPr>
              <a:t>. Returns the estimated query execution plan when a query is </a:t>
            </a:r>
            <a:r>
              <a:rPr lang="fr-FR" sz="1600" b="0" i="0" u="none" strike="noStrike" baseline="0" dirty="0" err="1">
                <a:latin typeface="Segoe"/>
              </a:rPr>
              <a:t>executed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err="1">
                <a:latin typeface="Segoe-Bold"/>
              </a:rPr>
              <a:t>query_post_execution_showplan</a:t>
            </a:r>
            <a:r>
              <a:rPr lang="en-GB" sz="1600" b="0" i="0" u="none" strike="noStrike" baseline="0" dirty="0">
                <a:latin typeface="Segoe"/>
              </a:rPr>
              <a:t>. Returns the actual query execution plan when a query is executed.</a:t>
            </a:r>
          </a:p>
          <a:p>
            <a:pPr algn="l">
              <a:lnSpc>
                <a:spcPct val="150000"/>
              </a:lnSpc>
            </a:pPr>
            <a:r>
              <a:rPr lang="en-GB" sz="1600" b="0" i="0" u="none" strike="noStrike" baseline="0" dirty="0">
                <a:latin typeface="Segoe"/>
              </a:rPr>
              <a:t>When using any of these events you should consider that adding them to a session, even when predicates are used to limit the events captured, can have a significant impact on the performance of the database engine instance. This effect is most marked with the </a:t>
            </a:r>
            <a:r>
              <a:rPr lang="en-GB" sz="1600" b="1" i="0" u="none" strike="noStrike" baseline="0" dirty="0" err="1">
                <a:latin typeface="Segoe-Bold"/>
              </a:rPr>
              <a:t>query_post_execution_showplan</a:t>
            </a:r>
            <a:r>
              <a:rPr lang="en-GB" sz="1600" b="1" i="0" u="none" strike="noStrike" baseline="0" dirty="0">
                <a:latin typeface="Segoe-Bold"/>
              </a:rPr>
              <a:t> </a:t>
            </a:r>
            <a:r>
              <a:rPr lang="en-GB" sz="1600" b="0" i="0" u="none" strike="noStrike" baseline="0" dirty="0">
                <a:latin typeface="Segoe"/>
              </a:rPr>
              <a:t>event. You should limit your use of these events to troubleshooting specific issues; they should not be included in an</a:t>
            </a:r>
          </a:p>
          <a:p>
            <a:pPr algn="l">
              <a:lnSpc>
                <a:spcPct val="150000"/>
              </a:lnSpc>
            </a:pPr>
            <a:r>
              <a:rPr lang="en-GB" sz="1600" b="0" i="0" u="none" strike="noStrike" baseline="0" dirty="0">
                <a:latin typeface="Segoe"/>
              </a:rPr>
              <a:t>Extended Events session that is always running.</a:t>
            </a:r>
            <a:endParaRPr sz="1600" b="1" dirty="0">
              <a:latin typeface="Segoe-Bold"/>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543292" cy="3071675"/>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Extended</a:t>
            </a:r>
            <a:r>
              <a:rPr sz="2750" spc="70" dirty="0">
                <a:solidFill>
                  <a:srgbClr val="FFFFFF"/>
                </a:solidFill>
                <a:latin typeface="Segoe UI"/>
                <a:cs typeface="Segoe UI"/>
              </a:rPr>
              <a:t> </a:t>
            </a:r>
            <a:r>
              <a:rPr sz="2750" spc="15" dirty="0">
                <a:solidFill>
                  <a:srgbClr val="FFFFFF"/>
                </a:solidFill>
                <a:latin typeface="Segoe UI"/>
                <a:cs typeface="Segoe UI"/>
              </a:rPr>
              <a:t>Events </a:t>
            </a:r>
            <a:r>
              <a:rPr sz="2750" spc="5" dirty="0">
                <a:solidFill>
                  <a:srgbClr val="FFFFFF"/>
                </a:solidFill>
                <a:latin typeface="Segoe UI"/>
                <a:cs typeface="Segoe UI"/>
              </a:rPr>
              <a:t>Best</a:t>
            </a:r>
            <a:r>
              <a:rPr sz="2750" spc="20" dirty="0">
                <a:solidFill>
                  <a:srgbClr val="FFFFFF"/>
                </a:solidFill>
                <a:latin typeface="Segoe UI"/>
                <a:cs typeface="Segoe UI"/>
              </a:rPr>
              <a:t> </a:t>
            </a:r>
            <a:r>
              <a:rPr sz="2750" spc="10" dirty="0">
                <a:solidFill>
                  <a:srgbClr val="FFFFFF"/>
                </a:solidFill>
                <a:latin typeface="Segoe UI"/>
                <a:cs typeface="Segoe UI"/>
              </a:rPr>
              <a:t>Practices</a:t>
            </a:r>
            <a:endParaRPr sz="2750" dirty="0">
              <a:latin typeface="Segoe UI"/>
              <a:cs typeface="Segoe UI"/>
            </a:endParaRPr>
          </a:p>
          <a:p>
            <a:pPr>
              <a:lnSpc>
                <a:spcPct val="100000"/>
              </a:lnSpc>
              <a:spcBef>
                <a:spcPts val="5"/>
              </a:spcBef>
            </a:pPr>
            <a:endParaRPr sz="3000" dirty="0">
              <a:latin typeface="Segoe UI"/>
              <a:cs typeface="Segoe UI"/>
            </a:endParaRPr>
          </a:p>
          <a:p>
            <a:pPr algn="l">
              <a:lnSpc>
                <a:spcPct val="150000"/>
              </a:lnSpc>
            </a:pPr>
            <a:r>
              <a:rPr lang="en-GB" sz="1600" b="1" i="0" u="none" strike="noStrike" baseline="0" dirty="0">
                <a:latin typeface="Segoe-Bold"/>
              </a:rPr>
              <a:t>Understand the Deadlock Graph Format</a:t>
            </a:r>
          </a:p>
          <a:p>
            <a:pPr algn="l">
              <a:lnSpc>
                <a:spcPct val="150000"/>
              </a:lnSpc>
            </a:pPr>
            <a:r>
              <a:rPr lang="en-GB" sz="1600" b="0" i="0" u="none" strike="noStrike" baseline="0" dirty="0">
                <a:latin typeface="Segoe"/>
              </a:rPr>
              <a:t>Deadlock graphs collected by the </a:t>
            </a:r>
            <a:r>
              <a:rPr lang="en-GB" sz="1600" b="1" i="0" u="none" strike="noStrike" baseline="0" dirty="0" err="1">
                <a:latin typeface="Segoe-Bold"/>
              </a:rPr>
              <a:t>xml_deadlock_report</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database_xml_deadlock_report</a:t>
            </a:r>
            <a:r>
              <a:rPr lang="en-GB" sz="1600" b="1" i="0" u="none" strike="noStrike" baseline="0" dirty="0">
                <a:latin typeface="Segoe-Bold"/>
              </a:rPr>
              <a:t> </a:t>
            </a:r>
            <a:r>
              <a:rPr lang="en-GB" sz="1600" b="0" i="0" u="none" strike="noStrike" baseline="0" dirty="0">
                <a:latin typeface="Segoe"/>
              </a:rPr>
              <a:t>events are in a different format from the deadlock graphs produced by SQL Server Profiler; with these, you can use deadlock graphs captured by Extended Events to represent complex deadlock scenarios involving more than two processes. If saved as an .</a:t>
            </a:r>
            <a:r>
              <a:rPr lang="en-GB" sz="1600" b="0" i="0" u="none" strike="noStrike" baseline="0" dirty="0" err="1">
                <a:latin typeface="Segoe"/>
              </a:rPr>
              <a:t>xdl</a:t>
            </a:r>
            <a:r>
              <a:rPr lang="en-GB" sz="1600" b="0" i="0" u="none" strike="noStrike" baseline="0" dirty="0">
                <a:latin typeface="Segoe"/>
              </a:rPr>
              <a:t> file, both formats of deadlock graph can be opened by SSMS.</a:t>
            </a:r>
            <a:endParaRPr sz="1600" b="1" dirty="0">
              <a:latin typeface="Segoe-Bold"/>
            </a:endParaRPr>
          </a:p>
        </p:txBody>
      </p:sp>
    </p:spTree>
    <p:extLst>
      <p:ext uri="{BB962C8B-B14F-4D97-AF65-F5344CB8AC3E}">
        <p14:creationId xmlns:p14="http://schemas.microsoft.com/office/powerpoint/2010/main" val="54880209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455CB4-AAD7-0685-D724-A84899329A10}"/>
              </a:ext>
            </a:extLst>
          </p:cNvPr>
          <p:cNvSpPr>
            <a:spLocks noGrp="1"/>
          </p:cNvSpPr>
          <p:nvPr>
            <p:ph type="title"/>
          </p:nvPr>
        </p:nvSpPr>
        <p:spPr>
          <a:xfrm>
            <a:off x="429260" y="109474"/>
            <a:ext cx="8285479" cy="576326"/>
          </a:xfrm>
        </p:spPr>
        <p:txBody>
          <a:bodyPr/>
          <a:lstStyle/>
          <a:p>
            <a:r>
              <a:rPr lang="en-GB" b="0" i="0" dirty="0">
                <a:effectLst/>
                <a:latin typeface="Segoe UI" panose="020B0502040204020203" pitchFamily="34" charset="0"/>
              </a:rPr>
              <a:t>What is SQL Server extended events?</a:t>
            </a:r>
            <a:br>
              <a:rPr lang="en-GB" b="0" i="0" dirty="0">
                <a:effectLst/>
                <a:latin typeface="Segoe UI" panose="020B0502040204020203" pitchFamily="34" charset="0"/>
              </a:rPr>
            </a:br>
            <a:endParaRPr lang="fr-FR" dirty="0"/>
          </a:p>
        </p:txBody>
      </p:sp>
      <p:sp>
        <p:nvSpPr>
          <p:cNvPr id="4" name="Text Placeholder 3">
            <a:extLst>
              <a:ext uri="{FF2B5EF4-FFF2-40B4-BE49-F238E27FC236}">
                <a16:creationId xmlns:a16="http://schemas.microsoft.com/office/drawing/2014/main" id="{9E68C17E-5637-823E-D8C5-0F0AE2B66D08}"/>
              </a:ext>
            </a:extLst>
          </p:cNvPr>
          <p:cNvSpPr>
            <a:spLocks noGrp="1"/>
          </p:cNvSpPr>
          <p:nvPr>
            <p:ph type="body" idx="1"/>
          </p:nvPr>
        </p:nvSpPr>
        <p:spPr>
          <a:xfrm>
            <a:off x="611821" y="1066800"/>
            <a:ext cx="7920355" cy="3647473"/>
          </a:xfrm>
        </p:spPr>
        <p:txBody>
          <a:bodyPr/>
          <a:lstStyle/>
          <a:p>
            <a:pPr algn="l" fontAlgn="base">
              <a:lnSpc>
                <a:spcPct val="150000"/>
              </a:lnSpc>
            </a:pPr>
            <a:r>
              <a:rPr lang="en-GB" sz="1600" b="0" i="0" dirty="0">
                <a:solidFill>
                  <a:srgbClr val="252525"/>
                </a:solidFill>
                <a:effectLst/>
                <a:latin typeface="Segoe UI" panose="020B0502040204020203" pitchFamily="34" charset="0"/>
              </a:rPr>
              <a:t>One of the common complaining issues of SQL Server is long-running queries. For this reason, as a first step, we need to detect long-running queries to troubleshoot these queries. To define a query as problematic in terms of the runtime of a query, a certain threshold value must be determined for the relevant database because the database environment waiting tolerance can change. Some systems cannot tolerate microsecond wait, while some systems have higher thresholds for long wait times. As we stated, we can use different tools to find out the poorly performing queries. However, using extended events can be one of the effective methods to diagnose these queries in our database engine. At this point, the disorienting problem will be which event to use because SQL Server offers numerous events.</a:t>
            </a:r>
          </a:p>
        </p:txBody>
      </p:sp>
    </p:spTree>
    <p:extLst>
      <p:ext uri="{BB962C8B-B14F-4D97-AF65-F5344CB8AC3E}">
        <p14:creationId xmlns:p14="http://schemas.microsoft.com/office/powerpoint/2010/main" val="160547548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7047865"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dirty="0"/>
              <a:t> Tracking</a:t>
            </a:r>
            <a:r>
              <a:rPr spc="160" dirty="0"/>
              <a:t> </a:t>
            </a:r>
            <a:r>
              <a:rPr spc="15" dirty="0"/>
              <a:t>Session-Level</a:t>
            </a:r>
            <a:r>
              <a:rPr spc="80" dirty="0"/>
              <a:t> </a:t>
            </a:r>
            <a:r>
              <a:rPr spc="25" dirty="0"/>
              <a:t>Waits</a:t>
            </a:r>
          </a:p>
        </p:txBody>
      </p:sp>
      <p:sp>
        <p:nvSpPr>
          <p:cNvPr id="3" name="object 3"/>
          <p:cNvSpPr txBox="1"/>
          <p:nvPr/>
        </p:nvSpPr>
        <p:spPr>
          <a:xfrm>
            <a:off x="538162" y="1046416"/>
            <a:ext cx="7791450" cy="1704313"/>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5" dirty="0">
                <a:latin typeface="Segoe UI"/>
                <a:cs typeface="Segoe UI"/>
              </a:rPr>
              <a:t>In this </a:t>
            </a:r>
            <a:r>
              <a:rPr sz="2750" spc="20" dirty="0">
                <a:latin typeface="Segoe UI"/>
                <a:cs typeface="Segoe UI"/>
              </a:rPr>
              <a:t>demonstration, you </a:t>
            </a:r>
            <a:r>
              <a:rPr sz="2750" spc="10" dirty="0">
                <a:latin typeface="Segoe UI"/>
                <a:cs typeface="Segoe UI"/>
              </a:rPr>
              <a:t>will see </a:t>
            </a:r>
            <a:r>
              <a:rPr sz="2750" spc="25" dirty="0">
                <a:latin typeface="Segoe UI"/>
                <a:cs typeface="Segoe UI"/>
              </a:rPr>
              <a:t>how to </a:t>
            </a:r>
            <a:r>
              <a:rPr sz="2750" spc="15" dirty="0">
                <a:latin typeface="Segoe UI"/>
                <a:cs typeface="Segoe UI"/>
              </a:rPr>
              <a:t>report </a:t>
            </a:r>
            <a:r>
              <a:rPr sz="2750" spc="-740" dirty="0">
                <a:latin typeface="Segoe UI"/>
                <a:cs typeface="Segoe UI"/>
              </a:rPr>
              <a:t> </a:t>
            </a:r>
            <a:r>
              <a:rPr sz="2750" spc="20" dirty="0">
                <a:latin typeface="Segoe UI"/>
                <a:cs typeface="Segoe UI"/>
              </a:rPr>
              <a:t>on</a:t>
            </a:r>
            <a:r>
              <a:rPr sz="2750" dirty="0">
                <a:latin typeface="Segoe UI"/>
                <a:cs typeface="Segoe UI"/>
              </a:rPr>
              <a:t> </a:t>
            </a:r>
            <a:r>
              <a:rPr sz="2750" spc="10" dirty="0">
                <a:latin typeface="Segoe UI"/>
                <a:cs typeface="Segoe UI"/>
              </a:rPr>
              <a:t>wait</a:t>
            </a:r>
            <a:r>
              <a:rPr sz="2750" spc="35" dirty="0">
                <a:latin typeface="Segoe UI"/>
                <a:cs typeface="Segoe UI"/>
              </a:rPr>
              <a:t> </a:t>
            </a:r>
            <a:r>
              <a:rPr sz="2750" spc="15" dirty="0">
                <a:latin typeface="Segoe UI"/>
                <a:cs typeface="Segoe UI"/>
              </a:rPr>
              <a:t>types</a:t>
            </a:r>
            <a:r>
              <a:rPr sz="2750" spc="20" dirty="0">
                <a:latin typeface="Segoe UI"/>
                <a:cs typeface="Segoe UI"/>
              </a:rPr>
              <a:t> by</a:t>
            </a:r>
            <a:r>
              <a:rPr sz="2750" spc="5" dirty="0">
                <a:latin typeface="Segoe UI"/>
                <a:cs typeface="Segoe UI"/>
              </a:rPr>
              <a:t> </a:t>
            </a:r>
            <a:r>
              <a:rPr sz="2750" spc="15" dirty="0">
                <a:latin typeface="Segoe UI"/>
                <a:cs typeface="Segoe UI"/>
              </a:rPr>
              <a:t>session</a:t>
            </a:r>
            <a:r>
              <a:rPr sz="2750" spc="5" dirty="0">
                <a:latin typeface="Segoe UI"/>
                <a:cs typeface="Segoe UI"/>
              </a:rPr>
              <a:t> </a:t>
            </a:r>
            <a:r>
              <a:rPr sz="2750" spc="15" dirty="0">
                <a:latin typeface="Segoe UI"/>
                <a:cs typeface="Segoe UI"/>
              </a:rPr>
              <a:t>using</a:t>
            </a:r>
            <a:r>
              <a:rPr sz="2750" spc="75" dirty="0">
                <a:latin typeface="Segoe UI"/>
                <a:cs typeface="Segoe UI"/>
              </a:rPr>
              <a:t> </a:t>
            </a:r>
            <a:r>
              <a:rPr sz="2750" spc="15" dirty="0">
                <a:latin typeface="Segoe UI"/>
                <a:cs typeface="Segoe UI"/>
              </a:rPr>
              <a:t>Extended</a:t>
            </a:r>
            <a:r>
              <a:rPr sz="2750" spc="80" dirty="0">
                <a:latin typeface="Segoe UI"/>
                <a:cs typeface="Segoe UI"/>
              </a:rPr>
              <a:t> </a:t>
            </a:r>
            <a:r>
              <a:rPr sz="2750" spc="20" dirty="0">
                <a:latin typeface="Segoe UI"/>
                <a:cs typeface="Segoe UI"/>
              </a:rPr>
              <a:t>Events</a:t>
            </a:r>
            <a:endParaRPr lang="en-US" sz="2750" spc="20"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endParaRPr lang="en-US" sz="2750" spc="20"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Pg277</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569200" cy="653542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55" dirty="0">
                <a:solidFill>
                  <a:srgbClr val="FFFFFF"/>
                </a:solidFill>
                <a:latin typeface="Segoe UI"/>
                <a:cs typeface="Segoe UI"/>
              </a:rPr>
              <a:t> </a:t>
            </a:r>
            <a:r>
              <a:rPr sz="2750" spc="10" dirty="0">
                <a:solidFill>
                  <a:srgbClr val="FFFFFF"/>
                </a:solidFill>
                <a:latin typeface="Segoe UI"/>
                <a:cs typeface="Segoe UI"/>
              </a:rPr>
              <a:t>Extended</a:t>
            </a:r>
            <a:r>
              <a:rPr sz="2750" spc="70" dirty="0">
                <a:solidFill>
                  <a:srgbClr val="FFFFFF"/>
                </a:solidFill>
                <a:latin typeface="Segoe UI"/>
                <a:cs typeface="Segoe UI"/>
              </a:rPr>
              <a:t> </a:t>
            </a:r>
            <a:r>
              <a:rPr sz="2750" spc="15" dirty="0">
                <a:solidFill>
                  <a:srgbClr val="FFFFFF"/>
                </a:solidFill>
                <a:latin typeface="Segoe UI"/>
                <a:cs typeface="Segoe UI"/>
              </a:rPr>
              <a:t>Events</a:t>
            </a:r>
            <a:endParaRPr sz="2750">
              <a:latin typeface="Segoe UI"/>
              <a:cs typeface="Segoe UI"/>
            </a:endParaRPr>
          </a:p>
          <a:p>
            <a:pPr>
              <a:lnSpc>
                <a:spcPct val="100000"/>
              </a:lnSpc>
              <a:spcBef>
                <a:spcPts val="40"/>
              </a:spcBef>
            </a:pPr>
            <a:endParaRPr sz="2700">
              <a:latin typeface="Segoe UI"/>
              <a:cs typeface="Segoe UI"/>
            </a:endParaRPr>
          </a:p>
          <a:p>
            <a:pPr marL="184150" marR="325755" indent="-171450">
              <a:lnSpc>
                <a:spcPct val="102400"/>
              </a:lnSpc>
              <a:buClr>
                <a:srgbClr val="006FC0"/>
              </a:buClr>
              <a:buSzPct val="92727"/>
              <a:buFont typeface="Arial MT"/>
              <a:buChar char="•"/>
              <a:tabLst>
                <a:tab pos="184150" algn="l"/>
              </a:tabLst>
            </a:pPr>
            <a:r>
              <a:rPr sz="2750" spc="10" dirty="0">
                <a:latin typeface="Segoe UI"/>
                <a:cs typeface="Segoe UI"/>
              </a:rPr>
              <a:t>Exercise</a:t>
            </a:r>
            <a:r>
              <a:rPr sz="2750" spc="30" dirty="0">
                <a:latin typeface="Segoe UI"/>
                <a:cs typeface="Segoe UI"/>
              </a:rPr>
              <a:t> </a:t>
            </a:r>
            <a:r>
              <a:rPr sz="2750" spc="5" dirty="0">
                <a:latin typeface="Segoe UI"/>
                <a:cs typeface="Segoe UI"/>
              </a:rPr>
              <a:t>1:</a:t>
            </a:r>
            <a:r>
              <a:rPr sz="2750" spc="60" dirty="0">
                <a:latin typeface="Segoe UI"/>
                <a:cs typeface="Segoe UI"/>
              </a:rPr>
              <a:t> </a:t>
            </a:r>
            <a:r>
              <a:rPr sz="2750" spc="10" dirty="0">
                <a:latin typeface="Segoe UI"/>
                <a:cs typeface="Segoe UI"/>
              </a:rPr>
              <a:t>Using </a:t>
            </a:r>
            <a:r>
              <a:rPr sz="2750" spc="20" dirty="0">
                <a:latin typeface="Segoe UI"/>
                <a:cs typeface="Segoe UI"/>
              </a:rPr>
              <a:t>the</a:t>
            </a:r>
            <a:r>
              <a:rPr sz="2750" spc="40" dirty="0">
                <a:latin typeface="Segoe UI"/>
                <a:cs typeface="Segoe UI"/>
              </a:rPr>
              <a:t> </a:t>
            </a:r>
            <a:r>
              <a:rPr sz="2750" spc="15" dirty="0">
                <a:latin typeface="Segoe UI"/>
                <a:cs typeface="Segoe UI"/>
              </a:rPr>
              <a:t>system_health</a:t>
            </a:r>
            <a:r>
              <a:rPr sz="2750" spc="65" dirty="0">
                <a:latin typeface="Segoe UI"/>
                <a:cs typeface="Segoe UI"/>
              </a:rPr>
              <a:t> </a:t>
            </a:r>
            <a:r>
              <a:rPr sz="2750" spc="15" dirty="0">
                <a:latin typeface="Segoe UI"/>
                <a:cs typeface="Segoe UI"/>
              </a:rPr>
              <a:t>Extended </a:t>
            </a:r>
            <a:r>
              <a:rPr sz="2750" spc="-740" dirty="0">
                <a:latin typeface="Segoe UI"/>
                <a:cs typeface="Segoe UI"/>
              </a:rPr>
              <a:t> </a:t>
            </a:r>
            <a:r>
              <a:rPr sz="2750" spc="20" dirty="0">
                <a:latin typeface="Segoe UI"/>
                <a:cs typeface="Segoe UI"/>
              </a:rPr>
              <a:t>Events</a:t>
            </a:r>
            <a:r>
              <a:rPr sz="2750" spc="10" dirty="0">
                <a:latin typeface="Segoe UI"/>
                <a:cs typeface="Segoe UI"/>
              </a:rPr>
              <a:t> </a:t>
            </a:r>
            <a:r>
              <a:rPr sz="2750" spc="20" dirty="0">
                <a:latin typeface="Segoe UI"/>
                <a:cs typeface="Segoe UI"/>
              </a:rPr>
              <a:t>Session</a:t>
            </a:r>
            <a:endParaRPr sz="2750">
              <a:latin typeface="Segoe UI"/>
              <a:cs typeface="Segoe UI"/>
            </a:endParaRPr>
          </a:p>
          <a:p>
            <a:pPr marL="184150" marR="5080" indent="-171450">
              <a:lnSpc>
                <a:spcPct val="102400"/>
              </a:lnSpc>
              <a:spcBef>
                <a:spcPts val="600"/>
              </a:spcBef>
              <a:buClr>
                <a:srgbClr val="006FC0"/>
              </a:buClr>
              <a:buSzPct val="92727"/>
              <a:buFont typeface="Arial MT"/>
              <a:buChar char="•"/>
              <a:tabLst>
                <a:tab pos="184150" algn="l"/>
              </a:tabLst>
            </a:pPr>
            <a:r>
              <a:rPr sz="2750" spc="10" dirty="0">
                <a:latin typeface="Segoe UI"/>
                <a:cs typeface="Segoe UI"/>
              </a:rPr>
              <a:t>Exercise</a:t>
            </a:r>
            <a:r>
              <a:rPr sz="2750" spc="40" dirty="0">
                <a:latin typeface="Segoe UI"/>
                <a:cs typeface="Segoe UI"/>
              </a:rPr>
              <a:t> </a:t>
            </a:r>
            <a:r>
              <a:rPr sz="2750" spc="5" dirty="0">
                <a:latin typeface="Segoe UI"/>
                <a:cs typeface="Segoe UI"/>
              </a:rPr>
              <a:t>2:</a:t>
            </a:r>
            <a:r>
              <a:rPr sz="2750" spc="65" dirty="0">
                <a:latin typeface="Segoe UI"/>
                <a:cs typeface="Segoe UI"/>
              </a:rPr>
              <a:t> </a:t>
            </a:r>
            <a:r>
              <a:rPr sz="2750" dirty="0">
                <a:latin typeface="Segoe UI"/>
                <a:cs typeface="Segoe UI"/>
              </a:rPr>
              <a:t>Tracking</a:t>
            </a:r>
            <a:r>
              <a:rPr sz="2750" spc="85" dirty="0">
                <a:latin typeface="Segoe UI"/>
                <a:cs typeface="Segoe UI"/>
              </a:rPr>
              <a:t> </a:t>
            </a:r>
            <a:r>
              <a:rPr sz="2750" spc="20" dirty="0">
                <a:latin typeface="Segoe UI"/>
                <a:cs typeface="Segoe UI"/>
              </a:rPr>
              <a:t>Page</a:t>
            </a:r>
            <a:r>
              <a:rPr sz="2750" spc="40" dirty="0">
                <a:latin typeface="Segoe UI"/>
                <a:cs typeface="Segoe UI"/>
              </a:rPr>
              <a:t> </a:t>
            </a:r>
            <a:r>
              <a:rPr sz="2750" spc="20" dirty="0">
                <a:latin typeface="Segoe UI"/>
                <a:cs typeface="Segoe UI"/>
              </a:rPr>
              <a:t>Splits</a:t>
            </a:r>
            <a:r>
              <a:rPr sz="2750" spc="-60" dirty="0">
                <a:latin typeface="Segoe UI"/>
                <a:cs typeface="Segoe UI"/>
              </a:rPr>
              <a:t> </a:t>
            </a:r>
            <a:r>
              <a:rPr sz="2750" spc="10" dirty="0">
                <a:latin typeface="Segoe UI"/>
                <a:cs typeface="Segoe UI"/>
              </a:rPr>
              <a:t>Using</a:t>
            </a:r>
            <a:r>
              <a:rPr sz="2750" spc="85" dirty="0">
                <a:latin typeface="Segoe UI"/>
                <a:cs typeface="Segoe UI"/>
              </a:rPr>
              <a:t> </a:t>
            </a:r>
            <a:r>
              <a:rPr sz="2750" spc="15" dirty="0">
                <a:latin typeface="Segoe UI"/>
                <a:cs typeface="Segoe UI"/>
              </a:rPr>
              <a:t>Extended </a:t>
            </a:r>
            <a:r>
              <a:rPr sz="2750" spc="-735" dirty="0">
                <a:latin typeface="Segoe UI"/>
                <a:cs typeface="Segoe UI"/>
              </a:rPr>
              <a:t> </a:t>
            </a:r>
            <a:r>
              <a:rPr sz="2750" spc="20" dirty="0">
                <a:latin typeface="Segoe UI"/>
                <a:cs typeface="Segoe UI"/>
              </a:rPr>
              <a:t>Events</a:t>
            </a:r>
            <a:endParaRPr sz="2750">
              <a:latin typeface="Segoe UI"/>
              <a:cs typeface="Segoe UI"/>
            </a:endParaRPr>
          </a:p>
          <a:p>
            <a:pPr>
              <a:lnSpc>
                <a:spcPct val="100000"/>
              </a:lnSpc>
            </a:pPr>
            <a:endParaRPr sz="3700">
              <a:latin typeface="Segoe UI"/>
              <a:cs typeface="Segoe UI"/>
            </a:endParaRPr>
          </a:p>
          <a:p>
            <a:pPr marL="104139">
              <a:lnSpc>
                <a:spcPts val="3150"/>
              </a:lnSpc>
              <a:spcBef>
                <a:spcPts val="2880"/>
              </a:spcBef>
            </a:pPr>
            <a:r>
              <a:rPr sz="2750" b="1" spc="25" dirty="0">
                <a:latin typeface="Segoe UI"/>
                <a:cs typeface="Segoe UI"/>
              </a:rPr>
              <a:t>Logon</a:t>
            </a:r>
            <a:r>
              <a:rPr sz="2750" b="1" spc="5" dirty="0">
                <a:latin typeface="Segoe UI"/>
                <a:cs typeface="Segoe UI"/>
              </a:rPr>
              <a:t> </a:t>
            </a:r>
            <a:r>
              <a:rPr sz="2750" b="1" spc="15" dirty="0">
                <a:latin typeface="Segoe UI"/>
                <a:cs typeface="Segoe UI"/>
              </a:rPr>
              <a:t>Information</a:t>
            </a:r>
            <a:endParaRPr sz="2750">
              <a:latin typeface="Segoe UI"/>
              <a:cs typeface="Segoe UI"/>
            </a:endParaRPr>
          </a:p>
          <a:p>
            <a:pPr marL="104139">
              <a:lnSpc>
                <a:spcPts val="3150"/>
              </a:lnSpc>
            </a:pPr>
            <a:r>
              <a:rPr sz="2750" spc="25" dirty="0">
                <a:latin typeface="Segoe UI"/>
                <a:cs typeface="Segoe UI"/>
              </a:rPr>
              <a:t>Virtual</a:t>
            </a:r>
            <a:r>
              <a:rPr sz="2750" spc="-20" dirty="0">
                <a:latin typeface="Segoe UI"/>
                <a:cs typeface="Segoe UI"/>
              </a:rPr>
              <a:t> </a:t>
            </a:r>
            <a:r>
              <a:rPr sz="2750" spc="10" dirty="0">
                <a:latin typeface="Segoe UI"/>
                <a:cs typeface="Segoe UI"/>
              </a:rPr>
              <a:t>machine:</a:t>
            </a:r>
            <a:r>
              <a:rPr sz="2750" spc="155" dirty="0">
                <a:latin typeface="Segoe UI"/>
                <a:cs typeface="Segoe UI"/>
              </a:rPr>
              <a:t> </a:t>
            </a:r>
            <a:r>
              <a:rPr sz="2750" b="1" spc="5" dirty="0">
                <a:latin typeface="Segoe UI"/>
                <a:cs typeface="Segoe UI"/>
              </a:rPr>
              <a:t>10987C-MIA-SQL</a:t>
            </a:r>
            <a:endParaRPr sz="2750">
              <a:latin typeface="Segoe UI"/>
              <a:cs typeface="Segoe UI"/>
            </a:endParaRPr>
          </a:p>
          <a:p>
            <a:pPr marL="104139">
              <a:lnSpc>
                <a:spcPct val="100000"/>
              </a:lnSpc>
              <a:spcBef>
                <a:spcPts val="80"/>
              </a:spcBef>
            </a:pPr>
            <a:r>
              <a:rPr sz="2750" dirty="0">
                <a:latin typeface="Segoe UI"/>
                <a:cs typeface="Segoe UI"/>
              </a:rPr>
              <a:t>User</a:t>
            </a:r>
            <a:r>
              <a:rPr sz="2750" spc="70" dirty="0">
                <a:latin typeface="Segoe UI"/>
                <a:cs typeface="Segoe UI"/>
              </a:rPr>
              <a:t> </a:t>
            </a:r>
            <a:r>
              <a:rPr sz="2750" spc="10" dirty="0">
                <a:latin typeface="Segoe UI"/>
                <a:cs typeface="Segoe UI"/>
              </a:rPr>
              <a:t>name:</a:t>
            </a:r>
            <a:r>
              <a:rPr sz="2750" spc="80" dirty="0">
                <a:latin typeface="Segoe UI"/>
                <a:cs typeface="Segoe UI"/>
              </a:rPr>
              <a:t> </a:t>
            </a:r>
            <a:r>
              <a:rPr sz="2750" b="1" spc="10" dirty="0">
                <a:latin typeface="Segoe UI"/>
                <a:cs typeface="Segoe UI"/>
              </a:rPr>
              <a:t>ADVENTUREWORKS\Student</a:t>
            </a:r>
            <a:endParaRPr sz="2750">
              <a:latin typeface="Segoe UI"/>
              <a:cs typeface="Segoe UI"/>
            </a:endParaRPr>
          </a:p>
          <a:p>
            <a:pPr marL="104139">
              <a:lnSpc>
                <a:spcPct val="100000"/>
              </a:lnSpc>
              <a:spcBef>
                <a:spcPts val="80"/>
              </a:spcBef>
            </a:pPr>
            <a:r>
              <a:rPr sz="2750" spc="15" dirty="0">
                <a:latin typeface="Segoe UI"/>
                <a:cs typeface="Segoe UI"/>
              </a:rPr>
              <a:t>Password:</a:t>
            </a:r>
            <a:r>
              <a:rPr sz="2750" spc="-105" dirty="0">
                <a:latin typeface="Segoe UI"/>
                <a:cs typeface="Segoe UI"/>
              </a:rPr>
              <a:t> </a:t>
            </a:r>
            <a:r>
              <a:rPr sz="2750" b="1" dirty="0">
                <a:latin typeface="Segoe UI"/>
                <a:cs typeface="Segoe UI"/>
              </a:rPr>
              <a:t>Pa55w.rd</a:t>
            </a:r>
            <a:endParaRPr sz="2750">
              <a:latin typeface="Segoe UI"/>
              <a:cs typeface="Segoe UI"/>
            </a:endParaRPr>
          </a:p>
          <a:p>
            <a:pPr>
              <a:lnSpc>
                <a:spcPct val="100000"/>
              </a:lnSpc>
              <a:spcBef>
                <a:spcPts val="20"/>
              </a:spcBef>
            </a:pPr>
            <a:endParaRPr sz="4500">
              <a:latin typeface="Segoe UI"/>
              <a:cs typeface="Segoe UI"/>
            </a:endParaRPr>
          </a:p>
          <a:p>
            <a:pPr marL="104139">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90</a:t>
            </a:r>
            <a:r>
              <a:rPr sz="2750" b="1" spc="105" dirty="0">
                <a:latin typeface="Segoe UI"/>
                <a:cs typeface="Segoe UI"/>
              </a:rPr>
              <a:t> </a:t>
            </a:r>
            <a:r>
              <a:rPr sz="2750" b="1" spc="5" dirty="0">
                <a:latin typeface="Segoe UI"/>
                <a:cs typeface="Segoe UI"/>
              </a:rPr>
              <a:t>minutes</a:t>
            </a:r>
            <a:endParaRPr sz="2750">
              <a:latin typeface="Segoe UI"/>
              <a:cs typeface="Segoe UI"/>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59395" cy="4380865"/>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a:latin typeface="Segoe UI"/>
              <a:cs typeface="Segoe UI"/>
            </a:endParaRPr>
          </a:p>
          <a:p>
            <a:pPr>
              <a:lnSpc>
                <a:spcPct val="100000"/>
              </a:lnSpc>
              <a:spcBef>
                <a:spcPts val="15"/>
              </a:spcBef>
            </a:pPr>
            <a:endParaRPr sz="3000">
              <a:latin typeface="Segoe UI"/>
              <a:cs typeface="Segoe UI"/>
            </a:endParaRPr>
          </a:p>
          <a:p>
            <a:pPr marL="102235" marR="5080">
              <a:lnSpc>
                <a:spcPct val="102099"/>
              </a:lnSpc>
            </a:pPr>
            <a:r>
              <a:rPr sz="2750" spc="20" dirty="0">
                <a:latin typeface="Segoe UI"/>
                <a:cs typeface="Segoe UI"/>
              </a:rPr>
              <a:t>While</a:t>
            </a:r>
            <a:r>
              <a:rPr sz="2750" spc="35" dirty="0">
                <a:latin typeface="Segoe UI"/>
                <a:cs typeface="Segoe UI"/>
              </a:rPr>
              <a:t> </a:t>
            </a:r>
            <a:r>
              <a:rPr sz="2750" spc="15" dirty="0">
                <a:latin typeface="Segoe UI"/>
                <a:cs typeface="Segoe UI"/>
              </a:rPr>
              <a:t>investigating</a:t>
            </a:r>
            <a:r>
              <a:rPr sz="2750" spc="-60" dirty="0">
                <a:latin typeface="Segoe UI"/>
                <a:cs typeface="Segoe UI"/>
              </a:rPr>
              <a:t> </a:t>
            </a:r>
            <a:r>
              <a:rPr sz="2750" spc="20" dirty="0">
                <a:latin typeface="Segoe UI"/>
                <a:cs typeface="Segoe UI"/>
              </a:rPr>
              <a:t>why</a:t>
            </a:r>
            <a:r>
              <a:rPr sz="2750" spc="70" dirty="0">
                <a:latin typeface="Segoe UI"/>
                <a:cs typeface="Segoe UI"/>
              </a:rPr>
              <a:t> </a:t>
            </a:r>
            <a:r>
              <a:rPr sz="2750" spc="20" dirty="0">
                <a:latin typeface="Segoe UI"/>
                <a:cs typeface="Segoe UI"/>
              </a:rPr>
              <a:t>the</a:t>
            </a:r>
            <a:r>
              <a:rPr sz="2750" spc="-30" dirty="0">
                <a:latin typeface="Segoe UI"/>
                <a:cs typeface="Segoe UI"/>
              </a:rPr>
              <a:t> </a:t>
            </a:r>
            <a:r>
              <a:rPr sz="2750" spc="5" dirty="0">
                <a:latin typeface="Segoe UI"/>
                <a:cs typeface="Segoe UI"/>
              </a:rPr>
              <a:t>new</a:t>
            </a:r>
            <a:r>
              <a:rPr sz="2750" spc="80" dirty="0">
                <a:latin typeface="Segoe UI"/>
                <a:cs typeface="Segoe UI"/>
              </a:rPr>
              <a:t> </a:t>
            </a:r>
            <a:r>
              <a:rPr sz="2750" spc="20" dirty="0">
                <a:latin typeface="Segoe UI"/>
                <a:cs typeface="Segoe UI"/>
              </a:rPr>
              <a:t>SQL</a:t>
            </a:r>
            <a:r>
              <a:rPr sz="2750" spc="40" dirty="0">
                <a:latin typeface="Segoe UI"/>
                <a:cs typeface="Segoe UI"/>
              </a:rPr>
              <a:t> </a:t>
            </a:r>
            <a:r>
              <a:rPr sz="2750" spc="20" dirty="0">
                <a:latin typeface="Segoe UI"/>
                <a:cs typeface="Segoe UI"/>
              </a:rPr>
              <a:t>Server </a:t>
            </a:r>
            <a:r>
              <a:rPr sz="2750" spc="25" dirty="0">
                <a:latin typeface="Segoe UI"/>
                <a:cs typeface="Segoe UI"/>
              </a:rPr>
              <a:t> </a:t>
            </a:r>
            <a:r>
              <a:rPr sz="2750" spc="15" dirty="0">
                <a:latin typeface="Segoe UI"/>
                <a:cs typeface="Segoe UI"/>
              </a:rPr>
              <a:t>instance </a:t>
            </a:r>
            <a:r>
              <a:rPr sz="2750" spc="20" dirty="0">
                <a:latin typeface="Segoe UI"/>
                <a:cs typeface="Segoe UI"/>
              </a:rPr>
              <a:t>was so </a:t>
            </a:r>
            <a:r>
              <a:rPr sz="2750" spc="-10" dirty="0">
                <a:latin typeface="Segoe UI"/>
                <a:cs typeface="Segoe UI"/>
              </a:rPr>
              <a:t>slow, </a:t>
            </a:r>
            <a:r>
              <a:rPr sz="2750" spc="20" dirty="0">
                <a:latin typeface="Segoe UI"/>
                <a:cs typeface="Segoe UI"/>
              </a:rPr>
              <a:t>you </a:t>
            </a:r>
            <a:r>
              <a:rPr sz="2750" spc="10" dirty="0">
                <a:latin typeface="Segoe UI"/>
                <a:cs typeface="Segoe UI"/>
              </a:rPr>
              <a:t>came </a:t>
            </a:r>
            <a:r>
              <a:rPr sz="2750" spc="15" dirty="0">
                <a:latin typeface="Segoe UI"/>
                <a:cs typeface="Segoe UI"/>
              </a:rPr>
              <a:t>across deadlock </a:t>
            </a:r>
            <a:r>
              <a:rPr sz="2750" spc="20" dirty="0">
                <a:latin typeface="Segoe UI"/>
                <a:cs typeface="Segoe UI"/>
              </a:rPr>
              <a:t> </a:t>
            </a:r>
            <a:r>
              <a:rPr sz="2750" spc="5" dirty="0">
                <a:latin typeface="Segoe UI"/>
                <a:cs typeface="Segoe UI"/>
              </a:rPr>
              <a:t>occurrences</a:t>
            </a:r>
            <a:r>
              <a:rPr sz="2750" spc="85" dirty="0">
                <a:latin typeface="Segoe UI"/>
                <a:cs typeface="Segoe UI"/>
              </a:rPr>
              <a:t> </a:t>
            </a:r>
            <a:r>
              <a:rPr sz="2750" spc="15" dirty="0">
                <a:latin typeface="Segoe UI"/>
                <a:cs typeface="Segoe UI"/>
              </a:rPr>
              <a:t>and</a:t>
            </a:r>
            <a:r>
              <a:rPr sz="2750" spc="85" dirty="0">
                <a:latin typeface="Segoe UI"/>
                <a:cs typeface="Segoe UI"/>
              </a:rPr>
              <a:t> </a:t>
            </a:r>
            <a:r>
              <a:rPr sz="2750" spc="5" dirty="0">
                <a:latin typeface="Segoe UI"/>
                <a:cs typeface="Segoe UI"/>
              </a:rPr>
              <a:t>excessive</a:t>
            </a:r>
            <a:r>
              <a:rPr sz="2750" spc="-30" dirty="0">
                <a:latin typeface="Segoe UI"/>
                <a:cs typeface="Segoe UI"/>
              </a:rPr>
              <a:t> </a:t>
            </a:r>
            <a:r>
              <a:rPr sz="2750" spc="20" dirty="0">
                <a:latin typeface="Segoe UI"/>
                <a:cs typeface="Segoe UI"/>
              </a:rPr>
              <a:t>fragmentation</a:t>
            </a:r>
            <a:r>
              <a:rPr sz="2750" spc="5" dirty="0">
                <a:latin typeface="Segoe UI"/>
                <a:cs typeface="Segoe UI"/>
              </a:rPr>
              <a:t> in </a:t>
            </a:r>
            <a:r>
              <a:rPr sz="2750" spc="10" dirty="0">
                <a:latin typeface="Segoe UI"/>
                <a:cs typeface="Segoe UI"/>
              </a:rPr>
              <a:t> </a:t>
            </a:r>
            <a:r>
              <a:rPr sz="2750" spc="5" dirty="0">
                <a:latin typeface="Segoe UI"/>
                <a:cs typeface="Segoe UI"/>
              </a:rPr>
              <a:t>indexes</a:t>
            </a:r>
            <a:r>
              <a:rPr sz="2750" spc="85" dirty="0">
                <a:latin typeface="Segoe UI"/>
                <a:cs typeface="Segoe UI"/>
              </a:rPr>
              <a:t> </a:t>
            </a:r>
            <a:r>
              <a:rPr sz="2750" spc="10" dirty="0">
                <a:latin typeface="Segoe UI"/>
                <a:cs typeface="Segoe UI"/>
              </a:rPr>
              <a:t>caused</a:t>
            </a:r>
            <a:r>
              <a:rPr sz="2750" spc="80" dirty="0">
                <a:latin typeface="Segoe UI"/>
                <a:cs typeface="Segoe UI"/>
              </a:rPr>
              <a:t> </a:t>
            </a:r>
            <a:r>
              <a:rPr sz="2750" spc="20" dirty="0">
                <a:latin typeface="Segoe UI"/>
                <a:cs typeface="Segoe UI"/>
              </a:rPr>
              <a:t>by</a:t>
            </a:r>
            <a:r>
              <a:rPr sz="2750" spc="5" dirty="0">
                <a:latin typeface="Segoe UI"/>
                <a:cs typeface="Segoe UI"/>
              </a:rPr>
              <a:t> </a:t>
            </a:r>
            <a:r>
              <a:rPr sz="2750" spc="20" dirty="0">
                <a:latin typeface="Segoe UI"/>
                <a:cs typeface="Segoe UI"/>
              </a:rPr>
              <a:t>page</a:t>
            </a:r>
            <a:r>
              <a:rPr sz="2750" spc="-35" dirty="0">
                <a:latin typeface="Segoe UI"/>
                <a:cs typeface="Segoe UI"/>
              </a:rPr>
              <a:t> </a:t>
            </a:r>
            <a:r>
              <a:rPr sz="2750" spc="10" dirty="0">
                <a:latin typeface="Segoe UI"/>
                <a:cs typeface="Segoe UI"/>
              </a:rPr>
              <a:t>split</a:t>
            </a:r>
            <a:r>
              <a:rPr sz="2750" spc="30" dirty="0">
                <a:latin typeface="Segoe UI"/>
                <a:cs typeface="Segoe UI"/>
              </a:rPr>
              <a:t> </a:t>
            </a:r>
            <a:r>
              <a:rPr sz="2750" spc="15" dirty="0">
                <a:latin typeface="Segoe UI"/>
                <a:cs typeface="Segoe UI"/>
              </a:rPr>
              <a:t>operations.</a:t>
            </a:r>
            <a:r>
              <a:rPr sz="2750" dirty="0">
                <a:latin typeface="Segoe UI"/>
                <a:cs typeface="Segoe UI"/>
              </a:rPr>
              <a:t> </a:t>
            </a:r>
            <a:r>
              <a:rPr sz="2750" spc="15" dirty="0">
                <a:latin typeface="Segoe UI"/>
                <a:cs typeface="Segoe UI"/>
              </a:rPr>
              <a:t>In</a:t>
            </a:r>
            <a:r>
              <a:rPr sz="2750" spc="5" dirty="0">
                <a:latin typeface="Segoe UI"/>
                <a:cs typeface="Segoe UI"/>
              </a:rPr>
              <a:t> </a:t>
            </a:r>
            <a:r>
              <a:rPr sz="2750" spc="15" dirty="0">
                <a:latin typeface="Segoe UI"/>
                <a:cs typeface="Segoe UI"/>
              </a:rPr>
              <a:t>this </a:t>
            </a:r>
            <a:r>
              <a:rPr sz="2750" spc="20" dirty="0">
                <a:latin typeface="Segoe UI"/>
                <a:cs typeface="Segoe UI"/>
              </a:rPr>
              <a:t> </a:t>
            </a:r>
            <a:r>
              <a:rPr sz="2750" spc="10" dirty="0">
                <a:latin typeface="Segoe UI"/>
                <a:cs typeface="Segoe UI"/>
              </a:rPr>
              <a:t>lab,</a:t>
            </a:r>
            <a:r>
              <a:rPr sz="2750" spc="-5" dirty="0">
                <a:latin typeface="Segoe UI"/>
                <a:cs typeface="Segoe UI"/>
              </a:rPr>
              <a:t> </a:t>
            </a:r>
            <a:r>
              <a:rPr sz="2750" spc="20" dirty="0">
                <a:latin typeface="Segoe UI"/>
                <a:cs typeface="Segoe UI"/>
              </a:rPr>
              <a:t>you</a:t>
            </a:r>
            <a:r>
              <a:rPr sz="2750" spc="5" dirty="0">
                <a:latin typeface="Segoe UI"/>
                <a:cs typeface="Segoe UI"/>
              </a:rPr>
              <a:t> will review</a:t>
            </a:r>
            <a:r>
              <a:rPr sz="2750" spc="80" dirty="0">
                <a:latin typeface="Segoe UI"/>
                <a:cs typeface="Segoe UI"/>
              </a:rPr>
              <a:t> </a:t>
            </a:r>
            <a:r>
              <a:rPr sz="2750" spc="15" dirty="0">
                <a:latin typeface="Segoe UI"/>
                <a:cs typeface="Segoe UI"/>
              </a:rPr>
              <a:t>deadlock</a:t>
            </a:r>
            <a:r>
              <a:rPr sz="2750" spc="35" dirty="0">
                <a:latin typeface="Segoe UI"/>
                <a:cs typeface="Segoe UI"/>
              </a:rPr>
              <a:t> </a:t>
            </a:r>
            <a:r>
              <a:rPr sz="2750" spc="5" dirty="0">
                <a:latin typeface="Segoe UI"/>
                <a:cs typeface="Segoe UI"/>
              </a:rPr>
              <a:t>occurrences</a:t>
            </a:r>
            <a:r>
              <a:rPr sz="2750" spc="85" dirty="0">
                <a:latin typeface="Segoe UI"/>
                <a:cs typeface="Segoe UI"/>
              </a:rPr>
              <a:t> </a:t>
            </a:r>
            <a:r>
              <a:rPr sz="2750" spc="15" dirty="0">
                <a:latin typeface="Segoe UI"/>
                <a:cs typeface="Segoe UI"/>
              </a:rPr>
              <a:t>using </a:t>
            </a:r>
            <a:r>
              <a:rPr sz="2750" spc="20" dirty="0">
                <a:latin typeface="Segoe UI"/>
                <a:cs typeface="Segoe UI"/>
              </a:rPr>
              <a:t> the</a:t>
            </a:r>
            <a:r>
              <a:rPr sz="2750" spc="-35" dirty="0">
                <a:latin typeface="Segoe UI"/>
                <a:cs typeface="Segoe UI"/>
              </a:rPr>
              <a:t> </a:t>
            </a:r>
            <a:r>
              <a:rPr sz="2750" spc="10" dirty="0">
                <a:latin typeface="Segoe UI"/>
                <a:cs typeface="Segoe UI"/>
              </a:rPr>
              <a:t>default</a:t>
            </a:r>
            <a:r>
              <a:rPr sz="2750" spc="105" dirty="0">
                <a:latin typeface="Segoe UI"/>
                <a:cs typeface="Segoe UI"/>
              </a:rPr>
              <a:t> </a:t>
            </a:r>
            <a:r>
              <a:rPr sz="2750" spc="15" dirty="0">
                <a:latin typeface="Segoe UI"/>
                <a:cs typeface="Segoe UI"/>
              </a:rPr>
              <a:t>session</a:t>
            </a:r>
            <a:r>
              <a:rPr sz="2750" dirty="0">
                <a:latin typeface="Segoe UI"/>
                <a:cs typeface="Segoe UI"/>
              </a:rPr>
              <a:t> </a:t>
            </a:r>
            <a:r>
              <a:rPr sz="2750" spc="15" dirty="0">
                <a:latin typeface="Segoe UI"/>
                <a:cs typeface="Segoe UI"/>
              </a:rPr>
              <a:t>and</a:t>
            </a:r>
            <a:r>
              <a:rPr sz="2750" spc="10" dirty="0">
                <a:latin typeface="Segoe UI"/>
                <a:cs typeface="Segoe UI"/>
              </a:rPr>
              <a:t> implement</a:t>
            </a:r>
            <a:r>
              <a:rPr sz="2750" spc="105" dirty="0">
                <a:latin typeface="Segoe UI"/>
                <a:cs typeface="Segoe UI"/>
              </a:rPr>
              <a:t> </a:t>
            </a:r>
            <a:r>
              <a:rPr sz="2750" spc="10" dirty="0">
                <a:latin typeface="Segoe UI"/>
                <a:cs typeface="Segoe UI"/>
              </a:rPr>
              <a:t>a</a:t>
            </a:r>
            <a:r>
              <a:rPr sz="2750" spc="70" dirty="0">
                <a:latin typeface="Segoe UI"/>
                <a:cs typeface="Segoe UI"/>
              </a:rPr>
              <a:t> </a:t>
            </a:r>
            <a:r>
              <a:rPr sz="2750" spc="5" dirty="0">
                <a:latin typeface="Segoe UI"/>
                <a:cs typeface="Segoe UI"/>
              </a:rPr>
              <a:t>new </a:t>
            </a:r>
            <a:r>
              <a:rPr sz="2750" spc="10" dirty="0">
                <a:latin typeface="Segoe UI"/>
                <a:cs typeface="Segoe UI"/>
              </a:rPr>
              <a:t> Extended Event </a:t>
            </a:r>
            <a:r>
              <a:rPr sz="2750" spc="15" dirty="0">
                <a:latin typeface="Segoe UI"/>
                <a:cs typeface="Segoe UI"/>
              </a:rPr>
              <a:t>session </a:t>
            </a:r>
            <a:r>
              <a:rPr sz="2750" spc="25" dirty="0">
                <a:latin typeface="Segoe UI"/>
                <a:cs typeface="Segoe UI"/>
              </a:rPr>
              <a:t>to identify </a:t>
            </a:r>
            <a:r>
              <a:rPr sz="2750" spc="15" dirty="0">
                <a:latin typeface="Segoe UI"/>
                <a:cs typeface="Segoe UI"/>
              </a:rPr>
              <a:t>workloads </a:t>
            </a:r>
            <a:r>
              <a:rPr sz="2750" spc="20" dirty="0">
                <a:latin typeface="Segoe UI"/>
                <a:cs typeface="Segoe UI"/>
              </a:rPr>
              <a:t>that </a:t>
            </a:r>
            <a:r>
              <a:rPr sz="2750" spc="-740" dirty="0">
                <a:latin typeface="Segoe UI"/>
                <a:cs typeface="Segoe UI"/>
              </a:rPr>
              <a:t> </a:t>
            </a:r>
            <a:r>
              <a:rPr sz="2750" spc="15" dirty="0">
                <a:latin typeface="Segoe UI"/>
                <a:cs typeface="Segoe UI"/>
              </a:rPr>
              <a:t>cause</a:t>
            </a:r>
            <a:r>
              <a:rPr sz="2750" spc="35" dirty="0">
                <a:latin typeface="Segoe UI"/>
                <a:cs typeface="Segoe UI"/>
              </a:rPr>
              <a:t> </a:t>
            </a:r>
            <a:r>
              <a:rPr sz="2750" spc="15" dirty="0">
                <a:latin typeface="Segoe UI"/>
                <a:cs typeface="Segoe UI"/>
              </a:rPr>
              <a:t>huge</a:t>
            </a:r>
            <a:r>
              <a:rPr sz="2750" spc="40" dirty="0">
                <a:latin typeface="Segoe UI"/>
                <a:cs typeface="Segoe UI"/>
              </a:rPr>
              <a:t> </a:t>
            </a:r>
            <a:r>
              <a:rPr sz="2750" spc="20" dirty="0">
                <a:latin typeface="Segoe UI"/>
                <a:cs typeface="Segoe UI"/>
              </a:rPr>
              <a:t>page</a:t>
            </a:r>
            <a:r>
              <a:rPr sz="2750" spc="-35" dirty="0">
                <a:latin typeface="Segoe UI"/>
                <a:cs typeface="Segoe UI"/>
              </a:rPr>
              <a:t> </a:t>
            </a:r>
            <a:r>
              <a:rPr sz="2750" spc="15" dirty="0">
                <a:latin typeface="Segoe UI"/>
                <a:cs typeface="Segoe UI"/>
              </a:rPr>
              <a:t>splits.</a:t>
            </a:r>
            <a:endParaRPr sz="2750">
              <a:latin typeface="Segoe UI"/>
              <a:cs typeface="Segoe U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765935" cy="449580"/>
          </a:xfrm>
          <a:prstGeom prst="rect">
            <a:avLst/>
          </a:prstGeom>
        </p:spPr>
        <p:txBody>
          <a:bodyPr vert="horz" wrap="square" lIns="0" tIns="16510" rIns="0" bIns="0" rtlCol="0">
            <a:spAutoFit/>
          </a:bodyPr>
          <a:lstStyle/>
          <a:p>
            <a:pPr marL="12700">
              <a:lnSpc>
                <a:spcPct val="100000"/>
              </a:lnSpc>
              <a:spcBef>
                <a:spcPts val="130"/>
              </a:spcBef>
            </a:pPr>
            <a:r>
              <a:rPr spc="5" dirty="0"/>
              <a:t>Lab</a:t>
            </a:r>
            <a:r>
              <a:rPr spc="15" dirty="0"/>
              <a:t> </a:t>
            </a:r>
            <a:r>
              <a:rPr dirty="0"/>
              <a:t>Review</a:t>
            </a:r>
          </a:p>
        </p:txBody>
      </p:sp>
      <p:sp>
        <p:nvSpPr>
          <p:cNvPr id="3" name="object 3"/>
          <p:cNvSpPr txBox="1"/>
          <p:nvPr/>
        </p:nvSpPr>
        <p:spPr>
          <a:xfrm>
            <a:off x="446722" y="905583"/>
            <a:ext cx="6891655" cy="1431290"/>
          </a:xfrm>
          <a:prstGeom prst="rect">
            <a:avLst/>
          </a:prstGeom>
        </p:spPr>
        <p:txBody>
          <a:bodyPr vert="horz" wrap="square" lIns="0" tIns="111125" rIns="0" bIns="0" rtlCol="0">
            <a:spAutoFit/>
          </a:bodyPr>
          <a:lstStyle/>
          <a:p>
            <a:pPr marL="12700">
              <a:lnSpc>
                <a:spcPct val="100000"/>
              </a:lnSpc>
              <a:spcBef>
                <a:spcPts val="875"/>
              </a:spcBef>
            </a:pPr>
            <a:r>
              <a:rPr sz="2750" spc="15"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lab,</a:t>
            </a:r>
            <a:r>
              <a:rPr sz="2750" spc="-10" dirty="0">
                <a:latin typeface="Segoe UI"/>
                <a:cs typeface="Segoe UI"/>
              </a:rPr>
              <a:t> </a:t>
            </a:r>
            <a:r>
              <a:rPr sz="2750" spc="20" dirty="0">
                <a:latin typeface="Segoe UI"/>
                <a:cs typeface="Segoe UI"/>
              </a:rPr>
              <a:t>you</a:t>
            </a:r>
            <a:r>
              <a:rPr sz="2750" spc="70" dirty="0">
                <a:latin typeface="Segoe UI"/>
                <a:cs typeface="Segoe UI"/>
              </a:rPr>
              <a:t> </a:t>
            </a:r>
            <a:r>
              <a:rPr sz="2750" spc="20" dirty="0">
                <a:latin typeface="Segoe UI"/>
                <a:cs typeface="Segoe UI"/>
              </a:rPr>
              <a:t>have</a:t>
            </a:r>
            <a:r>
              <a:rPr sz="2750" spc="-40" dirty="0">
                <a:latin typeface="Segoe UI"/>
                <a:cs typeface="Segoe UI"/>
              </a:rPr>
              <a:t> </a:t>
            </a:r>
            <a:r>
              <a:rPr sz="2750" spc="5" dirty="0">
                <a:latin typeface="Segoe UI"/>
                <a:cs typeface="Segoe UI"/>
              </a:rPr>
              <a:t>learned</a:t>
            </a:r>
            <a:r>
              <a:rPr sz="2750" spc="150" dirty="0">
                <a:latin typeface="Segoe UI"/>
                <a:cs typeface="Segoe UI"/>
              </a:rPr>
              <a:t> </a:t>
            </a:r>
            <a:r>
              <a:rPr sz="2750" spc="20" dirty="0">
                <a:latin typeface="Segoe UI"/>
                <a:cs typeface="Segoe UI"/>
              </a:rPr>
              <a:t>how</a:t>
            </a:r>
            <a:r>
              <a:rPr sz="2750" dirty="0">
                <a:latin typeface="Segoe UI"/>
                <a:cs typeface="Segoe UI"/>
              </a:rPr>
              <a:t> </a:t>
            </a:r>
            <a:r>
              <a:rPr sz="2750" spc="25" dirty="0">
                <a:latin typeface="Segoe UI"/>
                <a:cs typeface="Segoe UI"/>
              </a:rPr>
              <a:t>to:</a:t>
            </a:r>
            <a:endParaRPr sz="2750">
              <a:latin typeface="Segoe UI"/>
              <a:cs typeface="Segoe UI"/>
            </a:endParaRPr>
          </a:p>
          <a:p>
            <a:pPr marL="469900" indent="-172085">
              <a:lnSpc>
                <a:spcPct val="100000"/>
              </a:lnSpc>
              <a:spcBef>
                <a:spcPts val="655"/>
              </a:spcBef>
              <a:buClr>
                <a:srgbClr val="006FC0"/>
              </a:buClr>
              <a:buSzPct val="81250"/>
              <a:buFont typeface="Arial MT"/>
              <a:buChar char="•"/>
              <a:tabLst>
                <a:tab pos="470534" algn="l"/>
              </a:tabLst>
            </a:pPr>
            <a:r>
              <a:rPr sz="2400" spc="10" dirty="0">
                <a:latin typeface="Segoe UI"/>
                <a:cs typeface="Segoe UI"/>
              </a:rPr>
              <a:t>Use</a:t>
            </a:r>
            <a:r>
              <a:rPr sz="2400" spc="-50" dirty="0">
                <a:latin typeface="Segoe UI"/>
                <a:cs typeface="Segoe UI"/>
              </a:rPr>
              <a:t> </a:t>
            </a:r>
            <a:r>
              <a:rPr sz="2400" dirty="0">
                <a:latin typeface="Segoe UI"/>
                <a:cs typeface="Segoe UI"/>
              </a:rPr>
              <a:t>the</a:t>
            </a:r>
            <a:r>
              <a:rPr sz="2400" spc="-45" dirty="0">
                <a:latin typeface="Segoe UI"/>
                <a:cs typeface="Segoe UI"/>
              </a:rPr>
              <a:t> </a:t>
            </a:r>
            <a:r>
              <a:rPr sz="2400" dirty="0">
                <a:latin typeface="Segoe UI"/>
                <a:cs typeface="Segoe UI"/>
              </a:rPr>
              <a:t>system_health</a:t>
            </a:r>
            <a:r>
              <a:rPr sz="2400" spc="-70" dirty="0">
                <a:latin typeface="Segoe UI"/>
                <a:cs typeface="Segoe UI"/>
              </a:rPr>
              <a:t> </a:t>
            </a:r>
            <a:r>
              <a:rPr sz="2400" spc="5" dirty="0">
                <a:latin typeface="Segoe UI"/>
                <a:cs typeface="Segoe UI"/>
              </a:rPr>
              <a:t>Extended</a:t>
            </a:r>
            <a:r>
              <a:rPr sz="2400" spc="-55" dirty="0">
                <a:latin typeface="Segoe UI"/>
                <a:cs typeface="Segoe UI"/>
              </a:rPr>
              <a:t> </a:t>
            </a:r>
            <a:r>
              <a:rPr sz="2400" spc="-5" dirty="0">
                <a:latin typeface="Segoe UI"/>
                <a:cs typeface="Segoe UI"/>
              </a:rPr>
              <a:t>Events</a:t>
            </a:r>
            <a:r>
              <a:rPr sz="2400" spc="-35" dirty="0">
                <a:latin typeface="Segoe UI"/>
                <a:cs typeface="Segoe UI"/>
              </a:rPr>
              <a:t> </a:t>
            </a:r>
            <a:r>
              <a:rPr sz="2400" spc="15" dirty="0">
                <a:latin typeface="Segoe UI"/>
                <a:cs typeface="Segoe UI"/>
              </a:rPr>
              <a:t>session.</a:t>
            </a:r>
            <a:endParaRPr sz="2400">
              <a:latin typeface="Segoe UI"/>
              <a:cs typeface="Segoe UI"/>
            </a:endParaRPr>
          </a:p>
          <a:p>
            <a:pPr marL="469900" indent="-172085">
              <a:lnSpc>
                <a:spcPct val="100000"/>
              </a:lnSpc>
              <a:spcBef>
                <a:spcPts val="575"/>
              </a:spcBef>
              <a:buClr>
                <a:srgbClr val="006FC0"/>
              </a:buClr>
              <a:buSzPct val="81250"/>
              <a:buFont typeface="Arial MT"/>
              <a:buChar char="•"/>
              <a:tabLst>
                <a:tab pos="470534" algn="l"/>
              </a:tabLst>
            </a:pPr>
            <a:r>
              <a:rPr sz="2400" dirty="0">
                <a:latin typeface="Segoe UI"/>
                <a:cs typeface="Segoe UI"/>
              </a:rPr>
              <a:t>Create</a:t>
            </a:r>
            <a:r>
              <a:rPr sz="2400" spc="-55" dirty="0">
                <a:latin typeface="Segoe UI"/>
                <a:cs typeface="Segoe UI"/>
              </a:rPr>
              <a:t> </a:t>
            </a:r>
            <a:r>
              <a:rPr sz="2400" spc="-10" dirty="0">
                <a:latin typeface="Segoe UI"/>
                <a:cs typeface="Segoe UI"/>
              </a:rPr>
              <a:t>your</a:t>
            </a:r>
            <a:r>
              <a:rPr sz="2400" spc="70" dirty="0">
                <a:latin typeface="Segoe UI"/>
                <a:cs typeface="Segoe UI"/>
              </a:rPr>
              <a:t> </a:t>
            </a:r>
            <a:r>
              <a:rPr sz="2400" dirty="0">
                <a:latin typeface="Segoe UI"/>
                <a:cs typeface="Segoe UI"/>
              </a:rPr>
              <a:t>own </a:t>
            </a:r>
            <a:r>
              <a:rPr sz="2400" spc="5" dirty="0">
                <a:latin typeface="Segoe UI"/>
                <a:cs typeface="Segoe UI"/>
              </a:rPr>
              <a:t>Extended</a:t>
            </a:r>
            <a:r>
              <a:rPr sz="2400" spc="-135" dirty="0">
                <a:latin typeface="Segoe UI"/>
                <a:cs typeface="Segoe UI"/>
              </a:rPr>
              <a:t> </a:t>
            </a:r>
            <a:r>
              <a:rPr sz="2400" spc="-5" dirty="0">
                <a:latin typeface="Segoe UI"/>
                <a:cs typeface="Segoe UI"/>
              </a:rPr>
              <a:t>Events</a:t>
            </a:r>
            <a:r>
              <a:rPr sz="2400" spc="35" dirty="0">
                <a:latin typeface="Segoe UI"/>
                <a:cs typeface="Segoe UI"/>
              </a:rPr>
              <a:t> </a:t>
            </a:r>
            <a:r>
              <a:rPr sz="2400" spc="15" dirty="0">
                <a:latin typeface="Segoe UI"/>
                <a:cs typeface="Segoe UI"/>
              </a:rPr>
              <a:t>session.</a:t>
            </a:r>
            <a:endParaRPr sz="2400">
              <a:latin typeface="Segoe UI"/>
              <a:cs typeface="Segoe UI"/>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14665" cy="5269865"/>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5" dirty="0">
                <a:solidFill>
                  <a:srgbClr val="FFFFFF"/>
                </a:solidFill>
                <a:latin typeface="Segoe UI"/>
                <a:cs typeface="Segoe UI"/>
              </a:rPr>
              <a:t>Takeaways</a:t>
            </a:r>
            <a:endParaRPr sz="2750">
              <a:latin typeface="Segoe UI"/>
              <a:cs typeface="Segoe UI"/>
            </a:endParaRPr>
          </a:p>
          <a:p>
            <a:pPr>
              <a:lnSpc>
                <a:spcPct val="100000"/>
              </a:lnSpc>
              <a:spcBef>
                <a:spcPts val="55"/>
              </a:spcBef>
            </a:pPr>
            <a:endParaRPr sz="2700">
              <a:latin typeface="Segoe UI"/>
              <a:cs typeface="Segoe UI"/>
            </a:endParaRPr>
          </a:p>
          <a:p>
            <a:pPr marL="12700" marR="5080">
              <a:lnSpc>
                <a:spcPct val="102000"/>
              </a:lnSpc>
            </a:pPr>
            <a:r>
              <a:rPr sz="2750" spc="15" dirty="0">
                <a:latin typeface="Segoe UI"/>
                <a:cs typeface="Segoe UI"/>
              </a:rPr>
              <a:t>In</a:t>
            </a:r>
            <a:r>
              <a:rPr sz="2750" spc="-10" dirty="0">
                <a:latin typeface="Segoe UI"/>
                <a:cs typeface="Segoe UI"/>
              </a:rPr>
              <a:t> </a:t>
            </a:r>
            <a:r>
              <a:rPr sz="2750" spc="15" dirty="0">
                <a:latin typeface="Segoe UI"/>
                <a:cs typeface="Segoe UI"/>
              </a:rPr>
              <a:t>this module,</a:t>
            </a:r>
            <a:r>
              <a:rPr sz="2750" spc="60" dirty="0">
                <a:latin typeface="Segoe UI"/>
                <a:cs typeface="Segoe UI"/>
              </a:rPr>
              <a:t> </a:t>
            </a:r>
            <a:r>
              <a:rPr sz="2750" spc="20" dirty="0">
                <a:latin typeface="Segoe UI"/>
                <a:cs typeface="Segoe UI"/>
              </a:rPr>
              <a:t>you</a:t>
            </a:r>
            <a:r>
              <a:rPr sz="2750" spc="-5" dirty="0">
                <a:latin typeface="Segoe UI"/>
                <a:cs typeface="Segoe UI"/>
              </a:rPr>
              <a:t> </a:t>
            </a:r>
            <a:r>
              <a:rPr sz="2750" spc="20" dirty="0">
                <a:latin typeface="Segoe UI"/>
                <a:cs typeface="Segoe UI"/>
              </a:rPr>
              <a:t>have</a:t>
            </a:r>
            <a:r>
              <a:rPr sz="2750" spc="40" dirty="0">
                <a:latin typeface="Segoe UI"/>
                <a:cs typeface="Segoe UI"/>
              </a:rPr>
              <a:t> </a:t>
            </a:r>
            <a:r>
              <a:rPr sz="2750" spc="5" dirty="0">
                <a:latin typeface="Segoe UI"/>
                <a:cs typeface="Segoe UI"/>
              </a:rPr>
              <a:t>learned</a:t>
            </a:r>
            <a:r>
              <a:rPr sz="2750" spc="75" dirty="0">
                <a:latin typeface="Segoe UI"/>
                <a:cs typeface="Segoe UI"/>
              </a:rPr>
              <a:t> </a:t>
            </a:r>
            <a:r>
              <a:rPr sz="2750" spc="20" dirty="0">
                <a:latin typeface="Segoe UI"/>
                <a:cs typeface="Segoe UI"/>
              </a:rPr>
              <a:t>about</a:t>
            </a:r>
            <a:r>
              <a:rPr sz="2750" spc="25" dirty="0">
                <a:latin typeface="Segoe UI"/>
                <a:cs typeface="Segoe UI"/>
              </a:rPr>
              <a:t> </a:t>
            </a:r>
            <a:r>
              <a:rPr sz="2750" spc="20" dirty="0">
                <a:latin typeface="Segoe UI"/>
                <a:cs typeface="Segoe UI"/>
              </a:rPr>
              <a:t>the </a:t>
            </a:r>
            <a:r>
              <a:rPr sz="2750" spc="25" dirty="0">
                <a:latin typeface="Segoe UI"/>
                <a:cs typeface="Segoe UI"/>
              </a:rPr>
              <a:t> </a:t>
            </a:r>
            <a:r>
              <a:rPr sz="2750" spc="10" dirty="0">
                <a:latin typeface="Segoe UI"/>
                <a:cs typeface="Segoe UI"/>
              </a:rPr>
              <a:t>Extended</a:t>
            </a:r>
            <a:r>
              <a:rPr sz="2750" spc="85" dirty="0">
                <a:latin typeface="Segoe UI"/>
                <a:cs typeface="Segoe UI"/>
              </a:rPr>
              <a:t> </a:t>
            </a:r>
            <a:r>
              <a:rPr sz="2750" spc="15" dirty="0">
                <a:latin typeface="Segoe UI"/>
                <a:cs typeface="Segoe UI"/>
              </a:rPr>
              <a:t>Events </a:t>
            </a:r>
            <a:r>
              <a:rPr sz="2750" spc="20" dirty="0">
                <a:latin typeface="Segoe UI"/>
                <a:cs typeface="Segoe UI"/>
              </a:rPr>
              <a:t>system</a:t>
            </a:r>
            <a:r>
              <a:rPr sz="2750" spc="5" dirty="0">
                <a:latin typeface="Segoe UI"/>
                <a:cs typeface="Segoe UI"/>
              </a:rPr>
              <a:t> </a:t>
            </a:r>
            <a:r>
              <a:rPr sz="2750" spc="15" dirty="0">
                <a:latin typeface="Segoe UI"/>
                <a:cs typeface="Segoe UI"/>
              </a:rPr>
              <a:t>and</a:t>
            </a:r>
            <a:r>
              <a:rPr sz="2750" spc="10" dirty="0">
                <a:latin typeface="Segoe UI"/>
                <a:cs typeface="Segoe UI"/>
              </a:rPr>
              <a:t> </a:t>
            </a:r>
            <a:r>
              <a:rPr sz="2750" spc="15" dirty="0">
                <a:latin typeface="Segoe UI"/>
                <a:cs typeface="Segoe UI"/>
              </a:rPr>
              <a:t>its</a:t>
            </a:r>
            <a:r>
              <a:rPr sz="2750" spc="20" dirty="0">
                <a:latin typeface="Segoe UI"/>
                <a:cs typeface="Segoe UI"/>
              </a:rPr>
              <a:t> </a:t>
            </a:r>
            <a:r>
              <a:rPr sz="2750" spc="15" dirty="0">
                <a:latin typeface="Segoe UI"/>
                <a:cs typeface="Segoe UI"/>
              </a:rPr>
              <a:t>components.</a:t>
            </a:r>
            <a:r>
              <a:rPr sz="2750" spc="70" dirty="0">
                <a:latin typeface="Segoe UI"/>
                <a:cs typeface="Segoe UI"/>
              </a:rPr>
              <a:t> </a:t>
            </a:r>
            <a:r>
              <a:rPr sz="2750" spc="5" dirty="0">
                <a:latin typeface="Segoe UI"/>
                <a:cs typeface="Segoe UI"/>
              </a:rPr>
              <a:t>You </a:t>
            </a:r>
            <a:r>
              <a:rPr sz="2750" spc="10" dirty="0">
                <a:latin typeface="Segoe UI"/>
                <a:cs typeface="Segoe UI"/>
              </a:rPr>
              <a:t> </a:t>
            </a:r>
            <a:r>
              <a:rPr sz="2750" spc="20" dirty="0">
                <a:latin typeface="Segoe UI"/>
                <a:cs typeface="Segoe UI"/>
              </a:rPr>
              <a:t>have</a:t>
            </a:r>
            <a:r>
              <a:rPr sz="2750" spc="35" dirty="0">
                <a:latin typeface="Segoe UI"/>
                <a:cs typeface="Segoe UI"/>
              </a:rPr>
              <a:t> </a:t>
            </a:r>
            <a:r>
              <a:rPr sz="2750" spc="5" dirty="0">
                <a:latin typeface="Segoe UI"/>
                <a:cs typeface="Segoe UI"/>
              </a:rPr>
              <a:t>learned</a:t>
            </a:r>
            <a:r>
              <a:rPr sz="2750" spc="80" dirty="0">
                <a:latin typeface="Segoe UI"/>
                <a:cs typeface="Segoe UI"/>
              </a:rPr>
              <a:t> </a:t>
            </a:r>
            <a:r>
              <a:rPr sz="2750" spc="20" dirty="0">
                <a:latin typeface="Segoe UI"/>
                <a:cs typeface="Segoe UI"/>
              </a:rPr>
              <a:t>about</a:t>
            </a:r>
            <a:r>
              <a:rPr sz="2750" spc="25" dirty="0">
                <a:latin typeface="Segoe UI"/>
                <a:cs typeface="Segoe UI"/>
              </a:rPr>
              <a:t> </a:t>
            </a:r>
            <a:r>
              <a:rPr sz="2750" spc="20" dirty="0">
                <a:latin typeface="Segoe UI"/>
                <a:cs typeface="Segoe UI"/>
              </a:rPr>
              <a:t>the</a:t>
            </a:r>
            <a:r>
              <a:rPr sz="2750" spc="-40" dirty="0">
                <a:latin typeface="Segoe UI"/>
                <a:cs typeface="Segoe UI"/>
              </a:rPr>
              <a:t> </a:t>
            </a:r>
            <a:r>
              <a:rPr sz="2750" spc="15" dirty="0">
                <a:latin typeface="Segoe UI"/>
                <a:cs typeface="Segoe UI"/>
              </a:rPr>
              <a:t>objects </a:t>
            </a:r>
            <a:r>
              <a:rPr sz="2750" spc="20" dirty="0">
                <a:latin typeface="Segoe UI"/>
                <a:cs typeface="Segoe UI"/>
              </a:rPr>
              <a:t>that</a:t>
            </a:r>
            <a:r>
              <a:rPr sz="2750" spc="25" dirty="0">
                <a:latin typeface="Segoe UI"/>
                <a:cs typeface="Segoe UI"/>
              </a:rPr>
              <a:t> </a:t>
            </a:r>
            <a:r>
              <a:rPr sz="2750" spc="15" dirty="0">
                <a:latin typeface="Segoe UI"/>
                <a:cs typeface="Segoe UI"/>
              </a:rPr>
              <a:t>comprise</a:t>
            </a:r>
            <a:r>
              <a:rPr sz="2750" spc="40" dirty="0">
                <a:latin typeface="Segoe UI"/>
                <a:cs typeface="Segoe UI"/>
              </a:rPr>
              <a:t> </a:t>
            </a:r>
            <a:r>
              <a:rPr sz="2750" spc="15" dirty="0">
                <a:latin typeface="Segoe UI"/>
                <a:cs typeface="Segoe UI"/>
              </a:rPr>
              <a:t>an </a:t>
            </a:r>
            <a:r>
              <a:rPr sz="2750" spc="20" dirty="0">
                <a:latin typeface="Segoe UI"/>
                <a:cs typeface="Segoe UI"/>
              </a:rPr>
              <a:t> </a:t>
            </a:r>
            <a:r>
              <a:rPr sz="2750" spc="10" dirty="0">
                <a:latin typeface="Segoe UI"/>
                <a:cs typeface="Segoe UI"/>
              </a:rPr>
              <a:t>Extended</a:t>
            </a:r>
            <a:r>
              <a:rPr sz="2750" spc="80" dirty="0">
                <a:latin typeface="Segoe UI"/>
                <a:cs typeface="Segoe UI"/>
              </a:rPr>
              <a:t> </a:t>
            </a:r>
            <a:r>
              <a:rPr sz="2750" spc="15" dirty="0">
                <a:latin typeface="Segoe UI"/>
                <a:cs typeface="Segoe UI"/>
              </a:rPr>
              <a:t>Events session,</a:t>
            </a:r>
            <a:r>
              <a:rPr sz="2750" spc="-5" dirty="0">
                <a:latin typeface="Segoe UI"/>
                <a:cs typeface="Segoe UI"/>
              </a:rPr>
              <a:t> </a:t>
            </a:r>
            <a:r>
              <a:rPr sz="2750" spc="15" dirty="0">
                <a:latin typeface="Segoe UI"/>
                <a:cs typeface="Segoe UI"/>
              </a:rPr>
              <a:t>and</a:t>
            </a:r>
            <a:r>
              <a:rPr sz="2750" spc="80" dirty="0">
                <a:latin typeface="Segoe UI"/>
                <a:cs typeface="Segoe UI"/>
              </a:rPr>
              <a:t> </a:t>
            </a:r>
            <a:r>
              <a:rPr sz="2750" spc="20" dirty="0">
                <a:latin typeface="Segoe UI"/>
                <a:cs typeface="Segoe UI"/>
              </a:rPr>
              <a:t>how</a:t>
            </a:r>
            <a:r>
              <a:rPr sz="2750" spc="5" dirty="0">
                <a:latin typeface="Segoe UI"/>
                <a:cs typeface="Segoe UI"/>
              </a:rPr>
              <a:t> </a:t>
            </a:r>
            <a:r>
              <a:rPr sz="2750" spc="25" dirty="0">
                <a:latin typeface="Segoe UI"/>
                <a:cs typeface="Segoe UI"/>
              </a:rPr>
              <a:t>to</a:t>
            </a:r>
            <a:r>
              <a:rPr sz="2750" spc="-60" dirty="0">
                <a:latin typeface="Segoe UI"/>
                <a:cs typeface="Segoe UI"/>
              </a:rPr>
              <a:t> </a:t>
            </a:r>
            <a:r>
              <a:rPr sz="2750" spc="10" dirty="0">
                <a:latin typeface="Segoe UI"/>
                <a:cs typeface="Segoe UI"/>
              </a:rPr>
              <a:t>query</a:t>
            </a:r>
            <a:r>
              <a:rPr sz="2750" spc="80" dirty="0">
                <a:latin typeface="Segoe UI"/>
                <a:cs typeface="Segoe UI"/>
              </a:rPr>
              <a:t> </a:t>
            </a:r>
            <a:r>
              <a:rPr sz="2750" spc="20" dirty="0">
                <a:latin typeface="Segoe UI"/>
                <a:cs typeface="Segoe UI"/>
              </a:rPr>
              <a:t>the </a:t>
            </a:r>
            <a:r>
              <a:rPr sz="2750" spc="25" dirty="0">
                <a:latin typeface="Segoe UI"/>
                <a:cs typeface="Segoe UI"/>
              </a:rPr>
              <a:t> </a:t>
            </a:r>
            <a:r>
              <a:rPr sz="2750" spc="20" dirty="0">
                <a:latin typeface="Segoe UI"/>
                <a:cs typeface="Segoe UI"/>
              </a:rPr>
              <a:t>metadata</a:t>
            </a:r>
            <a:r>
              <a:rPr sz="2750" dirty="0">
                <a:latin typeface="Segoe UI"/>
                <a:cs typeface="Segoe UI"/>
              </a:rPr>
              <a:t> </a:t>
            </a:r>
            <a:r>
              <a:rPr sz="2750" spc="20" dirty="0">
                <a:latin typeface="Segoe UI"/>
                <a:cs typeface="Segoe UI"/>
              </a:rPr>
              <a:t>about</a:t>
            </a:r>
            <a:r>
              <a:rPr sz="2750" spc="30" dirty="0">
                <a:latin typeface="Segoe UI"/>
                <a:cs typeface="Segoe UI"/>
              </a:rPr>
              <a:t> </a:t>
            </a:r>
            <a:r>
              <a:rPr sz="2750" spc="5" dirty="0">
                <a:latin typeface="Segoe UI"/>
                <a:cs typeface="Segoe UI"/>
              </a:rPr>
              <a:t>each</a:t>
            </a:r>
            <a:r>
              <a:rPr sz="2750" spc="60" dirty="0">
                <a:latin typeface="Segoe UI"/>
                <a:cs typeface="Segoe UI"/>
              </a:rPr>
              <a:t> </a:t>
            </a:r>
            <a:r>
              <a:rPr sz="2750" spc="10" dirty="0">
                <a:latin typeface="Segoe UI"/>
                <a:cs typeface="Segoe UI"/>
              </a:rPr>
              <a:t>object </a:t>
            </a:r>
            <a:r>
              <a:rPr sz="2750" spc="20" dirty="0">
                <a:latin typeface="Segoe UI"/>
                <a:cs typeface="Segoe UI"/>
              </a:rPr>
              <a:t>type</a:t>
            </a:r>
            <a:r>
              <a:rPr sz="2750" spc="40" dirty="0">
                <a:latin typeface="Segoe UI"/>
                <a:cs typeface="Segoe UI"/>
              </a:rPr>
              <a:t> </a:t>
            </a:r>
            <a:r>
              <a:rPr sz="2750" spc="25" dirty="0">
                <a:latin typeface="Segoe UI"/>
                <a:cs typeface="Segoe UI"/>
              </a:rPr>
              <a:t>to</a:t>
            </a:r>
            <a:r>
              <a:rPr sz="2750" spc="-60" dirty="0">
                <a:latin typeface="Segoe UI"/>
                <a:cs typeface="Segoe UI"/>
              </a:rPr>
              <a:t> </a:t>
            </a:r>
            <a:r>
              <a:rPr sz="2750" spc="15" dirty="0">
                <a:latin typeface="Segoe UI"/>
                <a:cs typeface="Segoe UI"/>
              </a:rPr>
              <a:t>understand</a:t>
            </a:r>
            <a:r>
              <a:rPr sz="2750" spc="75" dirty="0">
                <a:latin typeface="Segoe UI"/>
                <a:cs typeface="Segoe UI"/>
              </a:rPr>
              <a:t> </a:t>
            </a:r>
            <a:r>
              <a:rPr sz="2750" spc="20" dirty="0">
                <a:latin typeface="Segoe UI"/>
                <a:cs typeface="Segoe UI"/>
              </a:rPr>
              <a:t>the </a:t>
            </a:r>
            <a:r>
              <a:rPr sz="2750" spc="-735" dirty="0">
                <a:latin typeface="Segoe UI"/>
                <a:cs typeface="Segoe UI"/>
              </a:rPr>
              <a:t> </a:t>
            </a:r>
            <a:r>
              <a:rPr sz="2750" spc="20" dirty="0">
                <a:latin typeface="Segoe UI"/>
                <a:cs typeface="Segoe UI"/>
              </a:rPr>
              <a:t>information</a:t>
            </a:r>
            <a:r>
              <a:rPr sz="2750" dirty="0">
                <a:latin typeface="Segoe UI"/>
                <a:cs typeface="Segoe UI"/>
              </a:rPr>
              <a:t> </a:t>
            </a:r>
            <a:r>
              <a:rPr sz="2750" spc="5" dirty="0">
                <a:latin typeface="Segoe UI"/>
                <a:cs typeface="Segoe UI"/>
              </a:rPr>
              <a:t>it</a:t>
            </a:r>
            <a:r>
              <a:rPr sz="2750" spc="-55" dirty="0">
                <a:latin typeface="Segoe UI"/>
                <a:cs typeface="Segoe UI"/>
              </a:rPr>
              <a:t> </a:t>
            </a:r>
            <a:r>
              <a:rPr sz="2750" spc="20" dirty="0">
                <a:latin typeface="Segoe UI"/>
                <a:cs typeface="Segoe UI"/>
              </a:rPr>
              <a:t>provides.</a:t>
            </a:r>
            <a:endParaRPr sz="2750">
              <a:latin typeface="Segoe UI"/>
              <a:cs typeface="Segoe UI"/>
            </a:endParaRPr>
          </a:p>
          <a:p>
            <a:pPr marL="12700" marR="118110">
              <a:lnSpc>
                <a:spcPct val="102400"/>
              </a:lnSpc>
              <a:spcBef>
                <a:spcPts val="600"/>
              </a:spcBef>
            </a:pPr>
            <a:r>
              <a:rPr sz="2750" spc="5" dirty="0">
                <a:latin typeface="Segoe UI"/>
                <a:cs typeface="Segoe UI"/>
              </a:rPr>
              <a:t>You</a:t>
            </a:r>
            <a:r>
              <a:rPr sz="2750" spc="65" dirty="0">
                <a:latin typeface="Segoe UI"/>
                <a:cs typeface="Segoe UI"/>
              </a:rPr>
              <a:t> </a:t>
            </a:r>
            <a:r>
              <a:rPr sz="2750" spc="20" dirty="0">
                <a:latin typeface="Segoe UI"/>
                <a:cs typeface="Segoe UI"/>
              </a:rPr>
              <a:t>have</a:t>
            </a:r>
            <a:r>
              <a:rPr sz="2750" spc="-35" dirty="0">
                <a:latin typeface="Segoe UI"/>
                <a:cs typeface="Segoe UI"/>
              </a:rPr>
              <a:t> </a:t>
            </a:r>
            <a:r>
              <a:rPr sz="2750" spc="5" dirty="0">
                <a:latin typeface="Segoe UI"/>
                <a:cs typeface="Segoe UI"/>
              </a:rPr>
              <a:t>learned</a:t>
            </a:r>
            <a:r>
              <a:rPr sz="2750" spc="150" dirty="0">
                <a:latin typeface="Segoe UI"/>
                <a:cs typeface="Segoe UI"/>
              </a:rPr>
              <a:t> </a:t>
            </a:r>
            <a:r>
              <a:rPr sz="2750" spc="20" dirty="0">
                <a:latin typeface="Segoe UI"/>
                <a:cs typeface="Segoe UI"/>
              </a:rPr>
              <a:t>how</a:t>
            </a:r>
            <a:r>
              <a:rPr sz="2750" spc="10" dirty="0">
                <a:latin typeface="Segoe UI"/>
                <a:cs typeface="Segoe UI"/>
              </a:rPr>
              <a:t> </a:t>
            </a:r>
            <a:r>
              <a:rPr sz="2750" spc="25" dirty="0">
                <a:latin typeface="Segoe UI"/>
                <a:cs typeface="Segoe UI"/>
              </a:rPr>
              <a:t>to</a:t>
            </a:r>
            <a:r>
              <a:rPr sz="2750" spc="15" dirty="0">
                <a:latin typeface="Segoe UI"/>
                <a:cs typeface="Segoe UI"/>
              </a:rPr>
              <a:t> </a:t>
            </a:r>
            <a:r>
              <a:rPr sz="2750" spc="5" dirty="0">
                <a:latin typeface="Segoe UI"/>
                <a:cs typeface="Segoe UI"/>
              </a:rPr>
              <a:t>create,</a:t>
            </a:r>
            <a:r>
              <a:rPr sz="2750" spc="60" dirty="0">
                <a:latin typeface="Segoe UI"/>
                <a:cs typeface="Segoe UI"/>
              </a:rPr>
              <a:t> </a:t>
            </a:r>
            <a:r>
              <a:rPr sz="2750" spc="10" dirty="0">
                <a:latin typeface="Segoe UI"/>
                <a:cs typeface="Segoe UI"/>
              </a:rPr>
              <a:t>amend</a:t>
            </a:r>
            <a:r>
              <a:rPr sz="2750" spc="80" dirty="0">
                <a:latin typeface="Segoe UI"/>
                <a:cs typeface="Segoe UI"/>
              </a:rPr>
              <a:t> </a:t>
            </a:r>
            <a:r>
              <a:rPr sz="2750" spc="15" dirty="0">
                <a:latin typeface="Segoe UI"/>
                <a:cs typeface="Segoe UI"/>
              </a:rPr>
              <a:t>and</a:t>
            </a:r>
            <a:r>
              <a:rPr sz="2750" spc="5" dirty="0">
                <a:latin typeface="Segoe UI"/>
                <a:cs typeface="Segoe UI"/>
              </a:rPr>
              <a:t> </a:t>
            </a:r>
            <a:r>
              <a:rPr sz="2750" spc="20" dirty="0">
                <a:latin typeface="Segoe UI"/>
                <a:cs typeface="Segoe UI"/>
              </a:rPr>
              <a:t>drop </a:t>
            </a:r>
            <a:r>
              <a:rPr sz="2750" spc="25" dirty="0">
                <a:latin typeface="Segoe UI"/>
                <a:cs typeface="Segoe UI"/>
              </a:rPr>
              <a:t> </a:t>
            </a:r>
            <a:r>
              <a:rPr sz="2750" spc="10" dirty="0">
                <a:latin typeface="Segoe UI"/>
                <a:cs typeface="Segoe UI"/>
              </a:rPr>
              <a:t>Extended</a:t>
            </a:r>
            <a:r>
              <a:rPr sz="2750" spc="75" dirty="0">
                <a:latin typeface="Segoe UI"/>
                <a:cs typeface="Segoe UI"/>
              </a:rPr>
              <a:t> </a:t>
            </a:r>
            <a:r>
              <a:rPr sz="2750" spc="15" dirty="0">
                <a:latin typeface="Segoe UI"/>
                <a:cs typeface="Segoe UI"/>
              </a:rPr>
              <a:t>Events sessions</a:t>
            </a:r>
            <a:r>
              <a:rPr sz="2750" spc="10" dirty="0">
                <a:latin typeface="Segoe UI"/>
                <a:cs typeface="Segoe UI"/>
              </a:rPr>
              <a:t> </a:t>
            </a:r>
            <a:r>
              <a:rPr sz="2750" spc="15" dirty="0">
                <a:latin typeface="Segoe UI"/>
                <a:cs typeface="Segoe UI"/>
              </a:rPr>
              <a:t>using</a:t>
            </a:r>
            <a:r>
              <a:rPr sz="2750" spc="10" dirty="0">
                <a:latin typeface="Segoe UI"/>
                <a:cs typeface="Segoe UI"/>
              </a:rPr>
              <a:t> </a:t>
            </a:r>
            <a:r>
              <a:rPr sz="2750" spc="5" dirty="0">
                <a:latin typeface="Segoe UI"/>
                <a:cs typeface="Segoe UI"/>
              </a:rPr>
              <a:t>either</a:t>
            </a:r>
            <a:r>
              <a:rPr sz="2750" spc="75" dirty="0">
                <a:latin typeface="Segoe UI"/>
                <a:cs typeface="Segoe UI"/>
              </a:rPr>
              <a:t> </a:t>
            </a:r>
            <a:r>
              <a:rPr sz="2750" spc="20" dirty="0">
                <a:latin typeface="Segoe UI"/>
                <a:cs typeface="Segoe UI"/>
              </a:rPr>
              <a:t>SSMS</a:t>
            </a:r>
            <a:r>
              <a:rPr sz="2750" spc="10" dirty="0">
                <a:latin typeface="Segoe UI"/>
                <a:cs typeface="Segoe UI"/>
              </a:rPr>
              <a:t> </a:t>
            </a:r>
            <a:r>
              <a:rPr sz="2750" spc="20" dirty="0">
                <a:latin typeface="Segoe UI"/>
                <a:cs typeface="Segoe UI"/>
              </a:rPr>
              <a:t>or </a:t>
            </a:r>
            <a:r>
              <a:rPr sz="2750" spc="25" dirty="0">
                <a:latin typeface="Segoe UI"/>
                <a:cs typeface="Segoe UI"/>
              </a:rPr>
              <a:t> </a:t>
            </a:r>
            <a:r>
              <a:rPr sz="2750" spc="15" dirty="0">
                <a:latin typeface="Segoe UI"/>
                <a:cs typeface="Segoe UI"/>
              </a:rPr>
              <a:t>Transact-SQL,</a:t>
            </a:r>
            <a:r>
              <a:rPr sz="2750" spc="70" dirty="0">
                <a:latin typeface="Segoe UI"/>
                <a:cs typeface="Segoe UI"/>
              </a:rPr>
              <a:t> </a:t>
            </a:r>
            <a:r>
              <a:rPr sz="2750" spc="5" dirty="0">
                <a:latin typeface="Segoe UI"/>
                <a:cs typeface="Segoe UI"/>
              </a:rPr>
              <a:t>in</a:t>
            </a:r>
            <a:r>
              <a:rPr sz="2750" spc="10" dirty="0">
                <a:latin typeface="Segoe UI"/>
                <a:cs typeface="Segoe UI"/>
              </a:rPr>
              <a:t> </a:t>
            </a:r>
            <a:r>
              <a:rPr sz="2750" spc="20" dirty="0">
                <a:latin typeface="Segoe UI"/>
                <a:cs typeface="Segoe UI"/>
              </a:rPr>
              <a:t>addition</a:t>
            </a:r>
            <a:r>
              <a:rPr sz="2750" spc="5" dirty="0">
                <a:latin typeface="Segoe UI"/>
                <a:cs typeface="Segoe UI"/>
              </a:rPr>
              <a:t> </a:t>
            </a:r>
            <a:r>
              <a:rPr sz="2750" spc="25" dirty="0">
                <a:latin typeface="Segoe UI"/>
                <a:cs typeface="Segoe UI"/>
              </a:rPr>
              <a:t>to </a:t>
            </a:r>
            <a:r>
              <a:rPr sz="2750" spc="10" dirty="0">
                <a:latin typeface="Segoe UI"/>
                <a:cs typeface="Segoe UI"/>
              </a:rPr>
              <a:t>learning</a:t>
            </a:r>
            <a:r>
              <a:rPr sz="2750" spc="90" dirty="0">
                <a:latin typeface="Segoe UI"/>
                <a:cs typeface="Segoe UI"/>
              </a:rPr>
              <a:t> </a:t>
            </a:r>
            <a:r>
              <a:rPr sz="2750" spc="20" dirty="0">
                <a:latin typeface="Segoe UI"/>
                <a:cs typeface="Segoe UI"/>
              </a:rPr>
              <a:t>about</a:t>
            </a:r>
            <a:r>
              <a:rPr sz="2750" spc="40" dirty="0">
                <a:latin typeface="Segoe UI"/>
                <a:cs typeface="Segoe UI"/>
              </a:rPr>
              <a:t> </a:t>
            </a:r>
            <a:r>
              <a:rPr sz="2750" spc="15" dirty="0">
                <a:latin typeface="Segoe UI"/>
                <a:cs typeface="Segoe UI"/>
              </a:rPr>
              <a:t>various </a:t>
            </a:r>
            <a:r>
              <a:rPr sz="2750" spc="-740" dirty="0">
                <a:latin typeface="Segoe UI"/>
                <a:cs typeface="Segoe UI"/>
              </a:rPr>
              <a:t> </a:t>
            </a:r>
            <a:r>
              <a:rPr sz="2750" spc="20" dirty="0">
                <a:latin typeface="Segoe UI"/>
                <a:cs typeface="Segoe UI"/>
              </a:rPr>
              <a:t>methods</a:t>
            </a:r>
            <a:r>
              <a:rPr sz="2750" spc="10" dirty="0">
                <a:latin typeface="Segoe UI"/>
                <a:cs typeface="Segoe UI"/>
              </a:rPr>
              <a:t> </a:t>
            </a:r>
            <a:r>
              <a:rPr sz="2750" spc="25" dirty="0">
                <a:latin typeface="Segoe UI"/>
                <a:cs typeface="Segoe UI"/>
              </a:rPr>
              <a:t>for</a:t>
            </a:r>
            <a:r>
              <a:rPr sz="2750" spc="10" dirty="0">
                <a:latin typeface="Segoe UI"/>
                <a:cs typeface="Segoe UI"/>
              </a:rPr>
              <a:t> extracting</a:t>
            </a:r>
            <a:r>
              <a:rPr sz="2750" spc="5" dirty="0">
                <a:latin typeface="Segoe UI"/>
                <a:cs typeface="Segoe UI"/>
              </a:rPr>
              <a:t> </a:t>
            </a:r>
            <a:r>
              <a:rPr sz="2750" spc="25" dirty="0">
                <a:latin typeface="Segoe UI"/>
                <a:cs typeface="Segoe UI"/>
              </a:rPr>
              <a:t>data</a:t>
            </a:r>
            <a:r>
              <a:rPr sz="2750" spc="5" dirty="0">
                <a:latin typeface="Segoe UI"/>
                <a:cs typeface="Segoe UI"/>
              </a:rPr>
              <a:t> </a:t>
            </a:r>
            <a:r>
              <a:rPr sz="2750" spc="25" dirty="0">
                <a:latin typeface="Segoe UI"/>
                <a:cs typeface="Segoe UI"/>
              </a:rPr>
              <a:t>from</a:t>
            </a:r>
            <a:r>
              <a:rPr sz="2750" spc="-5" dirty="0">
                <a:latin typeface="Segoe UI"/>
                <a:cs typeface="Segoe UI"/>
              </a:rPr>
              <a:t> </a:t>
            </a:r>
            <a:r>
              <a:rPr sz="2750" spc="15" dirty="0">
                <a:latin typeface="Segoe UI"/>
                <a:cs typeface="Segoe UI"/>
              </a:rPr>
              <a:t>session</a:t>
            </a:r>
            <a:r>
              <a:rPr sz="2750" spc="-5" dirty="0">
                <a:latin typeface="Segoe UI"/>
                <a:cs typeface="Segoe UI"/>
              </a:rPr>
              <a:t> </a:t>
            </a:r>
            <a:r>
              <a:rPr sz="2750" spc="20" dirty="0">
                <a:latin typeface="Segoe UI"/>
                <a:cs typeface="Segoe UI"/>
              </a:rPr>
              <a:t>targets.</a:t>
            </a:r>
            <a:endParaRPr sz="2750">
              <a:latin typeface="Segoe UI"/>
              <a:cs typeface="Segoe U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spc="15" dirty="0"/>
              <a:t>10</a:t>
            </a:r>
            <a:endParaRPr sz="4800" dirty="0"/>
          </a:p>
        </p:txBody>
      </p:sp>
      <p:sp>
        <p:nvSpPr>
          <p:cNvPr id="4" name="object 4"/>
          <p:cNvSpPr txBox="1"/>
          <p:nvPr/>
        </p:nvSpPr>
        <p:spPr>
          <a:xfrm>
            <a:off x="3282696" y="2903855"/>
            <a:ext cx="5396230" cy="449580"/>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Monitoring,</a:t>
            </a:r>
            <a:r>
              <a:rPr sz="2750" spc="-20" dirty="0">
                <a:solidFill>
                  <a:srgbClr val="FFFFFF"/>
                </a:solidFill>
                <a:latin typeface="Segoe UI"/>
                <a:cs typeface="Segoe UI"/>
              </a:rPr>
              <a:t> </a:t>
            </a:r>
            <a:r>
              <a:rPr sz="2750" spc="5" dirty="0">
                <a:solidFill>
                  <a:srgbClr val="FFFFFF"/>
                </a:solidFill>
                <a:latin typeface="Segoe UI"/>
                <a:cs typeface="Segoe UI"/>
              </a:rPr>
              <a:t>Tracing,</a:t>
            </a:r>
            <a:r>
              <a:rPr sz="2750" spc="125"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5" dirty="0">
                <a:solidFill>
                  <a:srgbClr val="FFFFFF"/>
                </a:solidFill>
                <a:latin typeface="Segoe UI"/>
                <a:cs typeface="Segoe UI"/>
              </a:rPr>
              <a:t>Baselines</a:t>
            </a:r>
            <a:endParaRPr sz="2750">
              <a:latin typeface="Segoe UI"/>
              <a:cs typeface="Segoe U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316278" cy="3566361"/>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This module describes tools and techniques you can use to monitor and trace Microsoft® SQL Server® performance data, and to create baselines to assess future changes in performance. It focuses on data collection strategy and techniques to </a:t>
            </a:r>
            <a:r>
              <a:rPr lang="en-GB" sz="1600" b="0" i="0" u="none" strike="noStrike" baseline="0" dirty="0" err="1">
                <a:latin typeface="Segoe"/>
              </a:rPr>
              <a:t>analyze</a:t>
            </a:r>
            <a:r>
              <a:rPr lang="en-GB" sz="1600" b="0" i="0" u="none" strike="noStrike" baseline="0" dirty="0">
                <a:latin typeface="Segoe"/>
              </a:rPr>
              <a:t> the collected data.</a:t>
            </a:r>
          </a:p>
          <a:p>
            <a:pPr algn="l"/>
            <a:endParaRPr lang="en-GB" sz="1800" b="0" i="0" u="none" strike="noStrike" baseline="0" dirty="0">
              <a:latin typeface="Segoe"/>
            </a:endParaRPr>
          </a:p>
          <a:p>
            <a:pPr marL="457200" indent="-457200" algn="l">
              <a:buFont typeface="Arial" panose="020B0604020202020204" pitchFamily="34" charset="0"/>
              <a:buChar char="•"/>
            </a:pPr>
            <a:r>
              <a:rPr sz="2750" spc="15" dirty="0">
                <a:latin typeface="Segoe UI"/>
                <a:cs typeface="Segoe UI"/>
              </a:rPr>
              <a:t>Monitoring</a:t>
            </a:r>
            <a:r>
              <a:rPr sz="2750" dirty="0">
                <a:latin typeface="Segoe UI"/>
                <a:cs typeface="Segoe UI"/>
              </a:rPr>
              <a:t> </a:t>
            </a:r>
            <a:r>
              <a:rPr sz="2750" spc="15" dirty="0">
                <a:latin typeface="Segoe UI"/>
                <a:cs typeface="Segoe UI"/>
              </a:rPr>
              <a:t>and</a:t>
            </a:r>
            <a:r>
              <a:rPr sz="2750" spc="65" dirty="0">
                <a:latin typeface="Segoe UI"/>
                <a:cs typeface="Segoe UI"/>
              </a:rPr>
              <a:t> </a:t>
            </a:r>
            <a:r>
              <a:rPr sz="2750" spc="10" dirty="0">
                <a:latin typeface="Segoe UI"/>
                <a:cs typeface="Segoe UI"/>
              </a:rPr>
              <a:t>Tracing</a:t>
            </a:r>
            <a:endParaRPr sz="2750" dirty="0">
              <a:latin typeface="Segoe UI"/>
              <a:cs typeface="Segoe UI"/>
            </a:endParaRPr>
          </a:p>
          <a:p>
            <a:pPr marL="457200" indent="-457200">
              <a:lnSpc>
                <a:spcPct val="10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Baselining and Benchmarking</a:t>
            </a: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316278" cy="5813130"/>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1:</a:t>
            </a:r>
            <a:r>
              <a:rPr sz="2750" spc="-15" dirty="0">
                <a:solidFill>
                  <a:srgbClr val="FFFFFF"/>
                </a:solidFill>
                <a:latin typeface="Segoe UI"/>
                <a:cs typeface="Segoe UI"/>
              </a:rPr>
              <a:t> </a:t>
            </a:r>
            <a:r>
              <a:rPr sz="2750" spc="15" dirty="0">
                <a:solidFill>
                  <a:srgbClr val="FFFFFF"/>
                </a:solidFill>
                <a:latin typeface="Segoe UI"/>
                <a:cs typeface="Segoe UI"/>
              </a:rPr>
              <a:t>Monitoring</a:t>
            </a:r>
            <a:r>
              <a:rPr sz="2750" spc="8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5" dirty="0">
                <a:solidFill>
                  <a:srgbClr val="FFFFFF"/>
                </a:solidFill>
                <a:latin typeface="Segoe UI"/>
                <a:cs typeface="Segoe UI"/>
              </a:rPr>
              <a:t>Tracing</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This lesson describes the tools that you can use to monitor and trace SQL Server diagnostic data.  Monitoring SQL Server enables you to detect performance problems as and when they happen or before they happen, so you can resolve issues proactively. You can also use the trace and monitoring data to establish a baseline and create a benchmark for SQL Server performance.</a:t>
            </a:r>
            <a:endParaRPr lang="en-GB" sz="2400" spc="15" dirty="0">
              <a:latin typeface="Segoe UI"/>
              <a:cs typeface="Segoe UI"/>
            </a:endParaRPr>
          </a:p>
          <a:p>
            <a:pPr marL="355600" indent="-342900">
              <a:lnSpc>
                <a:spcPct val="100000"/>
              </a:lnSpc>
              <a:buClr>
                <a:srgbClr val="006FC0"/>
              </a:buClr>
              <a:buSzPct val="92727"/>
              <a:buFont typeface="Arial" panose="020B0604020202020204" pitchFamily="34" charset="0"/>
              <a:buChar char="•"/>
              <a:tabLst>
                <a:tab pos="184150" algn="l"/>
              </a:tabLst>
            </a:pPr>
            <a:r>
              <a:rPr sz="2000" spc="15" dirty="0">
                <a:latin typeface="Segoe UI"/>
                <a:cs typeface="Segoe UI"/>
              </a:rPr>
              <a:t>Dynamic</a:t>
            </a:r>
            <a:r>
              <a:rPr sz="2000" spc="40" dirty="0">
                <a:latin typeface="Segoe UI"/>
                <a:cs typeface="Segoe UI"/>
              </a:rPr>
              <a:t> </a:t>
            </a:r>
            <a:r>
              <a:rPr sz="2000" spc="10" dirty="0">
                <a:latin typeface="Segoe UI"/>
                <a:cs typeface="Segoe UI"/>
              </a:rPr>
              <a:t>Management</a:t>
            </a:r>
            <a:r>
              <a:rPr sz="2000" spc="160" dirty="0">
                <a:latin typeface="Segoe UI"/>
                <a:cs typeface="Segoe UI"/>
              </a:rPr>
              <a:t> </a:t>
            </a:r>
            <a:r>
              <a:rPr sz="2000" spc="15" dirty="0">
                <a:latin typeface="Segoe UI"/>
                <a:cs typeface="Segoe UI"/>
              </a:rPr>
              <a:t>Objects</a:t>
            </a:r>
            <a:endParaRPr sz="2000" dirty="0">
              <a:latin typeface="Segoe UI"/>
              <a:cs typeface="Segoe UI"/>
            </a:endParaRPr>
          </a:p>
          <a:p>
            <a:pPr marL="355600" indent="-342900">
              <a:lnSpc>
                <a:spcPct val="100000"/>
              </a:lnSpc>
              <a:spcBef>
                <a:spcPts val="680"/>
              </a:spcBef>
              <a:buClr>
                <a:srgbClr val="006FC0"/>
              </a:buClr>
              <a:buSzPct val="92727"/>
              <a:buFont typeface="Arial" panose="020B0604020202020204" pitchFamily="34" charset="0"/>
              <a:buChar char="•"/>
              <a:tabLst>
                <a:tab pos="184150" algn="l"/>
              </a:tabLst>
            </a:pPr>
            <a:r>
              <a:rPr sz="2000" spc="25" dirty="0">
                <a:latin typeface="Segoe UI"/>
                <a:cs typeface="Segoe UI"/>
              </a:rPr>
              <a:t>Windows</a:t>
            </a:r>
            <a:r>
              <a:rPr sz="2000" spc="5" dirty="0">
                <a:latin typeface="Segoe UI"/>
                <a:cs typeface="Segoe UI"/>
              </a:rPr>
              <a:t> </a:t>
            </a:r>
            <a:r>
              <a:rPr sz="2000" spc="15" dirty="0">
                <a:latin typeface="Segoe UI"/>
                <a:cs typeface="Segoe UI"/>
              </a:rPr>
              <a:t>Performance</a:t>
            </a:r>
            <a:r>
              <a:rPr sz="2000" spc="35" dirty="0">
                <a:latin typeface="Segoe UI"/>
                <a:cs typeface="Segoe UI"/>
              </a:rPr>
              <a:t> </a:t>
            </a:r>
            <a:r>
              <a:rPr sz="2000" spc="20" dirty="0">
                <a:latin typeface="Segoe UI"/>
                <a:cs typeface="Segoe UI"/>
              </a:rPr>
              <a:t>Monitor</a:t>
            </a:r>
            <a:endParaRPr sz="2000" dirty="0">
              <a:latin typeface="Segoe UI"/>
              <a:cs typeface="Segoe UI"/>
            </a:endParaRPr>
          </a:p>
          <a:p>
            <a:pPr marL="355600" indent="-342900">
              <a:lnSpc>
                <a:spcPct val="100000"/>
              </a:lnSpc>
              <a:spcBef>
                <a:spcPts val="680"/>
              </a:spcBef>
              <a:buClr>
                <a:srgbClr val="006FC0"/>
              </a:buClr>
              <a:buSzPct val="92727"/>
              <a:buFont typeface="Arial" panose="020B0604020202020204" pitchFamily="34" charset="0"/>
              <a:buChar char="•"/>
              <a:tabLst>
                <a:tab pos="184150" algn="l"/>
              </a:tabLst>
            </a:pPr>
            <a:r>
              <a:rPr sz="2000" spc="20" dirty="0">
                <a:latin typeface="Segoe UI"/>
                <a:cs typeface="Segoe UI"/>
              </a:rPr>
              <a:t>Activity</a:t>
            </a:r>
            <a:r>
              <a:rPr sz="2000" spc="-105" dirty="0">
                <a:latin typeface="Segoe UI"/>
                <a:cs typeface="Segoe UI"/>
              </a:rPr>
              <a:t> </a:t>
            </a:r>
            <a:r>
              <a:rPr sz="2000" spc="20" dirty="0">
                <a:latin typeface="Segoe UI"/>
                <a:cs typeface="Segoe UI"/>
              </a:rPr>
              <a:t>Monitor</a:t>
            </a:r>
            <a:endParaRPr sz="2000" dirty="0">
              <a:latin typeface="Segoe UI"/>
              <a:cs typeface="Segoe UI"/>
            </a:endParaRPr>
          </a:p>
          <a:p>
            <a:pPr marL="355600" indent="-342900">
              <a:lnSpc>
                <a:spcPct val="100000"/>
              </a:lnSpc>
              <a:spcBef>
                <a:spcPts val="680"/>
              </a:spcBef>
              <a:buClr>
                <a:srgbClr val="006FC0"/>
              </a:buClr>
              <a:buSzPct val="92727"/>
              <a:buFont typeface="Arial" panose="020B0604020202020204" pitchFamily="34" charset="0"/>
              <a:buChar char="•"/>
              <a:tabLst>
                <a:tab pos="184150" algn="l"/>
              </a:tabLst>
            </a:pPr>
            <a:r>
              <a:rPr sz="2000" spc="15" dirty="0">
                <a:latin typeface="Segoe UI"/>
                <a:cs typeface="Segoe UI"/>
              </a:rPr>
              <a:t>Extended</a:t>
            </a:r>
            <a:r>
              <a:rPr sz="2000" spc="30" dirty="0">
                <a:latin typeface="Segoe UI"/>
                <a:cs typeface="Segoe UI"/>
              </a:rPr>
              <a:t> </a:t>
            </a:r>
            <a:r>
              <a:rPr sz="2000" spc="20" dirty="0">
                <a:latin typeface="Segoe UI"/>
                <a:cs typeface="Segoe UI"/>
              </a:rPr>
              <a:t>Events</a:t>
            </a:r>
            <a:endParaRPr sz="2000" dirty="0">
              <a:latin typeface="Segoe UI"/>
              <a:cs typeface="Segoe UI"/>
            </a:endParaRPr>
          </a:p>
          <a:p>
            <a:pPr marL="355600" indent="-342900">
              <a:lnSpc>
                <a:spcPct val="100000"/>
              </a:lnSpc>
              <a:spcBef>
                <a:spcPts val="680"/>
              </a:spcBef>
              <a:buClr>
                <a:srgbClr val="006FC0"/>
              </a:buClr>
              <a:buSzPct val="92727"/>
              <a:buFont typeface="Arial" panose="020B0604020202020204" pitchFamily="34" charset="0"/>
              <a:buChar char="•"/>
              <a:tabLst>
                <a:tab pos="184150" algn="l"/>
              </a:tabLst>
            </a:pPr>
            <a:r>
              <a:rPr sz="2000" spc="20" dirty="0">
                <a:latin typeface="Segoe UI"/>
                <a:cs typeface="Segoe UI"/>
              </a:rPr>
              <a:t>SQL</a:t>
            </a:r>
            <a:r>
              <a:rPr sz="2000" spc="10" dirty="0">
                <a:latin typeface="Segoe UI"/>
                <a:cs typeface="Segoe UI"/>
              </a:rPr>
              <a:t> Server</a:t>
            </a:r>
            <a:r>
              <a:rPr sz="2000" spc="-20" dirty="0">
                <a:latin typeface="Segoe UI"/>
                <a:cs typeface="Segoe UI"/>
              </a:rPr>
              <a:t> </a:t>
            </a:r>
            <a:r>
              <a:rPr sz="2000" spc="15" dirty="0">
                <a:latin typeface="Segoe UI"/>
                <a:cs typeface="Segoe UI"/>
              </a:rPr>
              <a:t>Profiler</a:t>
            </a:r>
            <a:endParaRPr sz="2000" dirty="0">
              <a:latin typeface="Segoe UI"/>
              <a:cs typeface="Segoe UI"/>
            </a:endParaRPr>
          </a:p>
          <a:p>
            <a:pPr marL="355600" indent="-342900">
              <a:lnSpc>
                <a:spcPct val="100000"/>
              </a:lnSpc>
              <a:spcBef>
                <a:spcPts val="680"/>
              </a:spcBef>
              <a:buClr>
                <a:srgbClr val="006FC0"/>
              </a:buClr>
              <a:buSzPct val="92727"/>
              <a:buFont typeface="Arial" panose="020B0604020202020204" pitchFamily="34" charset="0"/>
              <a:buChar char="•"/>
              <a:tabLst>
                <a:tab pos="184150" algn="l"/>
              </a:tabLst>
            </a:pPr>
            <a:r>
              <a:rPr sz="2000" spc="15" dirty="0">
                <a:latin typeface="Segoe UI"/>
                <a:cs typeface="Segoe UI"/>
              </a:rPr>
              <a:t>Analyzing</a:t>
            </a:r>
            <a:r>
              <a:rPr sz="2000" dirty="0">
                <a:latin typeface="Segoe UI"/>
                <a:cs typeface="Segoe UI"/>
              </a:rPr>
              <a:t> </a:t>
            </a:r>
            <a:r>
              <a:rPr sz="2000" spc="10" dirty="0">
                <a:latin typeface="Segoe UI"/>
                <a:cs typeface="Segoe UI"/>
              </a:rPr>
              <a:t>Trace</a:t>
            </a:r>
            <a:r>
              <a:rPr sz="2000" spc="90" dirty="0">
                <a:latin typeface="Segoe UI"/>
                <a:cs typeface="Segoe UI"/>
              </a:rPr>
              <a:t> </a:t>
            </a:r>
            <a:r>
              <a:rPr sz="2000" spc="20" dirty="0">
                <a:latin typeface="Segoe UI"/>
                <a:cs typeface="Segoe UI"/>
              </a:rPr>
              <a:t>Data</a:t>
            </a:r>
            <a:endParaRPr sz="2000" dirty="0">
              <a:latin typeface="Segoe UI"/>
              <a:cs typeface="Segoe UI"/>
            </a:endParaRPr>
          </a:p>
          <a:p>
            <a:pPr marL="355600" indent="-342900">
              <a:lnSpc>
                <a:spcPct val="100000"/>
              </a:lnSpc>
              <a:spcBef>
                <a:spcPts val="680"/>
              </a:spcBef>
              <a:buClr>
                <a:srgbClr val="006FC0"/>
              </a:buClr>
              <a:buSzPct val="92727"/>
              <a:buFont typeface="Arial" panose="020B0604020202020204" pitchFamily="34" charset="0"/>
              <a:buChar char="•"/>
              <a:tabLst>
                <a:tab pos="184150" algn="l"/>
              </a:tabLst>
            </a:pPr>
            <a:r>
              <a:rPr sz="2000" spc="5" dirty="0">
                <a:latin typeface="Segoe UI"/>
                <a:cs typeface="Segoe UI"/>
              </a:rPr>
              <a:t>Trace</a:t>
            </a:r>
            <a:r>
              <a:rPr sz="2000" spc="10" dirty="0">
                <a:latin typeface="Segoe UI"/>
                <a:cs typeface="Segoe UI"/>
              </a:rPr>
              <a:t> </a:t>
            </a:r>
            <a:r>
              <a:rPr sz="2000" spc="5" dirty="0">
                <a:latin typeface="Segoe UI"/>
                <a:cs typeface="Segoe UI"/>
              </a:rPr>
              <a:t>Replay</a:t>
            </a:r>
            <a:endParaRPr sz="2000" dirty="0">
              <a:latin typeface="Segoe UI"/>
              <a:cs typeface="Segoe UI"/>
            </a:endParaRPr>
          </a:p>
          <a:p>
            <a:pPr marL="355600" marR="5080" indent="-342900">
              <a:lnSpc>
                <a:spcPct val="100000"/>
              </a:lnSpc>
              <a:spcBef>
                <a:spcPts val="680"/>
              </a:spcBef>
              <a:buClr>
                <a:srgbClr val="006FC0"/>
              </a:buClr>
              <a:buSzPct val="92727"/>
              <a:buFont typeface="Arial" panose="020B0604020202020204" pitchFamily="34" charset="0"/>
              <a:buChar char="•"/>
              <a:tabLst>
                <a:tab pos="184150" algn="l"/>
              </a:tabLst>
            </a:pPr>
            <a:r>
              <a:rPr sz="2000" spc="20" dirty="0">
                <a:latin typeface="Segoe UI"/>
                <a:cs typeface="Segoe UI"/>
              </a:rPr>
              <a:t>Demonstration:</a:t>
            </a:r>
            <a:r>
              <a:rPr sz="2000" spc="5" dirty="0">
                <a:latin typeface="Segoe UI"/>
                <a:cs typeface="Segoe UI"/>
              </a:rPr>
              <a:t> </a:t>
            </a:r>
            <a:r>
              <a:rPr sz="2000" spc="15" dirty="0">
                <a:latin typeface="Segoe UI"/>
                <a:cs typeface="Segoe UI"/>
              </a:rPr>
              <a:t>Analyzing</a:t>
            </a:r>
            <a:r>
              <a:rPr sz="2000" spc="95" dirty="0">
                <a:latin typeface="Segoe UI"/>
                <a:cs typeface="Segoe UI"/>
              </a:rPr>
              <a:t> </a:t>
            </a:r>
            <a:r>
              <a:rPr sz="2000" spc="15" dirty="0">
                <a:latin typeface="Segoe UI"/>
                <a:cs typeface="Segoe UI"/>
              </a:rPr>
              <a:t>Performance</a:t>
            </a:r>
            <a:r>
              <a:rPr sz="2000" spc="30" dirty="0">
                <a:latin typeface="Segoe UI"/>
                <a:cs typeface="Segoe UI"/>
              </a:rPr>
              <a:t> </a:t>
            </a:r>
            <a:r>
              <a:rPr sz="2000" spc="20" dirty="0">
                <a:latin typeface="Segoe UI"/>
                <a:cs typeface="Segoe UI"/>
              </a:rPr>
              <a:t>Monitor </a:t>
            </a:r>
            <a:r>
              <a:rPr sz="2000" spc="-740" dirty="0">
                <a:latin typeface="Segoe UI"/>
                <a:cs typeface="Segoe UI"/>
              </a:rPr>
              <a:t> </a:t>
            </a:r>
            <a:r>
              <a:rPr sz="2000" spc="20" dirty="0">
                <a:latin typeface="Segoe UI"/>
                <a:cs typeface="Segoe UI"/>
              </a:rPr>
              <a:t>Data</a:t>
            </a:r>
            <a:endParaRPr sz="2000" dirty="0">
              <a:latin typeface="Segoe UI"/>
              <a:cs typeface="Segoe U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162291" cy="4733668"/>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Dynamic</a:t>
            </a:r>
            <a:r>
              <a:rPr sz="2750" spc="40" dirty="0">
                <a:solidFill>
                  <a:srgbClr val="FFFFFF"/>
                </a:solidFill>
                <a:latin typeface="Segoe UI"/>
                <a:cs typeface="Segoe UI"/>
              </a:rPr>
              <a:t> </a:t>
            </a:r>
            <a:r>
              <a:rPr sz="2750" spc="10" dirty="0">
                <a:solidFill>
                  <a:srgbClr val="FFFFFF"/>
                </a:solidFill>
                <a:latin typeface="Segoe UI"/>
                <a:cs typeface="Segoe UI"/>
              </a:rPr>
              <a:t>Management</a:t>
            </a:r>
            <a:r>
              <a:rPr sz="2750" spc="155" dirty="0">
                <a:solidFill>
                  <a:srgbClr val="FFFFFF"/>
                </a:solidFill>
                <a:latin typeface="Segoe UI"/>
                <a:cs typeface="Segoe UI"/>
              </a:rPr>
              <a:t> </a:t>
            </a:r>
            <a:r>
              <a:rPr sz="2750" spc="10" dirty="0">
                <a:solidFill>
                  <a:srgbClr val="FFFFFF"/>
                </a:solidFill>
                <a:latin typeface="Segoe UI"/>
                <a:cs typeface="Segoe UI"/>
              </a:rPr>
              <a:t>Objects</a:t>
            </a:r>
            <a:endParaRPr sz="2750" dirty="0">
              <a:latin typeface="Segoe UI"/>
              <a:cs typeface="Segoe UI"/>
            </a:endParaRPr>
          </a:p>
          <a:p>
            <a:pPr algn="l"/>
            <a:endParaRPr lang="en-GB" sz="1800" b="0" i="0" u="none" strike="noStrike" baseline="0" dirty="0">
              <a:latin typeface="Segoe"/>
            </a:endParaRPr>
          </a:p>
          <a:p>
            <a:pPr algn="l">
              <a:lnSpc>
                <a:spcPct val="150000"/>
              </a:lnSpc>
            </a:pPr>
            <a:r>
              <a:rPr lang="en-GB" sz="1600" b="0" i="0" u="none" strike="noStrike" baseline="0" dirty="0">
                <a:latin typeface="Segoe"/>
              </a:rPr>
              <a:t>DMOs are a collection of dynamic management views (DMVs) and dynamic management functions (DMFs) that you can use to monitor the health of a</a:t>
            </a:r>
          </a:p>
          <a:p>
            <a:pPr algn="l">
              <a:lnSpc>
                <a:spcPct val="150000"/>
              </a:lnSpc>
            </a:pPr>
            <a:r>
              <a:rPr lang="en-GB" sz="1600" b="0" i="0" u="none" strike="noStrike" baseline="0" dirty="0">
                <a:latin typeface="Segoe"/>
              </a:rPr>
              <a:t>SQL Server instance or database.</a:t>
            </a:r>
          </a:p>
          <a:p>
            <a:pPr algn="l">
              <a:lnSpc>
                <a:spcPct val="150000"/>
              </a:lnSpc>
            </a:pPr>
            <a:r>
              <a:rPr lang="en-GB" sz="1600" b="0" i="0" u="none" strike="noStrike" baseline="0" dirty="0">
                <a:latin typeface="Segoe"/>
              </a:rPr>
              <a:t>You can query a DMV by using Transact-SQL in the same way that you can query other views. A DMF is a table-valued function that accepts one or </a:t>
            </a:r>
            <a:r>
              <a:rPr lang="fr-FR" sz="1600" b="0" i="0" u="none" strike="noStrike" baseline="0" dirty="0">
                <a:latin typeface="Segoe"/>
              </a:rPr>
              <a:t>more </a:t>
            </a:r>
            <a:r>
              <a:rPr lang="fr-FR" sz="1600" b="0" i="0" u="none" strike="noStrike" baseline="0" dirty="0" err="1">
                <a:latin typeface="Segoe"/>
              </a:rPr>
              <a:t>parameters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Server-scoped DMOs are stored in the sys schema of the master database and provide information at the instance level. Querying a server-scoped DMO requires the VIEW SERVER STATE permission and the SELECT permission on the appropriate object.</a:t>
            </a:r>
          </a:p>
          <a:p>
            <a:pPr marL="285750" indent="-285750" algn="l">
              <a:lnSpc>
                <a:spcPct val="150000"/>
              </a:lnSpc>
              <a:buFont typeface="Arial" panose="020B0604020202020204" pitchFamily="34" charset="0"/>
              <a:buChar char="•"/>
            </a:pPr>
            <a:r>
              <a:rPr lang="en-GB" sz="1600" b="0" i="0" u="none" strike="noStrike" baseline="0" dirty="0">
                <a:latin typeface="Segoe"/>
              </a:rPr>
              <a:t>Database-scoped DMOs are stored in the sys schema of each database and provide information at the database level. Querying a database-scoped DMO requires the VIEW DATABASE STATE permission and the SELECT permission on the appropriate object.</a:t>
            </a:r>
            <a:endParaRPr sz="2400" dirty="0">
              <a:latin typeface="Segoe UI"/>
              <a:cs typeface="Segoe U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162291" cy="1779013"/>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Dynamic</a:t>
            </a:r>
            <a:r>
              <a:rPr sz="2750" spc="40" dirty="0">
                <a:solidFill>
                  <a:srgbClr val="FFFFFF"/>
                </a:solidFill>
                <a:latin typeface="Segoe UI"/>
                <a:cs typeface="Segoe UI"/>
              </a:rPr>
              <a:t> </a:t>
            </a:r>
            <a:r>
              <a:rPr sz="2750" spc="10" dirty="0">
                <a:solidFill>
                  <a:srgbClr val="FFFFFF"/>
                </a:solidFill>
                <a:latin typeface="Segoe UI"/>
                <a:cs typeface="Segoe UI"/>
              </a:rPr>
              <a:t>Management</a:t>
            </a:r>
            <a:r>
              <a:rPr sz="2750" spc="155" dirty="0">
                <a:solidFill>
                  <a:srgbClr val="FFFFFF"/>
                </a:solidFill>
                <a:latin typeface="Segoe UI"/>
                <a:cs typeface="Segoe UI"/>
              </a:rPr>
              <a:t> </a:t>
            </a:r>
            <a:r>
              <a:rPr sz="2750" spc="10" dirty="0">
                <a:solidFill>
                  <a:srgbClr val="FFFFFF"/>
                </a:solidFill>
                <a:latin typeface="Segoe UI"/>
                <a:cs typeface="Segoe UI"/>
              </a:rPr>
              <a:t>Objects</a:t>
            </a:r>
            <a:endParaRPr sz="2750" dirty="0">
              <a:latin typeface="Segoe UI"/>
              <a:cs typeface="Segoe UI"/>
            </a:endParaRPr>
          </a:p>
          <a:p>
            <a:pPr algn="l"/>
            <a:endParaRPr lang="en-GB" sz="1800" b="0" i="0" u="none" strike="noStrike" baseline="0" dirty="0">
              <a:latin typeface="Segoe"/>
            </a:endParaRPr>
          </a:p>
          <a:p>
            <a:pPr algn="l">
              <a:lnSpc>
                <a:spcPct val="150000"/>
              </a:lnSpc>
            </a:pPr>
            <a:r>
              <a:rPr lang="en-GB" sz="1600" b="0" i="0" u="none" strike="noStrike" baseline="0" dirty="0">
                <a:latin typeface="Segoe"/>
              </a:rPr>
              <a:t>There are more than 150 DMOs covering many categories; they are an important and useful tool that you can use to monitor and tune SQL Server. You can identify the category of a DMV by its prefix, as shown in </a:t>
            </a:r>
            <a:r>
              <a:rPr lang="fr-FR" sz="1600" b="0" i="0" u="none" strike="noStrike" baseline="0" dirty="0">
                <a:latin typeface="Segoe"/>
              </a:rPr>
              <a:t>the </a:t>
            </a:r>
            <a:r>
              <a:rPr lang="fr-FR" sz="1600" b="0" i="0" u="none" strike="noStrike" baseline="0" dirty="0" err="1">
                <a:latin typeface="Segoe"/>
              </a:rPr>
              <a:t>following</a:t>
            </a:r>
            <a:r>
              <a:rPr lang="fr-FR" sz="1600" b="0" i="0" u="none" strike="noStrike" baseline="0" dirty="0">
                <a:latin typeface="Segoe"/>
              </a:rPr>
              <a:t> table:</a:t>
            </a:r>
            <a:endParaRPr lang="en-GB" sz="2000" dirty="0">
              <a:latin typeface="Segoe UI"/>
              <a:cs typeface="Segoe UI"/>
            </a:endParaRPr>
          </a:p>
        </p:txBody>
      </p:sp>
      <p:pic>
        <p:nvPicPr>
          <p:cNvPr id="6" name="Picture 5" descr="Table&#10;&#10;Description automatically generated">
            <a:extLst>
              <a:ext uri="{FF2B5EF4-FFF2-40B4-BE49-F238E27FC236}">
                <a16:creationId xmlns:a16="http://schemas.microsoft.com/office/drawing/2014/main" id="{C5C86933-7BD6-00EA-6F64-B64E2FCB4B0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21619" y="2312573"/>
            <a:ext cx="8100762" cy="2232853"/>
          </a:xfrm>
          <a:prstGeom prst="rect">
            <a:avLst/>
          </a:prstGeom>
        </p:spPr>
      </p:pic>
      <p:sp>
        <p:nvSpPr>
          <p:cNvPr id="9" name="TextBox 8">
            <a:extLst>
              <a:ext uri="{FF2B5EF4-FFF2-40B4-BE49-F238E27FC236}">
                <a16:creationId xmlns:a16="http://schemas.microsoft.com/office/drawing/2014/main" id="{7FF24156-2F79-F113-A80A-727A73CA8B8E}"/>
              </a:ext>
            </a:extLst>
          </p:cNvPr>
          <p:cNvSpPr txBox="1"/>
          <p:nvPr/>
        </p:nvSpPr>
        <p:spPr>
          <a:xfrm>
            <a:off x="609600" y="5029200"/>
            <a:ext cx="184731"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42320836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FF455CB4-AAD7-0685-D724-A84899329A10}"/>
              </a:ext>
            </a:extLst>
          </p:cNvPr>
          <p:cNvSpPr>
            <a:spLocks noGrp="1"/>
          </p:cNvSpPr>
          <p:nvPr>
            <p:ph type="title"/>
          </p:nvPr>
        </p:nvSpPr>
        <p:spPr>
          <a:xfrm>
            <a:off x="429260" y="109474"/>
            <a:ext cx="8285479" cy="576326"/>
          </a:xfrm>
        </p:spPr>
        <p:txBody>
          <a:bodyPr/>
          <a:lstStyle/>
          <a:p>
            <a:r>
              <a:rPr lang="en-GB" b="0" i="0" dirty="0">
                <a:effectLst/>
                <a:latin typeface="Segoe UI" panose="020B0502040204020203" pitchFamily="34" charset="0"/>
              </a:rPr>
              <a:t>What is SQL Server extended events?</a:t>
            </a:r>
            <a:br>
              <a:rPr lang="en-GB" b="0" i="0" dirty="0">
                <a:effectLst/>
                <a:latin typeface="Segoe UI" panose="020B0502040204020203" pitchFamily="34" charset="0"/>
              </a:rPr>
            </a:br>
            <a:endParaRPr lang="fr-FR" dirty="0"/>
          </a:p>
        </p:txBody>
      </p:sp>
      <p:sp>
        <p:nvSpPr>
          <p:cNvPr id="4" name="Text Placeholder 3">
            <a:extLst>
              <a:ext uri="{FF2B5EF4-FFF2-40B4-BE49-F238E27FC236}">
                <a16:creationId xmlns:a16="http://schemas.microsoft.com/office/drawing/2014/main" id="{9E68C17E-5637-823E-D8C5-0F0AE2B66D08}"/>
              </a:ext>
            </a:extLst>
          </p:cNvPr>
          <p:cNvSpPr>
            <a:spLocks noGrp="1"/>
          </p:cNvSpPr>
          <p:nvPr>
            <p:ph type="body" idx="1"/>
          </p:nvPr>
        </p:nvSpPr>
        <p:spPr>
          <a:xfrm>
            <a:off x="611821" y="1066800"/>
            <a:ext cx="7920355" cy="3647473"/>
          </a:xfrm>
        </p:spPr>
        <p:txBody>
          <a:bodyPr/>
          <a:lstStyle/>
          <a:p>
            <a:pPr algn="l" fontAlgn="base">
              <a:lnSpc>
                <a:spcPct val="150000"/>
              </a:lnSpc>
            </a:pPr>
            <a:r>
              <a:rPr lang="en-GB" sz="1600" b="0" i="0" dirty="0">
                <a:solidFill>
                  <a:srgbClr val="252525"/>
                </a:solidFill>
                <a:effectLst/>
                <a:latin typeface="Segoe UI" panose="020B0502040204020203" pitchFamily="34" charset="0"/>
              </a:rPr>
              <a:t>The </a:t>
            </a:r>
            <a:r>
              <a:rPr lang="en-GB" sz="1600" b="1" i="0" dirty="0" err="1">
                <a:solidFill>
                  <a:srgbClr val="252525"/>
                </a:solidFill>
                <a:effectLst/>
                <a:latin typeface="Segoe UI" panose="020B0502040204020203" pitchFamily="34" charset="0"/>
              </a:rPr>
              <a:t>sql_statement_completed</a:t>
            </a:r>
            <a:r>
              <a:rPr lang="en-GB" sz="1600" b="0" i="0" dirty="0">
                <a:solidFill>
                  <a:srgbClr val="252525"/>
                </a:solidFill>
                <a:effectLst/>
                <a:latin typeface="Segoe UI" panose="020B0502040204020203" pitchFamily="34" charset="0"/>
              </a:rPr>
              <a:t> event captures all queries which are executed against in the database and it involves the following metrics:</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CPU time</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Duration of the query execution</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Number of the logical reads</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Number of the physical reads</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SQL text and statement</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Number of the writes</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Client hostname</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Client application name</a:t>
            </a:r>
          </a:p>
        </p:txBody>
      </p:sp>
    </p:spTree>
    <p:extLst>
      <p:ext uri="{BB962C8B-B14F-4D97-AF65-F5344CB8AC3E}">
        <p14:creationId xmlns:p14="http://schemas.microsoft.com/office/powerpoint/2010/main" val="150872246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162291" cy="4733668"/>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Dynamic</a:t>
            </a:r>
            <a:r>
              <a:rPr sz="2750" spc="40" dirty="0">
                <a:solidFill>
                  <a:srgbClr val="FFFFFF"/>
                </a:solidFill>
                <a:latin typeface="Segoe UI"/>
                <a:cs typeface="Segoe UI"/>
              </a:rPr>
              <a:t> </a:t>
            </a:r>
            <a:r>
              <a:rPr sz="2750" spc="10" dirty="0">
                <a:solidFill>
                  <a:srgbClr val="FFFFFF"/>
                </a:solidFill>
                <a:latin typeface="Segoe UI"/>
                <a:cs typeface="Segoe UI"/>
              </a:rPr>
              <a:t>Management</a:t>
            </a:r>
            <a:r>
              <a:rPr sz="2750" spc="155" dirty="0">
                <a:solidFill>
                  <a:srgbClr val="FFFFFF"/>
                </a:solidFill>
                <a:latin typeface="Segoe UI"/>
                <a:cs typeface="Segoe UI"/>
              </a:rPr>
              <a:t> </a:t>
            </a:r>
            <a:r>
              <a:rPr sz="2750" spc="10" dirty="0">
                <a:solidFill>
                  <a:srgbClr val="FFFFFF"/>
                </a:solidFill>
                <a:latin typeface="Segoe UI"/>
                <a:cs typeface="Segoe UI"/>
              </a:rPr>
              <a:t>Objects</a:t>
            </a:r>
            <a:endParaRPr sz="2750" dirty="0">
              <a:latin typeface="Segoe UI"/>
              <a:cs typeface="Segoe UI"/>
            </a:endParaRPr>
          </a:p>
          <a:p>
            <a:pPr algn="l"/>
            <a:endParaRPr lang="en-GB" sz="1800" b="0" i="0" u="none" strike="noStrike" baseline="0" dirty="0">
              <a:latin typeface="Segoe"/>
            </a:endParaRPr>
          </a:p>
          <a:p>
            <a:pPr algn="l">
              <a:lnSpc>
                <a:spcPct val="150000"/>
              </a:lnSpc>
            </a:pPr>
            <a:r>
              <a:rPr lang="en-GB" sz="1600" b="0" i="0" u="none" strike="noStrike" baseline="0" dirty="0">
                <a:latin typeface="Segoe"/>
              </a:rPr>
              <a:t>The following DMVs are particularly valuable for gathering performance information:</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sys.dm_db_index_physical_stats</a:t>
            </a:r>
            <a:r>
              <a:rPr lang="en-GB" sz="1600" b="0" i="0" u="none" strike="noStrike" baseline="0" dirty="0">
                <a:latin typeface="Segoe"/>
              </a:rPr>
              <a:t>. This provides size and fragmentation information for all indexes.</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sys.dm_exec_rquests</a:t>
            </a:r>
            <a:r>
              <a:rPr lang="en-GB" sz="1600" b="0" i="0" u="none" strike="noStrike" baseline="0" dirty="0">
                <a:latin typeface="Segoe"/>
              </a:rPr>
              <a:t>. This provides information about currently running queries including start time, resource utilization, and estimated completion time. You can use it to identify blocking issues.</a:t>
            </a:r>
          </a:p>
          <a:p>
            <a:pPr marL="285750" indent="-285750" algn="l">
              <a:lnSpc>
                <a:spcPct val="150000"/>
              </a:lnSpc>
              <a:buFont typeface="Arial" panose="020B0604020202020204" pitchFamily="34" charset="0"/>
              <a:buChar char="•"/>
            </a:pPr>
            <a:r>
              <a:rPr lang="en-GB" sz="1600" b="1" i="0" u="none" strike="noStrike" baseline="0" dirty="0" err="1">
                <a:latin typeface="Segoe-Bold"/>
              </a:rPr>
              <a:t>sys.dm_io_virtual_file_stats</a:t>
            </a:r>
            <a:r>
              <a:rPr lang="en-GB" sz="1600" b="0" i="0" u="none" strike="noStrike" baseline="0" dirty="0">
                <a:latin typeface="Segoe"/>
              </a:rPr>
              <a:t>. This returns information about database file reads and writes. You can use it </a:t>
            </a:r>
            <a:r>
              <a:rPr lang="fr-FR" sz="1600" b="0" i="0" u="none" strike="noStrike" baseline="0" dirty="0">
                <a:latin typeface="Segoe"/>
              </a:rPr>
              <a:t>to </a:t>
            </a:r>
            <a:r>
              <a:rPr lang="fr-FR" sz="1600" b="0" i="0" u="none" strike="noStrike" baseline="0" dirty="0" err="1">
                <a:latin typeface="Segoe"/>
              </a:rPr>
              <a:t>identify</a:t>
            </a:r>
            <a:r>
              <a:rPr lang="fr-FR" sz="1600" b="0" i="0" u="none" strike="noStrike" baseline="0" dirty="0">
                <a:latin typeface="Segoe"/>
              </a:rPr>
              <a:t> contention issues.</a:t>
            </a:r>
          </a:p>
          <a:p>
            <a:pPr marL="285750" indent="-285750" algn="l">
              <a:lnSpc>
                <a:spcPct val="150000"/>
              </a:lnSpc>
              <a:buFont typeface="Arial" panose="020B0604020202020204" pitchFamily="34" charset="0"/>
              <a:buChar char="•"/>
            </a:pPr>
            <a:r>
              <a:rPr lang="en-GB" sz="1600" b="1" i="0" u="none" strike="noStrike" baseline="0" dirty="0" err="1">
                <a:latin typeface="Segoe-Bold"/>
              </a:rPr>
              <a:t>sys_dm_os_wait_stats</a:t>
            </a:r>
            <a:r>
              <a:rPr lang="en-GB" sz="1600" b="0" i="0" u="none" strike="noStrike" baseline="0" dirty="0">
                <a:latin typeface="Segoe"/>
              </a:rPr>
              <a:t>. This returns the total wait time for each wait type since instance </a:t>
            </a:r>
            <a:r>
              <a:rPr lang="en-GB" sz="1600" b="0" i="0" u="none" strike="noStrike" baseline="0" dirty="0" err="1">
                <a:latin typeface="Segoe"/>
              </a:rPr>
              <a:t>startup</a:t>
            </a:r>
            <a:r>
              <a:rPr lang="en-GB" sz="1600" b="0" i="0" u="none" strike="noStrike" baseline="0" dirty="0">
                <a:latin typeface="Segoe"/>
              </a:rPr>
              <a:t> or when the wait statistics were last cleared. You can clear wait statistics by using the </a:t>
            </a:r>
            <a:r>
              <a:rPr lang="en-GB" sz="1600" b="1" i="0" u="none" strike="noStrike" baseline="0" dirty="0">
                <a:latin typeface="Segoe-Bold"/>
              </a:rPr>
              <a:t>DBCC </a:t>
            </a:r>
            <a:r>
              <a:rPr lang="fr-FR" sz="1600" b="1" i="0" u="none" strike="noStrike" baseline="0" dirty="0">
                <a:latin typeface="Segoe-Bold"/>
              </a:rPr>
              <a:t>SQLPERF(WAITSTATS, CLEAR) </a:t>
            </a:r>
            <a:r>
              <a:rPr lang="fr-FR" sz="1600" b="0" i="0" u="none" strike="noStrike" baseline="0" dirty="0">
                <a:latin typeface="Segoe"/>
              </a:rPr>
              <a:t>command.</a:t>
            </a:r>
            <a:endParaRPr lang="en-GB" sz="1600" dirty="0">
              <a:latin typeface="Segoe UI"/>
              <a:cs typeface="Segoe UI"/>
            </a:endParaRPr>
          </a:p>
        </p:txBody>
      </p:sp>
      <p:sp>
        <p:nvSpPr>
          <p:cNvPr id="9" name="TextBox 8">
            <a:extLst>
              <a:ext uri="{FF2B5EF4-FFF2-40B4-BE49-F238E27FC236}">
                <a16:creationId xmlns:a16="http://schemas.microsoft.com/office/drawing/2014/main" id="{7FF24156-2F79-F113-A80A-727A73CA8B8E}"/>
              </a:ext>
            </a:extLst>
          </p:cNvPr>
          <p:cNvSpPr txBox="1"/>
          <p:nvPr/>
        </p:nvSpPr>
        <p:spPr>
          <a:xfrm>
            <a:off x="609600" y="5029200"/>
            <a:ext cx="184731" cy="369332"/>
          </a:xfrm>
          <a:prstGeom prst="rect">
            <a:avLst/>
          </a:prstGeom>
          <a:noFill/>
        </p:spPr>
        <p:txBody>
          <a:bodyPr wrap="none" rtlCol="0">
            <a:spAutoFit/>
          </a:bodyPr>
          <a:lstStyle/>
          <a:p>
            <a:endParaRPr lang="fr-FR" dirty="0"/>
          </a:p>
        </p:txBody>
      </p:sp>
    </p:spTree>
    <p:extLst>
      <p:ext uri="{BB962C8B-B14F-4D97-AF65-F5344CB8AC3E}">
        <p14:creationId xmlns:p14="http://schemas.microsoft.com/office/powerpoint/2010/main" val="269752311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27645" cy="2425344"/>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Windows</a:t>
            </a:r>
            <a:r>
              <a:rPr sz="2750" spc="10" dirty="0">
                <a:solidFill>
                  <a:srgbClr val="FFFFFF"/>
                </a:solidFill>
                <a:latin typeface="Segoe UI"/>
                <a:cs typeface="Segoe UI"/>
              </a:rPr>
              <a:t> </a:t>
            </a:r>
            <a:r>
              <a:rPr sz="2750" spc="15" dirty="0">
                <a:solidFill>
                  <a:srgbClr val="FFFFFF"/>
                </a:solidFill>
                <a:latin typeface="Segoe UI"/>
                <a:cs typeface="Segoe UI"/>
              </a:rPr>
              <a:t>Performance</a:t>
            </a:r>
            <a:r>
              <a:rPr sz="2750" spc="25" dirty="0">
                <a:solidFill>
                  <a:srgbClr val="FFFFFF"/>
                </a:solidFill>
                <a:latin typeface="Segoe UI"/>
                <a:cs typeface="Segoe UI"/>
              </a:rPr>
              <a:t> </a:t>
            </a:r>
            <a:r>
              <a:rPr sz="2750" spc="20" dirty="0">
                <a:solidFill>
                  <a:srgbClr val="FFFFFF"/>
                </a:solidFill>
                <a:latin typeface="Segoe UI"/>
                <a:cs typeface="Segoe UI"/>
              </a:rPr>
              <a:t>Monitor</a:t>
            </a:r>
            <a:endParaRPr sz="2750" dirty="0">
              <a:latin typeface="Segoe UI"/>
              <a:cs typeface="Segoe UI"/>
            </a:endParaRPr>
          </a:p>
          <a:p>
            <a:pPr algn="l"/>
            <a:endParaRPr lang="en-GB" sz="1800" b="0" i="0" u="none" strike="noStrike" baseline="0" dirty="0">
              <a:latin typeface="Segoe"/>
            </a:endParaRPr>
          </a:p>
          <a:p>
            <a:pPr algn="l"/>
            <a:endParaRPr lang="en-GB" dirty="0">
              <a:latin typeface="Segoe"/>
            </a:endParaRPr>
          </a:p>
          <a:p>
            <a:pPr algn="l">
              <a:lnSpc>
                <a:spcPct val="150000"/>
              </a:lnSpc>
            </a:pPr>
            <a:r>
              <a:rPr lang="en-GB" sz="1600" b="0" i="0" u="none" strike="noStrike" baseline="0" dirty="0">
                <a:latin typeface="Segoe"/>
              </a:rPr>
              <a:t>Windows Performance Monitor is a graphical tool for monitoring system performance. It is preinstalled with Windows and provides insight into current application and hardware performance by using built-in Windows</a:t>
            </a:r>
          </a:p>
          <a:p>
            <a:pPr algn="l">
              <a:lnSpc>
                <a:spcPct val="150000"/>
              </a:lnSpc>
            </a:pPr>
            <a:r>
              <a:rPr lang="fr-FR" sz="1600" b="0" i="0" u="none" strike="noStrike" baseline="0" dirty="0">
                <a:latin typeface="Segoe"/>
              </a:rPr>
              <a:t>performance </a:t>
            </a:r>
            <a:r>
              <a:rPr lang="fr-FR" sz="1600" b="0" i="0" u="none" strike="noStrike" baseline="0" dirty="0" err="1">
                <a:latin typeface="Segoe"/>
              </a:rPr>
              <a:t>counters</a:t>
            </a:r>
            <a:r>
              <a:rPr lang="fr-FR" sz="1600" b="0" i="0" u="none" strike="noStrike" baseline="0" dirty="0">
                <a:latin typeface="Segoe"/>
              </a:rPr>
              <a:t>.</a:t>
            </a:r>
            <a:endParaRPr sz="1600" dirty="0">
              <a:latin typeface="Segoe UI"/>
              <a:cs typeface="Segoe UI"/>
            </a:endParaRPr>
          </a:p>
        </p:txBody>
      </p:sp>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27645" cy="5558894"/>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Windows</a:t>
            </a:r>
            <a:r>
              <a:rPr sz="2750" spc="10" dirty="0">
                <a:solidFill>
                  <a:srgbClr val="FFFFFF"/>
                </a:solidFill>
                <a:latin typeface="Segoe UI"/>
                <a:cs typeface="Segoe UI"/>
              </a:rPr>
              <a:t> </a:t>
            </a:r>
            <a:r>
              <a:rPr sz="2750" spc="15" dirty="0">
                <a:solidFill>
                  <a:srgbClr val="FFFFFF"/>
                </a:solidFill>
                <a:latin typeface="Segoe UI"/>
                <a:cs typeface="Segoe UI"/>
              </a:rPr>
              <a:t>Performance</a:t>
            </a:r>
            <a:r>
              <a:rPr sz="2750" spc="25" dirty="0">
                <a:solidFill>
                  <a:srgbClr val="FFFFFF"/>
                </a:solidFill>
                <a:latin typeface="Segoe UI"/>
                <a:cs typeface="Segoe UI"/>
              </a:rPr>
              <a:t> </a:t>
            </a:r>
            <a:r>
              <a:rPr sz="2750" spc="20" dirty="0">
                <a:solidFill>
                  <a:srgbClr val="FFFFFF"/>
                </a:solidFill>
                <a:latin typeface="Segoe UI"/>
                <a:cs typeface="Segoe UI"/>
              </a:rPr>
              <a:t>Monitor</a:t>
            </a:r>
            <a:endParaRPr sz="2750" dirty="0">
              <a:latin typeface="Segoe UI"/>
              <a:cs typeface="Segoe UI"/>
            </a:endParaRPr>
          </a:p>
          <a:p>
            <a:pPr algn="l"/>
            <a:endParaRPr lang="en-GB" sz="1800" b="0" i="0" u="none" strike="noStrike" baseline="0" dirty="0">
              <a:latin typeface="Segoe"/>
            </a:endParaRPr>
          </a:p>
          <a:p>
            <a:pPr algn="l"/>
            <a:endParaRPr lang="en-GB" dirty="0">
              <a:latin typeface="Segoe"/>
            </a:endParaRPr>
          </a:p>
          <a:p>
            <a:pPr algn="l">
              <a:lnSpc>
                <a:spcPct val="150000"/>
              </a:lnSpc>
            </a:pPr>
            <a:r>
              <a:rPr lang="fr-FR" sz="1600" b="0" i="0" u="none" strike="noStrike" baseline="0" dirty="0">
                <a:latin typeface="Segoe"/>
              </a:rPr>
              <a:t>You can use Performance Monitor to:</a:t>
            </a:r>
          </a:p>
          <a:p>
            <a:pPr marL="285750" indent="-285750" algn="l">
              <a:lnSpc>
                <a:spcPct val="150000"/>
              </a:lnSpc>
              <a:buFont typeface="Arial" panose="020B0604020202020204" pitchFamily="34" charset="0"/>
              <a:buChar char="•"/>
            </a:pPr>
            <a:r>
              <a:rPr lang="en-GB" sz="1600" b="0" i="0" u="none" strike="noStrike" baseline="0" dirty="0">
                <a:latin typeface="Segoe"/>
              </a:rPr>
              <a:t>Display real-time system performance data in three formats: line graph, histogram, and </a:t>
            </a:r>
            <a:r>
              <a:rPr lang="fr-FR" sz="1600" b="0" i="0" u="none" strike="noStrike" baseline="0" dirty="0">
                <a:latin typeface="Segoe"/>
              </a:rPr>
              <a:t>report.</a:t>
            </a:r>
          </a:p>
          <a:p>
            <a:pPr marL="285750" indent="-285750" algn="l">
              <a:lnSpc>
                <a:spcPct val="150000"/>
              </a:lnSpc>
              <a:buFont typeface="Arial" panose="020B0604020202020204" pitchFamily="34" charset="0"/>
              <a:buChar char="•"/>
            </a:pPr>
            <a:r>
              <a:rPr lang="en-GB" sz="1600" b="0" i="0" u="none" strike="noStrike" baseline="0" dirty="0">
                <a:latin typeface="Segoe"/>
              </a:rPr>
              <a:t>Monitor overall system health, SQL Server health, or the health of other applications by selecting counters from the available performance objects.</a:t>
            </a:r>
          </a:p>
          <a:p>
            <a:pPr marL="285750" indent="-285750" algn="l">
              <a:lnSpc>
                <a:spcPct val="150000"/>
              </a:lnSpc>
              <a:buFont typeface="Arial" panose="020B0604020202020204" pitchFamily="34" charset="0"/>
              <a:buChar char="•"/>
            </a:pPr>
            <a:r>
              <a:rPr lang="en-GB" sz="1600" b="0" i="0" u="none" strike="noStrike" baseline="0" dirty="0">
                <a:latin typeface="Segoe"/>
              </a:rPr>
              <a:t>Record current performance counter values in text files and databases to </a:t>
            </a:r>
            <a:r>
              <a:rPr lang="en-GB" sz="1600" b="0" i="0" u="none" strike="noStrike" baseline="0" dirty="0" err="1">
                <a:latin typeface="Segoe"/>
              </a:rPr>
              <a:t>analyze</a:t>
            </a:r>
            <a:r>
              <a:rPr lang="en-GB" sz="1600" b="0" i="0" u="none" strike="noStrike" baseline="0" dirty="0">
                <a:latin typeface="Segoe"/>
              </a:rPr>
              <a:t> later. You can </a:t>
            </a:r>
            <a:r>
              <a:rPr lang="en-GB" sz="1600" b="0" i="0" u="none" strike="noStrike" baseline="0" dirty="0" err="1">
                <a:latin typeface="Segoe"/>
              </a:rPr>
              <a:t>analyze</a:t>
            </a:r>
            <a:r>
              <a:rPr lang="en-GB" sz="1600" b="0" i="0" u="none" strike="noStrike" baseline="0" dirty="0">
                <a:latin typeface="Segoe"/>
              </a:rPr>
              <a:t> the performance data by using file manipulation techniques or Transact-SQL queries against </a:t>
            </a:r>
            <a:r>
              <a:rPr lang="fr-FR" sz="1600" b="0" i="0" u="none" strike="noStrike" baseline="0" dirty="0">
                <a:latin typeface="Segoe"/>
              </a:rPr>
              <a:t>the </a:t>
            </a:r>
            <a:r>
              <a:rPr lang="fr-FR" sz="1600" b="0" i="0" u="none" strike="noStrike" baseline="0" dirty="0" err="1">
                <a:latin typeface="Segoe"/>
              </a:rPr>
              <a:t>appropriate</a:t>
            </a:r>
            <a:r>
              <a:rPr lang="fr-FR" sz="1600" b="0" i="0" u="none" strike="noStrike" baseline="0" dirty="0">
                <a:latin typeface="Segoe"/>
              </a:rPr>
              <a:t> </a:t>
            </a:r>
            <a:r>
              <a:rPr lang="fr-FR" sz="1600" b="0" i="0" u="none" strike="noStrike" baseline="0" dirty="0" err="1">
                <a:latin typeface="Segoe"/>
              </a:rPr>
              <a:t>database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Create custom sets of performance counters known as a data collector set that you can then schedule </a:t>
            </a:r>
            <a:r>
              <a:rPr lang="fr-FR" sz="1600" b="0" i="0" u="none" strike="noStrike" baseline="0" dirty="0">
                <a:latin typeface="Segoe"/>
              </a:rPr>
              <a:t>to run as </a:t>
            </a:r>
            <a:r>
              <a:rPr lang="fr-FR" sz="1600" b="0" i="0" u="none" strike="noStrike" baseline="0" dirty="0" err="1">
                <a:latin typeface="Segoe"/>
              </a:rPr>
              <a:t>appropriate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Configure and respond to alerts. For example, when a specified threshold is reached, start a particular data collector set or a particular program.</a:t>
            </a:r>
            <a:endParaRPr sz="1200" dirty="0">
              <a:latin typeface="Segoe UI"/>
              <a:cs typeface="Segoe UI"/>
            </a:endParaRPr>
          </a:p>
        </p:txBody>
      </p:sp>
    </p:spTree>
    <p:extLst>
      <p:ext uri="{BB962C8B-B14F-4D97-AF65-F5344CB8AC3E}">
        <p14:creationId xmlns:p14="http://schemas.microsoft.com/office/powerpoint/2010/main" val="3587225860"/>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27645" cy="5056512"/>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Windows</a:t>
            </a:r>
            <a:r>
              <a:rPr sz="2750" spc="10" dirty="0">
                <a:solidFill>
                  <a:srgbClr val="FFFFFF"/>
                </a:solidFill>
                <a:latin typeface="Segoe UI"/>
                <a:cs typeface="Segoe UI"/>
              </a:rPr>
              <a:t> </a:t>
            </a:r>
            <a:r>
              <a:rPr sz="2750" spc="15" dirty="0">
                <a:solidFill>
                  <a:srgbClr val="FFFFFF"/>
                </a:solidFill>
                <a:latin typeface="Segoe UI"/>
                <a:cs typeface="Segoe UI"/>
              </a:rPr>
              <a:t>Performance</a:t>
            </a:r>
            <a:r>
              <a:rPr sz="2750" spc="25" dirty="0">
                <a:solidFill>
                  <a:srgbClr val="FFFFFF"/>
                </a:solidFill>
                <a:latin typeface="Segoe UI"/>
                <a:cs typeface="Segoe UI"/>
              </a:rPr>
              <a:t> </a:t>
            </a:r>
            <a:r>
              <a:rPr sz="2750" spc="20" dirty="0">
                <a:solidFill>
                  <a:srgbClr val="FFFFFF"/>
                </a:solidFill>
                <a:latin typeface="Segoe UI"/>
                <a:cs typeface="Segoe UI"/>
              </a:rPr>
              <a:t>Monitor</a:t>
            </a:r>
            <a:endParaRPr sz="2750" dirty="0">
              <a:latin typeface="Segoe UI"/>
              <a:cs typeface="Segoe UI"/>
            </a:endParaRPr>
          </a:p>
          <a:p>
            <a:pPr algn="l"/>
            <a:endParaRPr lang="en-GB" sz="1800" b="0" i="0" u="none" strike="noStrike" baseline="0" dirty="0">
              <a:latin typeface="Segoe"/>
            </a:endParaRPr>
          </a:p>
          <a:p>
            <a:pPr algn="l">
              <a:lnSpc>
                <a:spcPct val="150000"/>
              </a:lnSpc>
            </a:pPr>
            <a:r>
              <a:rPr lang="en-GB" sz="1600" b="1" i="0" dirty="0">
                <a:solidFill>
                  <a:srgbClr val="333333"/>
                </a:solidFill>
                <a:effectLst/>
                <a:latin typeface="SegoeUI"/>
              </a:rPr>
              <a:t>Monitoring Tools</a:t>
            </a:r>
            <a:endParaRPr lang="en-GB" sz="1600" b="0" i="0" dirty="0">
              <a:solidFill>
                <a:srgbClr val="333333"/>
              </a:solidFill>
              <a:effectLst/>
              <a:latin typeface="SegoeUI"/>
            </a:endParaRPr>
          </a:p>
          <a:p>
            <a:pPr algn="l">
              <a:lnSpc>
                <a:spcPct val="150000"/>
              </a:lnSpc>
            </a:pPr>
            <a:br>
              <a:rPr lang="en-GB" sz="1600" dirty="0"/>
            </a:br>
            <a:r>
              <a:rPr lang="en-GB" sz="1600" b="0" i="0" dirty="0">
                <a:solidFill>
                  <a:srgbClr val="333333"/>
                </a:solidFill>
                <a:effectLst/>
                <a:latin typeface="SegoeUI"/>
              </a:rPr>
              <a:t>From the Monitoring Tools icon you can right click and launch the </a:t>
            </a:r>
            <a:r>
              <a:rPr lang="en-GB" sz="1600" b="1" i="0" dirty="0">
                <a:solidFill>
                  <a:srgbClr val="333333"/>
                </a:solidFill>
                <a:effectLst/>
                <a:latin typeface="SegoeUI"/>
              </a:rPr>
              <a:t>Resource Monitor</a:t>
            </a:r>
            <a:r>
              <a:rPr lang="en-GB" sz="1600" b="0" i="0" dirty="0">
                <a:solidFill>
                  <a:srgbClr val="333333"/>
                </a:solidFill>
                <a:effectLst/>
                <a:latin typeface="SegoeUI"/>
              </a:rPr>
              <a:t>.  Resource Monitor is another powerful tool that can help you see how your system resources are being used.  You also have the ability to launch the </a:t>
            </a:r>
            <a:r>
              <a:rPr lang="en-GB" sz="1600" b="1" i="0" dirty="0">
                <a:solidFill>
                  <a:srgbClr val="333333"/>
                </a:solidFill>
                <a:effectLst/>
                <a:latin typeface="SegoeUI"/>
              </a:rPr>
              <a:t>System Reliability Monitor</a:t>
            </a:r>
            <a:r>
              <a:rPr lang="en-GB" sz="1600" b="0" i="0" dirty="0">
                <a:solidFill>
                  <a:srgbClr val="333333"/>
                </a:solidFill>
                <a:effectLst/>
                <a:latin typeface="SegoeUI"/>
              </a:rPr>
              <a:t>.  This utility allows you to see information about software updates and installations.  You can also see critical events that occurred and on what day those events occurred.  Finally, you can see all of the problem reports that have been sent from your computer by clicking on the "View all problem reports" link at the bottom of the window.</a:t>
            </a:r>
          </a:p>
          <a:p>
            <a:pPr algn="l">
              <a:lnSpc>
                <a:spcPct val="150000"/>
              </a:lnSpc>
            </a:pPr>
            <a:endParaRPr lang="en-GB" sz="1600" b="0" i="0" dirty="0">
              <a:solidFill>
                <a:srgbClr val="333333"/>
              </a:solidFill>
              <a:effectLst/>
              <a:latin typeface="SegoeUI"/>
            </a:endParaRPr>
          </a:p>
          <a:p>
            <a:pPr algn="l"/>
            <a:endParaRPr lang="en-GB" dirty="0">
              <a:latin typeface="Segoe"/>
            </a:endParaRPr>
          </a:p>
        </p:txBody>
      </p:sp>
    </p:spTree>
    <p:extLst>
      <p:ext uri="{BB962C8B-B14F-4D97-AF65-F5344CB8AC3E}">
        <p14:creationId xmlns:p14="http://schemas.microsoft.com/office/powerpoint/2010/main" val="314286169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27645" cy="5795176"/>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Windows</a:t>
            </a:r>
            <a:r>
              <a:rPr sz="2750" spc="10" dirty="0">
                <a:solidFill>
                  <a:srgbClr val="FFFFFF"/>
                </a:solidFill>
                <a:latin typeface="Segoe UI"/>
                <a:cs typeface="Segoe UI"/>
              </a:rPr>
              <a:t> </a:t>
            </a:r>
            <a:r>
              <a:rPr sz="2750" spc="15" dirty="0">
                <a:solidFill>
                  <a:srgbClr val="FFFFFF"/>
                </a:solidFill>
                <a:latin typeface="Segoe UI"/>
                <a:cs typeface="Segoe UI"/>
              </a:rPr>
              <a:t>Performance</a:t>
            </a:r>
            <a:r>
              <a:rPr sz="2750" spc="25" dirty="0">
                <a:solidFill>
                  <a:srgbClr val="FFFFFF"/>
                </a:solidFill>
                <a:latin typeface="Segoe UI"/>
                <a:cs typeface="Segoe UI"/>
              </a:rPr>
              <a:t> </a:t>
            </a:r>
            <a:r>
              <a:rPr sz="2750" spc="20" dirty="0">
                <a:solidFill>
                  <a:srgbClr val="FFFFFF"/>
                </a:solidFill>
                <a:latin typeface="Segoe UI"/>
                <a:cs typeface="Segoe UI"/>
              </a:rPr>
              <a:t>Monitor</a:t>
            </a:r>
            <a:endParaRPr sz="2750" dirty="0">
              <a:latin typeface="Segoe UI"/>
              <a:cs typeface="Segoe UI"/>
            </a:endParaRPr>
          </a:p>
          <a:p>
            <a:pPr algn="l"/>
            <a:endParaRPr lang="en-GB" sz="1800" b="0" i="0" u="none" strike="noStrike" baseline="0" dirty="0">
              <a:latin typeface="Segoe"/>
            </a:endParaRPr>
          </a:p>
          <a:p>
            <a:pPr algn="l">
              <a:lnSpc>
                <a:spcPct val="150000"/>
              </a:lnSpc>
            </a:pPr>
            <a:r>
              <a:rPr lang="en-GB" sz="1600" b="1" i="0" dirty="0">
                <a:solidFill>
                  <a:srgbClr val="333333"/>
                </a:solidFill>
                <a:effectLst/>
                <a:latin typeface="SegoeUI"/>
              </a:rPr>
              <a:t>Performance Monitor</a:t>
            </a:r>
            <a:endParaRPr lang="en-GB" sz="1600" b="0" i="0" dirty="0">
              <a:solidFill>
                <a:srgbClr val="333333"/>
              </a:solidFill>
              <a:effectLst/>
              <a:latin typeface="SegoeUI"/>
            </a:endParaRPr>
          </a:p>
          <a:p>
            <a:pPr algn="l">
              <a:lnSpc>
                <a:spcPct val="150000"/>
              </a:lnSpc>
            </a:pPr>
            <a:br>
              <a:rPr lang="en-GB" sz="1600" dirty="0"/>
            </a:br>
            <a:r>
              <a:rPr lang="en-GB" sz="1600" b="0" i="0" dirty="0">
                <a:solidFill>
                  <a:srgbClr val="333333"/>
                </a:solidFill>
                <a:effectLst/>
                <a:latin typeface="SegoeUI"/>
              </a:rPr>
              <a:t>The Performance Monitor is primarily for viewing real time statistics.  By default only one counter is selected; the %Processor Time counter.  However you can add additional counters by clicking on the green plus sign.  This will allow you to monitor any counters you wish in real time.</a:t>
            </a:r>
          </a:p>
          <a:p>
            <a:pPr algn="l">
              <a:lnSpc>
                <a:spcPct val="150000"/>
              </a:lnSpc>
            </a:pPr>
            <a:r>
              <a:rPr lang="en-GB" sz="1600" b="1" dirty="0">
                <a:solidFill>
                  <a:srgbClr val="333333"/>
                </a:solidFill>
                <a:effectLst/>
                <a:latin typeface="SegoeUI"/>
              </a:rPr>
              <a:t>While you can see all of the performance counters you like here, the real power of Performance Monitor is found in its ability to capture performance metrics over an elapsed period of time. </a:t>
            </a:r>
            <a:r>
              <a:rPr lang="en-GB" sz="1600" b="0" i="0" dirty="0">
                <a:solidFill>
                  <a:srgbClr val="333333"/>
                </a:solidFill>
                <a:effectLst/>
                <a:latin typeface="SegoeUI"/>
              </a:rPr>
              <a:t>Capturing data over a period of time allows you to see trends and these trends are what are most useful for determining the overall performance of your system.  To capture this data, you can create what are called "Data Collector Sets".</a:t>
            </a:r>
          </a:p>
          <a:p>
            <a:pPr algn="l">
              <a:lnSpc>
                <a:spcPct val="150000"/>
              </a:lnSpc>
            </a:pPr>
            <a:endParaRPr lang="en-GB" sz="1600" b="0" i="0" dirty="0">
              <a:solidFill>
                <a:srgbClr val="333333"/>
              </a:solidFill>
              <a:effectLst/>
              <a:latin typeface="SegoeUI"/>
            </a:endParaRPr>
          </a:p>
          <a:p>
            <a:pPr algn="l"/>
            <a:endParaRPr lang="en-GB" dirty="0">
              <a:latin typeface="Segoe"/>
            </a:endParaRPr>
          </a:p>
        </p:txBody>
      </p:sp>
    </p:spTree>
    <p:extLst>
      <p:ext uri="{BB962C8B-B14F-4D97-AF65-F5344CB8AC3E}">
        <p14:creationId xmlns:p14="http://schemas.microsoft.com/office/powerpoint/2010/main" val="3254666656"/>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827645" cy="2517677"/>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Windows</a:t>
            </a:r>
            <a:r>
              <a:rPr sz="2750" spc="10" dirty="0">
                <a:solidFill>
                  <a:srgbClr val="FFFFFF"/>
                </a:solidFill>
                <a:latin typeface="Segoe UI"/>
                <a:cs typeface="Segoe UI"/>
              </a:rPr>
              <a:t> </a:t>
            </a:r>
            <a:r>
              <a:rPr sz="2750" spc="15" dirty="0">
                <a:solidFill>
                  <a:srgbClr val="FFFFFF"/>
                </a:solidFill>
                <a:latin typeface="Segoe UI"/>
                <a:cs typeface="Segoe UI"/>
              </a:rPr>
              <a:t>Performance</a:t>
            </a:r>
            <a:r>
              <a:rPr sz="2750" spc="25" dirty="0">
                <a:solidFill>
                  <a:srgbClr val="FFFFFF"/>
                </a:solidFill>
                <a:latin typeface="Segoe UI"/>
                <a:cs typeface="Segoe UI"/>
              </a:rPr>
              <a:t> </a:t>
            </a:r>
            <a:r>
              <a:rPr sz="2750" spc="20" dirty="0">
                <a:solidFill>
                  <a:srgbClr val="FFFFFF"/>
                </a:solidFill>
                <a:latin typeface="Segoe UI"/>
                <a:cs typeface="Segoe UI"/>
              </a:rPr>
              <a:t>Monitor</a:t>
            </a:r>
            <a:endParaRPr sz="2750" dirty="0">
              <a:latin typeface="Segoe UI"/>
              <a:cs typeface="Segoe UI"/>
            </a:endParaRPr>
          </a:p>
          <a:p>
            <a:pPr algn="l"/>
            <a:endParaRPr lang="en-GB" sz="1800" b="0" i="0" u="none" strike="noStrike" baseline="0" dirty="0">
              <a:latin typeface="Segoe"/>
            </a:endParaRPr>
          </a:p>
          <a:p>
            <a:pPr algn="l">
              <a:lnSpc>
                <a:spcPct val="150000"/>
              </a:lnSpc>
            </a:pPr>
            <a:r>
              <a:rPr lang="en-GB" sz="1600" b="1" i="0" dirty="0">
                <a:solidFill>
                  <a:srgbClr val="333333"/>
                </a:solidFill>
                <a:effectLst/>
                <a:latin typeface="SegoeUI"/>
              </a:rPr>
              <a:t>Data Collector Sets</a:t>
            </a:r>
            <a:endParaRPr lang="en-GB" sz="1600" b="0" i="0" dirty="0">
              <a:solidFill>
                <a:srgbClr val="333333"/>
              </a:solidFill>
              <a:effectLst/>
              <a:latin typeface="SegoeUI"/>
            </a:endParaRPr>
          </a:p>
          <a:p>
            <a:pPr algn="l">
              <a:lnSpc>
                <a:spcPct val="150000"/>
              </a:lnSpc>
            </a:pPr>
            <a:br>
              <a:rPr lang="en-GB" sz="1600" dirty="0"/>
            </a:br>
            <a:r>
              <a:rPr lang="en-GB" sz="1600" b="0" i="0" dirty="0">
                <a:solidFill>
                  <a:srgbClr val="333333"/>
                </a:solidFill>
                <a:effectLst/>
                <a:latin typeface="SegoeUI"/>
              </a:rPr>
              <a:t>Data Collector Sets are aptly named.  They collect data from your system so that you can view changes in configuration information and performance information over a specified period of time.</a:t>
            </a:r>
          </a:p>
        </p:txBody>
      </p:sp>
      <p:graphicFrame>
        <p:nvGraphicFramePr>
          <p:cNvPr id="3" name="Table 3">
            <a:extLst>
              <a:ext uri="{FF2B5EF4-FFF2-40B4-BE49-F238E27FC236}">
                <a16:creationId xmlns:a16="http://schemas.microsoft.com/office/drawing/2014/main" id="{ADBEBAE6-3381-237C-0CCA-AEA8496AED4F}"/>
              </a:ext>
            </a:extLst>
          </p:cNvPr>
          <p:cNvGraphicFramePr>
            <a:graphicFrameLocks noGrp="1"/>
          </p:cNvGraphicFramePr>
          <p:nvPr>
            <p:extLst>
              <p:ext uri="{D42A27DB-BD31-4B8C-83A1-F6EECF244321}">
                <p14:modId xmlns:p14="http://schemas.microsoft.com/office/powerpoint/2010/main" val="599572940"/>
              </p:ext>
            </p:extLst>
          </p:nvPr>
        </p:nvGraphicFramePr>
        <p:xfrm>
          <a:off x="433068" y="3105267"/>
          <a:ext cx="8101332" cy="1920240"/>
        </p:xfrm>
        <a:graphic>
          <a:graphicData uri="http://schemas.openxmlformats.org/drawingml/2006/table">
            <a:tbl>
              <a:tblPr firstRow="1" bandRow="1">
                <a:tableStyleId>{073A0DAA-6AF3-43AB-8588-CEC1D06C72B9}</a:tableStyleId>
              </a:tblPr>
              <a:tblGrid>
                <a:gridCol w="4050666">
                  <a:extLst>
                    <a:ext uri="{9D8B030D-6E8A-4147-A177-3AD203B41FA5}">
                      <a16:colId xmlns:a16="http://schemas.microsoft.com/office/drawing/2014/main" val="442272060"/>
                    </a:ext>
                  </a:extLst>
                </a:gridCol>
                <a:gridCol w="4050666">
                  <a:extLst>
                    <a:ext uri="{9D8B030D-6E8A-4147-A177-3AD203B41FA5}">
                      <a16:colId xmlns:a16="http://schemas.microsoft.com/office/drawing/2014/main" val="3434805652"/>
                    </a:ext>
                  </a:extLst>
                </a:gridCol>
              </a:tblGrid>
              <a:tr h="370840">
                <a:tc>
                  <a:txBody>
                    <a:bodyPr/>
                    <a:lstStyle/>
                    <a:p>
                      <a:pPr latinLnBrk="0"/>
                      <a:r>
                        <a:rPr lang="fr-FR" sz="1600" b="0" dirty="0">
                          <a:solidFill>
                            <a:schemeClr val="tx1"/>
                          </a:solidFill>
                          <a:effectLst/>
                        </a:rPr>
                        <a:t>Performance Counter</a:t>
                      </a:r>
                    </a:p>
                    <a:p>
                      <a:pPr latinLnBrk="0"/>
                      <a:endParaRPr lang="fr-FR" sz="1600" b="0" dirty="0">
                        <a:solidFill>
                          <a:schemeClr val="tx1"/>
                        </a:solidFill>
                        <a:effectLst/>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atinLnBrk="0"/>
                      <a:r>
                        <a:rPr lang="en-GB" sz="1600" b="0" dirty="0">
                          <a:solidFill>
                            <a:schemeClr val="tx1"/>
                          </a:solidFill>
                          <a:effectLst/>
                        </a:rPr>
                        <a:t>Capture data based on the polling of an event at a specified time interval</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11684699"/>
                  </a:ext>
                </a:extLst>
              </a:tr>
              <a:tr h="370840">
                <a:tc>
                  <a:txBody>
                    <a:bodyPr/>
                    <a:lstStyle/>
                    <a:p>
                      <a:pPr latinLnBrk="0"/>
                      <a:r>
                        <a:rPr lang="fr-FR" sz="1600" dirty="0">
                          <a:effectLst/>
                        </a:rPr>
                        <a:t>Event Traces</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atinLnBrk="0"/>
                      <a:r>
                        <a:rPr lang="en-GB" sz="1600" dirty="0">
                          <a:effectLst/>
                        </a:rPr>
                        <a:t>Capture data based on events that occur rather than based on a specified time interval</a:t>
                      </a: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68043461"/>
                  </a:ext>
                </a:extLst>
              </a:tr>
              <a:tr h="370840">
                <a:tc>
                  <a:txBody>
                    <a:bodyPr/>
                    <a:lstStyle/>
                    <a:p>
                      <a:pPr latinLnBrk="0"/>
                      <a:r>
                        <a:rPr lang="fr-FR" sz="1600" dirty="0">
                          <a:effectLst/>
                        </a:rPr>
                        <a:t>System Configuration Information</a:t>
                      </a:r>
                    </a:p>
                    <a:p>
                      <a:pPr latinLnBrk="0"/>
                      <a:endParaRPr lang="fr-FR" sz="1600" dirty="0">
                        <a:effectLst/>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tc>
                  <a:txBody>
                    <a:bodyPr/>
                    <a:lstStyle/>
                    <a:p>
                      <a:pPr latinLnBrk="0"/>
                      <a:r>
                        <a:rPr lang="fr-FR" sz="1600" dirty="0">
                          <a:effectLst/>
                        </a:rPr>
                        <a:t>Capture configuration information</a:t>
                      </a:r>
                      <a:endParaRPr lang="fr-FR" sz="1600" dirty="0">
                        <a:effectLst/>
                        <a:latin typeface="SegoeUI"/>
                      </a:endParaRPr>
                    </a:p>
                  </a:txBody>
                  <a:tcPr marL="76200" marR="76200" marT="76200" marB="7620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solidFill>
                  </a:tcPr>
                </a:tc>
                <a:extLst>
                  <a:ext uri="{0D108BD9-81ED-4DB2-BD59-A6C34878D82A}">
                    <a16:rowId xmlns:a16="http://schemas.microsoft.com/office/drawing/2014/main" val="1579884328"/>
                  </a:ext>
                </a:extLst>
              </a:tr>
            </a:tbl>
          </a:graphicData>
        </a:graphic>
      </p:graphicFrame>
      <p:pic>
        <p:nvPicPr>
          <p:cNvPr id="15362" name="Picture 2" descr="thumbnail image 4 of blog post titled &#10; &#10; &#10;  &#10; &#10; &#10; &#10;    &#10;  &#10;   &#10;    &#10;      &#10;       Windows Performance Monitor Overview&#10;       &#10;      &#10;     &#10;   &#10;  &#10; &#10;   &#10; &#10; &#10; &#10; &#10; &#10;">
            <a:extLst>
              <a:ext uri="{FF2B5EF4-FFF2-40B4-BE49-F238E27FC236}">
                <a16:creationId xmlns:a16="http://schemas.microsoft.com/office/drawing/2014/main" id="{EFBF903D-4AB4-76B3-FC5E-61353B0FA83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3071" y="5257800"/>
            <a:ext cx="2981325" cy="1228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21713397"/>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527935" cy="449580"/>
          </a:xfrm>
          <a:prstGeom prst="rect">
            <a:avLst/>
          </a:prstGeom>
        </p:spPr>
        <p:txBody>
          <a:bodyPr vert="horz" wrap="square" lIns="0" tIns="16510" rIns="0" bIns="0" rtlCol="0">
            <a:spAutoFit/>
          </a:bodyPr>
          <a:lstStyle/>
          <a:p>
            <a:pPr marL="12700">
              <a:lnSpc>
                <a:spcPct val="100000"/>
              </a:lnSpc>
              <a:spcBef>
                <a:spcPts val="130"/>
              </a:spcBef>
            </a:pPr>
            <a:r>
              <a:rPr spc="15" dirty="0"/>
              <a:t>Activity</a:t>
            </a:r>
            <a:r>
              <a:rPr spc="-130" dirty="0"/>
              <a:t> </a:t>
            </a:r>
            <a:r>
              <a:rPr spc="20" dirty="0"/>
              <a:t>Monitor</a:t>
            </a:r>
          </a:p>
        </p:txBody>
      </p:sp>
      <p:sp>
        <p:nvSpPr>
          <p:cNvPr id="3" name="object 3"/>
          <p:cNvSpPr txBox="1"/>
          <p:nvPr/>
        </p:nvSpPr>
        <p:spPr>
          <a:xfrm>
            <a:off x="538162" y="951275"/>
            <a:ext cx="8301038" cy="5317866"/>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Activity Monitor is a lightweight monitoring tool that is built into SQL Server Management Studio.</a:t>
            </a:r>
          </a:p>
          <a:p>
            <a:pPr algn="l">
              <a:lnSpc>
                <a:spcPct val="150000"/>
              </a:lnSpc>
            </a:pPr>
            <a:r>
              <a:rPr lang="en-GB" sz="1600" b="0" i="0" u="none" strike="noStrike" baseline="0" dirty="0">
                <a:latin typeface="Segoe"/>
              </a:rPr>
              <a:t>Activity Monitor displays the current SQL Server processes and their effect on the instance. Activity Monitor provides information about the following </a:t>
            </a:r>
            <a:r>
              <a:rPr lang="fr-FR" sz="1600" b="0" i="0" u="none" strike="noStrike" baseline="0" dirty="0">
                <a:latin typeface="Segoe"/>
              </a:rPr>
              <a:t>areas:</a:t>
            </a:r>
          </a:p>
          <a:p>
            <a:pPr marL="285750" indent="-285750" algn="l">
              <a:lnSpc>
                <a:spcPct val="150000"/>
              </a:lnSpc>
              <a:buFont typeface="Arial" panose="020B0604020202020204" pitchFamily="34" charset="0"/>
              <a:buChar char="•"/>
            </a:pPr>
            <a:r>
              <a:rPr lang="en-GB" sz="1600" b="1" i="0" u="none" strike="noStrike" baseline="0" dirty="0">
                <a:latin typeface="Segoe-Bold"/>
              </a:rPr>
              <a:t>Active expensive queries</a:t>
            </a:r>
            <a:r>
              <a:rPr lang="en-GB" sz="1600" b="0" i="0" u="none" strike="noStrike" baseline="0" dirty="0">
                <a:latin typeface="Segoe"/>
              </a:rPr>
              <a:t>. This shows running queries with high resource usage in terms of CPU, I/O, and memory.</a:t>
            </a:r>
          </a:p>
          <a:p>
            <a:pPr marL="285750" indent="-285750" algn="l">
              <a:lnSpc>
                <a:spcPct val="150000"/>
              </a:lnSpc>
              <a:buFont typeface="Arial" panose="020B0604020202020204" pitchFamily="34" charset="0"/>
              <a:buChar char="•"/>
            </a:pPr>
            <a:r>
              <a:rPr lang="en-GB" sz="1600" b="1" i="0" u="none" strike="noStrike" baseline="0" dirty="0">
                <a:latin typeface="Segoe-Bold"/>
              </a:rPr>
              <a:t>Data file I/O</a:t>
            </a:r>
            <a:r>
              <a:rPr lang="en-GB" sz="1600" b="0" i="0" u="none" strike="noStrike" baseline="0" dirty="0">
                <a:latin typeface="Segoe"/>
              </a:rPr>
              <a:t>. This displays usage information </a:t>
            </a:r>
            <a:r>
              <a:rPr lang="fr-FR" sz="1600" b="0" i="0" u="none" strike="noStrike" baseline="0" dirty="0">
                <a:latin typeface="Segoe"/>
              </a:rPr>
              <a:t>for the </a:t>
            </a:r>
            <a:r>
              <a:rPr lang="fr-FR" sz="1600" b="0" i="0" u="none" strike="noStrike" baseline="0" dirty="0" err="1">
                <a:latin typeface="Segoe"/>
              </a:rPr>
              <a:t>database</a:t>
            </a:r>
            <a:r>
              <a:rPr lang="fr-FR" sz="1600" b="0" i="0" u="none" strike="noStrike" baseline="0" dirty="0">
                <a:latin typeface="Segoe"/>
              </a:rPr>
              <a:t> files.</a:t>
            </a:r>
          </a:p>
          <a:p>
            <a:pPr marL="285750" indent="-285750" algn="l">
              <a:lnSpc>
                <a:spcPct val="150000"/>
              </a:lnSpc>
              <a:buFont typeface="Arial" panose="020B0604020202020204" pitchFamily="34" charset="0"/>
              <a:buChar char="•"/>
            </a:pPr>
            <a:r>
              <a:rPr lang="en-GB" sz="1600" b="1" i="0" u="none" strike="noStrike" baseline="0" dirty="0">
                <a:latin typeface="Segoe-Bold"/>
              </a:rPr>
              <a:t>Processes</a:t>
            </a:r>
            <a:r>
              <a:rPr lang="en-GB" sz="1600" b="0" i="0" u="none" strike="noStrike" baseline="0" dirty="0">
                <a:latin typeface="Segoe"/>
              </a:rPr>
              <a:t>. This shows diagnostic information about running processes in SQL Server in a tabular format that is easy to </a:t>
            </a:r>
            <a:r>
              <a:rPr lang="en-GB" sz="1600" b="0" i="0" u="none" strike="noStrike" baseline="0" dirty="0" err="1">
                <a:latin typeface="Segoe"/>
              </a:rPr>
              <a:t>analyze</a:t>
            </a:r>
            <a:r>
              <a:rPr lang="en-GB"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Recent expensive queries</a:t>
            </a:r>
            <a:r>
              <a:rPr lang="en-GB" sz="1600" b="0" i="0" u="none" strike="noStrike" baseline="0" dirty="0">
                <a:latin typeface="Segoe"/>
              </a:rPr>
              <a:t>. This shows recent queries with high resource usage in terms of CPU, I/O, </a:t>
            </a:r>
            <a:r>
              <a:rPr lang="fr-FR" sz="1600" b="0" i="0" u="none" strike="noStrike" baseline="0" dirty="0">
                <a:latin typeface="Segoe"/>
              </a:rPr>
              <a:t>and memory.</a:t>
            </a:r>
          </a:p>
          <a:p>
            <a:pPr marL="285750" indent="-285750" algn="l">
              <a:lnSpc>
                <a:spcPct val="150000"/>
              </a:lnSpc>
              <a:buFont typeface="Arial" panose="020B0604020202020204" pitchFamily="34" charset="0"/>
              <a:buChar char="•"/>
            </a:pPr>
            <a:r>
              <a:rPr lang="en-GB" sz="1600" b="1" i="0" u="none" strike="noStrike" baseline="0" dirty="0">
                <a:latin typeface="Segoe-Bold"/>
              </a:rPr>
              <a:t>Resource waits</a:t>
            </a:r>
            <a:r>
              <a:rPr lang="en-GB" sz="1600" b="0" i="0" u="none" strike="noStrike" baseline="0" dirty="0">
                <a:latin typeface="Segoe"/>
              </a:rPr>
              <a:t>. This displays real-time wait statistics.</a:t>
            </a:r>
          </a:p>
          <a:p>
            <a:pPr marL="285750" indent="-285750" algn="l">
              <a:lnSpc>
                <a:spcPct val="150000"/>
              </a:lnSpc>
              <a:buFont typeface="Arial" panose="020B0604020202020204" pitchFamily="34" charset="0"/>
              <a:buChar char="•"/>
            </a:pPr>
            <a:r>
              <a:rPr lang="en-GB" sz="1600" b="1" i="0" u="none" strike="noStrike" baseline="0" dirty="0">
                <a:latin typeface="Segoe-Bold"/>
              </a:rPr>
              <a:t>Overview</a:t>
            </a:r>
            <a:r>
              <a:rPr lang="en-GB" sz="1600" b="0" i="0" u="none" strike="noStrike" baseline="0" dirty="0">
                <a:latin typeface="Segoe"/>
              </a:rPr>
              <a:t>. This provides an overview of the current health of the system.</a:t>
            </a:r>
          </a:p>
          <a:p>
            <a:pPr algn="l">
              <a:lnSpc>
                <a:spcPct val="150000"/>
              </a:lnSpc>
            </a:pPr>
            <a:endParaRPr sz="2000" dirty="0">
              <a:latin typeface="Segoe UI"/>
              <a:cs typeface="Segoe UI"/>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527935" cy="449580"/>
          </a:xfrm>
          <a:prstGeom prst="rect">
            <a:avLst/>
          </a:prstGeom>
        </p:spPr>
        <p:txBody>
          <a:bodyPr vert="horz" wrap="square" lIns="0" tIns="16510" rIns="0" bIns="0" rtlCol="0">
            <a:spAutoFit/>
          </a:bodyPr>
          <a:lstStyle/>
          <a:p>
            <a:pPr marL="12700">
              <a:lnSpc>
                <a:spcPct val="100000"/>
              </a:lnSpc>
              <a:spcBef>
                <a:spcPts val="130"/>
              </a:spcBef>
            </a:pPr>
            <a:r>
              <a:rPr spc="15" dirty="0"/>
              <a:t>Activity</a:t>
            </a:r>
            <a:r>
              <a:rPr spc="-130" dirty="0"/>
              <a:t> </a:t>
            </a:r>
            <a:r>
              <a:rPr spc="20" dirty="0"/>
              <a:t>Monitor</a:t>
            </a:r>
          </a:p>
        </p:txBody>
      </p:sp>
      <p:sp>
        <p:nvSpPr>
          <p:cNvPr id="3" name="object 3"/>
          <p:cNvSpPr txBox="1"/>
          <p:nvPr/>
        </p:nvSpPr>
        <p:spPr>
          <a:xfrm>
            <a:off x="538162" y="951275"/>
            <a:ext cx="8301038" cy="2282356"/>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SQL Server Activity Monitor presents information in a document window that consists of a number of collapsible panes. You can customize these by rearranging or sorting columns, or by adding filters.</a:t>
            </a:r>
          </a:p>
          <a:p>
            <a:pPr algn="l">
              <a:lnSpc>
                <a:spcPct val="150000"/>
              </a:lnSpc>
            </a:pPr>
            <a:r>
              <a:rPr lang="en-GB" sz="1600" b="0" i="0" u="none" strike="noStrike" baseline="0" dirty="0">
                <a:latin typeface="Segoe"/>
              </a:rPr>
              <a:t>When you expand a tab in Activity Monitor, queries are sent to the database engine to retrieve the required data. To ensure that unnecessary load is not placed on the server, querying stops when you </a:t>
            </a:r>
            <a:r>
              <a:rPr lang="fr-FR" sz="1600" b="0" i="0" u="none" strike="noStrike" baseline="0" dirty="0">
                <a:latin typeface="Segoe"/>
              </a:rPr>
              <a:t>collapse a </a:t>
            </a:r>
            <a:r>
              <a:rPr lang="fr-FR" sz="1600" b="0" i="0" u="none" strike="noStrike" baseline="0" dirty="0" err="1">
                <a:latin typeface="Segoe"/>
              </a:rPr>
              <a:t>tab.</a:t>
            </a:r>
            <a:endParaRPr sz="2000" dirty="0">
              <a:latin typeface="Segoe UI"/>
              <a:cs typeface="Segoe UI"/>
            </a:endParaRPr>
          </a:p>
        </p:txBody>
      </p:sp>
    </p:spTree>
    <p:extLst>
      <p:ext uri="{BB962C8B-B14F-4D97-AF65-F5344CB8AC3E}">
        <p14:creationId xmlns:p14="http://schemas.microsoft.com/office/powerpoint/2010/main" val="2942456756"/>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09891" cy="1332416"/>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Extended</a:t>
            </a:r>
            <a:r>
              <a:rPr sz="2750" spc="60" dirty="0">
                <a:solidFill>
                  <a:srgbClr val="FFFFFF"/>
                </a:solidFill>
                <a:latin typeface="Segoe UI"/>
                <a:cs typeface="Segoe UI"/>
              </a:rPr>
              <a:t> </a:t>
            </a:r>
            <a:r>
              <a:rPr sz="2750" spc="15" dirty="0">
                <a:solidFill>
                  <a:srgbClr val="FFFFFF"/>
                </a:solidFill>
                <a:latin typeface="Segoe UI"/>
                <a:cs typeface="Segoe UI"/>
              </a:rPr>
              <a:t>Events</a:t>
            </a:r>
            <a:endParaRPr sz="2750" dirty="0">
              <a:latin typeface="Segoe UI"/>
              <a:cs typeface="Segoe UI"/>
            </a:endParaRPr>
          </a:p>
          <a:p>
            <a:pPr>
              <a:lnSpc>
                <a:spcPct val="100000"/>
              </a:lnSpc>
              <a:spcBef>
                <a:spcPts val="15"/>
              </a:spcBef>
            </a:pPr>
            <a:endParaRPr sz="3050" dirty="0">
              <a:latin typeface="Segoe UI"/>
              <a:cs typeface="Segoe UI"/>
            </a:endParaRPr>
          </a:p>
          <a:p>
            <a:pPr marL="101600">
              <a:lnSpc>
                <a:spcPct val="100000"/>
              </a:lnSpc>
              <a:buClr>
                <a:srgbClr val="006FC0"/>
              </a:buClr>
              <a:buSzPct val="92727"/>
              <a:tabLst>
                <a:tab pos="274320" algn="l"/>
              </a:tabLst>
            </a:pPr>
            <a:r>
              <a:rPr lang="en-GB" sz="2750" spc="15" dirty="0">
                <a:latin typeface="Segoe UI"/>
                <a:cs typeface="Segoe UI"/>
              </a:rPr>
              <a:t>See module 9</a:t>
            </a:r>
            <a:endParaRPr sz="2750" dirty="0">
              <a:latin typeface="Segoe UI"/>
              <a:cs typeface="Segoe U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3751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0" dirty="0"/>
              <a:t> Server</a:t>
            </a:r>
            <a:r>
              <a:rPr spc="-15" dirty="0"/>
              <a:t> </a:t>
            </a:r>
            <a:r>
              <a:rPr spc="10" dirty="0"/>
              <a:t>Profiler</a:t>
            </a:r>
          </a:p>
        </p:txBody>
      </p:sp>
      <p:sp>
        <p:nvSpPr>
          <p:cNvPr id="3" name="object 3"/>
          <p:cNvSpPr txBox="1"/>
          <p:nvPr/>
        </p:nvSpPr>
        <p:spPr>
          <a:xfrm>
            <a:off x="538162" y="1046416"/>
            <a:ext cx="7809865" cy="1806585"/>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SQL Server Profiler is an application for capturing, managing, and </a:t>
            </a:r>
            <a:r>
              <a:rPr lang="en-GB" sz="1600" b="0" i="0" u="none" strike="noStrike" baseline="0" dirty="0" err="1">
                <a:latin typeface="Segoe"/>
              </a:rPr>
              <a:t>analyzing</a:t>
            </a:r>
            <a:r>
              <a:rPr lang="en-GB" sz="1600" b="0" i="0" u="none" strike="noStrike" baseline="0" dirty="0">
                <a:latin typeface="Segoe"/>
              </a:rPr>
              <a:t> traces. The trace can be saved to a trace file or a database table. SQL Server Profiler has been deprecated and may be removed in future versions of SQL Server.</a:t>
            </a:r>
          </a:p>
          <a:p>
            <a:pPr algn="l">
              <a:lnSpc>
                <a:spcPct val="150000"/>
              </a:lnSpc>
            </a:pPr>
            <a:r>
              <a:rPr lang="en-GB" sz="1600" b="0" i="0" u="none" strike="noStrike" baseline="0" dirty="0">
                <a:latin typeface="Segoe"/>
              </a:rPr>
              <a:t>You can use SQL Server Profiler to capture relevant data points for selected events that you can use to identify the causes of performance problems.</a:t>
            </a:r>
            <a:endParaRPr sz="1600" dirty="0">
              <a:latin typeface="Segoe UI"/>
              <a:cs typeface="Segoe U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8619491" cy="324448"/>
          </a:xfrm>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1026" name="Picture 2" descr="Creating an extended event">
            <a:extLst>
              <a:ext uri="{FF2B5EF4-FFF2-40B4-BE49-F238E27FC236}">
                <a16:creationId xmlns:a16="http://schemas.microsoft.com/office/drawing/2014/main" id="{CDFED443-9CEB-B43E-84A3-DDFB42A901A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0800" y="838200"/>
            <a:ext cx="4324350" cy="56145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88628162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37510" cy="449580"/>
          </a:xfrm>
          <a:prstGeom prst="rect">
            <a:avLst/>
          </a:prstGeom>
        </p:spPr>
        <p:txBody>
          <a:bodyPr vert="horz" wrap="square" lIns="0" tIns="16510" rIns="0" bIns="0" rtlCol="0">
            <a:spAutoFit/>
          </a:bodyPr>
          <a:lstStyle/>
          <a:p>
            <a:pPr marL="12700">
              <a:lnSpc>
                <a:spcPct val="100000"/>
              </a:lnSpc>
              <a:spcBef>
                <a:spcPts val="130"/>
              </a:spcBef>
            </a:pPr>
            <a:r>
              <a:rPr spc="20" dirty="0"/>
              <a:t>SQL</a:t>
            </a:r>
            <a:r>
              <a:rPr spc="10" dirty="0"/>
              <a:t> Server</a:t>
            </a:r>
            <a:r>
              <a:rPr spc="-15" dirty="0"/>
              <a:t> </a:t>
            </a:r>
            <a:r>
              <a:rPr spc="10" dirty="0"/>
              <a:t>Profiler</a:t>
            </a:r>
          </a:p>
        </p:txBody>
      </p:sp>
      <p:sp>
        <p:nvSpPr>
          <p:cNvPr id="3" name="object 3"/>
          <p:cNvSpPr txBox="1"/>
          <p:nvPr/>
        </p:nvSpPr>
        <p:spPr>
          <a:xfrm>
            <a:off x="538162" y="1046416"/>
            <a:ext cx="7809865" cy="4391908"/>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You can use SQL Server Profiler to:</a:t>
            </a:r>
          </a:p>
          <a:p>
            <a:pPr marL="285750" indent="-285750" algn="l">
              <a:lnSpc>
                <a:spcPct val="150000"/>
              </a:lnSpc>
              <a:buFont typeface="Arial" panose="020B0604020202020204" pitchFamily="34" charset="0"/>
              <a:buChar char="•"/>
            </a:pPr>
            <a:r>
              <a:rPr lang="fr-FR" sz="1600" b="0" i="0" u="none" strike="noStrike" baseline="0" dirty="0" err="1">
                <a:latin typeface="Segoe"/>
              </a:rPr>
              <a:t>Find</a:t>
            </a:r>
            <a:r>
              <a:rPr lang="fr-FR" sz="1600" b="0" i="0" u="none" strike="noStrike" baseline="0" dirty="0">
                <a:latin typeface="Segoe"/>
              </a:rPr>
              <a:t> </a:t>
            </a:r>
            <a:r>
              <a:rPr lang="fr-FR" sz="1600" b="0" i="0" u="none" strike="noStrike" baseline="0" dirty="0" err="1">
                <a:latin typeface="Segoe"/>
              </a:rPr>
              <a:t>resource</a:t>
            </a:r>
            <a:r>
              <a:rPr lang="fr-FR" sz="1600" b="0" i="0" u="none" strike="noStrike" baseline="0" dirty="0">
                <a:latin typeface="Segoe"/>
              </a:rPr>
              <a:t>-intensive </a:t>
            </a:r>
            <a:r>
              <a:rPr lang="fr-FR" sz="1600" b="0" i="0" u="none" strike="noStrike" baseline="0" dirty="0" err="1">
                <a:latin typeface="Segoe"/>
              </a:rPr>
              <a:t>queries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Find</a:t>
            </a:r>
            <a:r>
              <a:rPr lang="fr-FR" sz="1600" b="0" i="0" u="none" strike="noStrike" baseline="0" dirty="0">
                <a:latin typeface="Segoe"/>
              </a:rPr>
              <a:t> long-running </a:t>
            </a:r>
            <a:r>
              <a:rPr lang="fr-FR" sz="1600" b="0" i="0" u="none" strike="noStrike" baseline="0" dirty="0" err="1">
                <a:latin typeface="Segoe"/>
              </a:rPr>
              <a:t>queries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Resolve problems by replaying a recorded trace in a test environment.</a:t>
            </a:r>
          </a:p>
          <a:p>
            <a:pPr marL="285750" indent="-285750" algn="l">
              <a:lnSpc>
                <a:spcPct val="150000"/>
              </a:lnSpc>
              <a:buFont typeface="Arial" panose="020B0604020202020204" pitchFamily="34" charset="0"/>
              <a:buChar char="•"/>
            </a:pPr>
            <a:r>
              <a:rPr lang="fr-FR" sz="1600" b="0" i="0" u="none" strike="noStrike" baseline="0" dirty="0" err="1">
                <a:latin typeface="Segoe"/>
              </a:rPr>
              <a:t>Correlate</a:t>
            </a:r>
            <a:r>
              <a:rPr lang="fr-FR" sz="1600" b="0" i="0" u="none" strike="noStrike" baseline="0" dirty="0">
                <a:latin typeface="Segoe"/>
              </a:rPr>
              <a:t> Performance Monitor output to diagnose </a:t>
            </a:r>
            <a:r>
              <a:rPr lang="fr-FR" sz="1600" b="0" i="0" u="none" strike="noStrike" baseline="0" dirty="0" err="1">
                <a:latin typeface="Segoe"/>
              </a:rPr>
              <a:t>problems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Capture blocking and deadlock graphs.</a:t>
            </a:r>
          </a:p>
          <a:p>
            <a:pPr marL="285750" indent="-285750" algn="l">
              <a:lnSpc>
                <a:spcPct val="150000"/>
              </a:lnSpc>
              <a:buFont typeface="Arial" panose="020B0604020202020204" pitchFamily="34" charset="0"/>
              <a:buChar char="•"/>
            </a:pPr>
            <a:r>
              <a:rPr lang="en-GB" sz="1600" b="0" i="0" u="none" strike="noStrike" baseline="0" dirty="0">
                <a:latin typeface="Segoe"/>
              </a:rPr>
              <a:t>Find missing statistics, and hash and sort warnings.</a:t>
            </a:r>
          </a:p>
          <a:p>
            <a:pPr algn="l">
              <a:lnSpc>
                <a:spcPct val="150000"/>
              </a:lnSpc>
            </a:pPr>
            <a:r>
              <a:rPr lang="en-GB" sz="1600" b="0" i="0" u="none" strike="noStrike" baseline="0" dirty="0">
                <a:latin typeface="Segoe"/>
              </a:rPr>
              <a:t>SQL Server Profiler is a good tool to diagnose and fix performance problems. However, before you use it, you should be aware that SQL Server Profiler has a negative impact on the performance of a SQL Server instance, particularly if you run more than one trace at a time. Events in SQL Server Profiler generate all data columns, even if you have not selected all columns for recording.</a:t>
            </a:r>
            <a:endParaRPr sz="1400" dirty="0">
              <a:latin typeface="Segoe UI"/>
              <a:cs typeface="Segoe UI"/>
            </a:endParaRPr>
          </a:p>
        </p:txBody>
      </p:sp>
    </p:spTree>
    <p:extLst>
      <p:ext uri="{BB962C8B-B14F-4D97-AF65-F5344CB8AC3E}">
        <p14:creationId xmlns:p14="http://schemas.microsoft.com/office/powerpoint/2010/main" val="30396032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1995805" cy="449580"/>
          </a:xfrm>
          <a:prstGeom prst="rect">
            <a:avLst/>
          </a:prstGeom>
        </p:spPr>
        <p:txBody>
          <a:bodyPr vert="horz" wrap="square" lIns="0" tIns="16510" rIns="0" bIns="0" rtlCol="0">
            <a:spAutoFit/>
          </a:bodyPr>
          <a:lstStyle/>
          <a:p>
            <a:pPr marL="12700">
              <a:lnSpc>
                <a:spcPct val="100000"/>
              </a:lnSpc>
              <a:spcBef>
                <a:spcPts val="130"/>
              </a:spcBef>
            </a:pPr>
            <a:r>
              <a:rPr spc="5" dirty="0"/>
              <a:t>Trace</a:t>
            </a:r>
            <a:r>
              <a:rPr spc="-20" dirty="0"/>
              <a:t> </a:t>
            </a:r>
            <a:r>
              <a:rPr spc="5" dirty="0"/>
              <a:t>Replay</a:t>
            </a:r>
          </a:p>
        </p:txBody>
      </p:sp>
      <p:sp>
        <p:nvSpPr>
          <p:cNvPr id="3" name="object 3"/>
          <p:cNvSpPr txBox="1"/>
          <p:nvPr/>
        </p:nvSpPr>
        <p:spPr>
          <a:xfrm>
            <a:off x="538162" y="1046416"/>
            <a:ext cx="7310438" cy="2924840"/>
          </a:xfrm>
          <a:prstGeom prst="rect">
            <a:avLst/>
          </a:prstGeom>
        </p:spPr>
        <p:txBody>
          <a:bodyPr vert="horz" wrap="square" lIns="0" tIns="15875" rIns="0" bIns="0" rtlCol="0">
            <a:spAutoFit/>
          </a:bodyPr>
          <a:lstStyle/>
          <a:p>
            <a:pPr algn="l">
              <a:lnSpc>
                <a:spcPct val="150000"/>
              </a:lnSpc>
            </a:pPr>
            <a:r>
              <a:rPr lang="en-GB" sz="1600" b="0" i="0" u="none" strike="noStrike" baseline="0" dirty="0">
                <a:latin typeface="Segoe"/>
              </a:rPr>
              <a:t>Trace Replay helps you to assess the impact of hardware and software changes by putting a </a:t>
            </a:r>
            <a:r>
              <a:rPr lang="en-GB" sz="1600" b="0" i="0" u="none" strike="noStrike" baseline="0" dirty="0" err="1">
                <a:latin typeface="Segoe"/>
              </a:rPr>
              <a:t>reallife</a:t>
            </a:r>
            <a:r>
              <a:rPr lang="en-GB" sz="1600" b="0" i="0" u="none" strike="noStrike" baseline="0" dirty="0">
                <a:latin typeface="Segoe"/>
              </a:rPr>
              <a:t> load on a test system. You can perform a Trace Replay by using SQL Server Profiler or the Microsoft SQL Server Distributed Replay feature.</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You can use Trace Replay to replay a production workload on a test server to help to identify performance issues or to test the impact of software patches, bug fixes, or configuration changes. For example, you can replay the trace to check the effect of the newly created indexes on the test server.</a:t>
            </a:r>
            <a:endParaRPr sz="1600" dirty="0">
              <a:latin typeface="Segoe UI"/>
              <a:cs typeface="Segoe U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7095491" cy="439864"/>
          </a:xfrm>
          <a:prstGeom prst="rect">
            <a:avLst/>
          </a:prstGeom>
        </p:spPr>
        <p:txBody>
          <a:bodyPr vert="horz" wrap="square" lIns="0" tIns="16510" rIns="0" bIns="0" rtlCol="0">
            <a:spAutoFit/>
          </a:bodyPr>
          <a:lstStyle/>
          <a:p>
            <a:pPr marL="12700">
              <a:spcBef>
                <a:spcPts val="130"/>
              </a:spcBef>
            </a:pPr>
            <a:r>
              <a:rPr lang="fr-FR" spc="5" dirty="0" err="1"/>
              <a:t>Database</a:t>
            </a:r>
            <a:r>
              <a:rPr lang="fr-FR" spc="5" dirty="0"/>
              <a:t> Engine Tuning Advisor</a:t>
            </a:r>
            <a:endParaRPr spc="5" dirty="0"/>
          </a:p>
        </p:txBody>
      </p:sp>
      <p:sp>
        <p:nvSpPr>
          <p:cNvPr id="3" name="object 3"/>
          <p:cNvSpPr txBox="1"/>
          <p:nvPr/>
        </p:nvSpPr>
        <p:spPr>
          <a:xfrm>
            <a:off x="538162" y="1046416"/>
            <a:ext cx="7310438" cy="3294172"/>
          </a:xfrm>
          <a:prstGeom prst="rect">
            <a:avLst/>
          </a:prstGeom>
        </p:spPr>
        <p:txBody>
          <a:bodyPr vert="horz" wrap="square" lIns="0" tIns="15875" rIns="0" bIns="0" rtlCol="0">
            <a:spAutoFit/>
          </a:bodyPr>
          <a:lstStyle/>
          <a:p>
            <a:pPr algn="l">
              <a:lnSpc>
                <a:spcPct val="150000"/>
              </a:lnSpc>
            </a:pPr>
            <a:r>
              <a:rPr lang="en-GB" sz="1600" b="0" i="0" u="none" strike="noStrike" baseline="0" dirty="0">
                <a:latin typeface="Segoe"/>
              </a:rPr>
              <a:t>The Database Engine Tuning Advisor is a graphical and command-line tool that </a:t>
            </a:r>
            <a:r>
              <a:rPr lang="en-GB" sz="1600" b="0" i="0" u="none" strike="noStrike" baseline="0" dirty="0" err="1">
                <a:latin typeface="Segoe"/>
              </a:rPr>
              <a:t>analyzes</a:t>
            </a:r>
            <a:r>
              <a:rPr lang="en-GB" sz="1600" b="0" i="0" u="none" strike="noStrike" baseline="0" dirty="0">
                <a:latin typeface="Segoe"/>
              </a:rPr>
              <a:t> how the SQL Server Database Engine processes queries and makes recommendations for improving the performance of queries through the creation of indexes, partitions, indexed views, and statistics. It is provided with SQL Server and can consume a trace file, </a:t>
            </a:r>
            <a:r>
              <a:rPr lang="en-GB" sz="1600" b="0" i="0" u="none" strike="noStrike" baseline="0" dirty="0" err="1">
                <a:latin typeface="Segoe"/>
              </a:rPr>
              <a:t>analyze</a:t>
            </a:r>
            <a:r>
              <a:rPr lang="en-GB" sz="1600" b="0" i="0" u="none" strike="noStrike" baseline="0" dirty="0">
                <a:latin typeface="Segoe"/>
              </a:rPr>
              <a:t> the queries that are captured, and then provide details of:</a:t>
            </a:r>
          </a:p>
          <a:p>
            <a:pPr marL="285750" indent="-285750" algn="l">
              <a:lnSpc>
                <a:spcPct val="150000"/>
              </a:lnSpc>
              <a:buFont typeface="Arial" panose="020B0604020202020204" pitchFamily="34" charset="0"/>
              <a:buChar char="•"/>
            </a:pPr>
            <a:r>
              <a:rPr lang="en-GB" sz="1600" b="0" i="0" u="none" strike="noStrike" baseline="0" dirty="0">
                <a:latin typeface="Segoe"/>
              </a:rPr>
              <a:t>New indexes and statistics that can increase query performance.</a:t>
            </a:r>
          </a:p>
          <a:p>
            <a:pPr marL="285750" indent="-285750" algn="l">
              <a:lnSpc>
                <a:spcPct val="150000"/>
              </a:lnSpc>
              <a:buFont typeface="Arial" panose="020B0604020202020204" pitchFamily="34" charset="0"/>
              <a:buChar char="•"/>
            </a:pPr>
            <a:r>
              <a:rPr lang="fr-FR" sz="1600" b="0" i="0" u="none" strike="noStrike" baseline="0" dirty="0" err="1">
                <a:latin typeface="Segoe"/>
              </a:rPr>
              <a:t>Suggest</a:t>
            </a:r>
            <a:r>
              <a:rPr lang="fr-FR" sz="1600" b="0" i="0" u="none" strike="noStrike" baseline="0" dirty="0">
                <a:latin typeface="Segoe"/>
              </a:rPr>
              <a:t> partition </a:t>
            </a:r>
            <a:r>
              <a:rPr lang="fr-FR" sz="1600" b="0" i="0" u="none" strike="noStrike" baseline="0" dirty="0" err="1">
                <a:latin typeface="Segoe"/>
              </a:rPr>
              <a:t>strategy</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The usage of existing indexes.</a:t>
            </a:r>
            <a:endParaRPr sz="1400" dirty="0">
              <a:latin typeface="Segoe UI"/>
              <a:cs typeface="Segoe UI"/>
            </a:endParaRPr>
          </a:p>
        </p:txBody>
      </p:sp>
    </p:spTree>
    <p:extLst>
      <p:ext uri="{BB962C8B-B14F-4D97-AF65-F5344CB8AC3E}">
        <p14:creationId xmlns:p14="http://schemas.microsoft.com/office/powerpoint/2010/main" val="222166203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355330" cy="449580"/>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spc="40" dirty="0">
                <a:solidFill>
                  <a:srgbClr val="FFFFFF"/>
                </a:solidFill>
                <a:latin typeface="Segoe UI"/>
                <a:cs typeface="Segoe UI"/>
              </a:rPr>
              <a:t> </a:t>
            </a:r>
            <a:r>
              <a:rPr sz="2750" spc="15" dirty="0">
                <a:solidFill>
                  <a:srgbClr val="FFFFFF"/>
                </a:solidFill>
                <a:latin typeface="Segoe UI"/>
                <a:cs typeface="Segoe UI"/>
              </a:rPr>
              <a:t>Analyzing</a:t>
            </a:r>
            <a:r>
              <a:rPr sz="2750" spc="120" dirty="0">
                <a:solidFill>
                  <a:srgbClr val="FFFFFF"/>
                </a:solidFill>
                <a:latin typeface="Segoe UI"/>
                <a:cs typeface="Segoe UI"/>
              </a:rPr>
              <a:t> </a:t>
            </a:r>
            <a:r>
              <a:rPr sz="2750" spc="15" dirty="0">
                <a:solidFill>
                  <a:srgbClr val="FFFFFF"/>
                </a:solidFill>
                <a:latin typeface="Segoe UI"/>
                <a:cs typeface="Segoe UI"/>
              </a:rPr>
              <a:t>Performance</a:t>
            </a:r>
            <a:r>
              <a:rPr sz="2750" spc="50" dirty="0">
                <a:solidFill>
                  <a:srgbClr val="FFFFFF"/>
                </a:solidFill>
                <a:latin typeface="Segoe UI"/>
                <a:cs typeface="Segoe UI"/>
              </a:rPr>
              <a:t> </a:t>
            </a:r>
            <a:r>
              <a:rPr sz="2750" spc="20" dirty="0">
                <a:solidFill>
                  <a:srgbClr val="FFFFFF"/>
                </a:solidFill>
                <a:latin typeface="Segoe UI"/>
                <a:cs typeface="Segoe UI"/>
              </a:rPr>
              <a:t>Monitor Data</a:t>
            </a:r>
            <a:endParaRPr sz="2750" dirty="0">
              <a:latin typeface="Segoe UI"/>
              <a:cs typeface="Segoe UI"/>
            </a:endParaRPr>
          </a:p>
        </p:txBody>
      </p:sp>
      <p:sp>
        <p:nvSpPr>
          <p:cNvPr id="3" name="object 3"/>
          <p:cNvSpPr txBox="1"/>
          <p:nvPr/>
        </p:nvSpPr>
        <p:spPr>
          <a:xfrm>
            <a:off x="599122" y="1152905"/>
            <a:ext cx="6636384" cy="1747914"/>
          </a:xfrm>
          <a:prstGeom prst="rect">
            <a:avLst/>
          </a:prstGeom>
        </p:spPr>
        <p:txBody>
          <a:bodyPr vert="horz" wrap="square" lIns="0" tIns="16510" rIns="0" bIns="0" rtlCol="0">
            <a:spAutoFit/>
          </a:bodyPr>
          <a:lstStyle/>
          <a:p>
            <a:pPr marL="12700">
              <a:lnSpc>
                <a:spcPct val="100000"/>
              </a:lnSpc>
              <a:spcBef>
                <a:spcPts val="130"/>
              </a:spcBef>
            </a:pPr>
            <a:r>
              <a:rPr sz="2750" spc="15" dirty="0">
                <a:latin typeface="Segoe UI"/>
                <a:cs typeface="Segoe UI"/>
              </a:rPr>
              <a:t>In</a:t>
            </a:r>
            <a:r>
              <a:rPr sz="2750" dirty="0">
                <a:latin typeface="Segoe UI"/>
                <a:cs typeface="Segoe UI"/>
              </a:rPr>
              <a:t> </a:t>
            </a:r>
            <a:r>
              <a:rPr sz="2750" spc="15" dirty="0">
                <a:latin typeface="Segoe UI"/>
                <a:cs typeface="Segoe UI"/>
              </a:rPr>
              <a:t>this</a:t>
            </a:r>
            <a:r>
              <a:rPr sz="2750" spc="25" dirty="0">
                <a:latin typeface="Segoe UI"/>
                <a:cs typeface="Segoe UI"/>
              </a:rPr>
              <a:t> </a:t>
            </a:r>
            <a:r>
              <a:rPr sz="2750" spc="20" dirty="0">
                <a:latin typeface="Segoe UI"/>
                <a:cs typeface="Segoe UI"/>
              </a:rPr>
              <a:t>demonstration,</a:t>
            </a:r>
            <a:r>
              <a:rPr sz="2750" spc="-10" dirty="0">
                <a:latin typeface="Segoe UI"/>
                <a:cs typeface="Segoe UI"/>
              </a:rPr>
              <a:t> </a:t>
            </a:r>
            <a:r>
              <a:rPr sz="2750" spc="20" dirty="0">
                <a:latin typeface="Segoe UI"/>
                <a:cs typeface="Segoe UI"/>
              </a:rPr>
              <a:t>you</a:t>
            </a:r>
            <a:r>
              <a:rPr sz="2750" spc="5" dirty="0">
                <a:latin typeface="Segoe UI"/>
                <a:cs typeface="Segoe UI"/>
              </a:rPr>
              <a:t> will</a:t>
            </a:r>
            <a:r>
              <a:rPr sz="2750" spc="65" dirty="0">
                <a:latin typeface="Segoe UI"/>
                <a:cs typeface="Segoe UI"/>
              </a:rPr>
              <a:t> </a:t>
            </a:r>
            <a:r>
              <a:rPr sz="2750" spc="10" dirty="0">
                <a:latin typeface="Segoe UI"/>
                <a:cs typeface="Segoe UI"/>
              </a:rPr>
              <a:t>see</a:t>
            </a:r>
            <a:r>
              <a:rPr sz="2750" spc="40" dirty="0">
                <a:latin typeface="Segoe UI"/>
                <a:cs typeface="Segoe UI"/>
              </a:rPr>
              <a:t> </a:t>
            </a:r>
            <a:r>
              <a:rPr sz="2750" spc="25" dirty="0">
                <a:latin typeface="Segoe UI"/>
                <a:cs typeface="Segoe UI"/>
              </a:rPr>
              <a:t>how</a:t>
            </a:r>
            <a:r>
              <a:rPr sz="2750" spc="10" dirty="0">
                <a:latin typeface="Segoe UI"/>
                <a:cs typeface="Segoe UI"/>
              </a:rPr>
              <a:t> </a:t>
            </a:r>
            <a:r>
              <a:rPr sz="2750" spc="25" dirty="0">
                <a:latin typeface="Segoe UI"/>
                <a:cs typeface="Segoe UI"/>
              </a:rPr>
              <a:t>to:</a:t>
            </a:r>
            <a:endParaRPr sz="2750" dirty="0">
              <a:latin typeface="Segoe UI"/>
              <a:cs typeface="Segoe UI"/>
            </a:endParaRPr>
          </a:p>
          <a:p>
            <a:pPr marL="184150" indent="-172085">
              <a:lnSpc>
                <a:spcPct val="100000"/>
              </a:lnSpc>
              <a:spcBef>
                <a:spcPts val="80"/>
              </a:spcBef>
              <a:buClr>
                <a:srgbClr val="006FC0"/>
              </a:buClr>
              <a:buFont typeface="Arial MT"/>
              <a:buChar char="•"/>
              <a:tabLst>
                <a:tab pos="184785" algn="l"/>
              </a:tabLst>
            </a:pPr>
            <a:r>
              <a:rPr sz="2750" spc="15" dirty="0">
                <a:latin typeface="Segoe UI"/>
                <a:cs typeface="Segoe UI"/>
              </a:rPr>
              <a:t>Analyze</a:t>
            </a:r>
            <a:r>
              <a:rPr sz="2750" spc="30" dirty="0">
                <a:latin typeface="Segoe UI"/>
                <a:cs typeface="Segoe UI"/>
              </a:rPr>
              <a:t> </a:t>
            </a:r>
            <a:r>
              <a:rPr sz="2750" spc="15" dirty="0">
                <a:latin typeface="Segoe UI"/>
                <a:cs typeface="Segoe UI"/>
              </a:rPr>
              <a:t>Performance</a:t>
            </a:r>
            <a:r>
              <a:rPr sz="2750" spc="30" dirty="0">
                <a:latin typeface="Segoe UI"/>
                <a:cs typeface="Segoe UI"/>
              </a:rPr>
              <a:t> </a:t>
            </a:r>
            <a:r>
              <a:rPr sz="2750" spc="20" dirty="0">
                <a:latin typeface="Segoe UI"/>
                <a:cs typeface="Segoe UI"/>
              </a:rPr>
              <a:t>Monitor</a:t>
            </a:r>
            <a:r>
              <a:rPr sz="2750" spc="-5" dirty="0">
                <a:latin typeface="Segoe UI"/>
                <a:cs typeface="Segoe UI"/>
              </a:rPr>
              <a:t> </a:t>
            </a:r>
            <a:r>
              <a:rPr sz="2750" spc="20" dirty="0">
                <a:latin typeface="Segoe UI"/>
                <a:cs typeface="Segoe UI"/>
              </a:rPr>
              <a:t>data</a:t>
            </a:r>
            <a:endParaRPr lang="en-US" sz="2750" spc="20" dirty="0">
              <a:latin typeface="Segoe UI"/>
              <a:cs typeface="Segoe UI"/>
            </a:endParaRPr>
          </a:p>
          <a:p>
            <a:pPr marL="184150" indent="-172085">
              <a:lnSpc>
                <a:spcPct val="100000"/>
              </a:lnSpc>
              <a:spcBef>
                <a:spcPts val="80"/>
              </a:spcBef>
              <a:buClr>
                <a:srgbClr val="006FC0"/>
              </a:buClr>
              <a:buFont typeface="Arial MT"/>
              <a:buChar char="•"/>
              <a:tabLst>
                <a:tab pos="184785" algn="l"/>
              </a:tabLst>
            </a:pPr>
            <a:endParaRPr lang="en-US" sz="2750" spc="20" dirty="0">
              <a:latin typeface="Segoe UI"/>
              <a:cs typeface="Segoe UI"/>
            </a:endParaRPr>
          </a:p>
          <a:p>
            <a:pPr marL="184150" indent="-172085">
              <a:lnSpc>
                <a:spcPct val="100000"/>
              </a:lnSpc>
              <a:spcBef>
                <a:spcPts val="80"/>
              </a:spcBef>
              <a:buClr>
                <a:srgbClr val="006FC0"/>
              </a:buClr>
              <a:buFont typeface="Arial MT"/>
              <a:buChar char="•"/>
              <a:tabLst>
                <a:tab pos="184785"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Pg298</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240078" cy="6306022"/>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70" dirty="0">
                <a:solidFill>
                  <a:srgbClr val="FFFFFF"/>
                </a:solidFill>
                <a:latin typeface="Segoe UI"/>
                <a:cs typeface="Segoe UI"/>
              </a:rPr>
              <a:t> </a:t>
            </a:r>
            <a:r>
              <a:rPr sz="2750" spc="5" dirty="0">
                <a:solidFill>
                  <a:srgbClr val="FFFFFF"/>
                </a:solidFill>
                <a:latin typeface="Segoe UI"/>
                <a:cs typeface="Segoe UI"/>
              </a:rPr>
              <a:t>2:</a:t>
            </a:r>
            <a:r>
              <a:rPr sz="2750" spc="-5" dirty="0">
                <a:solidFill>
                  <a:srgbClr val="FFFFFF"/>
                </a:solidFill>
                <a:latin typeface="Segoe UI"/>
                <a:cs typeface="Segoe UI"/>
              </a:rPr>
              <a:t> </a:t>
            </a:r>
            <a:r>
              <a:rPr sz="2750" spc="5" dirty="0">
                <a:solidFill>
                  <a:srgbClr val="FFFFFF"/>
                </a:solidFill>
                <a:latin typeface="Segoe UI"/>
                <a:cs typeface="Segoe UI"/>
              </a:rPr>
              <a:t>Baselining</a:t>
            </a:r>
            <a:r>
              <a:rPr sz="2750" spc="80" dirty="0">
                <a:solidFill>
                  <a:srgbClr val="FFFFFF"/>
                </a:solidFill>
                <a:latin typeface="Segoe UI"/>
                <a:cs typeface="Segoe UI"/>
              </a:rPr>
              <a:t> </a:t>
            </a:r>
            <a:r>
              <a:rPr sz="2750" spc="15" dirty="0">
                <a:solidFill>
                  <a:srgbClr val="FFFFFF"/>
                </a:solidFill>
                <a:latin typeface="Segoe UI"/>
                <a:cs typeface="Segoe UI"/>
              </a:rPr>
              <a:t>and</a:t>
            </a:r>
            <a:r>
              <a:rPr sz="2750" spc="85" dirty="0">
                <a:solidFill>
                  <a:srgbClr val="FFFFFF"/>
                </a:solidFill>
                <a:latin typeface="Segoe UI"/>
                <a:cs typeface="Segoe UI"/>
              </a:rPr>
              <a:t> </a:t>
            </a:r>
            <a:r>
              <a:rPr sz="2750" spc="5" dirty="0">
                <a:solidFill>
                  <a:srgbClr val="FFFFFF"/>
                </a:solidFill>
                <a:latin typeface="Segoe UI"/>
                <a:cs typeface="Segoe UI"/>
              </a:rPr>
              <a:t>Benchmarking</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This lesson focuses on how to establish baselines and create benchmarks for SQL Server. You must establish a SQL Server baseline because baselines give insights into trends that occur in a SQL Server </a:t>
            </a:r>
            <a:r>
              <a:rPr lang="fr-FR" sz="1600" b="0" i="0" u="none" strike="noStrike" baseline="0" dirty="0" err="1">
                <a:latin typeface="Segoe"/>
              </a:rPr>
              <a:t>environment</a:t>
            </a:r>
            <a:r>
              <a:rPr lang="fr-FR" sz="1600" b="0" i="0" u="none" strike="noStrike" baseline="0" dirty="0">
                <a:latin typeface="Segoe"/>
              </a:rPr>
              <a:t>. This simplifies troubleshooting.</a:t>
            </a:r>
            <a:endParaRPr lang="en-GB" sz="1600" spc="20" dirty="0">
              <a:latin typeface="Segoe UI"/>
              <a:cs typeface="Segoe UI"/>
            </a:endParaRPr>
          </a:p>
          <a:p>
            <a:pPr marL="184150" indent="-171450">
              <a:lnSpc>
                <a:spcPct val="150000"/>
              </a:lnSpc>
              <a:buClr>
                <a:srgbClr val="006FC0"/>
              </a:buClr>
              <a:buSzPct val="92727"/>
              <a:buFont typeface="Arial MT"/>
              <a:buChar char="•"/>
              <a:tabLst>
                <a:tab pos="184150" algn="l"/>
              </a:tabLst>
            </a:pPr>
            <a:r>
              <a:rPr sz="2400" spc="20" dirty="0">
                <a:latin typeface="Segoe UI"/>
                <a:cs typeface="Segoe UI"/>
              </a:rPr>
              <a:t>Methodology</a:t>
            </a:r>
            <a:r>
              <a:rPr sz="2400" spc="-5" dirty="0">
                <a:latin typeface="Segoe UI"/>
                <a:cs typeface="Segoe UI"/>
              </a:rPr>
              <a:t> </a:t>
            </a:r>
            <a:r>
              <a:rPr sz="2400" spc="20" dirty="0">
                <a:latin typeface="Segoe UI"/>
                <a:cs typeface="Segoe UI"/>
              </a:rPr>
              <a:t>for</a:t>
            </a:r>
            <a:r>
              <a:rPr sz="2400" dirty="0">
                <a:latin typeface="Segoe UI"/>
                <a:cs typeface="Segoe UI"/>
              </a:rPr>
              <a:t> </a:t>
            </a:r>
            <a:r>
              <a:rPr sz="2400" spc="10" dirty="0">
                <a:latin typeface="Segoe UI"/>
                <a:cs typeface="Segoe UI"/>
              </a:rPr>
              <a:t>Creating</a:t>
            </a:r>
            <a:r>
              <a:rPr sz="2400" spc="80" dirty="0">
                <a:latin typeface="Segoe UI"/>
                <a:cs typeface="Segoe UI"/>
              </a:rPr>
              <a:t> </a:t>
            </a:r>
            <a:r>
              <a:rPr sz="2400" spc="5" dirty="0">
                <a:latin typeface="Segoe UI"/>
                <a:cs typeface="Segoe UI"/>
              </a:rPr>
              <a:t>Baselines</a:t>
            </a:r>
            <a:endParaRPr sz="240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400" spc="15" dirty="0">
                <a:latin typeface="Segoe UI"/>
                <a:cs typeface="Segoe UI"/>
              </a:rPr>
              <a:t>Stress-Testing</a:t>
            </a:r>
            <a:r>
              <a:rPr sz="2400" spc="-30" dirty="0">
                <a:latin typeface="Segoe UI"/>
                <a:cs typeface="Segoe UI"/>
              </a:rPr>
              <a:t> </a:t>
            </a:r>
            <a:r>
              <a:rPr sz="2400" spc="10" dirty="0">
                <a:latin typeface="Segoe UI"/>
                <a:cs typeface="Segoe UI"/>
              </a:rPr>
              <a:t>Tools</a:t>
            </a:r>
            <a:endParaRPr sz="240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400" spc="20" dirty="0">
                <a:latin typeface="Segoe UI"/>
                <a:cs typeface="Segoe UI"/>
              </a:rPr>
              <a:t>Data</a:t>
            </a:r>
            <a:r>
              <a:rPr sz="2400" spc="-10" dirty="0">
                <a:latin typeface="Segoe UI"/>
                <a:cs typeface="Segoe UI"/>
              </a:rPr>
              <a:t> </a:t>
            </a:r>
            <a:r>
              <a:rPr sz="2400" spc="15" dirty="0">
                <a:latin typeface="Segoe UI"/>
                <a:cs typeface="Segoe UI"/>
              </a:rPr>
              <a:t>Collection</a:t>
            </a:r>
            <a:r>
              <a:rPr sz="2400" spc="-10" dirty="0">
                <a:latin typeface="Segoe UI"/>
                <a:cs typeface="Segoe UI"/>
              </a:rPr>
              <a:t> </a:t>
            </a:r>
            <a:r>
              <a:rPr sz="2400" spc="5" dirty="0">
                <a:latin typeface="Segoe UI"/>
                <a:cs typeface="Segoe UI"/>
              </a:rPr>
              <a:t>Using</a:t>
            </a:r>
            <a:r>
              <a:rPr sz="2400" spc="75" dirty="0">
                <a:latin typeface="Segoe UI"/>
                <a:cs typeface="Segoe UI"/>
              </a:rPr>
              <a:t> </a:t>
            </a:r>
            <a:r>
              <a:rPr sz="2400" spc="10" dirty="0">
                <a:latin typeface="Segoe UI"/>
                <a:cs typeface="Segoe UI"/>
              </a:rPr>
              <a:t>DMVs</a:t>
            </a:r>
            <a:endParaRPr sz="240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400" spc="20" dirty="0">
                <a:latin typeface="Segoe UI"/>
                <a:cs typeface="Segoe UI"/>
              </a:rPr>
              <a:t>Data</a:t>
            </a:r>
            <a:r>
              <a:rPr sz="2400" dirty="0">
                <a:latin typeface="Segoe UI"/>
                <a:cs typeface="Segoe UI"/>
              </a:rPr>
              <a:t> </a:t>
            </a:r>
            <a:r>
              <a:rPr sz="2400" spc="15" dirty="0">
                <a:latin typeface="Segoe UI"/>
                <a:cs typeface="Segoe UI"/>
              </a:rPr>
              <a:t>Collection</a:t>
            </a:r>
            <a:r>
              <a:rPr sz="2400" dirty="0">
                <a:latin typeface="Segoe UI"/>
                <a:cs typeface="Segoe UI"/>
              </a:rPr>
              <a:t> </a:t>
            </a:r>
            <a:r>
              <a:rPr sz="2400" spc="5" dirty="0">
                <a:latin typeface="Segoe UI"/>
                <a:cs typeface="Segoe UI"/>
              </a:rPr>
              <a:t>Using</a:t>
            </a:r>
            <a:r>
              <a:rPr sz="2400" spc="80" dirty="0">
                <a:latin typeface="Segoe UI"/>
                <a:cs typeface="Segoe UI"/>
              </a:rPr>
              <a:t> </a:t>
            </a:r>
            <a:r>
              <a:rPr sz="2400" spc="20" dirty="0">
                <a:latin typeface="Segoe UI"/>
                <a:cs typeface="Segoe UI"/>
              </a:rPr>
              <a:t>Perfmon</a:t>
            </a:r>
            <a:r>
              <a:rPr sz="2400" spc="70" dirty="0">
                <a:latin typeface="Segoe UI"/>
                <a:cs typeface="Segoe UI"/>
              </a:rPr>
              <a:t> </a:t>
            </a:r>
            <a:r>
              <a:rPr sz="2400" spc="15" dirty="0">
                <a:latin typeface="Segoe UI"/>
                <a:cs typeface="Segoe UI"/>
              </a:rPr>
              <a:t>Counters</a:t>
            </a:r>
            <a:endParaRPr sz="240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400" spc="15" dirty="0">
                <a:latin typeface="Segoe UI"/>
                <a:cs typeface="Segoe UI"/>
              </a:rPr>
              <a:t>Analyzing</a:t>
            </a:r>
            <a:r>
              <a:rPr sz="2400" spc="-5" dirty="0">
                <a:latin typeface="Segoe UI"/>
                <a:cs typeface="Segoe UI"/>
              </a:rPr>
              <a:t> </a:t>
            </a:r>
            <a:r>
              <a:rPr sz="2400" spc="10" dirty="0">
                <a:latin typeface="Segoe UI"/>
                <a:cs typeface="Segoe UI"/>
              </a:rPr>
              <a:t>Collected</a:t>
            </a:r>
            <a:r>
              <a:rPr sz="2400" spc="60" dirty="0">
                <a:latin typeface="Segoe UI"/>
                <a:cs typeface="Segoe UI"/>
              </a:rPr>
              <a:t> </a:t>
            </a:r>
            <a:r>
              <a:rPr sz="2400" spc="20" dirty="0">
                <a:latin typeface="Segoe UI"/>
                <a:cs typeface="Segoe UI"/>
              </a:rPr>
              <a:t>Data</a:t>
            </a:r>
            <a:endParaRPr sz="2400" dirty="0">
              <a:latin typeface="Segoe UI"/>
              <a:cs typeface="Segoe UI"/>
            </a:endParaRPr>
          </a:p>
          <a:p>
            <a:pPr marL="184150" indent="-171450">
              <a:lnSpc>
                <a:spcPct val="150000"/>
              </a:lnSpc>
              <a:spcBef>
                <a:spcPts val="605"/>
              </a:spcBef>
              <a:buClr>
                <a:srgbClr val="006FC0"/>
              </a:buClr>
              <a:buSzPct val="92727"/>
              <a:buFont typeface="Arial MT"/>
              <a:buChar char="•"/>
              <a:tabLst>
                <a:tab pos="184150" algn="l"/>
              </a:tabLst>
            </a:pPr>
            <a:r>
              <a:rPr sz="2400" spc="20" dirty="0">
                <a:latin typeface="Segoe UI"/>
                <a:cs typeface="Segoe UI"/>
              </a:rPr>
              <a:t>Database</a:t>
            </a:r>
            <a:r>
              <a:rPr sz="2400" spc="-40" dirty="0">
                <a:latin typeface="Segoe UI"/>
                <a:cs typeface="Segoe UI"/>
              </a:rPr>
              <a:t> </a:t>
            </a:r>
            <a:r>
              <a:rPr sz="2400" spc="15" dirty="0">
                <a:latin typeface="Segoe UI"/>
                <a:cs typeface="Segoe UI"/>
              </a:rPr>
              <a:t>Engine</a:t>
            </a:r>
            <a:r>
              <a:rPr sz="2400" spc="40" dirty="0">
                <a:latin typeface="Segoe UI"/>
                <a:cs typeface="Segoe UI"/>
              </a:rPr>
              <a:t> </a:t>
            </a:r>
            <a:r>
              <a:rPr sz="2400" spc="10" dirty="0">
                <a:latin typeface="Segoe UI"/>
                <a:cs typeface="Segoe UI"/>
              </a:rPr>
              <a:t>Tuning</a:t>
            </a:r>
            <a:r>
              <a:rPr sz="2400" spc="75" dirty="0">
                <a:latin typeface="Segoe UI"/>
                <a:cs typeface="Segoe UI"/>
              </a:rPr>
              <a:t> </a:t>
            </a:r>
            <a:r>
              <a:rPr sz="2400" spc="20" dirty="0">
                <a:latin typeface="Segoe UI"/>
                <a:cs typeface="Segoe UI"/>
              </a:rPr>
              <a:t>Advisor</a:t>
            </a:r>
            <a:endParaRPr sz="2400" dirty="0">
              <a:latin typeface="Segoe UI"/>
              <a:cs typeface="Segoe UI"/>
            </a:endParaRPr>
          </a:p>
          <a:p>
            <a:pPr marL="184150" marR="5080" indent="-171450">
              <a:lnSpc>
                <a:spcPct val="150000"/>
              </a:lnSpc>
              <a:spcBef>
                <a:spcPts val="610"/>
              </a:spcBef>
              <a:buClr>
                <a:srgbClr val="006FC0"/>
              </a:buClr>
              <a:buSzPct val="92727"/>
              <a:buFont typeface="Arial MT"/>
              <a:buChar char="•"/>
              <a:tabLst>
                <a:tab pos="184150" algn="l"/>
              </a:tabLst>
            </a:pPr>
            <a:r>
              <a:rPr sz="2400" spc="20" dirty="0">
                <a:latin typeface="Segoe UI"/>
                <a:cs typeface="Segoe UI"/>
              </a:rPr>
              <a:t>Demonstration:</a:t>
            </a:r>
            <a:r>
              <a:rPr sz="2400" spc="5" dirty="0">
                <a:latin typeface="Segoe UI"/>
                <a:cs typeface="Segoe UI"/>
              </a:rPr>
              <a:t> </a:t>
            </a:r>
            <a:r>
              <a:rPr sz="2400" spc="10" dirty="0">
                <a:latin typeface="Segoe UI"/>
                <a:cs typeface="Segoe UI"/>
              </a:rPr>
              <a:t>Collecting</a:t>
            </a:r>
            <a:r>
              <a:rPr sz="2400" spc="95" dirty="0">
                <a:latin typeface="Segoe UI"/>
                <a:cs typeface="Segoe UI"/>
              </a:rPr>
              <a:t> </a:t>
            </a:r>
            <a:r>
              <a:rPr sz="2400" spc="15" dirty="0">
                <a:latin typeface="Segoe UI"/>
                <a:cs typeface="Segoe UI"/>
              </a:rPr>
              <a:t>Performance</a:t>
            </a:r>
            <a:r>
              <a:rPr sz="2400" spc="40" dirty="0">
                <a:latin typeface="Segoe UI"/>
                <a:cs typeface="Segoe UI"/>
              </a:rPr>
              <a:t> </a:t>
            </a:r>
            <a:r>
              <a:rPr sz="2400" spc="20" dirty="0">
                <a:latin typeface="Segoe UI"/>
                <a:cs typeface="Segoe UI"/>
              </a:rPr>
              <a:t>Data </a:t>
            </a:r>
            <a:r>
              <a:rPr sz="2400" spc="-735" dirty="0">
                <a:latin typeface="Segoe UI"/>
                <a:cs typeface="Segoe UI"/>
              </a:rPr>
              <a:t> </a:t>
            </a:r>
            <a:r>
              <a:rPr sz="2400" spc="15" dirty="0">
                <a:latin typeface="Segoe UI"/>
                <a:cs typeface="Segoe UI"/>
              </a:rPr>
              <a:t>using</a:t>
            </a:r>
            <a:r>
              <a:rPr sz="2400" spc="10" dirty="0">
                <a:latin typeface="Segoe UI"/>
                <a:cs typeface="Segoe UI"/>
              </a:rPr>
              <a:t> DMVs</a:t>
            </a:r>
            <a:endParaRPr sz="2400" dirty="0">
              <a:latin typeface="Segoe UI"/>
              <a:cs typeface="Segoe UI"/>
            </a:endParaRPr>
          </a:p>
        </p:txBody>
      </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29910" cy="449580"/>
          </a:xfrm>
          <a:prstGeom prst="rect">
            <a:avLst/>
          </a:prstGeom>
        </p:spPr>
        <p:txBody>
          <a:bodyPr vert="horz" wrap="square" lIns="0" tIns="16510" rIns="0" bIns="0" rtlCol="0">
            <a:spAutoFit/>
          </a:bodyPr>
          <a:lstStyle/>
          <a:p>
            <a:pPr marL="12700">
              <a:lnSpc>
                <a:spcPct val="100000"/>
              </a:lnSpc>
              <a:spcBef>
                <a:spcPts val="130"/>
              </a:spcBef>
            </a:pPr>
            <a:r>
              <a:rPr spc="20" dirty="0"/>
              <a:t>Methodology</a:t>
            </a:r>
            <a:r>
              <a:rPr spc="-15" dirty="0"/>
              <a:t> </a:t>
            </a:r>
            <a:r>
              <a:rPr spc="20" dirty="0"/>
              <a:t>for</a:t>
            </a:r>
            <a:r>
              <a:rPr spc="-10" dirty="0"/>
              <a:t> </a:t>
            </a:r>
            <a:r>
              <a:rPr spc="10" dirty="0"/>
              <a:t>Creating</a:t>
            </a:r>
            <a:r>
              <a:rPr spc="60" dirty="0"/>
              <a:t> </a:t>
            </a:r>
            <a:r>
              <a:rPr spc="5" dirty="0"/>
              <a:t>Baselines</a:t>
            </a:r>
          </a:p>
        </p:txBody>
      </p:sp>
      <p:sp>
        <p:nvSpPr>
          <p:cNvPr id="3" name="object 3"/>
          <p:cNvSpPr txBox="1"/>
          <p:nvPr/>
        </p:nvSpPr>
        <p:spPr>
          <a:xfrm>
            <a:off x="538162" y="1046416"/>
            <a:ext cx="7176134" cy="3294172"/>
          </a:xfrm>
          <a:prstGeom prst="rect">
            <a:avLst/>
          </a:prstGeom>
        </p:spPr>
        <p:txBody>
          <a:bodyPr vert="horz" wrap="square" lIns="0" tIns="15875" rIns="0" bIns="0" rtlCol="0">
            <a:spAutoFit/>
          </a:bodyPr>
          <a:lstStyle/>
          <a:p>
            <a:pPr algn="l">
              <a:lnSpc>
                <a:spcPct val="150000"/>
              </a:lnSpc>
            </a:pPr>
            <a:r>
              <a:rPr lang="en-GB" sz="1600" b="0" i="0" u="none" strike="noStrike" baseline="0" dirty="0">
                <a:latin typeface="Segoe"/>
              </a:rPr>
              <a:t>A baseline is the normal or usual state of a SQL </a:t>
            </a:r>
            <a:r>
              <a:rPr lang="fr-FR" sz="1600" b="0" i="0" u="none" strike="noStrike" baseline="0" dirty="0">
                <a:latin typeface="Segoe"/>
              </a:rPr>
              <a:t>Server </a:t>
            </a:r>
            <a:r>
              <a:rPr lang="fr-FR" sz="1600" b="0" i="0" u="none" strike="noStrike" baseline="0" dirty="0" err="1">
                <a:latin typeface="Segoe"/>
              </a:rPr>
              <a:t>environment</a:t>
            </a:r>
            <a:r>
              <a:rPr lang="fr-FR" sz="1600" b="0" i="0" u="none" strike="noStrike" baseline="0" dirty="0">
                <a:latin typeface="Segoe"/>
              </a:rPr>
              <a:t>. A SQL Server </a:t>
            </a:r>
            <a:r>
              <a:rPr lang="fr-FR" sz="1600" b="0" i="0" u="none" strike="noStrike" baseline="0" dirty="0" err="1">
                <a:latin typeface="Segoe"/>
              </a:rPr>
              <a:t>baseline</a:t>
            </a:r>
            <a:r>
              <a:rPr lang="fr-FR" sz="1600" b="0" i="0" u="none" strike="noStrike" baseline="0" dirty="0">
                <a:latin typeface="Segoe"/>
              </a:rPr>
              <a:t> </a:t>
            </a:r>
            <a:r>
              <a:rPr lang="fr-FR" sz="1600" b="0" i="0" u="none" strike="noStrike" baseline="0" dirty="0" err="1">
                <a:latin typeface="Segoe"/>
              </a:rPr>
              <a:t>informs</a:t>
            </a:r>
            <a:r>
              <a:rPr lang="fr-FR" sz="1600" b="0" i="0" u="none" strike="noStrike" baseline="0" dirty="0">
                <a:latin typeface="Segoe"/>
              </a:rPr>
              <a:t> </a:t>
            </a:r>
            <a:r>
              <a:rPr lang="en-GB" sz="1600" b="0" i="0" u="none" strike="noStrike" baseline="0" dirty="0">
                <a:latin typeface="Segoe"/>
              </a:rPr>
              <a:t>you how a system typically performs on any given day. Some of the main benefits of a baseline </a:t>
            </a:r>
            <a:r>
              <a:rPr lang="fr-FR" sz="1600" b="0" i="0" u="none" strike="noStrike" baseline="0" dirty="0" err="1">
                <a:latin typeface="Segoe"/>
              </a:rPr>
              <a:t>include</a:t>
            </a:r>
            <a:r>
              <a:rPr lang="fr-FR" sz="1600" b="0" i="0" u="none" strike="noStrike" baseline="0" dirty="0">
                <a:latin typeface="Segoe"/>
              </a:rPr>
              <a:t> the </a:t>
            </a:r>
            <a:r>
              <a:rPr lang="fr-FR" sz="1600" b="0" i="0" u="none" strike="noStrike" baseline="0" dirty="0" err="1">
                <a:latin typeface="Segoe"/>
              </a:rPr>
              <a:t>following</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It provides insights into trends that occur in an environment, in addition to data.</a:t>
            </a:r>
          </a:p>
          <a:p>
            <a:pPr marL="285750" indent="-285750" algn="l">
              <a:lnSpc>
                <a:spcPct val="150000"/>
              </a:lnSpc>
              <a:buFont typeface="Arial" panose="020B0604020202020204" pitchFamily="34" charset="0"/>
              <a:buChar char="•"/>
            </a:pPr>
            <a:r>
              <a:rPr lang="en-GB" sz="1600" b="0" i="0" u="none" strike="noStrike" baseline="0" dirty="0">
                <a:latin typeface="Segoe"/>
              </a:rPr>
              <a:t>You can compare baselines with current system state to find out what has changed and proactively tune or resolve problems.</a:t>
            </a:r>
          </a:p>
          <a:p>
            <a:pPr marL="285750" indent="-285750" algn="l">
              <a:lnSpc>
                <a:spcPct val="150000"/>
              </a:lnSpc>
              <a:buFont typeface="Arial" panose="020B0604020202020204" pitchFamily="34" charset="0"/>
              <a:buChar char="•"/>
            </a:pPr>
            <a:r>
              <a:rPr lang="en-GB" sz="1600" b="0" i="0" u="none" strike="noStrike" baseline="0" dirty="0">
                <a:latin typeface="Segoe"/>
              </a:rPr>
              <a:t>It provides better capacity planning.</a:t>
            </a:r>
          </a:p>
          <a:p>
            <a:pPr marL="285750" indent="-285750" algn="l">
              <a:lnSpc>
                <a:spcPct val="150000"/>
              </a:lnSpc>
              <a:buFont typeface="Arial" panose="020B0604020202020204" pitchFamily="34" charset="0"/>
              <a:buChar char="•"/>
            </a:pPr>
            <a:r>
              <a:rPr lang="en-GB" sz="1600" b="0" i="0" u="none" strike="noStrike" baseline="0" dirty="0">
                <a:latin typeface="Segoe"/>
              </a:rPr>
              <a:t>It makes troubleshooting swift and easy.</a:t>
            </a:r>
            <a:endParaRPr sz="2000" dirty="0">
              <a:latin typeface="Segoe UI"/>
              <a:cs typeface="Segoe UI"/>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29910" cy="449580"/>
          </a:xfrm>
          <a:prstGeom prst="rect">
            <a:avLst/>
          </a:prstGeom>
        </p:spPr>
        <p:txBody>
          <a:bodyPr vert="horz" wrap="square" lIns="0" tIns="16510" rIns="0" bIns="0" rtlCol="0">
            <a:spAutoFit/>
          </a:bodyPr>
          <a:lstStyle/>
          <a:p>
            <a:pPr marL="12700">
              <a:lnSpc>
                <a:spcPct val="100000"/>
              </a:lnSpc>
              <a:spcBef>
                <a:spcPts val="130"/>
              </a:spcBef>
            </a:pPr>
            <a:r>
              <a:rPr spc="20" dirty="0"/>
              <a:t>Methodology</a:t>
            </a:r>
            <a:r>
              <a:rPr spc="-15" dirty="0"/>
              <a:t> </a:t>
            </a:r>
            <a:r>
              <a:rPr spc="20" dirty="0"/>
              <a:t>for</a:t>
            </a:r>
            <a:r>
              <a:rPr spc="-10" dirty="0"/>
              <a:t> </a:t>
            </a:r>
            <a:r>
              <a:rPr spc="10" dirty="0"/>
              <a:t>Creating</a:t>
            </a:r>
            <a:r>
              <a:rPr spc="60" dirty="0"/>
              <a:t> </a:t>
            </a:r>
            <a:r>
              <a:rPr spc="5" dirty="0"/>
              <a:t>Baselines</a:t>
            </a:r>
          </a:p>
        </p:txBody>
      </p:sp>
      <p:sp>
        <p:nvSpPr>
          <p:cNvPr id="3" name="object 3"/>
          <p:cNvSpPr txBox="1"/>
          <p:nvPr/>
        </p:nvSpPr>
        <p:spPr>
          <a:xfrm>
            <a:off x="538162" y="1046416"/>
            <a:ext cx="7176134" cy="2186176"/>
          </a:xfrm>
          <a:prstGeom prst="rect">
            <a:avLst/>
          </a:prstGeom>
        </p:spPr>
        <p:txBody>
          <a:bodyPr vert="horz" wrap="square" lIns="0" tIns="15875" rIns="0" bIns="0" rtlCol="0">
            <a:spAutoFit/>
          </a:bodyPr>
          <a:lstStyle/>
          <a:p>
            <a:pPr algn="l">
              <a:lnSpc>
                <a:spcPct val="150000"/>
              </a:lnSpc>
            </a:pPr>
            <a:r>
              <a:rPr lang="fr-FR" sz="1600" b="1" i="0" u="none" strike="noStrike" baseline="0" dirty="0" err="1">
                <a:latin typeface="Segoe-Bold"/>
              </a:rPr>
              <a:t>What</a:t>
            </a:r>
            <a:r>
              <a:rPr lang="fr-FR" sz="1600" b="1" i="0" u="none" strike="noStrike" baseline="0" dirty="0">
                <a:latin typeface="Segoe-Bold"/>
              </a:rPr>
              <a:t> to Capture?</a:t>
            </a:r>
          </a:p>
          <a:p>
            <a:pPr algn="l">
              <a:lnSpc>
                <a:spcPct val="150000"/>
              </a:lnSpc>
            </a:pPr>
            <a:r>
              <a:rPr lang="en-GB" sz="1600" b="0" i="0" u="none" strike="noStrike" baseline="0" dirty="0">
                <a:latin typeface="Segoe"/>
              </a:rPr>
              <a:t>Many diagnostic data points are available to be collected from one or more sources. Too much data can be overwhelming and difficult to </a:t>
            </a:r>
            <a:r>
              <a:rPr lang="en-GB" sz="1600" b="0" i="0" u="none" strike="noStrike" baseline="0" dirty="0" err="1">
                <a:latin typeface="Segoe"/>
              </a:rPr>
              <a:t>analyze</a:t>
            </a:r>
            <a:r>
              <a:rPr lang="en-GB" sz="1600" b="0" i="0" u="none" strike="noStrike" baseline="0" dirty="0">
                <a:latin typeface="Segoe"/>
              </a:rPr>
              <a:t>. It will only add to the storage cost instead of being useful.</a:t>
            </a:r>
          </a:p>
          <a:p>
            <a:pPr algn="l">
              <a:lnSpc>
                <a:spcPct val="150000"/>
              </a:lnSpc>
            </a:pPr>
            <a:r>
              <a:rPr lang="en-GB" sz="1600" b="0" i="0" u="none" strike="noStrike" baseline="0" dirty="0">
                <a:latin typeface="Segoe"/>
              </a:rPr>
              <a:t>Capture relevant data points—the data that can help you diagnose and foresee performance problems.</a:t>
            </a:r>
          </a:p>
        </p:txBody>
      </p:sp>
    </p:spTree>
    <p:extLst>
      <p:ext uri="{BB962C8B-B14F-4D97-AF65-F5344CB8AC3E}">
        <p14:creationId xmlns:p14="http://schemas.microsoft.com/office/powerpoint/2010/main" val="41643550"/>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29910" cy="449580"/>
          </a:xfrm>
          <a:prstGeom prst="rect">
            <a:avLst/>
          </a:prstGeom>
        </p:spPr>
        <p:txBody>
          <a:bodyPr vert="horz" wrap="square" lIns="0" tIns="16510" rIns="0" bIns="0" rtlCol="0">
            <a:spAutoFit/>
          </a:bodyPr>
          <a:lstStyle/>
          <a:p>
            <a:pPr marL="12700">
              <a:lnSpc>
                <a:spcPct val="100000"/>
              </a:lnSpc>
              <a:spcBef>
                <a:spcPts val="130"/>
              </a:spcBef>
            </a:pPr>
            <a:r>
              <a:rPr spc="20" dirty="0"/>
              <a:t>Methodology</a:t>
            </a:r>
            <a:r>
              <a:rPr spc="-15" dirty="0"/>
              <a:t> </a:t>
            </a:r>
            <a:r>
              <a:rPr spc="20" dirty="0"/>
              <a:t>for</a:t>
            </a:r>
            <a:r>
              <a:rPr spc="-10" dirty="0"/>
              <a:t> </a:t>
            </a:r>
            <a:r>
              <a:rPr spc="10" dirty="0"/>
              <a:t>Creating</a:t>
            </a:r>
            <a:r>
              <a:rPr spc="60" dirty="0"/>
              <a:t> </a:t>
            </a:r>
            <a:r>
              <a:rPr spc="5" dirty="0"/>
              <a:t>Baselines</a:t>
            </a:r>
          </a:p>
        </p:txBody>
      </p:sp>
      <p:sp>
        <p:nvSpPr>
          <p:cNvPr id="3" name="object 3"/>
          <p:cNvSpPr txBox="1"/>
          <p:nvPr/>
        </p:nvSpPr>
        <p:spPr>
          <a:xfrm>
            <a:off x="459581" y="838200"/>
            <a:ext cx="8224838" cy="6248827"/>
          </a:xfrm>
          <a:prstGeom prst="rect">
            <a:avLst/>
          </a:prstGeom>
        </p:spPr>
        <p:txBody>
          <a:bodyPr vert="horz" wrap="square" lIns="0" tIns="15875" rIns="0" bIns="0" rtlCol="0">
            <a:spAutoFit/>
          </a:bodyPr>
          <a:lstStyle/>
          <a:p>
            <a:pPr algn="l">
              <a:lnSpc>
                <a:spcPct val="150000"/>
              </a:lnSpc>
            </a:pPr>
            <a:r>
              <a:rPr lang="en-GB" sz="1600" b="0" i="0" u="none" strike="noStrike" baseline="0" dirty="0">
                <a:latin typeface="Segoe"/>
              </a:rPr>
              <a:t>To start with, consider collecting the following data points:</a:t>
            </a:r>
          </a:p>
          <a:p>
            <a:pPr marL="285750" indent="-285750" algn="l">
              <a:lnSpc>
                <a:spcPct val="150000"/>
              </a:lnSpc>
              <a:buFont typeface="Arial" panose="020B0604020202020204" pitchFamily="34" charset="0"/>
              <a:buChar char="•"/>
            </a:pPr>
            <a:r>
              <a:rPr lang="en-GB" sz="1600" b="1" i="0" u="none" strike="noStrike" baseline="0" dirty="0">
                <a:latin typeface="Segoe-Bold"/>
              </a:rPr>
              <a:t>System usage</a:t>
            </a:r>
            <a:r>
              <a:rPr lang="en-GB" sz="1600" b="0" i="0" u="none" strike="noStrike" baseline="0" dirty="0">
                <a:latin typeface="Segoe"/>
              </a:rPr>
              <a:t>. System usage is largely described in terms of CPU, I/O, and memory consumption. You can quickly check these basic Performance Monitor counters against the current values in case of sudden performance degradation. These values can also be used to define a system usage trend, which will further help in capacity planning.</a:t>
            </a:r>
          </a:p>
          <a:p>
            <a:pPr marL="285750" indent="-285750" algn="l">
              <a:lnSpc>
                <a:spcPct val="150000"/>
              </a:lnSpc>
              <a:buFont typeface="Arial" panose="020B0604020202020204" pitchFamily="34" charset="0"/>
              <a:buChar char="•"/>
            </a:pPr>
            <a:r>
              <a:rPr lang="en-GB" sz="1600" b="1" i="0" u="none" strike="noStrike" baseline="0" dirty="0">
                <a:latin typeface="Segoe-Bold"/>
              </a:rPr>
              <a:t>SQL Server configuration</a:t>
            </a:r>
            <a:r>
              <a:rPr lang="en-GB" sz="1600" b="0" i="0" u="none" strike="noStrike" baseline="0" dirty="0">
                <a:latin typeface="Segoe"/>
              </a:rPr>
              <a:t>. These are instance-level or database-level configuration settings, such as max server memory, degree of parallelism, or auto shrink. You can change these configuration settings, but changing them without having advanced knowledge of SQL Server can create problems.</a:t>
            </a:r>
          </a:p>
          <a:p>
            <a:pPr marL="285750" indent="-285750" algn="l">
              <a:lnSpc>
                <a:spcPct val="150000"/>
              </a:lnSpc>
              <a:buFont typeface="Arial" panose="020B0604020202020204" pitchFamily="34" charset="0"/>
              <a:buChar char="•"/>
            </a:pPr>
            <a:r>
              <a:rPr lang="en-GB" sz="1600" b="1" i="0" u="none" strike="noStrike" baseline="0" dirty="0">
                <a:latin typeface="Segoe-Bold"/>
              </a:rPr>
              <a:t>Database size information</a:t>
            </a:r>
            <a:r>
              <a:rPr lang="en-GB" sz="1600" b="0" i="0" u="none" strike="noStrike" baseline="0" dirty="0">
                <a:latin typeface="Segoe"/>
              </a:rPr>
              <a:t>. The system will come to a halt when storage runs out of space. This makes it necessary to capture database and file size information. It will help you to ensure that the system is up and running and proactively reacts to space issues, thereby preventing system downtime.</a:t>
            </a:r>
          </a:p>
          <a:p>
            <a:pPr marL="285750" indent="-285750" algn="l">
              <a:lnSpc>
                <a:spcPct val="150000"/>
              </a:lnSpc>
              <a:buFont typeface="Arial" panose="020B0604020202020204" pitchFamily="34" charset="0"/>
              <a:buChar char="•"/>
            </a:pPr>
            <a:r>
              <a:rPr lang="en-GB" sz="1600" b="1" i="0" u="none" strike="noStrike" baseline="0" dirty="0">
                <a:latin typeface="Segoe-Bold"/>
              </a:rPr>
              <a:t>Wait statistics</a:t>
            </a:r>
            <a:r>
              <a:rPr lang="en-GB" sz="1600" b="0" i="0" u="none" strike="noStrike" baseline="0" dirty="0">
                <a:latin typeface="Segoe"/>
              </a:rPr>
              <a:t>. Wait statistics is the first place to look when you troubleshoot SQL Server performance issues. It gives deeper insights into the root cause of a system and is very helpful when optimizing a slow system. You can also compare the wait statistics current values to figure out what went wrong and fix it.</a:t>
            </a:r>
            <a:endParaRPr dirty="0">
              <a:latin typeface="Segoe UI"/>
              <a:cs typeface="Segoe UI"/>
            </a:endParaRPr>
          </a:p>
        </p:txBody>
      </p:sp>
    </p:spTree>
    <p:extLst>
      <p:ext uri="{BB962C8B-B14F-4D97-AF65-F5344CB8AC3E}">
        <p14:creationId xmlns:p14="http://schemas.microsoft.com/office/powerpoint/2010/main" val="4027428424"/>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29910" cy="449580"/>
          </a:xfrm>
          <a:prstGeom prst="rect">
            <a:avLst/>
          </a:prstGeom>
        </p:spPr>
        <p:txBody>
          <a:bodyPr vert="horz" wrap="square" lIns="0" tIns="16510" rIns="0" bIns="0" rtlCol="0">
            <a:spAutoFit/>
          </a:bodyPr>
          <a:lstStyle/>
          <a:p>
            <a:pPr marL="12700">
              <a:lnSpc>
                <a:spcPct val="100000"/>
              </a:lnSpc>
              <a:spcBef>
                <a:spcPts val="130"/>
              </a:spcBef>
            </a:pPr>
            <a:r>
              <a:rPr spc="20" dirty="0"/>
              <a:t>Methodology</a:t>
            </a:r>
            <a:r>
              <a:rPr spc="-15" dirty="0"/>
              <a:t> </a:t>
            </a:r>
            <a:r>
              <a:rPr spc="20" dirty="0"/>
              <a:t>for</a:t>
            </a:r>
            <a:r>
              <a:rPr spc="-10" dirty="0"/>
              <a:t> </a:t>
            </a:r>
            <a:r>
              <a:rPr spc="10" dirty="0"/>
              <a:t>Creating</a:t>
            </a:r>
            <a:r>
              <a:rPr spc="60" dirty="0"/>
              <a:t> </a:t>
            </a:r>
            <a:r>
              <a:rPr spc="5" dirty="0"/>
              <a:t>Baselines</a:t>
            </a:r>
          </a:p>
        </p:txBody>
      </p:sp>
      <p:sp>
        <p:nvSpPr>
          <p:cNvPr id="3" name="object 3"/>
          <p:cNvSpPr txBox="1"/>
          <p:nvPr/>
        </p:nvSpPr>
        <p:spPr>
          <a:xfrm>
            <a:off x="304800" y="685800"/>
            <a:ext cx="8610599" cy="6987490"/>
          </a:xfrm>
          <a:prstGeom prst="rect">
            <a:avLst/>
          </a:prstGeom>
        </p:spPr>
        <p:txBody>
          <a:bodyPr vert="horz" wrap="square" lIns="0" tIns="15875" rIns="0" bIns="0" rtlCol="0">
            <a:spAutoFit/>
          </a:bodyPr>
          <a:lstStyle/>
          <a:p>
            <a:pPr algn="l">
              <a:lnSpc>
                <a:spcPct val="150000"/>
              </a:lnSpc>
            </a:pPr>
            <a:r>
              <a:rPr lang="fr-FR" sz="1600" b="1" i="0" u="none" strike="noStrike" baseline="0" dirty="0">
                <a:latin typeface="Segoe-Bold"/>
              </a:rPr>
              <a:t>Data Capture Frequency</a:t>
            </a:r>
          </a:p>
          <a:p>
            <a:pPr algn="l">
              <a:lnSpc>
                <a:spcPct val="150000"/>
              </a:lnSpc>
            </a:pPr>
            <a:r>
              <a:rPr lang="en-GB" sz="1600" b="0" i="0" u="none" strike="noStrike" baseline="0" dirty="0">
                <a:latin typeface="Segoe"/>
              </a:rPr>
              <a:t>After you decide what to capture, the next step is to decide the frequency of the data capture. The frequency governs the amount of data that is captured. Too much data will result in high storage costs; too little data will not give better understanding of the system. The frequency depends on the type of data that you capture. Performance Monitor data can be captured every 15 seconds or so. However, it is not ideal to capture SQL instance configuration data every 15 seconds.</a:t>
            </a:r>
          </a:p>
          <a:p>
            <a:pPr algn="l">
              <a:lnSpc>
                <a:spcPct val="150000"/>
              </a:lnSpc>
            </a:pPr>
            <a:r>
              <a:rPr lang="en-GB" sz="1600" b="0" i="0" u="none" strike="noStrike" baseline="0" dirty="0">
                <a:latin typeface="Segoe"/>
              </a:rPr>
              <a:t>It is also necessary to have a data retention strategy. It is not advisable to keep a year or six months’ worth of baseline data as this data is not likely to be of use. In addition, capturing data during off-peak hours will only add additional data to the storage without being useful. The best practice is to capture data during business peak hours and keep it for three or four months.</a:t>
            </a:r>
          </a:p>
          <a:p>
            <a:pPr algn="l">
              <a:lnSpc>
                <a:spcPct val="150000"/>
              </a:lnSpc>
            </a:pPr>
            <a:r>
              <a:rPr lang="fr-FR" sz="1600" b="1" i="0" u="none" strike="noStrike" baseline="0" dirty="0">
                <a:latin typeface="Segoe-Bold"/>
              </a:rPr>
              <a:t>Data Storage</a:t>
            </a:r>
          </a:p>
          <a:p>
            <a:pPr algn="l">
              <a:lnSpc>
                <a:spcPct val="150000"/>
              </a:lnSpc>
            </a:pPr>
            <a:r>
              <a:rPr lang="en-GB" sz="1600" b="0" i="0" u="none" strike="noStrike" baseline="0" dirty="0">
                <a:latin typeface="Segoe"/>
              </a:rPr>
              <a:t>The data collected might be small, but the frequency and duration of collection might mean that it requires a large amount of storage. The recommendation is to store the baseline data in a separate database on a separate SQL Server instance. The separate database can be used to store baseline database from more than one server. You should also optimize the baseline database to get the relevant</a:t>
            </a:r>
          </a:p>
          <a:p>
            <a:pPr algn="l">
              <a:lnSpc>
                <a:spcPct val="150000"/>
              </a:lnSpc>
            </a:pPr>
            <a:r>
              <a:rPr lang="en-GB" sz="1600" b="0" i="0" u="none" strike="noStrike" baseline="0" dirty="0">
                <a:latin typeface="Segoe"/>
              </a:rPr>
              <a:t>information on time. The aggregate queries may run slowly if the tables are not properly indexed.</a:t>
            </a:r>
            <a:endParaRPr sz="1600" dirty="0">
              <a:latin typeface="Segoe UI"/>
              <a:cs typeface="Segoe UI"/>
            </a:endParaRPr>
          </a:p>
        </p:txBody>
      </p:sp>
    </p:spTree>
    <p:extLst>
      <p:ext uri="{BB962C8B-B14F-4D97-AF65-F5344CB8AC3E}">
        <p14:creationId xmlns:p14="http://schemas.microsoft.com/office/powerpoint/2010/main" val="396802557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643495" cy="6395662"/>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Data</a:t>
            </a:r>
            <a:r>
              <a:rPr sz="2750" dirty="0">
                <a:solidFill>
                  <a:srgbClr val="FFFFFF"/>
                </a:solidFill>
                <a:latin typeface="Segoe UI"/>
                <a:cs typeface="Segoe UI"/>
              </a:rPr>
              <a:t> </a:t>
            </a:r>
            <a:r>
              <a:rPr sz="2750" spc="10" dirty="0">
                <a:solidFill>
                  <a:srgbClr val="FFFFFF"/>
                </a:solidFill>
                <a:latin typeface="Segoe UI"/>
                <a:cs typeface="Segoe UI"/>
              </a:rPr>
              <a:t>Collection</a:t>
            </a:r>
            <a:r>
              <a:rPr sz="2750" spc="-10" dirty="0">
                <a:solidFill>
                  <a:srgbClr val="FFFFFF"/>
                </a:solidFill>
                <a:latin typeface="Segoe UI"/>
                <a:cs typeface="Segoe UI"/>
              </a:rPr>
              <a:t> </a:t>
            </a:r>
            <a:r>
              <a:rPr sz="2750" spc="5" dirty="0">
                <a:solidFill>
                  <a:srgbClr val="FFFFFF"/>
                </a:solidFill>
                <a:latin typeface="Segoe UI"/>
                <a:cs typeface="Segoe UI"/>
              </a:rPr>
              <a:t>Using</a:t>
            </a:r>
            <a:r>
              <a:rPr sz="2750" spc="75" dirty="0">
                <a:solidFill>
                  <a:srgbClr val="FFFFFF"/>
                </a:solidFill>
                <a:latin typeface="Segoe UI"/>
                <a:cs typeface="Segoe UI"/>
              </a:rPr>
              <a:t> </a:t>
            </a:r>
            <a:r>
              <a:rPr sz="2750" spc="20" dirty="0">
                <a:solidFill>
                  <a:srgbClr val="FFFFFF"/>
                </a:solidFill>
                <a:latin typeface="Segoe UI"/>
                <a:cs typeface="Segoe UI"/>
              </a:rPr>
              <a:t>Perfmon</a:t>
            </a:r>
            <a:r>
              <a:rPr sz="2750" spc="70" dirty="0">
                <a:solidFill>
                  <a:srgbClr val="FFFFFF"/>
                </a:solidFill>
                <a:latin typeface="Segoe UI"/>
                <a:cs typeface="Segoe UI"/>
              </a:rPr>
              <a:t> </a:t>
            </a:r>
            <a:r>
              <a:rPr sz="2750" spc="15" dirty="0">
                <a:solidFill>
                  <a:srgbClr val="FFFFFF"/>
                </a:solidFill>
                <a:latin typeface="Segoe UI"/>
                <a:cs typeface="Segoe UI"/>
              </a:rPr>
              <a:t>Counters</a:t>
            </a:r>
            <a:endParaRPr sz="2750" dirty="0">
              <a:latin typeface="Segoe UI"/>
              <a:cs typeface="Segoe UI"/>
            </a:endParaRPr>
          </a:p>
          <a:p>
            <a:pPr>
              <a:lnSpc>
                <a:spcPct val="100000"/>
              </a:lnSpc>
              <a:spcBef>
                <a:spcPts val="5"/>
              </a:spcBef>
            </a:pPr>
            <a:endParaRPr sz="3000" dirty="0">
              <a:latin typeface="Segoe UI"/>
              <a:cs typeface="Segoe UI"/>
            </a:endParaRPr>
          </a:p>
          <a:p>
            <a:pPr algn="l">
              <a:lnSpc>
                <a:spcPct val="150000"/>
              </a:lnSpc>
            </a:pPr>
            <a:r>
              <a:rPr lang="en-GB" sz="1600" b="0" i="0" u="none" strike="noStrike" baseline="0" dirty="0">
                <a:latin typeface="Segoe"/>
              </a:rPr>
              <a:t>Performance Monitor is a Windows graphical utility to monitor real-time performance data or capture data over a period. You can create a</a:t>
            </a:r>
          </a:p>
          <a:p>
            <a:pPr algn="l">
              <a:lnSpc>
                <a:spcPct val="150000"/>
              </a:lnSpc>
            </a:pPr>
            <a:r>
              <a:rPr lang="en-GB" sz="1600" b="0" i="0" u="none" strike="noStrike" baseline="0" dirty="0">
                <a:latin typeface="Segoe"/>
              </a:rPr>
              <a:t>baseline or compare the current system performance against an established baseline by </a:t>
            </a:r>
            <a:r>
              <a:rPr lang="fr-FR" sz="1600" b="0" i="0" u="none" strike="noStrike" baseline="0" dirty="0" err="1">
                <a:latin typeface="Segoe"/>
              </a:rPr>
              <a:t>using</a:t>
            </a:r>
            <a:r>
              <a:rPr lang="fr-FR" sz="1600" b="0" i="0" u="none" strike="noStrike" baseline="0" dirty="0">
                <a:latin typeface="Segoe"/>
              </a:rPr>
              <a:t> the </a:t>
            </a:r>
            <a:r>
              <a:rPr lang="fr-FR" sz="1600" b="0" i="0" u="none" strike="noStrike" baseline="0" dirty="0" err="1">
                <a:latin typeface="Segoe"/>
              </a:rPr>
              <a:t>captured</a:t>
            </a:r>
            <a:r>
              <a:rPr lang="fr-FR" sz="1600" b="0" i="0" u="none" strike="noStrike" baseline="0" dirty="0">
                <a:latin typeface="Segoe"/>
              </a:rPr>
              <a:t> data.</a:t>
            </a:r>
          </a:p>
          <a:p>
            <a:pPr algn="l">
              <a:lnSpc>
                <a:spcPct val="150000"/>
              </a:lnSpc>
            </a:pPr>
            <a:r>
              <a:rPr lang="en-GB" sz="1600" b="0" i="0" u="none" strike="noStrike" baseline="0" dirty="0">
                <a:latin typeface="Segoe"/>
              </a:rPr>
              <a:t>You cannot use the real-time performance data for historical analysis. It can only be used to monitor current system state and compare against</a:t>
            </a:r>
          </a:p>
          <a:p>
            <a:pPr algn="l">
              <a:lnSpc>
                <a:spcPct val="150000"/>
              </a:lnSpc>
            </a:pPr>
            <a:r>
              <a:rPr lang="en-GB" sz="1600" b="0" i="0" u="none" strike="noStrike" baseline="0" dirty="0">
                <a:latin typeface="Segoe"/>
              </a:rPr>
              <a:t>the established baseline. To monitor real-time performance using Performance Monitor, follow </a:t>
            </a:r>
            <a:r>
              <a:rPr lang="fr-FR" sz="1600" b="0" i="0" u="none" strike="noStrike" baseline="0" dirty="0" err="1">
                <a:latin typeface="Segoe"/>
              </a:rPr>
              <a:t>these</a:t>
            </a:r>
            <a:r>
              <a:rPr lang="fr-FR" sz="1600" b="0" i="0" u="none" strike="noStrike" baseline="0" dirty="0">
                <a:latin typeface="Segoe"/>
              </a:rPr>
              <a:t> </a:t>
            </a:r>
            <a:r>
              <a:rPr lang="fr-FR" sz="1600" b="0" i="0" u="none" strike="noStrike" baseline="0" dirty="0" err="1">
                <a:latin typeface="Segoe"/>
              </a:rPr>
              <a:t>steps</a:t>
            </a:r>
            <a:r>
              <a:rPr lang="fr-FR"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To start Performance Monitor, in the Run command window, type </a:t>
            </a:r>
            <a:r>
              <a:rPr lang="en-GB" sz="1600" b="1" i="0" u="none" strike="noStrike" baseline="0" dirty="0" err="1">
                <a:latin typeface="Segoe-Bold"/>
              </a:rPr>
              <a:t>perfmon</a:t>
            </a:r>
            <a:r>
              <a:rPr lang="en-GB"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In the leftmost pane, expand </a:t>
            </a:r>
            <a:r>
              <a:rPr lang="en-GB" sz="1600" b="1" i="0" u="none" strike="noStrike" baseline="0" dirty="0">
                <a:latin typeface="Segoe-Bold"/>
              </a:rPr>
              <a:t>Monitoring Tools</a:t>
            </a:r>
            <a:r>
              <a:rPr lang="en-GB" sz="1600" b="0" i="0" u="none" strike="noStrike" baseline="0" dirty="0">
                <a:latin typeface="Segoe"/>
              </a:rPr>
              <a:t>, and then click </a:t>
            </a:r>
            <a:r>
              <a:rPr lang="en-GB" sz="1600" b="1" i="0" u="none" strike="noStrike" baseline="0" dirty="0">
                <a:latin typeface="Segoe-Bold"/>
              </a:rPr>
              <a:t>Performance Monitor</a:t>
            </a:r>
            <a:r>
              <a:rPr lang="en-GB" sz="1600" b="0" i="0" u="none" strike="noStrike" baseline="0" dirty="0">
                <a:latin typeface="Segoe"/>
              </a:rPr>
              <a:t>. This will open</a:t>
            </a:r>
          </a:p>
          <a:p>
            <a:pPr marL="342900" indent="-342900" algn="l">
              <a:lnSpc>
                <a:spcPct val="150000"/>
              </a:lnSpc>
              <a:buFont typeface="+mj-lt"/>
              <a:buAutoNum type="arabicPeriod"/>
            </a:pPr>
            <a:r>
              <a:rPr lang="en-GB" sz="1600" b="0" i="0" u="none" strike="noStrike" baseline="0" dirty="0">
                <a:latin typeface="Segoe"/>
              </a:rPr>
              <a:t>the Performance Monitor window in the rightmost pane.</a:t>
            </a:r>
          </a:p>
          <a:p>
            <a:pPr marL="342900" indent="-342900" algn="l">
              <a:lnSpc>
                <a:spcPct val="150000"/>
              </a:lnSpc>
              <a:buFont typeface="+mj-lt"/>
              <a:buAutoNum type="arabicPeriod"/>
            </a:pPr>
            <a:r>
              <a:rPr lang="en-GB" sz="1600" b="0" i="0" u="none" strike="noStrike" baseline="0" dirty="0">
                <a:latin typeface="Segoe"/>
              </a:rPr>
              <a:t>To add the counters to monitor, click the </a:t>
            </a:r>
            <a:r>
              <a:rPr lang="en-GB" sz="1600" b="1" i="0" u="none" strike="noStrike" baseline="0" dirty="0">
                <a:latin typeface="Segoe-Bold"/>
              </a:rPr>
              <a:t>Plus Sign</a:t>
            </a:r>
            <a:r>
              <a:rPr lang="en-GB"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When you have added the required counters, click </a:t>
            </a:r>
            <a:r>
              <a:rPr lang="en-GB" sz="1600" b="1" i="0" u="none" strike="noStrike" baseline="0" dirty="0">
                <a:latin typeface="Segoe-Bold"/>
              </a:rPr>
              <a:t>OK </a:t>
            </a:r>
            <a:r>
              <a:rPr lang="en-GB" sz="1600" b="0" i="0" u="none" strike="noStrike" baseline="0" dirty="0">
                <a:latin typeface="Segoe"/>
              </a:rPr>
              <a:t>to view performance information.</a:t>
            </a:r>
            <a:endParaRPr sz="1600" dirty="0">
              <a:latin typeface="Segoe UI"/>
              <a:cs typeface="Segoe U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3" name="Text Placeholder 2">
            <a:extLst>
              <a:ext uri="{FF2B5EF4-FFF2-40B4-BE49-F238E27FC236}">
                <a16:creationId xmlns:a16="http://schemas.microsoft.com/office/drawing/2014/main" id="{F4720A26-6565-3EC0-BF82-DC3D4BDD98F9}"/>
              </a:ext>
            </a:extLst>
          </p:cNvPr>
          <p:cNvSpPr>
            <a:spLocks noGrp="1"/>
          </p:cNvSpPr>
          <p:nvPr>
            <p:ph type="body" idx="1"/>
          </p:nvPr>
        </p:nvSpPr>
        <p:spPr>
          <a:xfrm>
            <a:off x="681723" y="2076450"/>
            <a:ext cx="7920355" cy="3231654"/>
          </a:xfrm>
        </p:spPr>
        <p:txBody>
          <a:bodyPr/>
          <a:lstStyle/>
          <a:p>
            <a:pPr algn="l" fontAlgn="base">
              <a:lnSpc>
                <a:spcPct val="150000"/>
              </a:lnSpc>
            </a:pPr>
            <a:r>
              <a:rPr lang="en-GB" sz="1600" b="0" i="0" dirty="0">
                <a:solidFill>
                  <a:srgbClr val="252525"/>
                </a:solidFill>
                <a:effectLst/>
                <a:latin typeface="Segoe UI" panose="020B0502040204020203" pitchFamily="34" charset="0"/>
              </a:rPr>
              <a:t>On the menu, we click the </a:t>
            </a:r>
            <a:r>
              <a:rPr lang="en-GB" sz="1600" b="1" i="0" dirty="0">
                <a:solidFill>
                  <a:srgbClr val="252525"/>
                </a:solidFill>
                <a:effectLst/>
                <a:latin typeface="Segoe UI" panose="020B0502040204020203" pitchFamily="34" charset="0"/>
              </a:rPr>
              <a:t>New Session… </a:t>
            </a:r>
            <a:r>
              <a:rPr lang="en-GB" sz="1600" b="0" i="0" dirty="0">
                <a:solidFill>
                  <a:srgbClr val="252525"/>
                </a:solidFill>
                <a:effectLst/>
                <a:latin typeface="Segoe UI" panose="020B0502040204020203" pitchFamily="34" charset="0"/>
              </a:rPr>
              <a:t>option to create a new extended event session, and then the New Session window will appear. In this window, we give a name to our extended event session and check the following options:</a:t>
            </a: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Start the event session at server </a:t>
            </a:r>
            <a:r>
              <a:rPr lang="en-GB" sz="1600" b="0" i="0" dirty="0" err="1">
                <a:solidFill>
                  <a:srgbClr val="252525"/>
                </a:solidFill>
                <a:effectLst/>
                <a:latin typeface="Segoe UI" panose="020B0502040204020203" pitchFamily="34" charset="0"/>
              </a:rPr>
              <a:t>startup</a:t>
            </a:r>
            <a:endParaRPr lang="en-GB" sz="1600" b="0" i="0" dirty="0">
              <a:solidFill>
                <a:srgbClr val="252525"/>
              </a:solidFill>
              <a:effectLst/>
              <a:latin typeface="Segoe UI" panose="020B0502040204020203" pitchFamily="34" charset="0"/>
            </a:endParaRPr>
          </a:p>
          <a:p>
            <a:pPr marL="285750" indent="-285750" algn="l" fontAlgn="base">
              <a:lnSpc>
                <a:spcPct val="150000"/>
              </a:lnSpc>
              <a:buFont typeface="Arial" panose="020B0604020202020204" pitchFamily="34" charset="0"/>
              <a:buChar char="•"/>
            </a:pPr>
            <a:r>
              <a:rPr lang="en-GB" sz="1600" b="0" i="0" dirty="0">
                <a:solidFill>
                  <a:srgbClr val="252525"/>
                </a:solidFill>
                <a:effectLst/>
                <a:latin typeface="Segoe UI" panose="020B0502040204020203" pitchFamily="34" charset="0"/>
              </a:rPr>
              <a:t>Start the event session immediately after session creation.</a:t>
            </a:r>
          </a:p>
          <a:p>
            <a:pPr algn="l" fontAlgn="base">
              <a:lnSpc>
                <a:spcPct val="150000"/>
              </a:lnSpc>
            </a:pPr>
            <a:r>
              <a:rPr lang="en-GB" sz="1600" b="0" i="0" dirty="0">
                <a:solidFill>
                  <a:srgbClr val="252525"/>
                </a:solidFill>
                <a:effectLst/>
                <a:latin typeface="Segoe UI" panose="020B0502040204020203" pitchFamily="34" charset="0"/>
              </a:rPr>
              <a:t>These two options allow starting the extended event session automatically when the database service is started and also after the creation of the session it automatically begins to collect data.</a:t>
            </a:r>
          </a:p>
          <a:p>
            <a:endParaRPr lang="fr-FR" dirty="0"/>
          </a:p>
        </p:txBody>
      </p:sp>
    </p:spTree>
    <p:extLst>
      <p:ext uri="{BB962C8B-B14F-4D97-AF65-F5344CB8AC3E}">
        <p14:creationId xmlns:p14="http://schemas.microsoft.com/office/powerpoint/2010/main" val="3713445850"/>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643495" cy="7134325"/>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Data</a:t>
            </a:r>
            <a:r>
              <a:rPr sz="2750" dirty="0">
                <a:solidFill>
                  <a:srgbClr val="FFFFFF"/>
                </a:solidFill>
                <a:latin typeface="Segoe UI"/>
                <a:cs typeface="Segoe UI"/>
              </a:rPr>
              <a:t> </a:t>
            </a:r>
            <a:r>
              <a:rPr sz="2750" spc="10" dirty="0">
                <a:solidFill>
                  <a:srgbClr val="FFFFFF"/>
                </a:solidFill>
                <a:latin typeface="Segoe UI"/>
                <a:cs typeface="Segoe UI"/>
              </a:rPr>
              <a:t>Collection</a:t>
            </a:r>
            <a:r>
              <a:rPr sz="2750" spc="-10" dirty="0">
                <a:solidFill>
                  <a:srgbClr val="FFFFFF"/>
                </a:solidFill>
                <a:latin typeface="Segoe UI"/>
                <a:cs typeface="Segoe UI"/>
              </a:rPr>
              <a:t> </a:t>
            </a:r>
            <a:r>
              <a:rPr sz="2750" spc="5" dirty="0">
                <a:solidFill>
                  <a:srgbClr val="FFFFFF"/>
                </a:solidFill>
                <a:latin typeface="Segoe UI"/>
                <a:cs typeface="Segoe UI"/>
              </a:rPr>
              <a:t>Using</a:t>
            </a:r>
            <a:r>
              <a:rPr sz="2750" spc="75" dirty="0">
                <a:solidFill>
                  <a:srgbClr val="FFFFFF"/>
                </a:solidFill>
                <a:latin typeface="Segoe UI"/>
                <a:cs typeface="Segoe UI"/>
              </a:rPr>
              <a:t> </a:t>
            </a:r>
            <a:r>
              <a:rPr sz="2750" spc="20" dirty="0">
                <a:solidFill>
                  <a:srgbClr val="FFFFFF"/>
                </a:solidFill>
                <a:latin typeface="Segoe UI"/>
                <a:cs typeface="Segoe UI"/>
              </a:rPr>
              <a:t>Perfmon</a:t>
            </a:r>
            <a:r>
              <a:rPr sz="2750" spc="70" dirty="0">
                <a:solidFill>
                  <a:srgbClr val="FFFFFF"/>
                </a:solidFill>
                <a:latin typeface="Segoe UI"/>
                <a:cs typeface="Segoe UI"/>
              </a:rPr>
              <a:t> </a:t>
            </a:r>
            <a:r>
              <a:rPr sz="2750" spc="15" dirty="0">
                <a:solidFill>
                  <a:srgbClr val="FFFFFF"/>
                </a:solidFill>
                <a:latin typeface="Segoe UI"/>
                <a:cs typeface="Segoe UI"/>
              </a:rPr>
              <a:t>Counters</a:t>
            </a:r>
            <a:endParaRPr sz="2750" dirty="0">
              <a:latin typeface="Segoe UI"/>
              <a:cs typeface="Segoe UI"/>
            </a:endParaRPr>
          </a:p>
          <a:p>
            <a:pPr>
              <a:lnSpc>
                <a:spcPct val="100000"/>
              </a:lnSpc>
              <a:spcBef>
                <a:spcPts val="5"/>
              </a:spcBef>
            </a:pPr>
            <a:endParaRPr lang="fr-FR" sz="3000" dirty="0">
              <a:latin typeface="Segoe UI"/>
              <a:cs typeface="Segoe UI"/>
            </a:endParaRPr>
          </a:p>
          <a:p>
            <a:pPr algn="l">
              <a:lnSpc>
                <a:spcPct val="150000"/>
              </a:lnSpc>
            </a:pPr>
            <a:r>
              <a:rPr lang="en-GB" sz="1600" b="0" i="0" u="none" strike="noStrike" baseline="0" dirty="0">
                <a:latin typeface="Segoe"/>
              </a:rPr>
              <a:t>To set up and schedule a data collector set to collect performance counters,</a:t>
            </a:r>
          </a:p>
          <a:p>
            <a:pPr algn="l">
              <a:lnSpc>
                <a:spcPct val="150000"/>
              </a:lnSpc>
            </a:pPr>
            <a:r>
              <a:rPr lang="fr-FR" sz="1600" b="0" i="0" u="none" strike="noStrike" baseline="0" dirty="0">
                <a:latin typeface="Segoe"/>
              </a:rPr>
              <a:t>follow </a:t>
            </a:r>
            <a:r>
              <a:rPr lang="fr-FR" sz="1600" b="0" i="0" u="none" strike="noStrike" baseline="0" dirty="0" err="1">
                <a:latin typeface="Segoe"/>
              </a:rPr>
              <a:t>these</a:t>
            </a:r>
            <a:r>
              <a:rPr lang="fr-FR" sz="1600" b="0" i="0" u="none" strike="noStrike" baseline="0" dirty="0">
                <a:latin typeface="Segoe"/>
              </a:rPr>
              <a:t> </a:t>
            </a:r>
            <a:r>
              <a:rPr lang="fr-FR" sz="1600" b="0" i="0" u="none" strike="noStrike" baseline="0" dirty="0" err="1">
                <a:latin typeface="Segoe"/>
              </a:rPr>
              <a:t>steps</a:t>
            </a:r>
            <a:r>
              <a:rPr lang="fr-FR"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To start Performance Monitor, in the Run command window, type </a:t>
            </a:r>
            <a:r>
              <a:rPr lang="en-GB" sz="1600" b="1" i="0" u="none" strike="noStrike" baseline="0" dirty="0" err="1">
                <a:latin typeface="Segoe-Bold"/>
              </a:rPr>
              <a:t>perfmon</a:t>
            </a:r>
            <a:r>
              <a:rPr lang="en-GB"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In the </a:t>
            </a:r>
            <a:r>
              <a:rPr lang="en-GB" sz="1600" b="1" i="0" u="none" strike="noStrike" baseline="0" dirty="0">
                <a:latin typeface="Segoe-Bold"/>
              </a:rPr>
              <a:t>Performance Monitor </a:t>
            </a:r>
            <a:r>
              <a:rPr lang="en-GB" sz="1600" b="0" i="0" u="none" strike="noStrike" baseline="0" dirty="0">
                <a:latin typeface="Segoe"/>
              </a:rPr>
              <a:t>window, in the leftmost pane, expand </a:t>
            </a:r>
            <a:r>
              <a:rPr lang="en-GB" sz="1600" b="1" i="0" u="none" strike="noStrike" baseline="0" dirty="0">
                <a:latin typeface="Segoe-Bold"/>
              </a:rPr>
              <a:t>Data Collector Sets</a:t>
            </a:r>
            <a:r>
              <a:rPr lang="en-GB" sz="1600" b="0" i="0" u="none" strike="noStrike" baseline="0" dirty="0">
                <a:latin typeface="Segoe"/>
              </a:rPr>
              <a:t>, right-click </a:t>
            </a:r>
            <a:r>
              <a:rPr lang="en-GB" sz="1600" b="1" i="0" u="none" strike="noStrike" baseline="0" dirty="0">
                <a:latin typeface="Segoe-Bold"/>
              </a:rPr>
              <a:t>User Defined</a:t>
            </a:r>
            <a:r>
              <a:rPr lang="en-GB" sz="1600" b="0" i="0" u="none" strike="noStrike" baseline="0" dirty="0">
                <a:latin typeface="Segoe"/>
              </a:rPr>
              <a:t>, click </a:t>
            </a:r>
            <a:r>
              <a:rPr lang="en-GB" sz="1600" b="1" i="0" u="none" strike="noStrike" baseline="0" dirty="0">
                <a:latin typeface="Segoe-Bold"/>
              </a:rPr>
              <a:t>New</a:t>
            </a:r>
            <a:r>
              <a:rPr lang="en-GB" sz="1600" b="0" i="0" u="none" strike="noStrike" baseline="0" dirty="0">
                <a:latin typeface="Segoe"/>
              </a:rPr>
              <a:t>, and then click </a:t>
            </a:r>
            <a:r>
              <a:rPr lang="en-GB" sz="1600" b="1" i="0" u="none" strike="noStrike" baseline="0" dirty="0">
                <a:latin typeface="Segoe-Bold"/>
              </a:rPr>
              <a:t>Data Collector Set</a:t>
            </a:r>
            <a:r>
              <a:rPr lang="en-GB" sz="1600" b="0" i="0" u="none" strike="noStrike" baseline="0" dirty="0">
                <a:latin typeface="Segoe"/>
              </a:rPr>
              <a:t>. The </a:t>
            </a:r>
            <a:r>
              <a:rPr lang="en-GB" sz="1600" b="1" i="0" u="none" strike="noStrike" baseline="0" dirty="0">
                <a:latin typeface="Segoe-Bold"/>
              </a:rPr>
              <a:t>Create new Data Collector Set </a:t>
            </a:r>
            <a:r>
              <a:rPr lang="fr-FR" sz="1600" b="0" i="0" u="none" strike="noStrike" baseline="0" dirty="0" err="1">
                <a:latin typeface="Segoe"/>
              </a:rPr>
              <a:t>dialog</a:t>
            </a:r>
            <a:r>
              <a:rPr lang="fr-FR" sz="1600" b="0" i="0" u="none" strike="noStrike" baseline="0" dirty="0">
                <a:latin typeface="Segoe"/>
              </a:rPr>
              <a:t> box </a:t>
            </a:r>
            <a:r>
              <a:rPr lang="fr-FR" sz="1600" b="0" i="0" u="none" strike="noStrike" baseline="0" dirty="0" err="1">
                <a:latin typeface="Segoe"/>
              </a:rPr>
              <a:t>will</a:t>
            </a:r>
            <a:r>
              <a:rPr lang="fr-FR" sz="1600" b="0" i="0" u="none" strike="noStrike" baseline="0" dirty="0">
                <a:latin typeface="Segoe"/>
              </a:rPr>
              <a:t> </a:t>
            </a:r>
            <a:r>
              <a:rPr lang="fr-FR" sz="1600" b="0" i="0" u="none" strike="noStrike" baseline="0" dirty="0" err="1">
                <a:latin typeface="Segoe"/>
              </a:rPr>
              <a:t>appear</a:t>
            </a:r>
            <a:r>
              <a:rPr lang="fr-FR"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In the </a:t>
            </a:r>
            <a:r>
              <a:rPr lang="en-GB" sz="1600" b="1" i="0" u="none" strike="noStrike" baseline="0" dirty="0">
                <a:latin typeface="Segoe-Bold"/>
              </a:rPr>
              <a:t>Create new Data Collector Set </a:t>
            </a:r>
            <a:r>
              <a:rPr lang="en-GB" sz="1600" b="0" i="0" u="none" strike="noStrike" baseline="0" dirty="0">
                <a:latin typeface="Segoe"/>
              </a:rPr>
              <a:t>dialog box, type a name, click </a:t>
            </a:r>
            <a:r>
              <a:rPr lang="en-GB" sz="1600" b="1" i="0" u="none" strike="noStrike" baseline="0" dirty="0">
                <a:latin typeface="Segoe-Bold"/>
              </a:rPr>
              <a:t>Create manually</a:t>
            </a:r>
            <a:r>
              <a:rPr lang="en-GB" sz="1600" b="0" i="0" u="none" strike="noStrike" baseline="0" dirty="0">
                <a:latin typeface="Segoe"/>
              </a:rPr>
              <a:t>, and then click </a:t>
            </a:r>
            <a:r>
              <a:rPr lang="fr-FR" sz="1600" b="1" i="0" u="none" strike="noStrike" baseline="0" dirty="0">
                <a:latin typeface="Segoe-Bold"/>
              </a:rPr>
              <a:t>Next</a:t>
            </a:r>
            <a:r>
              <a:rPr lang="fr-FR"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In the </a:t>
            </a:r>
            <a:r>
              <a:rPr lang="en-GB" sz="1600" b="1" i="0" u="none" strike="noStrike" baseline="0" dirty="0">
                <a:latin typeface="Segoe-Bold"/>
              </a:rPr>
              <a:t>Create data logs </a:t>
            </a:r>
            <a:r>
              <a:rPr lang="en-GB" sz="1600" b="0" i="0" u="none" strike="noStrike" baseline="0" dirty="0">
                <a:latin typeface="Segoe"/>
              </a:rPr>
              <a:t>section, select </a:t>
            </a:r>
            <a:r>
              <a:rPr lang="en-GB" sz="1600" b="1" i="0" u="none" strike="noStrike" baseline="0" dirty="0">
                <a:latin typeface="Segoe-Bold"/>
              </a:rPr>
              <a:t>Performance counter</a:t>
            </a:r>
            <a:r>
              <a:rPr lang="en-GB" sz="1600" b="0" i="0" u="none" strike="noStrike" baseline="0" dirty="0">
                <a:latin typeface="Segoe"/>
              </a:rPr>
              <a:t>, and then click </a:t>
            </a:r>
            <a:r>
              <a:rPr lang="en-GB" sz="1600" b="1" i="0" u="none" strike="noStrike" baseline="0" dirty="0">
                <a:latin typeface="Segoe-Bold"/>
              </a:rPr>
              <a:t>Next</a:t>
            </a:r>
            <a:r>
              <a:rPr lang="en-GB"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Choose the appropriate performance counters.</a:t>
            </a:r>
          </a:p>
          <a:p>
            <a:pPr marL="342900" indent="-342900" algn="l">
              <a:lnSpc>
                <a:spcPct val="150000"/>
              </a:lnSpc>
              <a:buFont typeface="+mj-lt"/>
              <a:buAutoNum type="arabicPeriod"/>
            </a:pPr>
            <a:r>
              <a:rPr lang="en-GB" sz="1600" b="0" i="0" u="none" strike="noStrike" baseline="0" dirty="0">
                <a:latin typeface="Segoe"/>
              </a:rPr>
              <a:t>Specify a sampling interval, and then click </a:t>
            </a:r>
            <a:r>
              <a:rPr lang="en-GB" sz="1600" b="1" i="0" u="none" strike="noStrike" baseline="0" dirty="0">
                <a:latin typeface="Segoe-Bold"/>
              </a:rPr>
              <a:t>Finish</a:t>
            </a:r>
            <a:r>
              <a:rPr lang="en-GB" sz="1600" b="0" i="0" u="none" strike="noStrike" baseline="0" dirty="0">
                <a:latin typeface="Segoe"/>
              </a:rPr>
              <a:t>. You can now schedule the data collector or execute </a:t>
            </a:r>
            <a:r>
              <a:rPr lang="fr-FR" sz="1600" b="0" i="0" u="none" strike="noStrike" baseline="0" dirty="0" err="1">
                <a:latin typeface="Segoe"/>
              </a:rPr>
              <a:t>manually</a:t>
            </a:r>
            <a:r>
              <a:rPr lang="fr-FR" sz="1600" b="0" i="0" u="none" strike="noStrike" baseline="0" dirty="0">
                <a:latin typeface="Segoe"/>
              </a:rPr>
              <a:t> as </a:t>
            </a:r>
            <a:r>
              <a:rPr lang="fr-FR" sz="1600" b="0" i="0" u="none" strike="noStrike" baseline="0" dirty="0" err="1">
                <a:latin typeface="Segoe"/>
              </a:rPr>
              <a:t>required</a:t>
            </a:r>
            <a:r>
              <a:rPr lang="fr-FR"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Right-click the data collector set you created, and then click </a:t>
            </a:r>
            <a:r>
              <a:rPr lang="en-GB" sz="1600" b="1" i="0" u="none" strike="noStrike" baseline="0" dirty="0">
                <a:latin typeface="Segoe-Bold"/>
              </a:rPr>
              <a:t>Properties</a:t>
            </a:r>
            <a:r>
              <a:rPr lang="en-GB" sz="1600" b="0" i="0" u="none" strike="noStrike" baseline="0" dirty="0">
                <a:latin typeface="Segoe"/>
              </a:rPr>
              <a:t>.</a:t>
            </a:r>
          </a:p>
          <a:p>
            <a:pPr marL="342900" indent="-342900" algn="l">
              <a:lnSpc>
                <a:spcPct val="150000"/>
              </a:lnSpc>
              <a:buFont typeface="+mj-lt"/>
              <a:buAutoNum type="arabicPeriod"/>
            </a:pPr>
            <a:r>
              <a:rPr lang="en-GB" sz="1600" b="0" i="0" u="none" strike="noStrike" baseline="0" dirty="0">
                <a:latin typeface="Segoe"/>
              </a:rPr>
              <a:t>On the </a:t>
            </a:r>
            <a:r>
              <a:rPr lang="en-GB" sz="1600" b="1" i="0" u="none" strike="noStrike" baseline="0" dirty="0">
                <a:latin typeface="Segoe-Bold"/>
              </a:rPr>
              <a:t>Schedule </a:t>
            </a:r>
            <a:r>
              <a:rPr lang="en-GB" sz="1600" b="0" i="0" u="none" strike="noStrike" baseline="0" dirty="0">
                <a:latin typeface="Segoe"/>
              </a:rPr>
              <a:t>tab, click </a:t>
            </a:r>
            <a:r>
              <a:rPr lang="en-GB" sz="1600" b="1" i="0" u="none" strike="noStrike" baseline="0" dirty="0">
                <a:latin typeface="Segoe-Bold"/>
              </a:rPr>
              <a:t>Add</a:t>
            </a:r>
            <a:r>
              <a:rPr lang="en-GB" sz="1600" b="0" i="0" u="none" strike="noStrike" baseline="0" dirty="0">
                <a:latin typeface="Segoe"/>
              </a:rPr>
              <a:t>, and in the </a:t>
            </a:r>
            <a:r>
              <a:rPr lang="en-GB" sz="1600" b="1" i="0" u="none" strike="noStrike" baseline="0" dirty="0">
                <a:latin typeface="Segoe-Bold"/>
              </a:rPr>
              <a:t>Folder Action </a:t>
            </a:r>
            <a:r>
              <a:rPr lang="en-GB" sz="1600" b="0" i="0" u="none" strike="noStrike" baseline="0" dirty="0">
                <a:latin typeface="Segoe"/>
              </a:rPr>
              <a:t>dialog box, schedule the collection.</a:t>
            </a:r>
          </a:p>
          <a:p>
            <a:pPr marL="342900" indent="-342900" algn="l">
              <a:lnSpc>
                <a:spcPct val="150000"/>
              </a:lnSpc>
              <a:buFont typeface="+mj-lt"/>
              <a:buAutoNum type="arabicPeriod"/>
            </a:pPr>
            <a:r>
              <a:rPr lang="en-GB" sz="1600" b="0" i="0" u="none" strike="noStrike" baseline="0" dirty="0">
                <a:latin typeface="Segoe"/>
              </a:rPr>
              <a:t>On the </a:t>
            </a:r>
            <a:r>
              <a:rPr lang="en-GB" sz="1600" b="1" i="0" u="none" strike="noStrike" baseline="0" dirty="0">
                <a:latin typeface="Segoe-Bold"/>
              </a:rPr>
              <a:t>Stop Condition </a:t>
            </a:r>
            <a:r>
              <a:rPr lang="en-GB" sz="1600" b="0" i="0" u="none" strike="noStrike" baseline="0" dirty="0">
                <a:latin typeface="Segoe"/>
              </a:rPr>
              <a:t>tab, specify a duration or maximum size for the set.</a:t>
            </a:r>
            <a:endParaRPr sz="1400" dirty="0">
              <a:latin typeface="Segoe UI"/>
              <a:cs typeface="Segoe UI"/>
            </a:endParaRPr>
          </a:p>
        </p:txBody>
      </p:sp>
    </p:spTree>
    <p:extLst>
      <p:ext uri="{BB962C8B-B14F-4D97-AF65-F5344CB8AC3E}">
        <p14:creationId xmlns:p14="http://schemas.microsoft.com/office/powerpoint/2010/main" val="3370765804"/>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35729" cy="449580"/>
          </a:xfrm>
          <a:prstGeom prst="rect">
            <a:avLst/>
          </a:prstGeom>
        </p:spPr>
        <p:txBody>
          <a:bodyPr vert="horz" wrap="square" lIns="0" tIns="16510" rIns="0" bIns="0" rtlCol="0">
            <a:spAutoFit/>
          </a:bodyPr>
          <a:lstStyle/>
          <a:p>
            <a:pPr marL="12700">
              <a:lnSpc>
                <a:spcPct val="100000"/>
              </a:lnSpc>
              <a:spcBef>
                <a:spcPts val="130"/>
              </a:spcBef>
            </a:pPr>
            <a:r>
              <a:rPr spc="10" dirty="0"/>
              <a:t>Analyzing</a:t>
            </a:r>
            <a:r>
              <a:rPr spc="5" dirty="0"/>
              <a:t> Collected</a:t>
            </a:r>
            <a:r>
              <a:rPr spc="80" dirty="0"/>
              <a:t> </a:t>
            </a:r>
            <a:r>
              <a:rPr spc="20" dirty="0"/>
              <a:t>Data</a:t>
            </a:r>
          </a:p>
        </p:txBody>
      </p:sp>
      <p:sp>
        <p:nvSpPr>
          <p:cNvPr id="3" name="object 3"/>
          <p:cNvSpPr txBox="1"/>
          <p:nvPr/>
        </p:nvSpPr>
        <p:spPr>
          <a:xfrm>
            <a:off x="538162" y="951275"/>
            <a:ext cx="7351395" cy="5606343"/>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data you collect will not be useful until you can </a:t>
            </a:r>
            <a:r>
              <a:rPr lang="en-GB" sz="1600" b="0" i="0" u="none" strike="noStrike" baseline="0" dirty="0" err="1">
                <a:latin typeface="Segoe"/>
              </a:rPr>
              <a:t>analyze</a:t>
            </a:r>
            <a:r>
              <a:rPr lang="en-GB" sz="1600" b="0" i="0" u="none" strike="noStrike" baseline="0" dirty="0">
                <a:latin typeface="Segoe"/>
              </a:rPr>
              <a:t> it to get meaningful information. You can </a:t>
            </a:r>
            <a:r>
              <a:rPr lang="en-GB" sz="1600" b="0" i="0" u="none" strike="noStrike" baseline="0" dirty="0" err="1">
                <a:latin typeface="Segoe"/>
              </a:rPr>
              <a:t>analyze</a:t>
            </a:r>
            <a:r>
              <a:rPr lang="en-GB" sz="1600" b="0" i="0" u="none" strike="noStrike" baseline="0" dirty="0">
                <a:latin typeface="Segoe"/>
              </a:rPr>
              <a:t> Performance Monitor data by using Microsoft Excel® or by importing the </a:t>
            </a:r>
            <a:r>
              <a:rPr lang="fr-FR" sz="1600" b="0" i="0" u="none" strike="noStrike" baseline="0" dirty="0">
                <a:latin typeface="Segoe"/>
              </a:rPr>
              <a:t>performance logs </a:t>
            </a:r>
            <a:r>
              <a:rPr lang="fr-FR" sz="1600" b="0" i="0" u="none" strike="noStrike" baseline="0" dirty="0" err="1">
                <a:latin typeface="Segoe"/>
              </a:rPr>
              <a:t>into</a:t>
            </a:r>
            <a:r>
              <a:rPr lang="fr-FR" sz="1600" b="0" i="0" u="none" strike="noStrike" baseline="0" dirty="0">
                <a:latin typeface="Segoe"/>
              </a:rPr>
              <a:t> a </a:t>
            </a:r>
            <a:r>
              <a:rPr lang="fr-FR" sz="1600" b="0" i="0" u="none" strike="noStrike" baseline="0" dirty="0" err="1">
                <a:latin typeface="Segoe"/>
              </a:rPr>
              <a:t>database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1" i="0" u="none" strike="noStrike" baseline="0" dirty="0">
                <a:latin typeface="Segoe-Bold"/>
              </a:rPr>
              <a:t>Microsoft Excel</a:t>
            </a:r>
            <a:r>
              <a:rPr lang="fr-FR" sz="1600" b="0" i="0" u="none" strike="noStrike" baseline="0" dirty="0">
                <a:latin typeface="Segoe"/>
              </a:rPr>
              <a:t>. The performance data, in csv </a:t>
            </a:r>
            <a:r>
              <a:rPr lang="en-GB" sz="1600" b="0" i="0" u="none" strike="noStrike" baseline="0" dirty="0">
                <a:latin typeface="Segoe"/>
              </a:rPr>
              <a:t>format, can be manually </a:t>
            </a:r>
            <a:r>
              <a:rPr lang="en-GB" sz="1600" b="0" i="0" u="none" strike="noStrike" baseline="0" dirty="0" err="1">
                <a:latin typeface="Segoe"/>
              </a:rPr>
              <a:t>analyzed</a:t>
            </a:r>
            <a:r>
              <a:rPr lang="en-GB" sz="1600" b="0" i="0" u="none" strike="noStrike" baseline="0" dirty="0">
                <a:latin typeface="Segoe"/>
              </a:rPr>
              <a:t> in Excel. If the data is collected in binary format, the binary log file can be converted to csv format with the </a:t>
            </a:r>
            <a:r>
              <a:rPr lang="en-GB" sz="1600" b="1" i="0" u="none" strike="noStrike" baseline="0" dirty="0">
                <a:latin typeface="Segoe-Bold"/>
              </a:rPr>
              <a:t>relog </a:t>
            </a:r>
            <a:r>
              <a:rPr lang="en-GB" sz="1600" b="0" i="0" u="none" strike="noStrike" baseline="0" dirty="0">
                <a:latin typeface="Segoe"/>
              </a:rPr>
              <a:t>command-line utility. The </a:t>
            </a:r>
            <a:r>
              <a:rPr lang="en-GB" sz="1600" b="1" i="0" u="none" strike="noStrike" baseline="0" dirty="0">
                <a:latin typeface="Segoe-Bold"/>
              </a:rPr>
              <a:t>relog </a:t>
            </a:r>
            <a:r>
              <a:rPr lang="en-GB" sz="1600" b="0" i="0" u="none" strike="noStrike" baseline="0" dirty="0">
                <a:latin typeface="Segoe"/>
              </a:rPr>
              <a:t>utility ships with Windows and does not require a separate installation. The following example shows a typical command to convert a binary log file to csv format by using the </a:t>
            </a:r>
            <a:r>
              <a:rPr lang="en-GB" sz="1600" b="1" i="0" u="none" strike="noStrike" baseline="0" dirty="0">
                <a:latin typeface="Segoe-Bold"/>
              </a:rPr>
              <a:t>relog </a:t>
            </a:r>
            <a:r>
              <a:rPr lang="en-GB" sz="1600" b="0" i="0" u="none" strike="noStrike" baseline="0" dirty="0">
                <a:latin typeface="Segoe"/>
              </a:rPr>
              <a:t>utility:</a:t>
            </a:r>
          </a:p>
          <a:p>
            <a:pPr lvl="1">
              <a:lnSpc>
                <a:spcPct val="150000"/>
              </a:lnSpc>
            </a:pPr>
            <a:r>
              <a:rPr lang="en-GB" sz="1600" b="1" i="0" u="none" strike="noStrike" baseline="0" dirty="0">
                <a:latin typeface="LucidaSans-Typewriter"/>
              </a:rPr>
              <a:t>relog &lt;binary file path&gt; -f csv –o &lt;csv file path&gt;</a:t>
            </a:r>
          </a:p>
          <a:p>
            <a:pPr algn="l">
              <a:lnSpc>
                <a:spcPct val="150000"/>
              </a:lnSpc>
            </a:pPr>
            <a:r>
              <a:rPr lang="en-GB" sz="1600" b="0" i="0" u="none" strike="noStrike" baseline="0" dirty="0" err="1">
                <a:latin typeface="Segoe"/>
              </a:rPr>
              <a:t>Analyzing</a:t>
            </a:r>
            <a:r>
              <a:rPr lang="en-GB" sz="1600" b="0" i="0" u="none" strike="noStrike" baseline="0" dirty="0">
                <a:latin typeface="Segoe"/>
              </a:rPr>
              <a:t> data in Excel can be a tedious task. The column headers need to be formatted, the performance data requires formatting, and then aggregate columns need to be added to get the maximum and minimum standard deviation for the counter values. This becomes even more tedious when more than one file is to be </a:t>
            </a:r>
            <a:r>
              <a:rPr lang="en-GB" sz="1600" b="0" i="0" u="none" strike="noStrike" baseline="0" dirty="0" err="1">
                <a:latin typeface="Segoe"/>
              </a:rPr>
              <a:t>analyzed</a:t>
            </a:r>
            <a:endParaRPr sz="2000" dirty="0">
              <a:latin typeface="Segoe UI"/>
              <a:cs typeface="Segoe UI"/>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35729" cy="449580"/>
          </a:xfrm>
          <a:prstGeom prst="rect">
            <a:avLst/>
          </a:prstGeom>
        </p:spPr>
        <p:txBody>
          <a:bodyPr vert="horz" wrap="square" lIns="0" tIns="16510" rIns="0" bIns="0" rtlCol="0">
            <a:spAutoFit/>
          </a:bodyPr>
          <a:lstStyle/>
          <a:p>
            <a:pPr marL="12700">
              <a:lnSpc>
                <a:spcPct val="100000"/>
              </a:lnSpc>
              <a:spcBef>
                <a:spcPts val="130"/>
              </a:spcBef>
            </a:pPr>
            <a:r>
              <a:rPr spc="10" dirty="0"/>
              <a:t>Analyzing</a:t>
            </a:r>
            <a:r>
              <a:rPr spc="5" dirty="0"/>
              <a:t> Collected</a:t>
            </a:r>
            <a:r>
              <a:rPr spc="80" dirty="0"/>
              <a:t> </a:t>
            </a:r>
            <a:r>
              <a:rPr spc="20" dirty="0"/>
              <a:t>Data</a:t>
            </a:r>
          </a:p>
        </p:txBody>
      </p:sp>
      <p:sp>
        <p:nvSpPr>
          <p:cNvPr id="3" name="object 3"/>
          <p:cNvSpPr txBox="1"/>
          <p:nvPr/>
        </p:nvSpPr>
        <p:spPr>
          <a:xfrm>
            <a:off x="538162" y="951275"/>
            <a:ext cx="7996238" cy="4498347"/>
          </a:xfrm>
          <a:prstGeom prst="rect">
            <a:avLst/>
          </a:prstGeom>
        </p:spPr>
        <p:txBody>
          <a:bodyPr vert="horz" wrap="square" lIns="0" tIns="111125"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Database</a:t>
            </a:r>
            <a:r>
              <a:rPr lang="en-GB" sz="1600" b="0" i="0" u="none" strike="noStrike" baseline="0" dirty="0">
                <a:latin typeface="Segoe"/>
              </a:rPr>
              <a:t>. The performance data can be imported into SQL Server and </a:t>
            </a:r>
            <a:r>
              <a:rPr lang="en-GB" sz="1600" b="0" i="0" u="none" strike="noStrike" baseline="0" dirty="0" err="1">
                <a:latin typeface="Segoe"/>
              </a:rPr>
              <a:t>analyzed</a:t>
            </a:r>
            <a:r>
              <a:rPr lang="en-GB" sz="1600" b="0" i="0" u="none" strike="noStrike" baseline="0" dirty="0">
                <a:latin typeface="Segoe"/>
              </a:rPr>
              <a:t> by using Transact- SQL statements. The performance data can be imported into a database manually, loaded by using SQL Server Integration Services, or loaded by using the </a:t>
            </a:r>
            <a:r>
              <a:rPr lang="en-GB" sz="1600" b="1" i="0" u="none" strike="noStrike" baseline="0" dirty="0">
                <a:latin typeface="Segoe-Bold"/>
              </a:rPr>
              <a:t>relog </a:t>
            </a:r>
            <a:r>
              <a:rPr lang="en-GB" sz="1600" b="0" i="0" u="none" strike="noStrike" baseline="0" dirty="0">
                <a:latin typeface="Segoe"/>
              </a:rPr>
              <a:t>utility. The simplest method is probably the use of the </a:t>
            </a:r>
            <a:r>
              <a:rPr lang="en-GB" sz="1600" b="1" i="0" u="none" strike="noStrike" baseline="0" dirty="0">
                <a:latin typeface="Segoe-Bold"/>
              </a:rPr>
              <a:t>relog </a:t>
            </a:r>
            <a:r>
              <a:rPr lang="en-GB" sz="1600" b="0" i="0" u="none" strike="noStrike" baseline="0" dirty="0">
                <a:latin typeface="Segoe"/>
              </a:rPr>
              <a:t>command-line utility. The following example shows the syntax to import a performance log into a database by using the </a:t>
            </a:r>
            <a:r>
              <a:rPr lang="en-GB" sz="1600" b="1" i="0" u="none" strike="noStrike" baseline="0" dirty="0">
                <a:latin typeface="Segoe-Bold"/>
              </a:rPr>
              <a:t>relog </a:t>
            </a:r>
            <a:r>
              <a:rPr lang="en-GB" sz="1600" b="0" i="0" u="none" strike="noStrike" baseline="0" dirty="0">
                <a:latin typeface="Segoe"/>
              </a:rPr>
              <a:t>utility: </a:t>
            </a:r>
          </a:p>
          <a:p>
            <a:pPr marL="285750" indent="-285750" algn="l">
              <a:lnSpc>
                <a:spcPct val="150000"/>
              </a:lnSpc>
              <a:buFont typeface="Arial" panose="020B0604020202020204" pitchFamily="34" charset="0"/>
              <a:buChar char="•"/>
            </a:pPr>
            <a:endParaRPr lang="en-GB" sz="1600" b="0" i="0" u="none" strike="noStrike" baseline="0" dirty="0">
              <a:latin typeface="Segoe"/>
            </a:endParaRPr>
          </a:p>
          <a:p>
            <a:pPr lvl="1">
              <a:lnSpc>
                <a:spcPct val="150000"/>
              </a:lnSpc>
            </a:pPr>
            <a:r>
              <a:rPr lang="en-GB" sz="1600" b="1" i="0" u="none" strike="noStrike" baseline="0" dirty="0">
                <a:latin typeface="LucidaSans-Typewriter"/>
              </a:rPr>
              <a:t>relog &lt;binary file path&gt; -f SQL -o SQL:&lt;ODBC Connection&gt;!&lt;display string&gt;</a:t>
            </a:r>
          </a:p>
          <a:p>
            <a:pPr marL="285750" indent="-285750" algn="l">
              <a:lnSpc>
                <a:spcPct val="150000"/>
              </a:lnSpc>
              <a:buFont typeface="Arial" panose="020B0604020202020204" pitchFamily="34" charset="0"/>
              <a:buChar char="•"/>
            </a:pPr>
            <a:endParaRPr lang="en-GB" sz="1600" b="0" i="0" u="none" strike="noStrike" baseline="0" dirty="0">
              <a:latin typeface="Segoe"/>
            </a:endParaRPr>
          </a:p>
          <a:p>
            <a:pPr lvl="1">
              <a:lnSpc>
                <a:spcPct val="150000"/>
              </a:lnSpc>
            </a:pPr>
            <a:r>
              <a:rPr lang="en-GB" sz="1600" b="0" i="0" u="none" strike="noStrike" baseline="0" dirty="0">
                <a:latin typeface="Segoe"/>
              </a:rPr>
              <a:t>The </a:t>
            </a:r>
            <a:r>
              <a:rPr lang="en-GB" sz="1600" b="1" i="0" u="none" strike="noStrike" baseline="0" dirty="0">
                <a:latin typeface="Segoe-Bold"/>
              </a:rPr>
              <a:t>relog </a:t>
            </a:r>
            <a:r>
              <a:rPr lang="en-GB" sz="1600" b="0" i="0" u="none" strike="noStrike" baseline="0" dirty="0">
                <a:latin typeface="Segoe"/>
              </a:rPr>
              <a:t>utility accepts a binary log file and inserts it into the database that the Open Database Connectivity (ODBC) connection specifies. The display string identifies the binary log file or the data collector set within the database</a:t>
            </a:r>
            <a:endParaRPr dirty="0">
              <a:latin typeface="Segoe UI"/>
              <a:cs typeface="Segoe UI"/>
            </a:endParaRPr>
          </a:p>
        </p:txBody>
      </p:sp>
    </p:spTree>
    <p:extLst>
      <p:ext uri="{BB962C8B-B14F-4D97-AF65-F5344CB8AC3E}">
        <p14:creationId xmlns:p14="http://schemas.microsoft.com/office/powerpoint/2010/main" val="3458767642"/>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35729" cy="449580"/>
          </a:xfrm>
          <a:prstGeom prst="rect">
            <a:avLst/>
          </a:prstGeom>
        </p:spPr>
        <p:txBody>
          <a:bodyPr vert="horz" wrap="square" lIns="0" tIns="16510" rIns="0" bIns="0" rtlCol="0">
            <a:spAutoFit/>
          </a:bodyPr>
          <a:lstStyle/>
          <a:p>
            <a:pPr marL="12700">
              <a:lnSpc>
                <a:spcPct val="100000"/>
              </a:lnSpc>
              <a:spcBef>
                <a:spcPts val="130"/>
              </a:spcBef>
            </a:pPr>
            <a:r>
              <a:rPr spc="10" dirty="0"/>
              <a:t>Analyzing</a:t>
            </a:r>
            <a:r>
              <a:rPr spc="5" dirty="0"/>
              <a:t> Collected</a:t>
            </a:r>
            <a:r>
              <a:rPr spc="80" dirty="0"/>
              <a:t> </a:t>
            </a:r>
            <a:r>
              <a:rPr spc="20" dirty="0"/>
              <a:t>Data</a:t>
            </a:r>
          </a:p>
        </p:txBody>
      </p:sp>
      <p:sp>
        <p:nvSpPr>
          <p:cNvPr id="3" name="object 3"/>
          <p:cNvSpPr txBox="1"/>
          <p:nvPr/>
        </p:nvSpPr>
        <p:spPr>
          <a:xfrm>
            <a:off x="538162" y="951275"/>
            <a:ext cx="7996238" cy="5975675"/>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a:t>
            </a:r>
            <a:r>
              <a:rPr lang="en-GB" sz="1600" b="1" i="0" u="none" strike="noStrike" baseline="0" dirty="0">
                <a:latin typeface="Segoe-Bold"/>
              </a:rPr>
              <a:t>relog </a:t>
            </a:r>
            <a:r>
              <a:rPr lang="en-GB" sz="1600" b="0" i="0" u="none" strike="noStrike" baseline="0" dirty="0">
                <a:latin typeface="Segoe"/>
              </a:rPr>
              <a:t>utility imports data into three different tables, as follows:</a:t>
            </a:r>
          </a:p>
          <a:p>
            <a:pPr marL="285750" indent="-285750" algn="l">
              <a:lnSpc>
                <a:spcPct val="150000"/>
              </a:lnSpc>
              <a:buFont typeface="Arial" panose="020B0604020202020204" pitchFamily="34" charset="0"/>
              <a:buChar char="•"/>
            </a:pPr>
            <a:r>
              <a:rPr lang="en-GB" sz="1600" b="1" i="0" u="none" strike="noStrike" baseline="0" dirty="0" err="1">
                <a:latin typeface="Segoe-Bold"/>
              </a:rPr>
              <a:t>DisplayToID</a:t>
            </a:r>
            <a:r>
              <a:rPr lang="en-GB" sz="1600" b="0" i="0" u="none" strike="noStrike" baseline="0" dirty="0">
                <a:latin typeface="Segoe"/>
              </a:rPr>
              <a:t>. This lists each data collector set that is imported into the database. A unique identifier uniquely identifies each data collector set. The data collector is identified by the display string value that is specified when importing the data, as shown in the preceding </a:t>
            </a:r>
            <a:r>
              <a:rPr lang="en-GB" sz="1600" b="1" i="0" u="none" strike="noStrike" baseline="0" dirty="0">
                <a:latin typeface="Segoe-Bold"/>
              </a:rPr>
              <a:t>relog </a:t>
            </a:r>
            <a:r>
              <a:rPr lang="en-GB" sz="1600" b="0" i="0" u="none" strike="noStrike" baseline="0" dirty="0">
                <a:latin typeface="Segoe"/>
              </a:rPr>
              <a:t>command syntax. The table also contains the number of records that are imported and the log start and log stop time.</a:t>
            </a:r>
          </a:p>
          <a:p>
            <a:pPr marL="285750" indent="-285750" algn="l">
              <a:lnSpc>
                <a:spcPct val="150000"/>
              </a:lnSpc>
              <a:buFont typeface="Arial" panose="020B0604020202020204" pitchFamily="34" charset="0"/>
              <a:buChar char="•"/>
            </a:pPr>
            <a:r>
              <a:rPr lang="en-GB" sz="1600" b="1" i="0" u="none" strike="noStrike" baseline="0" dirty="0" err="1">
                <a:latin typeface="Segoe-Bold"/>
              </a:rPr>
              <a:t>CounterDetails</a:t>
            </a:r>
            <a:r>
              <a:rPr lang="en-GB" sz="1600" b="0" i="0" u="none" strike="noStrike" baseline="0" dirty="0">
                <a:latin typeface="Segoe"/>
              </a:rPr>
              <a:t>. This contains one row for each counter that is present in the performance log file. Every counter is uniquely identified by a unique counter id. Each counter has an associated machine name. This is helpful in identifying counter values from different computers.</a:t>
            </a:r>
          </a:p>
          <a:p>
            <a:pPr marL="285750" indent="-285750" algn="l">
              <a:lnSpc>
                <a:spcPct val="150000"/>
              </a:lnSpc>
              <a:buFont typeface="Arial" panose="020B0604020202020204" pitchFamily="34" charset="0"/>
              <a:buChar char="•"/>
            </a:pPr>
            <a:r>
              <a:rPr lang="en-GB" sz="1600" b="1" i="0" u="none" strike="noStrike" baseline="0" dirty="0" err="1">
                <a:latin typeface="Segoe-Bold"/>
              </a:rPr>
              <a:t>CounterData</a:t>
            </a:r>
            <a:r>
              <a:rPr lang="en-GB" sz="1600" b="0" i="0" u="none" strike="noStrike" baseline="0" dirty="0">
                <a:latin typeface="Segoe"/>
              </a:rPr>
              <a:t>. The </a:t>
            </a:r>
            <a:r>
              <a:rPr lang="en-GB" sz="1600" b="1" i="0" u="none" strike="noStrike" baseline="0" dirty="0" err="1">
                <a:latin typeface="Segoe-Bold"/>
              </a:rPr>
              <a:t>CounterData</a:t>
            </a:r>
            <a:r>
              <a:rPr lang="en-GB" sz="1600" b="1" i="0" u="none" strike="noStrike" baseline="0" dirty="0">
                <a:latin typeface="Segoe-Bold"/>
              </a:rPr>
              <a:t> </a:t>
            </a:r>
            <a:r>
              <a:rPr lang="en-GB" sz="1600" b="0" i="0" u="none" strike="noStrike" baseline="0" dirty="0">
                <a:latin typeface="Segoe"/>
              </a:rPr>
              <a:t>table stores the actual counter values. The important columns are </a:t>
            </a:r>
            <a:r>
              <a:rPr lang="en-GB" sz="1600" b="1" i="0" u="none" strike="noStrike" baseline="0" dirty="0">
                <a:latin typeface="Segoe-Bold"/>
              </a:rPr>
              <a:t>GUID</a:t>
            </a:r>
            <a:r>
              <a:rPr lang="en-GB" sz="1600" b="0" i="0" u="none" strike="noStrike" baseline="0" dirty="0">
                <a:latin typeface="Segoe"/>
              </a:rPr>
              <a:t>, </a:t>
            </a:r>
            <a:r>
              <a:rPr lang="en-GB" sz="1600" b="1" i="0" u="none" strike="noStrike" baseline="0" dirty="0" err="1">
                <a:latin typeface="Segoe-Bold"/>
              </a:rPr>
              <a:t>counterID</a:t>
            </a:r>
            <a:r>
              <a:rPr lang="en-GB" sz="1600" b="0" i="0" u="none" strike="noStrike" baseline="0" dirty="0">
                <a:latin typeface="Segoe"/>
              </a:rPr>
              <a:t>, </a:t>
            </a:r>
            <a:r>
              <a:rPr lang="en-GB" sz="1600" b="1" i="0" u="none" strike="noStrike" baseline="0" dirty="0">
                <a:latin typeface="Segoe-Bold"/>
              </a:rPr>
              <a:t>counter value</a:t>
            </a:r>
            <a:r>
              <a:rPr lang="en-GB" sz="1600" b="0" i="0" u="none" strike="noStrike" baseline="0" dirty="0">
                <a:latin typeface="Segoe"/>
              </a:rPr>
              <a:t>, and </a:t>
            </a:r>
            <a:r>
              <a:rPr lang="en-GB" sz="1600" b="1" i="0" u="none" strike="noStrike" baseline="0" dirty="0" err="1">
                <a:latin typeface="Segoe-Bold"/>
              </a:rPr>
              <a:t>counterdatetime</a:t>
            </a:r>
            <a:r>
              <a:rPr lang="en-GB" sz="1600" b="0" i="0" u="none" strike="noStrike" baseline="0" dirty="0">
                <a:latin typeface="Segoe"/>
              </a:rPr>
              <a:t>. The </a:t>
            </a:r>
            <a:r>
              <a:rPr lang="en-GB" sz="1600" b="1" i="0" u="none" strike="noStrike" baseline="0" dirty="0">
                <a:latin typeface="Segoe-Bold"/>
              </a:rPr>
              <a:t>GUID </a:t>
            </a:r>
            <a:r>
              <a:rPr lang="en-GB" sz="1600" b="0" i="0" u="none" strike="noStrike" baseline="0" dirty="0">
                <a:latin typeface="Segoe"/>
              </a:rPr>
              <a:t>columns link to the </a:t>
            </a:r>
            <a:r>
              <a:rPr lang="en-GB" sz="1600" b="1" i="0" u="none" strike="noStrike" baseline="0" dirty="0" err="1">
                <a:latin typeface="Segoe-Bold"/>
              </a:rPr>
              <a:t>DisplayToID</a:t>
            </a:r>
            <a:r>
              <a:rPr lang="en-GB" sz="1600" b="1" i="0" u="none" strike="noStrike" baseline="0" dirty="0">
                <a:latin typeface="Segoe-Bold"/>
              </a:rPr>
              <a:t> GUID </a:t>
            </a:r>
            <a:r>
              <a:rPr lang="en-GB" sz="1600" b="0" i="0" u="none" strike="noStrike" baseline="0" dirty="0">
                <a:latin typeface="Segoe"/>
              </a:rPr>
              <a:t>column. The </a:t>
            </a:r>
            <a:r>
              <a:rPr lang="en-GB" sz="1600" b="1" i="0" u="none" strike="noStrike" baseline="0" dirty="0" err="1">
                <a:latin typeface="Segoe-Bold"/>
              </a:rPr>
              <a:t>counterID</a:t>
            </a:r>
            <a:r>
              <a:rPr lang="en-GB" sz="1600" b="1" i="0" u="none" strike="noStrike" baseline="0" dirty="0">
                <a:latin typeface="Segoe-Bold"/>
              </a:rPr>
              <a:t> </a:t>
            </a:r>
            <a:r>
              <a:rPr lang="en-GB" sz="1600" b="0" i="0" u="none" strike="noStrike" baseline="0" dirty="0">
                <a:latin typeface="Segoe"/>
              </a:rPr>
              <a:t>columns link to the </a:t>
            </a:r>
            <a:r>
              <a:rPr lang="en-GB" sz="1600" b="1" i="0" u="none" strike="noStrike" baseline="0" dirty="0" err="1">
                <a:latin typeface="Segoe-Bold"/>
              </a:rPr>
              <a:t>CounterDetails</a:t>
            </a:r>
            <a:r>
              <a:rPr lang="en-GB" sz="1600" b="1" i="0" u="none" strike="noStrike" baseline="0" dirty="0">
                <a:latin typeface="Segoe-Bold"/>
              </a:rPr>
              <a:t> </a:t>
            </a:r>
            <a:r>
              <a:rPr lang="en-GB" sz="1600" b="1" i="0" u="none" strike="noStrike" baseline="0" dirty="0" err="1">
                <a:latin typeface="Segoe-Bold"/>
              </a:rPr>
              <a:t>counterID</a:t>
            </a:r>
            <a:r>
              <a:rPr lang="en-GB" sz="1600" b="1" i="0" u="none" strike="noStrike" baseline="0" dirty="0">
                <a:latin typeface="Segoe-Bold"/>
              </a:rPr>
              <a:t> </a:t>
            </a:r>
            <a:r>
              <a:rPr lang="en-GB" sz="1600" b="0" i="0" u="none" strike="noStrike" baseline="0" dirty="0">
                <a:latin typeface="Segoe"/>
              </a:rPr>
              <a:t>column. The </a:t>
            </a:r>
            <a:r>
              <a:rPr lang="en-GB" sz="1600" b="1" i="0" u="none" strike="noStrike" baseline="0" dirty="0">
                <a:latin typeface="Segoe-Bold"/>
              </a:rPr>
              <a:t>counter value </a:t>
            </a:r>
            <a:r>
              <a:rPr lang="en-GB" sz="1600" b="0" i="0" u="none" strike="noStrike" baseline="0" dirty="0">
                <a:latin typeface="Segoe"/>
              </a:rPr>
              <a:t>column contains the actual counter value, and the </a:t>
            </a:r>
            <a:r>
              <a:rPr lang="en-GB" sz="1600" b="1" i="0" u="none" strike="noStrike" baseline="0" dirty="0" err="1">
                <a:latin typeface="Segoe-Bold"/>
              </a:rPr>
              <a:t>counterdatetime</a:t>
            </a:r>
            <a:r>
              <a:rPr lang="en-GB" sz="1600" b="1" i="0" u="none" strike="noStrike" baseline="0" dirty="0">
                <a:latin typeface="Segoe-Bold"/>
              </a:rPr>
              <a:t> </a:t>
            </a:r>
            <a:r>
              <a:rPr lang="en-GB" sz="1600" b="0" i="0" u="none" strike="noStrike" baseline="0" dirty="0">
                <a:latin typeface="Segoe"/>
              </a:rPr>
              <a:t>column contains the </a:t>
            </a:r>
            <a:r>
              <a:rPr lang="en-GB" sz="1600" b="0" i="0" u="none" strike="noStrike" baseline="0" dirty="0" err="1">
                <a:latin typeface="Segoe"/>
              </a:rPr>
              <a:t>timethat</a:t>
            </a:r>
            <a:r>
              <a:rPr lang="en-GB" sz="1600" b="0" i="0" u="none" strike="noStrike" baseline="0" dirty="0">
                <a:latin typeface="Segoe"/>
              </a:rPr>
              <a:t>  the value was recorded.</a:t>
            </a:r>
            <a:endParaRPr sz="1600" dirty="0">
              <a:latin typeface="Segoe UI"/>
              <a:cs typeface="Segoe UI"/>
            </a:endParaRPr>
          </a:p>
        </p:txBody>
      </p:sp>
    </p:spTree>
    <p:extLst>
      <p:ext uri="{BB962C8B-B14F-4D97-AF65-F5344CB8AC3E}">
        <p14:creationId xmlns:p14="http://schemas.microsoft.com/office/powerpoint/2010/main" val="6839335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097145" cy="449580"/>
          </a:xfrm>
          <a:prstGeom prst="rect">
            <a:avLst/>
          </a:prstGeom>
        </p:spPr>
        <p:txBody>
          <a:bodyPr vert="horz" wrap="square" lIns="0" tIns="16510" rIns="0" bIns="0" rtlCol="0">
            <a:spAutoFit/>
          </a:bodyPr>
          <a:lstStyle/>
          <a:p>
            <a:pPr marL="12700">
              <a:lnSpc>
                <a:spcPct val="100000"/>
              </a:lnSpc>
              <a:spcBef>
                <a:spcPts val="130"/>
              </a:spcBef>
            </a:pPr>
            <a:r>
              <a:rPr spc="20" dirty="0"/>
              <a:t>Database</a:t>
            </a:r>
            <a:r>
              <a:rPr spc="-45" dirty="0"/>
              <a:t> </a:t>
            </a:r>
            <a:r>
              <a:rPr spc="15" dirty="0"/>
              <a:t>Engine</a:t>
            </a:r>
            <a:r>
              <a:rPr spc="35" dirty="0"/>
              <a:t> </a:t>
            </a:r>
            <a:r>
              <a:rPr spc="5" dirty="0"/>
              <a:t>Tuning</a:t>
            </a:r>
            <a:r>
              <a:rPr spc="80" dirty="0"/>
              <a:t> </a:t>
            </a:r>
            <a:r>
              <a:rPr spc="20" dirty="0"/>
              <a:t>Advisor</a:t>
            </a:r>
          </a:p>
        </p:txBody>
      </p:sp>
      <p:sp>
        <p:nvSpPr>
          <p:cNvPr id="3" name="object 3"/>
          <p:cNvSpPr txBox="1"/>
          <p:nvPr/>
        </p:nvSpPr>
        <p:spPr>
          <a:xfrm>
            <a:off x="538162" y="960119"/>
            <a:ext cx="8148638" cy="2963312"/>
          </a:xfrm>
          <a:prstGeom prst="rect">
            <a:avLst/>
          </a:prstGeom>
        </p:spPr>
        <p:txBody>
          <a:bodyPr vert="horz" wrap="square" lIns="0" tIns="6350" rIns="0" bIns="0" rtlCol="0">
            <a:spAutoFit/>
          </a:bodyPr>
          <a:lstStyle/>
          <a:p>
            <a:pPr marL="469900" marR="5080" indent="-457200">
              <a:lnSpc>
                <a:spcPct val="150000"/>
              </a:lnSpc>
              <a:spcBef>
                <a:spcPts val="50"/>
              </a:spcBef>
              <a:buClr>
                <a:srgbClr val="006FC0"/>
              </a:buClr>
              <a:buSzPct val="92727"/>
              <a:buFont typeface="Arial" panose="020B0604020202020204" pitchFamily="34" charset="0"/>
              <a:buChar char="•"/>
              <a:tabLst>
                <a:tab pos="184150" algn="l"/>
              </a:tabLst>
            </a:pPr>
            <a:r>
              <a:rPr sz="2000" spc="15" dirty="0">
                <a:latin typeface="Segoe UI"/>
                <a:cs typeface="Segoe UI"/>
              </a:rPr>
              <a:t>Enables</a:t>
            </a:r>
            <a:r>
              <a:rPr sz="2000" spc="10" dirty="0">
                <a:latin typeface="Segoe UI"/>
                <a:cs typeface="Segoe UI"/>
              </a:rPr>
              <a:t> </a:t>
            </a:r>
            <a:r>
              <a:rPr sz="2000" spc="20" dirty="0">
                <a:latin typeface="Segoe UI"/>
                <a:cs typeface="Segoe UI"/>
              </a:rPr>
              <a:t>tuning</a:t>
            </a:r>
            <a:r>
              <a:rPr sz="2000" spc="80" dirty="0">
                <a:latin typeface="Segoe UI"/>
                <a:cs typeface="Segoe UI"/>
              </a:rPr>
              <a:t> </a:t>
            </a:r>
            <a:r>
              <a:rPr sz="2000" spc="20" dirty="0">
                <a:latin typeface="Segoe UI"/>
                <a:cs typeface="Segoe UI"/>
              </a:rPr>
              <a:t>with</a:t>
            </a:r>
            <a:r>
              <a:rPr sz="2000" dirty="0">
                <a:latin typeface="Segoe UI"/>
                <a:cs typeface="Segoe UI"/>
              </a:rPr>
              <a:t> </a:t>
            </a:r>
            <a:r>
              <a:rPr sz="2000" spc="15" dirty="0">
                <a:latin typeface="Segoe UI"/>
                <a:cs typeface="Segoe UI"/>
              </a:rPr>
              <a:t>no</a:t>
            </a:r>
            <a:r>
              <a:rPr sz="2000" spc="10" dirty="0">
                <a:latin typeface="Segoe UI"/>
                <a:cs typeface="Segoe UI"/>
              </a:rPr>
              <a:t> </a:t>
            </a:r>
            <a:r>
              <a:rPr sz="2000" spc="15" dirty="0">
                <a:latin typeface="Segoe UI"/>
                <a:cs typeface="Segoe UI"/>
              </a:rPr>
              <a:t>knowledge</a:t>
            </a:r>
            <a:r>
              <a:rPr sz="2000" spc="110" dirty="0">
                <a:latin typeface="Segoe UI"/>
                <a:cs typeface="Segoe UI"/>
              </a:rPr>
              <a:t> </a:t>
            </a:r>
            <a:r>
              <a:rPr sz="2000" spc="20" dirty="0">
                <a:latin typeface="Segoe UI"/>
                <a:cs typeface="Segoe UI"/>
              </a:rPr>
              <a:t>of</a:t>
            </a:r>
            <a:r>
              <a:rPr sz="2000" spc="-50" dirty="0">
                <a:latin typeface="Segoe UI"/>
                <a:cs typeface="Segoe UI"/>
              </a:rPr>
              <a:t> </a:t>
            </a:r>
            <a:r>
              <a:rPr sz="2000" spc="10" dirty="0">
                <a:latin typeface="Segoe UI"/>
                <a:cs typeface="Segoe UI"/>
              </a:rPr>
              <a:t>underlying </a:t>
            </a:r>
            <a:r>
              <a:rPr sz="2000" spc="-740" dirty="0">
                <a:latin typeface="Segoe UI"/>
                <a:cs typeface="Segoe UI"/>
              </a:rPr>
              <a:t> </a:t>
            </a:r>
            <a:r>
              <a:rPr sz="2000" spc="20" dirty="0">
                <a:latin typeface="Segoe UI"/>
                <a:cs typeface="Segoe UI"/>
              </a:rPr>
              <a:t>databases</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10" dirty="0">
                <a:latin typeface="Segoe UI"/>
                <a:cs typeface="Segoe UI"/>
              </a:rPr>
              <a:t>Accepts</a:t>
            </a:r>
            <a:r>
              <a:rPr sz="2000" spc="15" dirty="0">
                <a:latin typeface="Segoe UI"/>
                <a:cs typeface="Segoe UI"/>
              </a:rPr>
              <a:t> a</a:t>
            </a:r>
            <a:r>
              <a:rPr sz="2000" spc="75" dirty="0">
                <a:latin typeface="Segoe UI"/>
                <a:cs typeface="Segoe UI"/>
              </a:rPr>
              <a:t> </a:t>
            </a:r>
            <a:r>
              <a:rPr sz="2000" spc="15" dirty="0">
                <a:latin typeface="Segoe UI"/>
                <a:cs typeface="Segoe UI"/>
              </a:rPr>
              <a:t>variety</a:t>
            </a:r>
            <a:r>
              <a:rPr sz="2000" spc="5" dirty="0">
                <a:latin typeface="Segoe UI"/>
                <a:cs typeface="Segoe UI"/>
              </a:rPr>
              <a:t> </a:t>
            </a:r>
            <a:r>
              <a:rPr sz="2000" spc="20" dirty="0">
                <a:latin typeface="Segoe UI"/>
                <a:cs typeface="Segoe UI"/>
              </a:rPr>
              <a:t>of</a:t>
            </a:r>
            <a:r>
              <a:rPr sz="2000" spc="-50" dirty="0">
                <a:latin typeface="Segoe UI"/>
                <a:cs typeface="Segoe UI"/>
              </a:rPr>
              <a:t> </a:t>
            </a:r>
            <a:r>
              <a:rPr sz="2000" spc="15" dirty="0">
                <a:latin typeface="Segoe UI"/>
                <a:cs typeface="Segoe UI"/>
              </a:rPr>
              <a:t>workloads:</a:t>
            </a:r>
            <a:endParaRPr sz="2000"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pc="-5" dirty="0">
                <a:latin typeface="Segoe UI"/>
                <a:cs typeface="Segoe UI"/>
              </a:rPr>
              <a:t>Plan</a:t>
            </a:r>
            <a:r>
              <a:rPr spc="-25" dirty="0">
                <a:latin typeface="Segoe UI"/>
                <a:cs typeface="Segoe UI"/>
              </a:rPr>
              <a:t> </a:t>
            </a:r>
            <a:r>
              <a:rPr spc="-5" dirty="0">
                <a:latin typeface="Segoe UI"/>
                <a:cs typeface="Segoe UI"/>
              </a:rPr>
              <a:t>cache</a:t>
            </a:r>
            <a:endParaRPr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pc="-5" dirty="0">
                <a:latin typeface="Segoe UI"/>
                <a:cs typeface="Segoe UI"/>
              </a:rPr>
              <a:t>SQL</a:t>
            </a:r>
            <a:r>
              <a:rPr dirty="0">
                <a:latin typeface="Segoe UI"/>
                <a:cs typeface="Segoe UI"/>
              </a:rPr>
              <a:t> </a:t>
            </a:r>
            <a:r>
              <a:rPr spc="-5" dirty="0">
                <a:latin typeface="Segoe UI"/>
                <a:cs typeface="Segoe UI"/>
              </a:rPr>
              <a:t>Server </a:t>
            </a:r>
            <a:r>
              <a:rPr spc="5" dirty="0">
                <a:latin typeface="Segoe UI"/>
                <a:cs typeface="Segoe UI"/>
              </a:rPr>
              <a:t>Profiler</a:t>
            </a:r>
            <a:r>
              <a:rPr spc="-70" dirty="0">
                <a:latin typeface="Segoe UI"/>
                <a:cs typeface="Segoe UI"/>
              </a:rPr>
              <a:t> </a:t>
            </a:r>
            <a:r>
              <a:rPr spc="-5" dirty="0">
                <a:latin typeface="Segoe UI"/>
                <a:cs typeface="Segoe UI"/>
              </a:rPr>
              <a:t>trace</a:t>
            </a:r>
            <a:endParaRPr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dirty="0">
                <a:latin typeface="Segoe UI"/>
                <a:cs typeface="Segoe UI"/>
              </a:rPr>
              <a:t>Transact-SQL</a:t>
            </a:r>
          </a:p>
          <a:p>
            <a:pPr marL="640715" lvl="1" indent="-342900">
              <a:lnSpc>
                <a:spcPct val="150000"/>
              </a:lnSpc>
              <a:spcBef>
                <a:spcPts val="650"/>
              </a:spcBef>
              <a:buClr>
                <a:srgbClr val="006FC0"/>
              </a:buClr>
              <a:buSzPct val="81250"/>
              <a:buFont typeface="Arial" panose="020B0604020202020204" pitchFamily="34" charset="0"/>
              <a:buChar char="•"/>
              <a:tabLst>
                <a:tab pos="470534" algn="l"/>
              </a:tabLst>
            </a:pPr>
            <a:r>
              <a:rPr spc="5" dirty="0">
                <a:latin typeface="Segoe UI"/>
                <a:cs typeface="Segoe UI"/>
              </a:rPr>
              <a:t>XML</a:t>
            </a:r>
            <a:endParaRPr dirty="0">
              <a:latin typeface="Segoe UI"/>
              <a:cs typeface="Segoe UI"/>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0"/>
            <a:ext cx="7961630" cy="812165"/>
          </a:xfrm>
          <a:prstGeom prst="rect">
            <a:avLst/>
          </a:prstGeom>
        </p:spPr>
        <p:txBody>
          <a:bodyPr vert="horz" wrap="square" lIns="0" tIns="74930" rIns="0" bIns="0" rtlCol="0">
            <a:spAutoFit/>
          </a:bodyPr>
          <a:lstStyle/>
          <a:p>
            <a:pPr marL="12700" marR="5080">
              <a:lnSpc>
                <a:spcPts val="2860"/>
              </a:lnSpc>
              <a:spcBef>
                <a:spcPts val="590"/>
              </a:spcBef>
            </a:pPr>
            <a:r>
              <a:rPr spc="15" dirty="0"/>
              <a:t>Demonstration:</a:t>
            </a:r>
            <a:r>
              <a:rPr spc="10" dirty="0"/>
              <a:t> Collecting</a:t>
            </a:r>
            <a:r>
              <a:rPr spc="95" dirty="0"/>
              <a:t> </a:t>
            </a:r>
            <a:r>
              <a:rPr spc="15" dirty="0"/>
              <a:t>Performance</a:t>
            </a:r>
            <a:r>
              <a:rPr spc="45" dirty="0"/>
              <a:t> </a:t>
            </a:r>
            <a:r>
              <a:rPr spc="20" dirty="0"/>
              <a:t>Data </a:t>
            </a:r>
            <a:r>
              <a:rPr spc="10" dirty="0"/>
              <a:t>using </a:t>
            </a:r>
            <a:r>
              <a:rPr spc="-735" dirty="0"/>
              <a:t> </a:t>
            </a:r>
            <a:r>
              <a:rPr spc="10" dirty="0"/>
              <a:t>DMVs</a:t>
            </a:r>
          </a:p>
        </p:txBody>
      </p:sp>
      <p:sp>
        <p:nvSpPr>
          <p:cNvPr id="3" name="object 3"/>
          <p:cNvSpPr txBox="1"/>
          <p:nvPr/>
        </p:nvSpPr>
        <p:spPr>
          <a:xfrm>
            <a:off x="538162" y="1046416"/>
            <a:ext cx="7830820" cy="1704313"/>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5" dirty="0">
                <a:latin typeface="Segoe UI"/>
                <a:cs typeface="Segoe UI"/>
              </a:rPr>
              <a:t>In this </a:t>
            </a:r>
            <a:r>
              <a:rPr sz="2750" spc="20" dirty="0">
                <a:latin typeface="Segoe UI"/>
                <a:cs typeface="Segoe UI"/>
              </a:rPr>
              <a:t>demonstration, you </a:t>
            </a:r>
            <a:r>
              <a:rPr sz="2750" spc="10" dirty="0">
                <a:latin typeface="Segoe UI"/>
                <a:cs typeface="Segoe UI"/>
              </a:rPr>
              <a:t>will see </a:t>
            </a:r>
            <a:r>
              <a:rPr sz="2750" spc="25" dirty="0">
                <a:latin typeface="Segoe UI"/>
                <a:cs typeface="Segoe UI"/>
              </a:rPr>
              <a:t>how to </a:t>
            </a:r>
            <a:r>
              <a:rPr sz="2750" spc="5" dirty="0">
                <a:latin typeface="Segoe UI"/>
                <a:cs typeface="Segoe UI"/>
              </a:rPr>
              <a:t>collect </a:t>
            </a:r>
            <a:r>
              <a:rPr sz="2750" spc="-740" dirty="0">
                <a:latin typeface="Segoe UI"/>
                <a:cs typeface="Segoe UI"/>
              </a:rPr>
              <a:t> </a:t>
            </a:r>
            <a:r>
              <a:rPr sz="2750" spc="15" dirty="0">
                <a:latin typeface="Segoe UI"/>
                <a:cs typeface="Segoe UI"/>
              </a:rPr>
              <a:t>performance</a:t>
            </a:r>
            <a:r>
              <a:rPr sz="2750" spc="35" dirty="0">
                <a:latin typeface="Segoe UI"/>
                <a:cs typeface="Segoe UI"/>
              </a:rPr>
              <a:t> </a:t>
            </a:r>
            <a:r>
              <a:rPr sz="2750" spc="25" dirty="0">
                <a:latin typeface="Segoe UI"/>
                <a:cs typeface="Segoe UI"/>
              </a:rPr>
              <a:t>data</a:t>
            </a:r>
            <a:r>
              <a:rPr sz="2750" spc="5" dirty="0">
                <a:latin typeface="Segoe UI"/>
                <a:cs typeface="Segoe UI"/>
              </a:rPr>
              <a:t> </a:t>
            </a:r>
            <a:r>
              <a:rPr sz="2750" spc="20" dirty="0">
                <a:latin typeface="Segoe UI"/>
                <a:cs typeface="Segoe UI"/>
              </a:rPr>
              <a:t>by</a:t>
            </a:r>
            <a:r>
              <a:rPr sz="2750" spc="5" dirty="0">
                <a:latin typeface="Segoe UI"/>
                <a:cs typeface="Segoe UI"/>
              </a:rPr>
              <a:t> </a:t>
            </a:r>
            <a:r>
              <a:rPr sz="2750" spc="15" dirty="0">
                <a:latin typeface="Segoe UI"/>
                <a:cs typeface="Segoe UI"/>
              </a:rPr>
              <a:t>using</a:t>
            </a:r>
            <a:r>
              <a:rPr sz="2750" spc="10" dirty="0">
                <a:latin typeface="Segoe UI"/>
                <a:cs typeface="Segoe UI"/>
              </a:rPr>
              <a:t> DMVs</a:t>
            </a:r>
            <a:endParaRPr lang="en-US" sz="2750" spc="10"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endParaRPr lang="en-US" sz="2750" spc="10"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r>
              <a:rPr lang="en-US" sz="2750" b="1" spc="10" dirty="0">
                <a:solidFill>
                  <a:srgbClr val="FF0000"/>
                </a:solidFill>
                <a:effectLst>
                  <a:outerShdw blurRad="38100" dist="38100" dir="2700000" algn="tl">
                    <a:srgbClr val="000000">
                      <a:alpha val="43137"/>
                    </a:srgbClr>
                  </a:outerShdw>
                </a:effectLst>
                <a:latin typeface="Segoe UI"/>
                <a:cs typeface="Segoe UI"/>
              </a:rPr>
              <a:t>Pg312</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693025" cy="227457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70" dirty="0">
                <a:solidFill>
                  <a:srgbClr val="FFFFFF"/>
                </a:solidFill>
                <a:latin typeface="Segoe UI"/>
                <a:cs typeface="Segoe UI"/>
              </a:rPr>
              <a:t> </a:t>
            </a:r>
            <a:r>
              <a:rPr sz="2750" spc="15" dirty="0">
                <a:solidFill>
                  <a:srgbClr val="FFFFFF"/>
                </a:solidFill>
                <a:latin typeface="Segoe UI"/>
                <a:cs typeface="Segoe UI"/>
              </a:rPr>
              <a:t>Monitoring,</a:t>
            </a:r>
            <a:r>
              <a:rPr sz="2750" dirty="0">
                <a:solidFill>
                  <a:srgbClr val="FFFFFF"/>
                </a:solidFill>
                <a:latin typeface="Segoe UI"/>
                <a:cs typeface="Segoe UI"/>
              </a:rPr>
              <a:t> </a:t>
            </a:r>
            <a:r>
              <a:rPr sz="2750" spc="5" dirty="0">
                <a:solidFill>
                  <a:srgbClr val="FFFFFF"/>
                </a:solidFill>
                <a:latin typeface="Segoe UI"/>
                <a:cs typeface="Segoe UI"/>
              </a:rPr>
              <a:t>Tracing,</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85" dirty="0">
                <a:solidFill>
                  <a:srgbClr val="FFFFFF"/>
                </a:solidFill>
                <a:latin typeface="Segoe UI"/>
                <a:cs typeface="Segoe UI"/>
              </a:rPr>
              <a:t> </a:t>
            </a:r>
            <a:r>
              <a:rPr sz="2750" spc="5" dirty="0">
                <a:solidFill>
                  <a:srgbClr val="FFFFFF"/>
                </a:solidFill>
                <a:latin typeface="Segoe UI"/>
                <a:cs typeface="Segoe UI"/>
              </a:rPr>
              <a:t>Baselining</a:t>
            </a:r>
            <a:endParaRPr sz="2750">
              <a:latin typeface="Segoe UI"/>
              <a:cs typeface="Segoe UI"/>
            </a:endParaRPr>
          </a:p>
          <a:p>
            <a:pPr>
              <a:lnSpc>
                <a:spcPct val="100000"/>
              </a:lnSpc>
              <a:spcBef>
                <a:spcPts val="40"/>
              </a:spcBef>
            </a:pPr>
            <a:endParaRPr sz="2700">
              <a:latin typeface="Segoe UI"/>
              <a:cs typeface="Segoe UI"/>
            </a:endParaRPr>
          </a:p>
          <a:p>
            <a:pPr marL="184150" marR="109220" indent="-171450">
              <a:lnSpc>
                <a:spcPct val="102400"/>
              </a:lnSpc>
              <a:buClr>
                <a:srgbClr val="006FC0"/>
              </a:buClr>
              <a:buSzPct val="92727"/>
              <a:buFont typeface="Arial MT"/>
              <a:buChar char="•"/>
              <a:tabLst>
                <a:tab pos="184150" algn="l"/>
              </a:tabLst>
            </a:pPr>
            <a:r>
              <a:rPr sz="2750" spc="10" dirty="0">
                <a:latin typeface="Segoe UI"/>
                <a:cs typeface="Segoe UI"/>
              </a:rPr>
              <a:t>Exercise</a:t>
            </a:r>
            <a:r>
              <a:rPr sz="2750" spc="45" dirty="0">
                <a:latin typeface="Segoe UI"/>
                <a:cs typeface="Segoe UI"/>
              </a:rPr>
              <a:t> </a:t>
            </a:r>
            <a:r>
              <a:rPr sz="2750" spc="5" dirty="0">
                <a:latin typeface="Segoe UI"/>
                <a:cs typeface="Segoe UI"/>
              </a:rPr>
              <a:t>1:</a:t>
            </a:r>
            <a:r>
              <a:rPr sz="2750" spc="70" dirty="0">
                <a:latin typeface="Segoe UI"/>
                <a:cs typeface="Segoe UI"/>
              </a:rPr>
              <a:t> </a:t>
            </a:r>
            <a:r>
              <a:rPr sz="2750" spc="10" dirty="0">
                <a:latin typeface="Segoe UI"/>
                <a:cs typeface="Segoe UI"/>
              </a:rPr>
              <a:t>Collecting</a:t>
            </a:r>
            <a:r>
              <a:rPr sz="2750" spc="20" dirty="0">
                <a:latin typeface="Segoe UI"/>
                <a:cs typeface="Segoe UI"/>
              </a:rPr>
              <a:t> </a:t>
            </a:r>
            <a:r>
              <a:rPr sz="2750" spc="15" dirty="0">
                <a:latin typeface="Segoe UI"/>
                <a:cs typeface="Segoe UI"/>
              </a:rPr>
              <a:t>and</a:t>
            </a:r>
            <a:r>
              <a:rPr sz="2750" spc="90" dirty="0">
                <a:latin typeface="Segoe UI"/>
                <a:cs typeface="Segoe UI"/>
              </a:rPr>
              <a:t> </a:t>
            </a:r>
            <a:r>
              <a:rPr sz="2750" spc="15" dirty="0">
                <a:latin typeface="Segoe UI"/>
                <a:cs typeface="Segoe UI"/>
              </a:rPr>
              <a:t>Analyzing</a:t>
            </a:r>
            <a:r>
              <a:rPr sz="2750" spc="20" dirty="0">
                <a:latin typeface="Segoe UI"/>
                <a:cs typeface="Segoe UI"/>
              </a:rPr>
              <a:t> Data</a:t>
            </a:r>
            <a:r>
              <a:rPr sz="2750" spc="10" dirty="0">
                <a:latin typeface="Segoe UI"/>
                <a:cs typeface="Segoe UI"/>
              </a:rPr>
              <a:t> </a:t>
            </a:r>
            <a:r>
              <a:rPr sz="2750" spc="5" dirty="0">
                <a:latin typeface="Segoe UI"/>
                <a:cs typeface="Segoe UI"/>
              </a:rPr>
              <a:t>Using </a:t>
            </a:r>
            <a:r>
              <a:rPr sz="2750" spc="-735" dirty="0">
                <a:latin typeface="Segoe UI"/>
                <a:cs typeface="Segoe UI"/>
              </a:rPr>
              <a:t> </a:t>
            </a:r>
            <a:r>
              <a:rPr sz="2750" spc="15" dirty="0">
                <a:latin typeface="Segoe UI"/>
                <a:cs typeface="Segoe UI"/>
              </a:rPr>
              <a:t>Extended</a:t>
            </a:r>
            <a:r>
              <a:rPr sz="2750" spc="75" dirty="0">
                <a:latin typeface="Segoe UI"/>
                <a:cs typeface="Segoe UI"/>
              </a:rPr>
              <a:t> </a:t>
            </a:r>
            <a:r>
              <a:rPr sz="2750" spc="20" dirty="0">
                <a:latin typeface="Segoe UI"/>
                <a:cs typeface="Segoe UI"/>
              </a:rPr>
              <a:t>Events</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Exercise</a:t>
            </a:r>
            <a:r>
              <a:rPr sz="2750" spc="45" dirty="0">
                <a:latin typeface="Segoe UI"/>
                <a:cs typeface="Segoe UI"/>
              </a:rPr>
              <a:t> </a:t>
            </a:r>
            <a:r>
              <a:rPr sz="2750" spc="5" dirty="0">
                <a:latin typeface="Segoe UI"/>
                <a:cs typeface="Segoe UI"/>
              </a:rPr>
              <a:t>2:</a:t>
            </a:r>
            <a:r>
              <a:rPr sz="2750" spc="75" dirty="0">
                <a:latin typeface="Segoe UI"/>
                <a:cs typeface="Segoe UI"/>
              </a:rPr>
              <a:t> </a:t>
            </a:r>
            <a:r>
              <a:rPr sz="2750" spc="10" dirty="0">
                <a:latin typeface="Segoe UI"/>
                <a:cs typeface="Segoe UI"/>
              </a:rPr>
              <a:t>Implementing</a:t>
            </a:r>
            <a:r>
              <a:rPr sz="2750" spc="90" dirty="0">
                <a:latin typeface="Segoe UI"/>
                <a:cs typeface="Segoe UI"/>
              </a:rPr>
              <a:t> </a:t>
            </a:r>
            <a:r>
              <a:rPr sz="2750" spc="5" dirty="0">
                <a:latin typeface="Segoe UI"/>
                <a:cs typeface="Segoe UI"/>
              </a:rPr>
              <a:t>Baseline</a:t>
            </a:r>
            <a:r>
              <a:rPr sz="2750" spc="125" dirty="0">
                <a:latin typeface="Segoe UI"/>
                <a:cs typeface="Segoe UI"/>
              </a:rPr>
              <a:t> </a:t>
            </a:r>
            <a:r>
              <a:rPr sz="2750" spc="20" dirty="0">
                <a:latin typeface="Segoe UI"/>
                <a:cs typeface="Segoe UI"/>
              </a:rPr>
              <a:t>Methodology</a:t>
            </a:r>
            <a:endParaRPr sz="2750">
              <a:latin typeface="Segoe UI"/>
              <a:cs typeface="Segoe UI"/>
            </a:endParaRPr>
          </a:p>
        </p:txBody>
      </p:sp>
      <p:sp>
        <p:nvSpPr>
          <p:cNvPr id="3" name="object 3"/>
          <p:cNvSpPr txBox="1"/>
          <p:nvPr/>
        </p:nvSpPr>
        <p:spPr>
          <a:xfrm>
            <a:off x="538162" y="3774122"/>
            <a:ext cx="6703695" cy="2870835"/>
          </a:xfrm>
          <a:prstGeom prst="rect">
            <a:avLst/>
          </a:prstGeom>
        </p:spPr>
        <p:txBody>
          <a:bodyPr vert="horz" wrap="square" lIns="0" tIns="15875" rIns="0" bIns="0" rtlCol="0">
            <a:spAutoFit/>
          </a:bodyPr>
          <a:lstStyle/>
          <a:p>
            <a:pPr marL="12700">
              <a:lnSpc>
                <a:spcPts val="3150"/>
              </a:lnSpc>
              <a:spcBef>
                <a:spcPts val="125"/>
              </a:spcBef>
            </a:pPr>
            <a:r>
              <a:rPr sz="2750" b="1" spc="25" dirty="0">
                <a:latin typeface="Segoe UI"/>
                <a:cs typeface="Segoe UI"/>
              </a:rPr>
              <a:t>Logon</a:t>
            </a:r>
            <a:r>
              <a:rPr sz="2750" b="1" spc="5" dirty="0">
                <a:latin typeface="Segoe UI"/>
                <a:cs typeface="Segoe UI"/>
              </a:rPr>
              <a:t> </a:t>
            </a:r>
            <a:r>
              <a:rPr sz="2750" b="1" spc="15" dirty="0">
                <a:latin typeface="Segoe UI"/>
                <a:cs typeface="Segoe UI"/>
              </a:rPr>
              <a:t>Information</a:t>
            </a:r>
            <a:endParaRPr sz="2750">
              <a:latin typeface="Segoe UI"/>
              <a:cs typeface="Segoe UI"/>
            </a:endParaRPr>
          </a:p>
          <a:p>
            <a:pPr marL="12700">
              <a:lnSpc>
                <a:spcPts val="3150"/>
              </a:lnSpc>
            </a:pPr>
            <a:r>
              <a:rPr sz="2750" spc="25" dirty="0">
                <a:latin typeface="Segoe UI"/>
                <a:cs typeface="Segoe UI"/>
              </a:rPr>
              <a:t>Virtual</a:t>
            </a:r>
            <a:r>
              <a:rPr sz="2750" spc="-20" dirty="0">
                <a:latin typeface="Segoe UI"/>
                <a:cs typeface="Segoe UI"/>
              </a:rPr>
              <a:t> </a:t>
            </a:r>
            <a:r>
              <a:rPr sz="2750" spc="10" dirty="0">
                <a:latin typeface="Segoe UI"/>
                <a:cs typeface="Segoe UI"/>
              </a:rPr>
              <a:t>machine:</a:t>
            </a:r>
            <a:r>
              <a:rPr sz="2750" spc="155" dirty="0">
                <a:latin typeface="Segoe UI"/>
                <a:cs typeface="Segoe UI"/>
              </a:rPr>
              <a:t> </a:t>
            </a:r>
            <a:r>
              <a:rPr sz="2750" b="1" spc="5" dirty="0">
                <a:latin typeface="Segoe UI"/>
                <a:cs typeface="Segoe UI"/>
              </a:rPr>
              <a:t>10987C-MIA-SQL</a:t>
            </a:r>
            <a:endParaRPr sz="2750">
              <a:latin typeface="Segoe UI"/>
              <a:cs typeface="Segoe UI"/>
            </a:endParaRPr>
          </a:p>
          <a:p>
            <a:pPr marL="12700">
              <a:lnSpc>
                <a:spcPct val="100000"/>
              </a:lnSpc>
              <a:spcBef>
                <a:spcPts val="80"/>
              </a:spcBef>
            </a:pPr>
            <a:r>
              <a:rPr sz="2750" dirty="0">
                <a:latin typeface="Segoe UI"/>
                <a:cs typeface="Segoe UI"/>
              </a:rPr>
              <a:t>User</a:t>
            </a:r>
            <a:r>
              <a:rPr sz="2750" spc="70" dirty="0">
                <a:latin typeface="Segoe UI"/>
                <a:cs typeface="Segoe UI"/>
              </a:rPr>
              <a:t> </a:t>
            </a:r>
            <a:r>
              <a:rPr sz="2750" spc="10" dirty="0">
                <a:latin typeface="Segoe UI"/>
                <a:cs typeface="Segoe UI"/>
              </a:rPr>
              <a:t>name:</a:t>
            </a:r>
            <a:r>
              <a:rPr sz="2750" spc="80" dirty="0">
                <a:latin typeface="Segoe UI"/>
                <a:cs typeface="Segoe UI"/>
              </a:rPr>
              <a:t> </a:t>
            </a:r>
            <a:r>
              <a:rPr sz="2750" b="1" spc="10" dirty="0">
                <a:latin typeface="Segoe UI"/>
                <a:cs typeface="Segoe UI"/>
              </a:rPr>
              <a:t>ADVENTUREWORKS\Student</a:t>
            </a:r>
            <a:endParaRPr sz="2750">
              <a:latin typeface="Segoe UI"/>
              <a:cs typeface="Segoe UI"/>
            </a:endParaRPr>
          </a:p>
          <a:p>
            <a:pPr marL="12700">
              <a:lnSpc>
                <a:spcPct val="100000"/>
              </a:lnSpc>
              <a:spcBef>
                <a:spcPts val="80"/>
              </a:spcBef>
            </a:pPr>
            <a:r>
              <a:rPr sz="2750" spc="15" dirty="0">
                <a:latin typeface="Segoe UI"/>
                <a:cs typeface="Segoe UI"/>
              </a:rPr>
              <a:t>Password:</a:t>
            </a:r>
            <a:r>
              <a:rPr sz="2750" spc="-105" dirty="0">
                <a:latin typeface="Segoe UI"/>
                <a:cs typeface="Segoe UI"/>
              </a:rPr>
              <a:t> </a:t>
            </a:r>
            <a:r>
              <a:rPr sz="2750" b="1" dirty="0">
                <a:latin typeface="Segoe UI"/>
                <a:cs typeface="Segoe UI"/>
              </a:rPr>
              <a:t>Pa55w.rd</a:t>
            </a:r>
            <a:endParaRPr sz="2750">
              <a:latin typeface="Segoe UI"/>
              <a:cs typeface="Segoe UI"/>
            </a:endParaRPr>
          </a:p>
          <a:p>
            <a:pPr>
              <a:lnSpc>
                <a:spcPct val="100000"/>
              </a:lnSpc>
              <a:spcBef>
                <a:spcPts val="20"/>
              </a:spcBef>
            </a:pPr>
            <a:endParaRPr sz="4500">
              <a:latin typeface="Segoe UI"/>
              <a:cs typeface="Segoe UI"/>
            </a:endParaRPr>
          </a:p>
          <a:p>
            <a:pPr marL="12700">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60</a:t>
            </a:r>
            <a:r>
              <a:rPr sz="2750" b="1" spc="105" dirty="0">
                <a:latin typeface="Segoe UI"/>
                <a:cs typeface="Segoe UI"/>
              </a:rPr>
              <a:t> </a:t>
            </a:r>
            <a:r>
              <a:rPr sz="2750" b="1" spc="5" dirty="0">
                <a:latin typeface="Segoe UI"/>
                <a:cs typeface="Segoe UI"/>
              </a:rPr>
              <a:t>minutes</a:t>
            </a:r>
            <a:endParaRPr sz="2750">
              <a:latin typeface="Segoe UI"/>
              <a:cs typeface="Segoe UI"/>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27340" cy="6088380"/>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a:latin typeface="Segoe UI"/>
              <a:cs typeface="Segoe UI"/>
            </a:endParaRPr>
          </a:p>
          <a:p>
            <a:pPr>
              <a:lnSpc>
                <a:spcPct val="100000"/>
              </a:lnSpc>
              <a:spcBef>
                <a:spcPts val="15"/>
              </a:spcBef>
            </a:pPr>
            <a:endParaRPr sz="3000">
              <a:latin typeface="Segoe UI"/>
              <a:cs typeface="Segoe UI"/>
            </a:endParaRPr>
          </a:p>
          <a:p>
            <a:pPr marL="102235" marR="5080">
              <a:lnSpc>
                <a:spcPct val="102000"/>
              </a:lnSpc>
            </a:pPr>
            <a:r>
              <a:rPr sz="2750" spc="-70" dirty="0">
                <a:latin typeface="Segoe UI"/>
                <a:cs typeface="Segoe UI"/>
              </a:rPr>
              <a:t>You</a:t>
            </a:r>
            <a:r>
              <a:rPr sz="2750" spc="65" dirty="0">
                <a:latin typeface="Segoe UI"/>
                <a:cs typeface="Segoe UI"/>
              </a:rPr>
              <a:t> </a:t>
            </a:r>
            <a:r>
              <a:rPr sz="2750" spc="15" dirty="0">
                <a:latin typeface="Segoe UI"/>
                <a:cs typeface="Segoe UI"/>
              </a:rPr>
              <a:t>are</a:t>
            </a:r>
            <a:r>
              <a:rPr sz="2750" spc="-35" dirty="0">
                <a:latin typeface="Segoe UI"/>
                <a:cs typeface="Segoe UI"/>
              </a:rPr>
              <a:t> </a:t>
            </a:r>
            <a:r>
              <a:rPr sz="2750" spc="15" dirty="0">
                <a:latin typeface="Segoe UI"/>
                <a:cs typeface="Segoe UI"/>
              </a:rPr>
              <a:t>investigating </a:t>
            </a:r>
            <a:r>
              <a:rPr sz="2750" spc="20" dirty="0">
                <a:latin typeface="Segoe UI"/>
                <a:cs typeface="Segoe UI"/>
              </a:rPr>
              <a:t>why</a:t>
            </a:r>
            <a:r>
              <a:rPr sz="2750" dirty="0">
                <a:latin typeface="Segoe UI"/>
                <a:cs typeface="Segoe UI"/>
              </a:rPr>
              <a:t> </a:t>
            </a:r>
            <a:r>
              <a:rPr sz="2750" spc="10" dirty="0">
                <a:latin typeface="Segoe UI"/>
                <a:cs typeface="Segoe UI"/>
              </a:rPr>
              <a:t>a</a:t>
            </a:r>
            <a:r>
              <a:rPr sz="2750" spc="5" dirty="0">
                <a:latin typeface="Segoe UI"/>
                <a:cs typeface="Segoe UI"/>
              </a:rPr>
              <a:t> new</a:t>
            </a:r>
            <a:r>
              <a:rPr sz="2750" spc="85" dirty="0">
                <a:latin typeface="Segoe UI"/>
                <a:cs typeface="Segoe UI"/>
              </a:rPr>
              <a:t> </a:t>
            </a:r>
            <a:r>
              <a:rPr sz="2750" spc="20" dirty="0">
                <a:latin typeface="Segoe UI"/>
                <a:cs typeface="Segoe UI"/>
              </a:rPr>
              <a:t>SQL</a:t>
            </a:r>
            <a:r>
              <a:rPr sz="2750" spc="35" dirty="0">
                <a:latin typeface="Segoe UI"/>
                <a:cs typeface="Segoe UI"/>
              </a:rPr>
              <a:t> </a:t>
            </a:r>
            <a:r>
              <a:rPr sz="2750" spc="20" dirty="0">
                <a:latin typeface="Segoe UI"/>
                <a:cs typeface="Segoe UI"/>
              </a:rPr>
              <a:t>Server </a:t>
            </a:r>
            <a:r>
              <a:rPr sz="2750" spc="25" dirty="0">
                <a:latin typeface="Segoe UI"/>
                <a:cs typeface="Segoe UI"/>
              </a:rPr>
              <a:t> </a:t>
            </a:r>
            <a:r>
              <a:rPr sz="2750" spc="15" dirty="0">
                <a:latin typeface="Segoe UI"/>
                <a:cs typeface="Segoe UI"/>
              </a:rPr>
              <a:t>instance</a:t>
            </a:r>
            <a:r>
              <a:rPr sz="2750" spc="35" dirty="0">
                <a:latin typeface="Segoe UI"/>
                <a:cs typeface="Segoe UI"/>
              </a:rPr>
              <a:t> </a:t>
            </a:r>
            <a:r>
              <a:rPr sz="2750" spc="5" dirty="0">
                <a:latin typeface="Segoe UI"/>
                <a:cs typeface="Segoe UI"/>
              </a:rPr>
              <a:t>is</a:t>
            </a:r>
            <a:r>
              <a:rPr sz="2750" spc="20" dirty="0">
                <a:latin typeface="Segoe UI"/>
                <a:cs typeface="Segoe UI"/>
              </a:rPr>
              <a:t> so</a:t>
            </a:r>
            <a:r>
              <a:rPr sz="2750" spc="-60" dirty="0">
                <a:latin typeface="Segoe UI"/>
                <a:cs typeface="Segoe UI"/>
              </a:rPr>
              <a:t> </a:t>
            </a:r>
            <a:r>
              <a:rPr sz="2750" spc="20" dirty="0">
                <a:latin typeface="Segoe UI"/>
                <a:cs typeface="Segoe UI"/>
              </a:rPr>
              <a:t>slow;</a:t>
            </a:r>
            <a:r>
              <a:rPr sz="2750" dirty="0">
                <a:latin typeface="Segoe UI"/>
                <a:cs typeface="Segoe UI"/>
              </a:rPr>
              <a:t> </a:t>
            </a:r>
            <a:r>
              <a:rPr sz="2750" spc="10" dirty="0">
                <a:latin typeface="Segoe UI"/>
                <a:cs typeface="Segoe UI"/>
              </a:rPr>
              <a:t>users</a:t>
            </a:r>
            <a:r>
              <a:rPr sz="2750" spc="100" dirty="0">
                <a:latin typeface="Segoe UI"/>
                <a:cs typeface="Segoe UI"/>
              </a:rPr>
              <a:t> </a:t>
            </a:r>
            <a:r>
              <a:rPr sz="2750" spc="10" dirty="0">
                <a:latin typeface="Segoe UI"/>
                <a:cs typeface="Segoe UI"/>
              </a:rPr>
              <a:t>frequently</a:t>
            </a:r>
            <a:r>
              <a:rPr sz="2750" spc="70" dirty="0">
                <a:latin typeface="Segoe UI"/>
                <a:cs typeface="Segoe UI"/>
              </a:rPr>
              <a:t> </a:t>
            </a:r>
            <a:r>
              <a:rPr sz="2750" spc="15" dirty="0">
                <a:latin typeface="Segoe UI"/>
                <a:cs typeface="Segoe UI"/>
              </a:rPr>
              <a:t>complain</a:t>
            </a:r>
            <a:r>
              <a:rPr sz="2750" spc="10" dirty="0">
                <a:latin typeface="Segoe UI"/>
                <a:cs typeface="Segoe UI"/>
              </a:rPr>
              <a:t> </a:t>
            </a:r>
            <a:r>
              <a:rPr sz="2750" spc="20" dirty="0">
                <a:latin typeface="Segoe UI"/>
                <a:cs typeface="Segoe UI"/>
              </a:rPr>
              <a:t>that </a:t>
            </a:r>
            <a:r>
              <a:rPr sz="2750" spc="-740" dirty="0">
                <a:latin typeface="Segoe UI"/>
                <a:cs typeface="Segoe UI"/>
              </a:rPr>
              <a:t> </a:t>
            </a:r>
            <a:r>
              <a:rPr sz="2750" spc="10" dirty="0">
                <a:latin typeface="Segoe UI"/>
                <a:cs typeface="Segoe UI"/>
              </a:rPr>
              <a:t>their</a:t>
            </a:r>
            <a:r>
              <a:rPr sz="2750" spc="5" dirty="0">
                <a:latin typeface="Segoe UI"/>
                <a:cs typeface="Segoe UI"/>
              </a:rPr>
              <a:t> </a:t>
            </a:r>
            <a:r>
              <a:rPr sz="2750" spc="15" dirty="0">
                <a:latin typeface="Segoe UI"/>
                <a:cs typeface="Segoe UI"/>
              </a:rPr>
              <a:t>workloads run</a:t>
            </a:r>
            <a:r>
              <a:rPr sz="2750" spc="70" dirty="0">
                <a:latin typeface="Segoe UI"/>
                <a:cs typeface="Segoe UI"/>
              </a:rPr>
              <a:t> </a:t>
            </a:r>
            <a:r>
              <a:rPr sz="2750" spc="30" dirty="0">
                <a:latin typeface="Segoe UI"/>
                <a:cs typeface="Segoe UI"/>
              </a:rPr>
              <a:t>very</a:t>
            </a:r>
            <a:r>
              <a:rPr sz="2750" spc="5" dirty="0">
                <a:latin typeface="Segoe UI"/>
                <a:cs typeface="Segoe UI"/>
              </a:rPr>
              <a:t> </a:t>
            </a:r>
            <a:r>
              <a:rPr sz="2750" spc="15" dirty="0">
                <a:latin typeface="Segoe UI"/>
                <a:cs typeface="Segoe UI"/>
              </a:rPr>
              <a:t>slowly</a:t>
            </a:r>
            <a:r>
              <a:rPr sz="2750" spc="5" dirty="0">
                <a:latin typeface="Segoe UI"/>
                <a:cs typeface="Segoe UI"/>
              </a:rPr>
              <a:t> </a:t>
            </a:r>
            <a:r>
              <a:rPr sz="2750" spc="10" dirty="0">
                <a:latin typeface="Segoe UI"/>
                <a:cs typeface="Segoe UI"/>
              </a:rPr>
              <a:t>during</a:t>
            </a:r>
            <a:r>
              <a:rPr sz="2750" spc="90" dirty="0">
                <a:latin typeface="Segoe UI"/>
                <a:cs typeface="Segoe UI"/>
              </a:rPr>
              <a:t> </a:t>
            </a:r>
            <a:r>
              <a:rPr sz="2750" spc="10" dirty="0">
                <a:latin typeface="Segoe UI"/>
                <a:cs typeface="Segoe UI"/>
              </a:rPr>
              <a:t>peak</a:t>
            </a:r>
            <a:r>
              <a:rPr sz="2750" spc="35" dirty="0">
                <a:latin typeface="Segoe UI"/>
                <a:cs typeface="Segoe UI"/>
              </a:rPr>
              <a:t> </a:t>
            </a:r>
            <a:r>
              <a:rPr sz="2750" spc="20" dirty="0">
                <a:latin typeface="Segoe UI"/>
                <a:cs typeface="Segoe UI"/>
              </a:rPr>
              <a:t>hours </a:t>
            </a:r>
            <a:r>
              <a:rPr sz="2750" spc="-740" dirty="0">
                <a:latin typeface="Segoe UI"/>
                <a:cs typeface="Segoe UI"/>
              </a:rPr>
              <a:t> </a:t>
            </a:r>
            <a:r>
              <a:rPr sz="2750" spc="-15" dirty="0">
                <a:latin typeface="Segoe UI"/>
                <a:cs typeface="Segoe UI"/>
              </a:rPr>
              <a:t>of </a:t>
            </a:r>
            <a:r>
              <a:rPr sz="2750" spc="15" dirty="0">
                <a:latin typeface="Segoe UI"/>
                <a:cs typeface="Segoe UI"/>
              </a:rPr>
              <a:t>business. In addition, </a:t>
            </a:r>
            <a:r>
              <a:rPr sz="2750" spc="25" dirty="0">
                <a:latin typeface="Segoe UI"/>
                <a:cs typeface="Segoe UI"/>
              </a:rPr>
              <a:t>to </a:t>
            </a:r>
            <a:r>
              <a:rPr sz="2750" spc="20" dirty="0">
                <a:latin typeface="Segoe UI"/>
                <a:cs typeface="Segoe UI"/>
              </a:rPr>
              <a:t>troubleshoot </a:t>
            </a:r>
            <a:r>
              <a:rPr sz="2750" spc="25" dirty="0">
                <a:latin typeface="Segoe UI"/>
                <a:cs typeface="Segoe UI"/>
              </a:rPr>
              <a:t> performance</a:t>
            </a:r>
            <a:r>
              <a:rPr sz="2750" spc="30" dirty="0">
                <a:latin typeface="Segoe UI"/>
                <a:cs typeface="Segoe UI"/>
              </a:rPr>
              <a:t> </a:t>
            </a:r>
            <a:r>
              <a:rPr sz="2750" spc="10" dirty="0">
                <a:latin typeface="Segoe UI"/>
                <a:cs typeface="Segoe UI"/>
              </a:rPr>
              <a:t>issues</a:t>
            </a:r>
            <a:r>
              <a:rPr sz="2750" spc="15" dirty="0">
                <a:latin typeface="Segoe UI"/>
                <a:cs typeface="Segoe UI"/>
              </a:rPr>
              <a:t> </a:t>
            </a:r>
            <a:r>
              <a:rPr sz="2750" spc="5" dirty="0">
                <a:latin typeface="Segoe UI"/>
                <a:cs typeface="Segoe UI"/>
              </a:rPr>
              <a:t>in</a:t>
            </a:r>
            <a:r>
              <a:rPr sz="2750" dirty="0">
                <a:latin typeface="Segoe UI"/>
                <a:cs typeface="Segoe UI"/>
              </a:rPr>
              <a:t> </a:t>
            </a:r>
            <a:r>
              <a:rPr sz="2750" spc="20" dirty="0">
                <a:latin typeface="Segoe UI"/>
                <a:cs typeface="Segoe UI"/>
              </a:rPr>
              <a:t>future</a:t>
            </a:r>
            <a:r>
              <a:rPr sz="2750" spc="-35" dirty="0">
                <a:latin typeface="Segoe UI"/>
                <a:cs typeface="Segoe UI"/>
              </a:rPr>
              <a:t> </a:t>
            </a:r>
            <a:r>
              <a:rPr sz="2750" spc="15" dirty="0">
                <a:latin typeface="Segoe UI"/>
                <a:cs typeface="Segoe UI"/>
              </a:rPr>
              <a:t>and</a:t>
            </a:r>
            <a:r>
              <a:rPr sz="2750" spc="80" dirty="0">
                <a:latin typeface="Segoe UI"/>
                <a:cs typeface="Segoe UI"/>
              </a:rPr>
              <a:t> </a:t>
            </a:r>
            <a:r>
              <a:rPr sz="2750" spc="-5" dirty="0">
                <a:latin typeface="Segoe UI"/>
                <a:cs typeface="Segoe UI"/>
              </a:rPr>
              <a:t>take</a:t>
            </a:r>
            <a:r>
              <a:rPr sz="2750" spc="40" dirty="0">
                <a:latin typeface="Segoe UI"/>
                <a:cs typeface="Segoe UI"/>
              </a:rPr>
              <a:t> </a:t>
            </a:r>
            <a:r>
              <a:rPr sz="2750" spc="20" dirty="0">
                <a:latin typeface="Segoe UI"/>
                <a:cs typeface="Segoe UI"/>
              </a:rPr>
              <a:t>more </a:t>
            </a:r>
            <a:r>
              <a:rPr sz="2750" spc="25" dirty="0">
                <a:latin typeface="Segoe UI"/>
                <a:cs typeface="Segoe UI"/>
              </a:rPr>
              <a:t> </a:t>
            </a:r>
            <a:r>
              <a:rPr sz="2750" spc="15" dirty="0">
                <a:latin typeface="Segoe UI"/>
                <a:cs typeface="Segoe UI"/>
              </a:rPr>
              <a:t>informed</a:t>
            </a:r>
            <a:r>
              <a:rPr sz="2750" spc="5" dirty="0">
                <a:latin typeface="Segoe UI"/>
                <a:cs typeface="Segoe UI"/>
              </a:rPr>
              <a:t> </a:t>
            </a:r>
            <a:r>
              <a:rPr sz="2750" spc="10" dirty="0">
                <a:latin typeface="Segoe UI"/>
                <a:cs typeface="Segoe UI"/>
              </a:rPr>
              <a:t>corrective</a:t>
            </a:r>
            <a:r>
              <a:rPr sz="2750" spc="40" dirty="0">
                <a:latin typeface="Segoe UI"/>
                <a:cs typeface="Segoe UI"/>
              </a:rPr>
              <a:t> </a:t>
            </a:r>
            <a:r>
              <a:rPr sz="2750" spc="10" dirty="0">
                <a:latin typeface="Segoe UI"/>
                <a:cs typeface="Segoe UI"/>
              </a:rPr>
              <a:t>measures,</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decide</a:t>
            </a:r>
            <a:r>
              <a:rPr sz="2750" spc="114" dirty="0">
                <a:latin typeface="Segoe UI"/>
                <a:cs typeface="Segoe UI"/>
              </a:rPr>
              <a:t> </a:t>
            </a:r>
            <a:r>
              <a:rPr sz="2750" spc="25" dirty="0">
                <a:latin typeface="Segoe UI"/>
                <a:cs typeface="Segoe UI"/>
              </a:rPr>
              <a:t>to </a:t>
            </a:r>
            <a:r>
              <a:rPr sz="2750" spc="30" dirty="0">
                <a:latin typeface="Segoe UI"/>
                <a:cs typeface="Segoe UI"/>
              </a:rPr>
              <a:t> </a:t>
            </a:r>
            <a:r>
              <a:rPr sz="2750" spc="15" dirty="0">
                <a:latin typeface="Segoe UI"/>
                <a:cs typeface="Segoe UI"/>
              </a:rPr>
              <a:t>establish</a:t>
            </a:r>
            <a:r>
              <a:rPr sz="2750" dirty="0">
                <a:latin typeface="Segoe UI"/>
                <a:cs typeface="Segoe UI"/>
              </a:rPr>
              <a:t> </a:t>
            </a:r>
            <a:r>
              <a:rPr sz="2750" spc="10" dirty="0">
                <a:latin typeface="Segoe UI"/>
                <a:cs typeface="Segoe UI"/>
              </a:rPr>
              <a:t>a</a:t>
            </a:r>
            <a:r>
              <a:rPr sz="2750" dirty="0">
                <a:latin typeface="Segoe UI"/>
                <a:cs typeface="Segoe UI"/>
              </a:rPr>
              <a:t> </a:t>
            </a:r>
            <a:r>
              <a:rPr sz="2750" spc="10" dirty="0">
                <a:latin typeface="Segoe UI"/>
                <a:cs typeface="Segoe UI"/>
              </a:rPr>
              <a:t>baseline</a:t>
            </a:r>
            <a:r>
              <a:rPr sz="2750" spc="35" dirty="0">
                <a:latin typeface="Segoe UI"/>
                <a:cs typeface="Segoe UI"/>
              </a:rPr>
              <a:t> </a:t>
            </a:r>
            <a:r>
              <a:rPr sz="2750" spc="25" dirty="0">
                <a:latin typeface="Segoe UI"/>
                <a:cs typeface="Segoe UI"/>
              </a:rPr>
              <a:t>for</a:t>
            </a:r>
            <a:r>
              <a:rPr sz="2750" dirty="0">
                <a:latin typeface="Segoe UI"/>
                <a:cs typeface="Segoe UI"/>
              </a:rPr>
              <a:t> </a:t>
            </a:r>
            <a:r>
              <a:rPr sz="2750" spc="20" dirty="0">
                <a:latin typeface="Segoe UI"/>
                <a:cs typeface="Segoe UI"/>
              </a:rPr>
              <a:t>SQL</a:t>
            </a:r>
            <a:r>
              <a:rPr sz="2750" spc="-35" dirty="0">
                <a:latin typeface="Segoe UI"/>
                <a:cs typeface="Segoe UI"/>
              </a:rPr>
              <a:t> </a:t>
            </a:r>
            <a:r>
              <a:rPr sz="2750" spc="20" dirty="0">
                <a:latin typeface="Segoe UI"/>
                <a:cs typeface="Segoe UI"/>
              </a:rPr>
              <a:t>Server</a:t>
            </a:r>
            <a:r>
              <a:rPr sz="2750" spc="70" dirty="0">
                <a:latin typeface="Segoe UI"/>
                <a:cs typeface="Segoe UI"/>
              </a:rPr>
              <a:t> </a:t>
            </a:r>
            <a:r>
              <a:rPr sz="2750" spc="20" dirty="0">
                <a:latin typeface="Segoe UI"/>
                <a:cs typeface="Segoe UI"/>
              </a:rPr>
              <a:t>performance.</a:t>
            </a:r>
            <a:endParaRPr sz="2750">
              <a:latin typeface="Segoe UI"/>
              <a:cs typeface="Segoe UI"/>
            </a:endParaRPr>
          </a:p>
          <a:p>
            <a:pPr marL="102235" marR="52069">
              <a:lnSpc>
                <a:spcPct val="101800"/>
              </a:lnSpc>
              <a:spcBef>
                <a:spcPts val="25"/>
              </a:spcBef>
            </a:pPr>
            <a:r>
              <a:rPr sz="2750" spc="10" dirty="0">
                <a:latin typeface="Segoe UI"/>
                <a:cs typeface="Segoe UI"/>
              </a:rPr>
              <a:t>In</a:t>
            </a:r>
            <a:r>
              <a:rPr sz="2750" dirty="0">
                <a:latin typeface="Segoe UI"/>
                <a:cs typeface="Segoe UI"/>
              </a:rPr>
              <a:t> </a:t>
            </a:r>
            <a:r>
              <a:rPr sz="2750" spc="15" dirty="0">
                <a:latin typeface="Segoe UI"/>
                <a:cs typeface="Segoe UI"/>
              </a:rPr>
              <a:t>this</a:t>
            </a:r>
            <a:r>
              <a:rPr sz="2750" spc="20" dirty="0">
                <a:latin typeface="Segoe UI"/>
                <a:cs typeface="Segoe UI"/>
              </a:rPr>
              <a:t> </a:t>
            </a:r>
            <a:r>
              <a:rPr sz="2750" spc="15" dirty="0">
                <a:latin typeface="Segoe UI"/>
                <a:cs typeface="Segoe UI"/>
              </a:rPr>
              <a:t>lab,</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0" dirty="0">
                <a:latin typeface="Segoe UI"/>
                <a:cs typeface="Segoe UI"/>
              </a:rPr>
              <a:t> </a:t>
            </a:r>
            <a:r>
              <a:rPr sz="2750" spc="5" dirty="0">
                <a:latin typeface="Segoe UI"/>
                <a:cs typeface="Segoe UI"/>
              </a:rPr>
              <a:t>set</a:t>
            </a:r>
            <a:r>
              <a:rPr sz="2750" spc="25" dirty="0">
                <a:latin typeface="Segoe UI"/>
                <a:cs typeface="Segoe UI"/>
              </a:rPr>
              <a:t> </a:t>
            </a:r>
            <a:r>
              <a:rPr sz="2750" spc="15" dirty="0">
                <a:latin typeface="Segoe UI"/>
                <a:cs typeface="Segoe UI"/>
              </a:rPr>
              <a:t>up </a:t>
            </a:r>
            <a:r>
              <a:rPr sz="2750" spc="20" dirty="0">
                <a:latin typeface="Segoe UI"/>
                <a:cs typeface="Segoe UI"/>
              </a:rPr>
              <a:t>data</a:t>
            </a:r>
            <a:r>
              <a:rPr sz="2750" spc="5" dirty="0">
                <a:latin typeface="Segoe UI"/>
                <a:cs typeface="Segoe UI"/>
              </a:rPr>
              <a:t> </a:t>
            </a:r>
            <a:r>
              <a:rPr sz="2750" spc="10" dirty="0">
                <a:latin typeface="Segoe UI"/>
                <a:cs typeface="Segoe UI"/>
              </a:rPr>
              <a:t>collection</a:t>
            </a:r>
            <a:r>
              <a:rPr sz="2750" spc="5" dirty="0">
                <a:latin typeface="Segoe UI"/>
                <a:cs typeface="Segoe UI"/>
              </a:rPr>
              <a:t> </a:t>
            </a:r>
            <a:r>
              <a:rPr sz="2750" spc="20" dirty="0">
                <a:latin typeface="Segoe UI"/>
                <a:cs typeface="Segoe UI"/>
              </a:rPr>
              <a:t>for </a:t>
            </a:r>
            <a:r>
              <a:rPr sz="2750" spc="25" dirty="0">
                <a:latin typeface="Segoe UI"/>
                <a:cs typeface="Segoe UI"/>
              </a:rPr>
              <a:t> </a:t>
            </a:r>
            <a:r>
              <a:rPr sz="2750" spc="15" dirty="0">
                <a:latin typeface="Segoe UI"/>
                <a:cs typeface="Segoe UI"/>
              </a:rPr>
              <a:t>analyzing</a:t>
            </a:r>
            <a:r>
              <a:rPr sz="2750" spc="5" dirty="0">
                <a:latin typeface="Segoe UI"/>
                <a:cs typeface="Segoe UI"/>
              </a:rPr>
              <a:t> </a:t>
            </a:r>
            <a:r>
              <a:rPr sz="2750" spc="15" dirty="0">
                <a:latin typeface="Segoe UI"/>
                <a:cs typeface="Segoe UI"/>
              </a:rPr>
              <a:t>workload</a:t>
            </a:r>
            <a:r>
              <a:rPr sz="2750" dirty="0">
                <a:latin typeface="Segoe UI"/>
                <a:cs typeface="Segoe UI"/>
              </a:rPr>
              <a:t> </a:t>
            </a:r>
            <a:r>
              <a:rPr sz="2750" spc="15" dirty="0">
                <a:latin typeface="Segoe UI"/>
                <a:cs typeface="Segoe UI"/>
              </a:rPr>
              <a:t>during</a:t>
            </a:r>
            <a:r>
              <a:rPr sz="2750" spc="80" dirty="0">
                <a:latin typeface="Segoe UI"/>
                <a:cs typeface="Segoe UI"/>
              </a:rPr>
              <a:t> </a:t>
            </a:r>
            <a:r>
              <a:rPr sz="2750" spc="10" dirty="0">
                <a:latin typeface="Segoe UI"/>
                <a:cs typeface="Segoe UI"/>
              </a:rPr>
              <a:t>peak</a:t>
            </a:r>
            <a:r>
              <a:rPr sz="2750" spc="25" dirty="0">
                <a:latin typeface="Segoe UI"/>
                <a:cs typeface="Segoe UI"/>
              </a:rPr>
              <a:t> </a:t>
            </a:r>
            <a:r>
              <a:rPr sz="2750" spc="15" dirty="0">
                <a:latin typeface="Segoe UI"/>
                <a:cs typeface="Segoe UI"/>
              </a:rPr>
              <a:t>business</a:t>
            </a:r>
            <a:r>
              <a:rPr sz="2750" spc="10" dirty="0">
                <a:latin typeface="Segoe UI"/>
                <a:cs typeface="Segoe UI"/>
              </a:rPr>
              <a:t> </a:t>
            </a:r>
            <a:r>
              <a:rPr sz="2750" spc="20" dirty="0">
                <a:latin typeface="Segoe UI"/>
                <a:cs typeface="Segoe UI"/>
              </a:rPr>
              <a:t>hours </a:t>
            </a:r>
            <a:r>
              <a:rPr sz="2750" spc="25" dirty="0">
                <a:latin typeface="Segoe UI"/>
                <a:cs typeface="Segoe UI"/>
              </a:rPr>
              <a:t> </a:t>
            </a:r>
            <a:r>
              <a:rPr sz="2750" spc="15" dirty="0">
                <a:latin typeface="Segoe UI"/>
                <a:cs typeface="Segoe UI"/>
              </a:rPr>
              <a:t>and</a:t>
            </a:r>
            <a:r>
              <a:rPr sz="2750" spc="10" dirty="0">
                <a:latin typeface="Segoe UI"/>
                <a:cs typeface="Segoe UI"/>
              </a:rPr>
              <a:t> </a:t>
            </a:r>
            <a:r>
              <a:rPr sz="2750" spc="5" dirty="0">
                <a:latin typeface="Segoe UI"/>
                <a:cs typeface="Segoe UI"/>
              </a:rPr>
              <a:t>implement</a:t>
            </a:r>
            <a:r>
              <a:rPr sz="2750" spc="180" dirty="0">
                <a:latin typeface="Segoe UI"/>
                <a:cs typeface="Segoe UI"/>
              </a:rPr>
              <a:t> </a:t>
            </a:r>
            <a:r>
              <a:rPr sz="2750" spc="15" dirty="0">
                <a:latin typeface="Segoe UI"/>
                <a:cs typeface="Segoe UI"/>
              </a:rPr>
              <a:t>a</a:t>
            </a:r>
            <a:r>
              <a:rPr sz="2750" spc="10" dirty="0">
                <a:latin typeface="Segoe UI"/>
                <a:cs typeface="Segoe UI"/>
              </a:rPr>
              <a:t> baseline</a:t>
            </a:r>
            <a:r>
              <a:rPr sz="2750" spc="45" dirty="0">
                <a:latin typeface="Segoe UI"/>
                <a:cs typeface="Segoe UI"/>
              </a:rPr>
              <a:t> </a:t>
            </a:r>
            <a:r>
              <a:rPr sz="2750" spc="20" dirty="0">
                <a:latin typeface="Segoe UI"/>
                <a:cs typeface="Segoe UI"/>
              </a:rPr>
              <a:t>methodology</a:t>
            </a:r>
            <a:r>
              <a:rPr sz="2750" spc="5" dirty="0">
                <a:latin typeface="Segoe UI"/>
                <a:cs typeface="Segoe UI"/>
              </a:rPr>
              <a:t> </a:t>
            </a:r>
            <a:r>
              <a:rPr sz="2750" spc="20" dirty="0">
                <a:latin typeface="Segoe UI"/>
                <a:cs typeface="Segoe UI"/>
              </a:rPr>
              <a:t>to</a:t>
            </a:r>
            <a:r>
              <a:rPr sz="2750" spc="-55" dirty="0">
                <a:latin typeface="Segoe UI"/>
                <a:cs typeface="Segoe UI"/>
              </a:rPr>
              <a:t> </a:t>
            </a:r>
            <a:r>
              <a:rPr sz="2750" spc="5" dirty="0">
                <a:latin typeface="Segoe UI"/>
                <a:cs typeface="Segoe UI"/>
              </a:rPr>
              <a:t>collect </a:t>
            </a:r>
            <a:r>
              <a:rPr sz="2750" spc="-740" dirty="0">
                <a:latin typeface="Segoe UI"/>
                <a:cs typeface="Segoe UI"/>
              </a:rPr>
              <a:t> </a:t>
            </a:r>
            <a:r>
              <a:rPr sz="2750" spc="25" dirty="0">
                <a:latin typeface="Segoe UI"/>
                <a:cs typeface="Segoe UI"/>
              </a:rPr>
              <a:t>performance</a:t>
            </a:r>
            <a:r>
              <a:rPr sz="2750" spc="30" dirty="0">
                <a:latin typeface="Segoe UI"/>
                <a:cs typeface="Segoe UI"/>
              </a:rPr>
              <a:t> </a:t>
            </a:r>
            <a:r>
              <a:rPr sz="2750" spc="25" dirty="0">
                <a:latin typeface="Segoe UI"/>
                <a:cs typeface="Segoe UI"/>
              </a:rPr>
              <a:t>data</a:t>
            </a:r>
            <a:r>
              <a:rPr sz="2750" spc="5" dirty="0">
                <a:latin typeface="Segoe UI"/>
                <a:cs typeface="Segoe UI"/>
              </a:rPr>
              <a:t> </a:t>
            </a:r>
            <a:r>
              <a:rPr sz="2750" spc="15" dirty="0">
                <a:latin typeface="Segoe UI"/>
                <a:cs typeface="Segoe UI"/>
              </a:rPr>
              <a:t>at</a:t>
            </a:r>
            <a:r>
              <a:rPr sz="2750" spc="-50" dirty="0">
                <a:latin typeface="Segoe UI"/>
                <a:cs typeface="Segoe UI"/>
              </a:rPr>
              <a:t> </a:t>
            </a:r>
            <a:r>
              <a:rPr sz="2750" spc="10" dirty="0">
                <a:latin typeface="Segoe UI"/>
                <a:cs typeface="Segoe UI"/>
              </a:rPr>
              <a:t>frequent</a:t>
            </a:r>
            <a:r>
              <a:rPr sz="2750" spc="100" dirty="0">
                <a:latin typeface="Segoe UI"/>
                <a:cs typeface="Segoe UI"/>
              </a:rPr>
              <a:t> </a:t>
            </a:r>
            <a:r>
              <a:rPr sz="2750" spc="10" dirty="0">
                <a:latin typeface="Segoe UI"/>
                <a:cs typeface="Segoe UI"/>
              </a:rPr>
              <a:t>intervals,</a:t>
            </a:r>
            <a:r>
              <a:rPr sz="2750" spc="65" dirty="0">
                <a:latin typeface="Segoe UI"/>
                <a:cs typeface="Segoe UI"/>
              </a:rPr>
              <a:t> </a:t>
            </a:r>
            <a:r>
              <a:rPr sz="2750" spc="20" dirty="0">
                <a:latin typeface="Segoe UI"/>
                <a:cs typeface="Segoe UI"/>
              </a:rPr>
              <a:t>so</a:t>
            </a:r>
            <a:r>
              <a:rPr sz="2750" spc="15" dirty="0">
                <a:latin typeface="Segoe UI"/>
                <a:cs typeface="Segoe UI"/>
              </a:rPr>
              <a:t> </a:t>
            </a:r>
            <a:r>
              <a:rPr sz="2750" spc="20" dirty="0">
                <a:latin typeface="Segoe UI"/>
                <a:cs typeface="Segoe UI"/>
              </a:rPr>
              <a:t>that </a:t>
            </a:r>
            <a:r>
              <a:rPr sz="2750" spc="25" dirty="0">
                <a:latin typeface="Segoe UI"/>
                <a:cs typeface="Segoe UI"/>
              </a:rPr>
              <a:t> </a:t>
            </a:r>
            <a:r>
              <a:rPr sz="2750" spc="20" dirty="0">
                <a:latin typeface="Segoe UI"/>
                <a:cs typeface="Segoe UI"/>
              </a:rPr>
              <a:t>comparisons</a:t>
            </a:r>
            <a:r>
              <a:rPr sz="2750" spc="10" dirty="0">
                <a:latin typeface="Segoe UI"/>
                <a:cs typeface="Segoe UI"/>
              </a:rPr>
              <a:t> can</a:t>
            </a:r>
            <a:r>
              <a:rPr sz="2750" spc="5" dirty="0">
                <a:latin typeface="Segoe UI"/>
                <a:cs typeface="Segoe UI"/>
              </a:rPr>
              <a:t> </a:t>
            </a:r>
            <a:r>
              <a:rPr sz="2750" spc="15" dirty="0">
                <a:latin typeface="Segoe UI"/>
                <a:cs typeface="Segoe UI"/>
              </a:rPr>
              <a:t>be</a:t>
            </a:r>
            <a:r>
              <a:rPr sz="2750" spc="40" dirty="0">
                <a:latin typeface="Segoe UI"/>
                <a:cs typeface="Segoe UI"/>
              </a:rPr>
              <a:t> </a:t>
            </a:r>
            <a:r>
              <a:rPr sz="2750" spc="20" dirty="0">
                <a:latin typeface="Segoe UI"/>
                <a:cs typeface="Segoe UI"/>
              </a:rPr>
              <a:t>made</a:t>
            </a:r>
            <a:r>
              <a:rPr sz="2750" spc="35" dirty="0">
                <a:latin typeface="Segoe UI"/>
                <a:cs typeface="Segoe UI"/>
              </a:rPr>
              <a:t> </a:t>
            </a:r>
            <a:r>
              <a:rPr sz="2750" spc="20" dirty="0">
                <a:latin typeface="Segoe UI"/>
                <a:cs typeface="Segoe UI"/>
              </a:rPr>
              <a:t>with</a:t>
            </a:r>
            <a:r>
              <a:rPr sz="2750" spc="5" dirty="0">
                <a:latin typeface="Segoe UI"/>
                <a:cs typeface="Segoe UI"/>
              </a:rPr>
              <a:t> </a:t>
            </a:r>
            <a:r>
              <a:rPr sz="2750" spc="20" dirty="0">
                <a:latin typeface="Segoe UI"/>
                <a:cs typeface="Segoe UI"/>
              </a:rPr>
              <a:t>the</a:t>
            </a:r>
            <a:r>
              <a:rPr sz="2750" spc="-30" dirty="0">
                <a:latin typeface="Segoe UI"/>
                <a:cs typeface="Segoe UI"/>
              </a:rPr>
              <a:t> </a:t>
            </a:r>
            <a:r>
              <a:rPr sz="2750" spc="5" dirty="0">
                <a:latin typeface="Segoe UI"/>
                <a:cs typeface="Segoe UI"/>
              </a:rPr>
              <a:t>baseline.</a:t>
            </a:r>
            <a:endParaRPr sz="2750">
              <a:latin typeface="Segoe UI"/>
              <a:cs typeface="Segoe UI"/>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09255" cy="2780665"/>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45" dirty="0">
                <a:solidFill>
                  <a:srgbClr val="FFFFFF"/>
                </a:solidFill>
                <a:latin typeface="Segoe UI"/>
                <a:cs typeface="Segoe UI"/>
              </a:rPr>
              <a:t> </a:t>
            </a:r>
            <a:r>
              <a:rPr sz="2750" dirty="0">
                <a:solidFill>
                  <a:srgbClr val="FFFFFF"/>
                </a:solidFill>
                <a:latin typeface="Segoe UI"/>
                <a:cs typeface="Segoe UI"/>
              </a:rPr>
              <a:t>Review</a:t>
            </a:r>
            <a:endParaRPr sz="2750">
              <a:latin typeface="Segoe UI"/>
              <a:cs typeface="Segoe UI"/>
            </a:endParaRPr>
          </a:p>
          <a:p>
            <a:pPr>
              <a:lnSpc>
                <a:spcPct val="100000"/>
              </a:lnSpc>
              <a:spcBef>
                <a:spcPts val="55"/>
              </a:spcBef>
            </a:pPr>
            <a:endParaRPr sz="2750">
              <a:latin typeface="Segoe UI"/>
              <a:cs typeface="Segoe UI"/>
            </a:endParaRPr>
          </a:p>
          <a:p>
            <a:pPr marL="12700">
              <a:lnSpc>
                <a:spcPct val="100000"/>
              </a:lnSpc>
            </a:pPr>
            <a:r>
              <a:rPr sz="2750" spc="5" dirty="0">
                <a:latin typeface="Segoe UI"/>
                <a:cs typeface="Segoe UI"/>
              </a:rPr>
              <a:t>You</a:t>
            </a:r>
            <a:r>
              <a:rPr sz="2750" spc="55" dirty="0">
                <a:latin typeface="Segoe UI"/>
                <a:cs typeface="Segoe UI"/>
              </a:rPr>
              <a:t> </a:t>
            </a:r>
            <a:r>
              <a:rPr sz="2750" spc="10" dirty="0">
                <a:latin typeface="Segoe UI"/>
                <a:cs typeface="Segoe UI"/>
              </a:rPr>
              <a:t>will</a:t>
            </a:r>
            <a:r>
              <a:rPr sz="2750" spc="-10" dirty="0">
                <a:latin typeface="Segoe UI"/>
                <a:cs typeface="Segoe UI"/>
              </a:rPr>
              <a:t> </a:t>
            </a:r>
            <a:r>
              <a:rPr sz="2750" spc="20" dirty="0">
                <a:latin typeface="Segoe UI"/>
                <a:cs typeface="Segoe UI"/>
              </a:rPr>
              <a:t>now</a:t>
            </a:r>
            <a:r>
              <a:rPr sz="2750" spc="-5" dirty="0">
                <a:latin typeface="Segoe UI"/>
                <a:cs typeface="Segoe UI"/>
              </a:rPr>
              <a:t> </a:t>
            </a:r>
            <a:r>
              <a:rPr sz="2750" spc="20" dirty="0">
                <a:latin typeface="Segoe UI"/>
                <a:cs typeface="Segoe UI"/>
              </a:rPr>
              <a:t>be</a:t>
            </a:r>
            <a:r>
              <a:rPr sz="2750" spc="25" dirty="0">
                <a:latin typeface="Segoe UI"/>
                <a:cs typeface="Segoe UI"/>
              </a:rPr>
              <a:t> </a:t>
            </a:r>
            <a:r>
              <a:rPr sz="2750" spc="15" dirty="0">
                <a:latin typeface="Segoe UI"/>
                <a:cs typeface="Segoe UI"/>
              </a:rPr>
              <a:t>able</a:t>
            </a:r>
            <a:r>
              <a:rPr sz="2750" spc="-50" dirty="0">
                <a:latin typeface="Segoe UI"/>
                <a:cs typeface="Segoe UI"/>
              </a:rPr>
              <a:t> </a:t>
            </a:r>
            <a:r>
              <a:rPr sz="2750" spc="25" dirty="0">
                <a:latin typeface="Segoe UI"/>
                <a:cs typeface="Segoe UI"/>
              </a:rPr>
              <a:t>to:</a:t>
            </a:r>
            <a:endParaRPr sz="2750">
              <a:latin typeface="Segoe UI"/>
              <a:cs typeface="Segoe UI"/>
            </a:endParaRPr>
          </a:p>
          <a:p>
            <a:pPr marL="184150" marR="483870" indent="-171450">
              <a:lnSpc>
                <a:spcPct val="102400"/>
              </a:lnSpc>
              <a:spcBef>
                <a:spcPts val="600"/>
              </a:spcBef>
              <a:buClr>
                <a:srgbClr val="006FC0"/>
              </a:buClr>
              <a:buSzPct val="92727"/>
              <a:buFont typeface="Arial MT"/>
              <a:buChar char="•"/>
              <a:tabLst>
                <a:tab pos="184150" algn="l"/>
              </a:tabLst>
            </a:pPr>
            <a:r>
              <a:rPr sz="2750" spc="10" dirty="0">
                <a:latin typeface="Segoe UI"/>
                <a:cs typeface="Segoe UI"/>
              </a:rPr>
              <a:t>Collect</a:t>
            </a:r>
            <a:r>
              <a:rPr sz="2750" spc="20" dirty="0">
                <a:latin typeface="Segoe UI"/>
                <a:cs typeface="Segoe UI"/>
              </a:rPr>
              <a:t> </a:t>
            </a:r>
            <a:r>
              <a:rPr sz="2750" spc="15" dirty="0">
                <a:latin typeface="Segoe UI"/>
                <a:cs typeface="Segoe UI"/>
              </a:rPr>
              <a:t>and</a:t>
            </a:r>
            <a:r>
              <a:rPr sz="2750" spc="85" dirty="0">
                <a:latin typeface="Segoe UI"/>
                <a:cs typeface="Segoe UI"/>
              </a:rPr>
              <a:t> </a:t>
            </a:r>
            <a:r>
              <a:rPr sz="2750" spc="15" dirty="0">
                <a:latin typeface="Segoe UI"/>
                <a:cs typeface="Segoe UI"/>
              </a:rPr>
              <a:t>analyze</a:t>
            </a:r>
            <a:r>
              <a:rPr sz="2750" spc="-30" dirty="0">
                <a:latin typeface="Segoe UI"/>
                <a:cs typeface="Segoe UI"/>
              </a:rPr>
              <a:t> </a:t>
            </a:r>
            <a:r>
              <a:rPr sz="2750" spc="15" dirty="0">
                <a:latin typeface="Segoe UI"/>
                <a:cs typeface="Segoe UI"/>
              </a:rPr>
              <a:t>performance</a:t>
            </a:r>
            <a:r>
              <a:rPr sz="2750" spc="114" dirty="0">
                <a:latin typeface="Segoe UI"/>
                <a:cs typeface="Segoe UI"/>
              </a:rPr>
              <a:t> </a:t>
            </a:r>
            <a:r>
              <a:rPr sz="2750" spc="25" dirty="0">
                <a:latin typeface="Segoe UI"/>
                <a:cs typeface="Segoe UI"/>
              </a:rPr>
              <a:t>data</a:t>
            </a:r>
            <a:r>
              <a:rPr sz="2750" spc="-70" dirty="0">
                <a:latin typeface="Segoe UI"/>
                <a:cs typeface="Segoe UI"/>
              </a:rPr>
              <a:t> </a:t>
            </a:r>
            <a:r>
              <a:rPr sz="2750" spc="20" dirty="0">
                <a:latin typeface="Segoe UI"/>
                <a:cs typeface="Segoe UI"/>
              </a:rPr>
              <a:t>by</a:t>
            </a:r>
            <a:r>
              <a:rPr sz="2750" spc="75" dirty="0">
                <a:latin typeface="Segoe UI"/>
                <a:cs typeface="Segoe UI"/>
              </a:rPr>
              <a:t> </a:t>
            </a:r>
            <a:r>
              <a:rPr sz="2750" spc="15" dirty="0">
                <a:latin typeface="Segoe UI"/>
                <a:cs typeface="Segoe UI"/>
              </a:rPr>
              <a:t>using </a:t>
            </a:r>
            <a:r>
              <a:rPr sz="2750" spc="-740" dirty="0">
                <a:latin typeface="Segoe UI"/>
                <a:cs typeface="Segoe UI"/>
              </a:rPr>
              <a:t> </a:t>
            </a:r>
            <a:r>
              <a:rPr sz="2750" spc="15" dirty="0">
                <a:latin typeface="Segoe UI"/>
                <a:cs typeface="Segoe UI"/>
              </a:rPr>
              <a:t>Extended</a:t>
            </a:r>
            <a:r>
              <a:rPr sz="2750" spc="75" dirty="0">
                <a:latin typeface="Segoe UI"/>
                <a:cs typeface="Segoe UI"/>
              </a:rPr>
              <a:t> </a:t>
            </a:r>
            <a:r>
              <a:rPr sz="2750" spc="20" dirty="0">
                <a:latin typeface="Segoe UI"/>
                <a:cs typeface="Segoe UI"/>
              </a:rPr>
              <a:t>Events.</a:t>
            </a:r>
            <a:endParaRPr sz="2750">
              <a:latin typeface="Segoe UI"/>
              <a:cs typeface="Segoe UI"/>
            </a:endParaRPr>
          </a:p>
          <a:p>
            <a:pPr marL="184150" indent="-171450">
              <a:lnSpc>
                <a:spcPct val="100000"/>
              </a:lnSpc>
              <a:spcBef>
                <a:spcPts val="685"/>
              </a:spcBef>
              <a:buClr>
                <a:srgbClr val="006FC0"/>
              </a:buClr>
              <a:buSzPct val="92727"/>
              <a:buFont typeface="Arial MT"/>
              <a:buChar char="•"/>
              <a:tabLst>
                <a:tab pos="184150" algn="l"/>
              </a:tabLst>
            </a:pPr>
            <a:r>
              <a:rPr sz="2750" spc="10" dirty="0">
                <a:latin typeface="Segoe UI"/>
                <a:cs typeface="Segoe UI"/>
              </a:rPr>
              <a:t>Implement</a:t>
            </a:r>
            <a:r>
              <a:rPr sz="2750" spc="105" dirty="0">
                <a:latin typeface="Segoe UI"/>
                <a:cs typeface="Segoe UI"/>
              </a:rPr>
              <a:t> </a:t>
            </a:r>
            <a:r>
              <a:rPr sz="2750" spc="10" dirty="0">
                <a:latin typeface="Segoe UI"/>
                <a:cs typeface="Segoe UI"/>
              </a:rPr>
              <a:t>a</a:t>
            </a:r>
            <a:r>
              <a:rPr sz="2750" spc="5" dirty="0">
                <a:latin typeface="Segoe UI"/>
                <a:cs typeface="Segoe UI"/>
              </a:rPr>
              <a:t> </a:t>
            </a:r>
            <a:r>
              <a:rPr sz="2750" spc="20" dirty="0">
                <a:latin typeface="Segoe UI"/>
                <a:cs typeface="Segoe UI"/>
              </a:rPr>
              <a:t>methodology</a:t>
            </a:r>
            <a:r>
              <a:rPr sz="2750" spc="75" dirty="0">
                <a:latin typeface="Segoe UI"/>
                <a:cs typeface="Segoe UI"/>
              </a:rPr>
              <a:t> </a:t>
            </a:r>
            <a:r>
              <a:rPr sz="2750" spc="25" dirty="0">
                <a:latin typeface="Segoe UI"/>
                <a:cs typeface="Segoe UI"/>
              </a:rPr>
              <a:t>to</a:t>
            </a:r>
            <a:r>
              <a:rPr sz="2750" spc="-60" dirty="0">
                <a:latin typeface="Segoe UI"/>
                <a:cs typeface="Segoe UI"/>
              </a:rPr>
              <a:t> </a:t>
            </a:r>
            <a:r>
              <a:rPr sz="2750" spc="15" dirty="0">
                <a:latin typeface="Segoe UI"/>
                <a:cs typeface="Segoe UI"/>
              </a:rPr>
              <a:t>establish</a:t>
            </a:r>
            <a:r>
              <a:rPr sz="2750" spc="5" dirty="0">
                <a:latin typeface="Segoe UI"/>
                <a:cs typeface="Segoe UI"/>
              </a:rPr>
              <a:t> </a:t>
            </a:r>
            <a:r>
              <a:rPr sz="2750" spc="10" dirty="0">
                <a:latin typeface="Segoe UI"/>
                <a:cs typeface="Segoe UI"/>
              </a:rPr>
              <a:t>a</a:t>
            </a:r>
            <a:r>
              <a:rPr sz="2750" spc="75" dirty="0">
                <a:latin typeface="Segoe UI"/>
                <a:cs typeface="Segoe UI"/>
              </a:rPr>
              <a:t> </a:t>
            </a:r>
            <a:r>
              <a:rPr sz="2750" spc="10" dirty="0">
                <a:latin typeface="Segoe UI"/>
                <a:cs typeface="Segoe UI"/>
              </a:rPr>
              <a:t>baseline.</a:t>
            </a:r>
            <a:endParaRPr sz="2750">
              <a:latin typeface="Segoe UI"/>
              <a:cs typeface="Segoe UI"/>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82915" cy="3056890"/>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5" dirty="0">
                <a:solidFill>
                  <a:srgbClr val="FFFFFF"/>
                </a:solidFill>
                <a:latin typeface="Segoe UI"/>
                <a:cs typeface="Segoe UI"/>
              </a:rPr>
              <a:t>Takeaways</a:t>
            </a:r>
            <a:endParaRPr sz="2750">
              <a:latin typeface="Segoe UI"/>
              <a:cs typeface="Segoe UI"/>
            </a:endParaRPr>
          </a:p>
          <a:p>
            <a:pPr>
              <a:lnSpc>
                <a:spcPct val="100000"/>
              </a:lnSpc>
              <a:spcBef>
                <a:spcPts val="40"/>
              </a:spcBef>
            </a:pPr>
            <a:endParaRPr sz="2700">
              <a:latin typeface="Segoe UI"/>
              <a:cs typeface="Segoe UI"/>
            </a:endParaRPr>
          </a:p>
          <a:p>
            <a:pPr marL="12700" marR="5080">
              <a:lnSpc>
                <a:spcPct val="102400"/>
              </a:lnSpc>
            </a:pPr>
            <a:r>
              <a:rPr sz="2750" spc="20" dirty="0">
                <a:latin typeface="Segoe UI"/>
                <a:cs typeface="Segoe UI"/>
              </a:rPr>
              <a:t>Constant monitoring</a:t>
            </a:r>
            <a:r>
              <a:rPr sz="2750" spc="5" dirty="0">
                <a:latin typeface="Segoe UI"/>
                <a:cs typeface="Segoe UI"/>
              </a:rPr>
              <a:t> </a:t>
            </a:r>
            <a:r>
              <a:rPr sz="2750" spc="15" dirty="0">
                <a:latin typeface="Segoe UI"/>
                <a:cs typeface="Segoe UI"/>
              </a:rPr>
              <a:t>and</a:t>
            </a:r>
            <a:r>
              <a:rPr sz="2750" spc="5" dirty="0">
                <a:latin typeface="Segoe UI"/>
                <a:cs typeface="Segoe UI"/>
              </a:rPr>
              <a:t> </a:t>
            </a:r>
            <a:r>
              <a:rPr sz="2750" spc="15" dirty="0">
                <a:latin typeface="Segoe UI"/>
                <a:cs typeface="Segoe UI"/>
              </a:rPr>
              <a:t>tracing</a:t>
            </a:r>
            <a:r>
              <a:rPr sz="2750" spc="10" dirty="0">
                <a:latin typeface="Segoe UI"/>
                <a:cs typeface="Segoe UI"/>
              </a:rPr>
              <a:t> </a:t>
            </a:r>
            <a:r>
              <a:rPr sz="2750" spc="5" dirty="0">
                <a:latin typeface="Segoe UI"/>
                <a:cs typeface="Segoe UI"/>
              </a:rPr>
              <a:t>is</a:t>
            </a:r>
            <a:r>
              <a:rPr sz="2750" spc="15" dirty="0">
                <a:latin typeface="Segoe UI"/>
                <a:cs typeface="Segoe UI"/>
              </a:rPr>
              <a:t> </a:t>
            </a:r>
            <a:r>
              <a:rPr sz="2750" spc="20" dirty="0">
                <a:latin typeface="Segoe UI"/>
                <a:cs typeface="Segoe UI"/>
              </a:rPr>
              <a:t>the</a:t>
            </a:r>
            <a:r>
              <a:rPr sz="2750" spc="40" dirty="0">
                <a:latin typeface="Segoe UI"/>
                <a:cs typeface="Segoe UI"/>
              </a:rPr>
              <a:t> </a:t>
            </a:r>
            <a:r>
              <a:rPr sz="2750" spc="-10" dirty="0">
                <a:latin typeface="Segoe UI"/>
                <a:cs typeface="Segoe UI"/>
              </a:rPr>
              <a:t>key</a:t>
            </a:r>
            <a:r>
              <a:rPr sz="2750" spc="70" dirty="0">
                <a:latin typeface="Segoe UI"/>
                <a:cs typeface="Segoe UI"/>
              </a:rPr>
              <a:t> </a:t>
            </a:r>
            <a:r>
              <a:rPr sz="2750" spc="25" dirty="0">
                <a:latin typeface="Segoe UI"/>
                <a:cs typeface="Segoe UI"/>
              </a:rPr>
              <a:t>to </a:t>
            </a:r>
            <a:r>
              <a:rPr sz="2750" spc="30" dirty="0">
                <a:latin typeface="Segoe UI"/>
                <a:cs typeface="Segoe UI"/>
              </a:rPr>
              <a:t> </a:t>
            </a:r>
            <a:r>
              <a:rPr sz="2750" spc="15" dirty="0">
                <a:latin typeface="Segoe UI"/>
                <a:cs typeface="Segoe UI"/>
              </a:rPr>
              <a:t>identifying</a:t>
            </a:r>
            <a:r>
              <a:rPr sz="2750" spc="5" dirty="0">
                <a:latin typeface="Segoe UI"/>
                <a:cs typeface="Segoe UI"/>
              </a:rPr>
              <a:t> </a:t>
            </a:r>
            <a:r>
              <a:rPr sz="2750" spc="15" dirty="0">
                <a:latin typeface="Segoe UI"/>
                <a:cs typeface="Segoe UI"/>
              </a:rPr>
              <a:t>performance</a:t>
            </a:r>
            <a:r>
              <a:rPr sz="2750" spc="25" dirty="0">
                <a:latin typeface="Segoe UI"/>
                <a:cs typeface="Segoe UI"/>
              </a:rPr>
              <a:t> </a:t>
            </a:r>
            <a:r>
              <a:rPr sz="2750" spc="10" dirty="0">
                <a:latin typeface="Segoe UI"/>
                <a:cs typeface="Segoe UI"/>
              </a:rPr>
              <a:t>issues</a:t>
            </a:r>
            <a:r>
              <a:rPr sz="2750" spc="80" dirty="0">
                <a:latin typeface="Segoe UI"/>
                <a:cs typeface="Segoe UI"/>
              </a:rPr>
              <a:t> </a:t>
            </a:r>
            <a:r>
              <a:rPr sz="2750" spc="20" dirty="0">
                <a:latin typeface="Segoe UI"/>
                <a:cs typeface="Segoe UI"/>
              </a:rPr>
              <a:t>that</a:t>
            </a:r>
            <a:r>
              <a:rPr sz="2750" spc="-50" dirty="0">
                <a:latin typeface="Segoe UI"/>
                <a:cs typeface="Segoe UI"/>
              </a:rPr>
              <a:t> </a:t>
            </a:r>
            <a:r>
              <a:rPr sz="2750" spc="15" dirty="0">
                <a:latin typeface="Segoe UI"/>
                <a:cs typeface="Segoe UI"/>
              </a:rPr>
              <a:t>are</a:t>
            </a:r>
            <a:r>
              <a:rPr sz="2750" spc="40" dirty="0">
                <a:latin typeface="Segoe UI"/>
                <a:cs typeface="Segoe UI"/>
              </a:rPr>
              <a:t> </a:t>
            </a:r>
            <a:r>
              <a:rPr sz="2750" spc="15" dirty="0">
                <a:latin typeface="Segoe UI"/>
                <a:cs typeface="Segoe UI"/>
              </a:rPr>
              <a:t>happening </a:t>
            </a:r>
            <a:r>
              <a:rPr sz="2750" spc="20" dirty="0">
                <a:latin typeface="Segoe UI"/>
                <a:cs typeface="Segoe UI"/>
              </a:rPr>
              <a:t> </a:t>
            </a:r>
            <a:r>
              <a:rPr sz="2750" spc="5" dirty="0">
                <a:latin typeface="Segoe UI"/>
                <a:cs typeface="Segoe UI"/>
              </a:rPr>
              <a:t>in their</a:t>
            </a:r>
            <a:r>
              <a:rPr sz="2750" spc="80" dirty="0">
                <a:latin typeface="Segoe UI"/>
                <a:cs typeface="Segoe UI"/>
              </a:rPr>
              <a:t> </a:t>
            </a:r>
            <a:r>
              <a:rPr sz="2750" spc="15" dirty="0">
                <a:latin typeface="Segoe UI"/>
                <a:cs typeface="Segoe UI"/>
              </a:rPr>
              <a:t>environment.</a:t>
            </a:r>
            <a:r>
              <a:rPr sz="2750" spc="70" dirty="0">
                <a:latin typeface="Segoe UI"/>
                <a:cs typeface="Segoe UI"/>
              </a:rPr>
              <a:t> </a:t>
            </a:r>
            <a:r>
              <a:rPr sz="2750" spc="5" dirty="0">
                <a:latin typeface="Segoe UI"/>
                <a:cs typeface="Segoe UI"/>
              </a:rPr>
              <a:t>Benchmarks</a:t>
            </a:r>
            <a:r>
              <a:rPr sz="2750" spc="160" dirty="0">
                <a:latin typeface="Segoe UI"/>
                <a:cs typeface="Segoe UI"/>
              </a:rPr>
              <a:t> </a:t>
            </a:r>
            <a:r>
              <a:rPr sz="2750" spc="15" dirty="0">
                <a:latin typeface="Segoe UI"/>
                <a:cs typeface="Segoe UI"/>
              </a:rPr>
              <a:t>and</a:t>
            </a:r>
            <a:r>
              <a:rPr sz="2750" spc="10" dirty="0">
                <a:latin typeface="Segoe UI"/>
                <a:cs typeface="Segoe UI"/>
              </a:rPr>
              <a:t> </a:t>
            </a:r>
            <a:r>
              <a:rPr sz="2750" spc="5" dirty="0">
                <a:latin typeface="Segoe UI"/>
                <a:cs typeface="Segoe UI"/>
              </a:rPr>
              <a:t>baselines</a:t>
            </a:r>
            <a:r>
              <a:rPr sz="2750" spc="90" dirty="0">
                <a:latin typeface="Segoe UI"/>
                <a:cs typeface="Segoe UI"/>
              </a:rPr>
              <a:t> </a:t>
            </a:r>
            <a:r>
              <a:rPr sz="2750" spc="15" dirty="0">
                <a:latin typeface="Segoe UI"/>
                <a:cs typeface="Segoe UI"/>
              </a:rPr>
              <a:t>are </a:t>
            </a:r>
            <a:r>
              <a:rPr sz="2750" spc="-740" dirty="0">
                <a:latin typeface="Segoe UI"/>
                <a:cs typeface="Segoe UI"/>
              </a:rPr>
              <a:t> </a:t>
            </a:r>
            <a:r>
              <a:rPr sz="2750" spc="20" dirty="0">
                <a:latin typeface="Segoe UI"/>
                <a:cs typeface="Segoe UI"/>
              </a:rPr>
              <a:t>the</a:t>
            </a:r>
            <a:r>
              <a:rPr sz="2750" spc="-35" dirty="0">
                <a:latin typeface="Segoe UI"/>
                <a:cs typeface="Segoe UI"/>
              </a:rPr>
              <a:t> </a:t>
            </a:r>
            <a:r>
              <a:rPr sz="2750" spc="-10" dirty="0">
                <a:latin typeface="Segoe UI"/>
                <a:cs typeface="Segoe UI"/>
              </a:rPr>
              <a:t>key</a:t>
            </a:r>
            <a:r>
              <a:rPr sz="2750" spc="145" dirty="0">
                <a:latin typeface="Segoe UI"/>
                <a:cs typeface="Segoe UI"/>
              </a:rPr>
              <a:t> </a:t>
            </a:r>
            <a:r>
              <a:rPr sz="2750" spc="25" dirty="0">
                <a:latin typeface="Segoe UI"/>
                <a:cs typeface="Segoe UI"/>
              </a:rPr>
              <a:t>to</a:t>
            </a:r>
            <a:r>
              <a:rPr sz="2750" spc="-60" dirty="0">
                <a:latin typeface="Segoe UI"/>
                <a:cs typeface="Segoe UI"/>
              </a:rPr>
              <a:t> </a:t>
            </a:r>
            <a:r>
              <a:rPr sz="2750" spc="15" dirty="0">
                <a:latin typeface="Segoe UI"/>
                <a:cs typeface="Segoe UI"/>
              </a:rPr>
              <a:t>implanting</a:t>
            </a:r>
            <a:r>
              <a:rPr sz="2750" spc="80" dirty="0">
                <a:latin typeface="Segoe UI"/>
                <a:cs typeface="Segoe UI"/>
              </a:rPr>
              <a:t> </a:t>
            </a:r>
            <a:r>
              <a:rPr sz="2750" spc="15" dirty="0">
                <a:latin typeface="Segoe UI"/>
                <a:cs typeface="Segoe UI"/>
              </a:rPr>
              <a:t>a</a:t>
            </a:r>
            <a:r>
              <a:rPr sz="2750" spc="5" dirty="0">
                <a:latin typeface="Segoe UI"/>
                <a:cs typeface="Segoe UI"/>
              </a:rPr>
              <a:t> </a:t>
            </a:r>
            <a:r>
              <a:rPr sz="2750" spc="20" dirty="0">
                <a:latin typeface="Segoe UI"/>
                <a:cs typeface="Segoe UI"/>
              </a:rPr>
              <a:t>robust</a:t>
            </a:r>
            <a:r>
              <a:rPr sz="2750" spc="-50" dirty="0">
                <a:latin typeface="Segoe UI"/>
                <a:cs typeface="Segoe UI"/>
              </a:rPr>
              <a:t> </a:t>
            </a:r>
            <a:r>
              <a:rPr sz="2750" spc="15" dirty="0">
                <a:latin typeface="Segoe UI"/>
                <a:cs typeface="Segoe UI"/>
              </a:rPr>
              <a:t>performance </a:t>
            </a:r>
            <a:r>
              <a:rPr sz="2750" spc="20" dirty="0">
                <a:latin typeface="Segoe UI"/>
                <a:cs typeface="Segoe UI"/>
              </a:rPr>
              <a:t> </a:t>
            </a:r>
            <a:r>
              <a:rPr sz="2750" spc="15" dirty="0">
                <a:latin typeface="Segoe UI"/>
                <a:cs typeface="Segoe UI"/>
              </a:rPr>
              <a:t>troubleshooting</a:t>
            </a:r>
            <a:r>
              <a:rPr sz="2750" spc="5" dirty="0">
                <a:latin typeface="Segoe UI"/>
                <a:cs typeface="Segoe UI"/>
              </a:rPr>
              <a:t> </a:t>
            </a:r>
            <a:r>
              <a:rPr sz="2750" spc="20" dirty="0">
                <a:latin typeface="Segoe UI"/>
                <a:cs typeface="Segoe UI"/>
              </a:rPr>
              <a:t>methodology.</a:t>
            </a:r>
            <a:endParaRPr sz="2750">
              <a:latin typeface="Segoe UI"/>
              <a:cs typeface="Segoe U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pic>
        <p:nvPicPr>
          <p:cNvPr id="2050" name="Picture 2" descr="Extended event setting">
            <a:extLst>
              <a:ext uri="{FF2B5EF4-FFF2-40B4-BE49-F238E27FC236}">
                <a16:creationId xmlns:a16="http://schemas.microsoft.com/office/drawing/2014/main" id="{CA609A9C-E2CF-7810-47AF-12748A4F9C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914400"/>
            <a:ext cx="7772400" cy="557426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9546831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algn="l" fontAlgn="base"/>
            <a:r>
              <a:rPr lang="en-GB" sz="2000" b="0" i="0" dirty="0">
                <a:effectLst/>
                <a:latin typeface="Segoe UI" panose="020B0502040204020203" pitchFamily="34" charset="0"/>
              </a:rPr>
              <a:t>Create an extended event session to identify the long-running queries</a:t>
            </a:r>
          </a:p>
        </p:txBody>
      </p:sp>
      <p:sp>
        <p:nvSpPr>
          <p:cNvPr id="3" name="Text Placeholder 2">
            <a:extLst>
              <a:ext uri="{FF2B5EF4-FFF2-40B4-BE49-F238E27FC236}">
                <a16:creationId xmlns:a16="http://schemas.microsoft.com/office/drawing/2014/main" id="{76B81184-6C09-A66F-E770-FE7B682CFA02}"/>
              </a:ext>
            </a:extLst>
          </p:cNvPr>
          <p:cNvSpPr>
            <a:spLocks noGrp="1"/>
          </p:cNvSpPr>
          <p:nvPr>
            <p:ph type="body" idx="1"/>
          </p:nvPr>
        </p:nvSpPr>
        <p:spPr>
          <a:xfrm>
            <a:off x="681723" y="2076450"/>
            <a:ext cx="7920355" cy="1806841"/>
          </a:xfrm>
        </p:spPr>
        <p:txBody>
          <a:bodyPr/>
          <a:lstStyle/>
          <a:p>
            <a:pPr>
              <a:lnSpc>
                <a:spcPct val="150000"/>
              </a:lnSpc>
            </a:pPr>
            <a:r>
              <a:rPr lang="en-GB" sz="1600" b="0" i="0" dirty="0">
                <a:solidFill>
                  <a:srgbClr val="252525"/>
                </a:solidFill>
                <a:effectLst/>
                <a:latin typeface="Segoe UI" panose="020B0502040204020203" pitchFamily="34" charset="0"/>
              </a:rPr>
              <a:t>After giving a name to the session then we jump into the </a:t>
            </a:r>
            <a:r>
              <a:rPr lang="en-GB" sz="1600" b="1" i="0" dirty="0">
                <a:solidFill>
                  <a:srgbClr val="252525"/>
                </a:solidFill>
                <a:effectLst/>
                <a:latin typeface="Segoe UI" panose="020B0502040204020203" pitchFamily="34" charset="0"/>
              </a:rPr>
              <a:t>Events</a:t>
            </a:r>
            <a:r>
              <a:rPr lang="en-GB" sz="1600" b="0" i="0" dirty="0">
                <a:solidFill>
                  <a:srgbClr val="252525"/>
                </a:solidFill>
                <a:effectLst/>
                <a:latin typeface="Segoe UI" panose="020B0502040204020203" pitchFamily="34" charset="0"/>
              </a:rPr>
              <a:t> tab. Events are the objects that are triggered when a specific action occurs. On this screen, we can find all events and can filter the </a:t>
            </a:r>
            <a:r>
              <a:rPr lang="en-GB" sz="1600" b="1" i="0" dirty="0" err="1">
                <a:solidFill>
                  <a:srgbClr val="252525"/>
                </a:solidFill>
                <a:effectLst/>
                <a:latin typeface="Segoe UI" panose="020B0502040204020203" pitchFamily="34" charset="0"/>
              </a:rPr>
              <a:t>sql_statement_completed</a:t>
            </a:r>
            <a:r>
              <a:rPr lang="en-GB" sz="1600" b="0" i="0" dirty="0">
                <a:solidFill>
                  <a:srgbClr val="252525"/>
                </a:solidFill>
                <a:effectLst/>
                <a:latin typeface="Segoe UI" panose="020B0502040204020203" pitchFamily="34" charset="0"/>
              </a:rPr>
              <a:t> event. After finding the </a:t>
            </a:r>
            <a:r>
              <a:rPr lang="en-GB" sz="1600" b="0" i="0" dirty="0" err="1">
                <a:solidFill>
                  <a:srgbClr val="252525"/>
                </a:solidFill>
                <a:effectLst/>
                <a:latin typeface="Segoe UI" panose="020B0502040204020203" pitchFamily="34" charset="0"/>
              </a:rPr>
              <a:t>sql_statement_completed</a:t>
            </a:r>
            <a:r>
              <a:rPr lang="en-GB" sz="1600" b="0" i="0" dirty="0">
                <a:solidFill>
                  <a:srgbClr val="252525"/>
                </a:solidFill>
                <a:effectLst/>
                <a:latin typeface="Segoe UI" panose="020B0502040204020203" pitchFamily="34" charset="0"/>
              </a:rPr>
              <a:t> event, we send out it to the </a:t>
            </a:r>
            <a:r>
              <a:rPr lang="en-GB" sz="1600" b="1" i="0" dirty="0">
                <a:solidFill>
                  <a:srgbClr val="252525"/>
                </a:solidFill>
                <a:effectLst/>
                <a:latin typeface="Segoe UI" panose="020B0502040204020203" pitchFamily="34" charset="0"/>
              </a:rPr>
              <a:t>Selected events</a:t>
            </a:r>
            <a:r>
              <a:rPr lang="en-GB" sz="1600" b="0" i="0" dirty="0">
                <a:solidFill>
                  <a:srgbClr val="252525"/>
                </a:solidFill>
                <a:effectLst/>
                <a:latin typeface="Segoe UI" panose="020B0502040204020203" pitchFamily="34" charset="0"/>
              </a:rPr>
              <a:t> list through the right arrow button.</a:t>
            </a:r>
            <a:endParaRPr lang="fr-FR" sz="1600" dirty="0"/>
          </a:p>
        </p:txBody>
      </p:sp>
    </p:spTree>
    <p:extLst>
      <p:ext uri="{BB962C8B-B14F-4D97-AF65-F5344CB8AC3E}">
        <p14:creationId xmlns:p14="http://schemas.microsoft.com/office/powerpoint/2010/main" val="169298081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TotalTime>
  <Words>7005</Words>
  <Application>Microsoft Office PowerPoint</Application>
  <PresentationFormat>On-screen Show (4:3)</PresentationFormat>
  <Paragraphs>413</Paragraphs>
  <Slides>79</Slides>
  <Notes>0</Notes>
  <HiddenSlides>0</HiddenSlides>
  <MMClips>0</MMClips>
  <ScaleCrop>false</ScaleCrop>
  <HeadingPairs>
    <vt:vector size="6" baseType="variant">
      <vt:variant>
        <vt:lpstr>Fonts Used</vt:lpstr>
      </vt:variant>
      <vt:variant>
        <vt:i4>10</vt:i4>
      </vt:variant>
      <vt:variant>
        <vt:lpstr>Theme</vt:lpstr>
      </vt:variant>
      <vt:variant>
        <vt:i4>1</vt:i4>
      </vt:variant>
      <vt:variant>
        <vt:lpstr>Slide Titles</vt:lpstr>
      </vt:variant>
      <vt:variant>
        <vt:i4>79</vt:i4>
      </vt:variant>
    </vt:vector>
  </HeadingPairs>
  <TitlesOfParts>
    <vt:vector size="90" baseType="lpstr">
      <vt:lpstr>Arial MT</vt:lpstr>
      <vt:lpstr>Helvetica Neue</vt:lpstr>
      <vt:lpstr>inherit</vt:lpstr>
      <vt:lpstr>LucidaSans-Typewriter</vt:lpstr>
      <vt:lpstr>Segoe</vt:lpstr>
      <vt:lpstr>Segoe-Bold</vt:lpstr>
      <vt:lpstr>SegoeUI</vt:lpstr>
      <vt:lpstr>Arial</vt:lpstr>
      <vt:lpstr>Calibri</vt:lpstr>
      <vt:lpstr>Segoe UI</vt:lpstr>
      <vt:lpstr>Office Theme</vt:lpstr>
      <vt:lpstr>Module 9</vt:lpstr>
      <vt:lpstr>Introduction</vt:lpstr>
      <vt:lpstr>What is SQL Server extended events? </vt:lpstr>
      <vt:lpstr>What is SQL Server extended events? </vt:lpstr>
      <vt:lpstr>What is SQL Server extended events? </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Create an extended event session to identify the long-running queries</vt:lpstr>
      <vt:lpstr>Configuring Targets</vt:lpstr>
      <vt:lpstr>Configuring Targets</vt:lpstr>
      <vt:lpstr>Create an extended event session to identify the long-running queries</vt:lpstr>
      <vt:lpstr>Analyze the collected data </vt:lpstr>
      <vt:lpstr>Analyze the collected data </vt:lpstr>
      <vt:lpstr>Analyze the collected data </vt:lpstr>
      <vt:lpstr>Analyze the collected data </vt:lpstr>
      <vt:lpstr>The system_health Extended Events Session</vt:lpstr>
      <vt:lpstr>Usage Scenarios for Extended Events</vt:lpstr>
      <vt:lpstr>Usage Scenarios for Extended Events</vt:lpstr>
      <vt:lpstr>Usage Scenarios for Extended Events</vt:lpstr>
      <vt:lpstr>Usage Scenarios for Extended Events</vt:lpstr>
      <vt:lpstr>Usage Scenarios for Extended Events</vt:lpstr>
      <vt:lpstr>Usage Scenarios for Extended Events</vt:lpstr>
      <vt:lpstr>Usage Scenarios for Extended Events</vt:lpstr>
      <vt:lpstr>Usage Scenarios for Extended Events</vt:lpstr>
      <vt:lpstr>PowerPoint Presentation</vt:lpstr>
      <vt:lpstr>PowerPoint Presentation</vt:lpstr>
      <vt:lpstr>PowerPoint Presentation</vt:lpstr>
      <vt:lpstr>Demonstration: Tracking Session-Level Waits</vt:lpstr>
      <vt:lpstr>PowerPoint Presentation</vt:lpstr>
      <vt:lpstr>PowerPoint Presentation</vt:lpstr>
      <vt:lpstr>Lab Review</vt:lpstr>
      <vt:lpstr>PowerPoint Presentation</vt:lpstr>
      <vt:lpstr>Module 10</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Activity Monitor</vt:lpstr>
      <vt:lpstr>Activity Monitor</vt:lpstr>
      <vt:lpstr>PowerPoint Presentation</vt:lpstr>
      <vt:lpstr>SQL Server Profiler</vt:lpstr>
      <vt:lpstr>SQL Server Profiler</vt:lpstr>
      <vt:lpstr>Trace Replay</vt:lpstr>
      <vt:lpstr>Database Engine Tuning Advisor</vt:lpstr>
      <vt:lpstr>PowerPoint Presentation</vt:lpstr>
      <vt:lpstr>PowerPoint Presentation</vt:lpstr>
      <vt:lpstr>Methodology for Creating Baselines</vt:lpstr>
      <vt:lpstr>Methodology for Creating Baselines</vt:lpstr>
      <vt:lpstr>Methodology for Creating Baselines</vt:lpstr>
      <vt:lpstr>Methodology for Creating Baselines</vt:lpstr>
      <vt:lpstr>PowerPoint Presentation</vt:lpstr>
      <vt:lpstr>PowerPoint Presentation</vt:lpstr>
      <vt:lpstr>Analyzing Collected Data</vt:lpstr>
      <vt:lpstr>Analyzing Collected Data</vt:lpstr>
      <vt:lpstr>Analyzing Collected Data</vt:lpstr>
      <vt:lpstr>Database Engine Tuning Advisor</vt:lpstr>
      <vt:lpstr>Demonstration: Collecting Performance Data using  DMVs</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dc:title>
  <cp:lastModifiedBy>Staff01</cp:lastModifiedBy>
  <cp:revision>80</cp:revision>
  <dcterms:created xsi:type="dcterms:W3CDTF">2022-06-20T19:16:49Z</dcterms:created>
  <dcterms:modified xsi:type="dcterms:W3CDTF">2023-10-13T06:51:24Z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PDFsam Basic v3.3.5</vt:lpwstr>
  </property>
  <property fmtid="{D5CDD505-2E9C-101B-9397-08002B2CF9AE}" pid="3" name="LastSaved">
    <vt:filetime>2022-06-20T00:00:00Z</vt:filetime>
  </property>
</Properties>
</file>