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50"/>
  </p:notesMasterIdLst>
  <p:sldIdLst>
    <p:sldId id="316" r:id="rId2"/>
    <p:sldId id="317" r:id="rId3"/>
    <p:sldId id="318" r:id="rId4"/>
    <p:sldId id="319" r:id="rId5"/>
    <p:sldId id="593" r:id="rId6"/>
    <p:sldId id="320" r:id="rId7"/>
    <p:sldId id="594" r:id="rId8"/>
    <p:sldId id="595" r:id="rId9"/>
    <p:sldId id="596" r:id="rId10"/>
    <p:sldId id="321" r:id="rId11"/>
    <p:sldId id="322" r:id="rId12"/>
    <p:sldId id="597" r:id="rId13"/>
    <p:sldId id="323" r:id="rId14"/>
    <p:sldId id="324" r:id="rId15"/>
    <p:sldId id="598" r:id="rId16"/>
    <p:sldId id="602" r:id="rId17"/>
    <p:sldId id="603" r:id="rId18"/>
    <p:sldId id="604" r:id="rId19"/>
    <p:sldId id="605" r:id="rId20"/>
    <p:sldId id="325" r:id="rId21"/>
    <p:sldId id="606" r:id="rId22"/>
    <p:sldId id="607" r:id="rId23"/>
    <p:sldId id="608" r:id="rId24"/>
    <p:sldId id="326" r:id="rId25"/>
    <p:sldId id="327" r:id="rId26"/>
    <p:sldId id="328" r:id="rId27"/>
    <p:sldId id="609" r:id="rId28"/>
    <p:sldId id="329" r:id="rId29"/>
    <p:sldId id="330" r:id="rId30"/>
    <p:sldId id="610" r:id="rId31"/>
    <p:sldId id="331" r:id="rId32"/>
    <p:sldId id="611" r:id="rId33"/>
    <p:sldId id="332" r:id="rId34"/>
    <p:sldId id="612" r:id="rId35"/>
    <p:sldId id="333" r:id="rId36"/>
    <p:sldId id="613" r:id="rId37"/>
    <p:sldId id="614" r:id="rId38"/>
    <p:sldId id="615" r:id="rId39"/>
    <p:sldId id="334" r:id="rId40"/>
    <p:sldId id="616" r:id="rId41"/>
    <p:sldId id="335" r:id="rId42"/>
    <p:sldId id="336" r:id="rId43"/>
    <p:sldId id="617" r:id="rId44"/>
    <p:sldId id="337" r:id="rId45"/>
    <p:sldId id="338" r:id="rId46"/>
    <p:sldId id="618" r:id="rId47"/>
    <p:sldId id="619" r:id="rId48"/>
    <p:sldId id="339" r:id="rId49"/>
    <p:sldId id="620" r:id="rId50"/>
    <p:sldId id="340" r:id="rId51"/>
    <p:sldId id="621" r:id="rId52"/>
    <p:sldId id="622" r:id="rId53"/>
    <p:sldId id="341" r:id="rId54"/>
    <p:sldId id="342" r:id="rId55"/>
    <p:sldId id="343" r:id="rId56"/>
    <p:sldId id="344" r:id="rId57"/>
    <p:sldId id="345" r:id="rId58"/>
    <p:sldId id="346" r:id="rId59"/>
    <p:sldId id="347" r:id="rId60"/>
    <p:sldId id="348" r:id="rId61"/>
    <p:sldId id="349" r:id="rId62"/>
    <p:sldId id="623" r:id="rId63"/>
    <p:sldId id="350" r:id="rId64"/>
    <p:sldId id="625" r:id="rId65"/>
    <p:sldId id="624" r:id="rId66"/>
    <p:sldId id="351" r:id="rId67"/>
    <p:sldId id="352" r:id="rId68"/>
    <p:sldId id="628" r:id="rId69"/>
    <p:sldId id="626" r:id="rId70"/>
    <p:sldId id="353" r:id="rId71"/>
    <p:sldId id="354" r:id="rId72"/>
    <p:sldId id="355" r:id="rId73"/>
    <p:sldId id="629" r:id="rId74"/>
    <p:sldId id="356" r:id="rId75"/>
    <p:sldId id="357" r:id="rId76"/>
    <p:sldId id="358" r:id="rId77"/>
    <p:sldId id="631" r:id="rId78"/>
    <p:sldId id="632" r:id="rId79"/>
    <p:sldId id="633" r:id="rId80"/>
    <p:sldId id="359" r:id="rId81"/>
    <p:sldId id="360" r:id="rId82"/>
    <p:sldId id="361" r:id="rId83"/>
    <p:sldId id="362" r:id="rId84"/>
    <p:sldId id="634" r:id="rId85"/>
    <p:sldId id="363" r:id="rId86"/>
    <p:sldId id="364" r:id="rId87"/>
    <p:sldId id="365" r:id="rId88"/>
    <p:sldId id="366" r:id="rId89"/>
    <p:sldId id="367" r:id="rId90"/>
    <p:sldId id="368" r:id="rId91"/>
    <p:sldId id="369" r:id="rId92"/>
    <p:sldId id="370" r:id="rId93"/>
    <p:sldId id="371" r:id="rId94"/>
    <p:sldId id="372" r:id="rId95"/>
    <p:sldId id="635" r:id="rId96"/>
    <p:sldId id="636" r:id="rId97"/>
    <p:sldId id="373" r:id="rId98"/>
    <p:sldId id="637" r:id="rId99"/>
    <p:sldId id="638" r:id="rId100"/>
    <p:sldId id="639" r:id="rId101"/>
    <p:sldId id="640" r:id="rId102"/>
    <p:sldId id="641" r:id="rId103"/>
    <p:sldId id="642" r:id="rId104"/>
    <p:sldId id="643" r:id="rId105"/>
    <p:sldId id="644" r:id="rId106"/>
    <p:sldId id="374" r:id="rId107"/>
    <p:sldId id="645" r:id="rId108"/>
    <p:sldId id="647" r:id="rId109"/>
    <p:sldId id="648" r:id="rId110"/>
    <p:sldId id="649" r:id="rId111"/>
    <p:sldId id="650" r:id="rId112"/>
    <p:sldId id="651" r:id="rId113"/>
    <p:sldId id="653" r:id="rId114"/>
    <p:sldId id="375" r:id="rId115"/>
    <p:sldId id="688" r:id="rId116"/>
    <p:sldId id="376" r:id="rId117"/>
    <p:sldId id="654" r:id="rId118"/>
    <p:sldId id="655" r:id="rId119"/>
    <p:sldId id="377" r:id="rId120"/>
    <p:sldId id="656" r:id="rId121"/>
    <p:sldId id="657" r:id="rId122"/>
    <p:sldId id="658" r:id="rId123"/>
    <p:sldId id="659" r:id="rId124"/>
    <p:sldId id="378" r:id="rId125"/>
    <p:sldId id="379" r:id="rId126"/>
    <p:sldId id="380" r:id="rId127"/>
    <p:sldId id="660" r:id="rId128"/>
    <p:sldId id="381" r:id="rId129"/>
    <p:sldId id="382" r:id="rId130"/>
    <p:sldId id="661" r:id="rId131"/>
    <p:sldId id="383" r:id="rId132"/>
    <p:sldId id="662" r:id="rId133"/>
    <p:sldId id="663" r:id="rId134"/>
    <p:sldId id="384" r:id="rId135"/>
    <p:sldId id="664" r:id="rId136"/>
    <p:sldId id="385" r:id="rId137"/>
    <p:sldId id="386" r:id="rId138"/>
    <p:sldId id="665" r:id="rId139"/>
    <p:sldId id="387" r:id="rId140"/>
    <p:sldId id="666" r:id="rId141"/>
    <p:sldId id="667" r:id="rId142"/>
    <p:sldId id="668" r:id="rId143"/>
    <p:sldId id="388" r:id="rId144"/>
    <p:sldId id="389" r:id="rId145"/>
    <p:sldId id="390" r:id="rId146"/>
    <p:sldId id="391" r:id="rId147"/>
    <p:sldId id="392" r:id="rId148"/>
    <p:sldId id="393" r:id="rId149"/>
  </p:sldIdLst>
  <p:sldSz cx="9144000" cy="6858000" type="screen4x3"/>
  <p:notesSz cx="9144000" cy="6858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03" autoAdjust="0"/>
  </p:normalViewPr>
  <p:slideViewPr>
    <p:cSldViewPr>
      <p:cViewPr varScale="1">
        <p:scale>
          <a:sx n="83" d="100"/>
          <a:sy n="83" d="100"/>
        </p:scale>
        <p:origin x="102" y="132"/>
      </p:cViewPr>
      <p:guideLst>
        <p:guide orient="horz" pos="2880"/>
        <p:guide pos="2160"/>
      </p:guideLst>
    </p:cSldViewPr>
  </p:slideViewPr>
  <p:notesTextViewPr>
    <p:cViewPr>
      <p:scale>
        <a:sx n="100" d="100"/>
        <a:sy n="100" d="100"/>
      </p:scale>
      <p:origin x="0" y="0"/>
    </p:cViewPr>
  </p:notesTextViewPr>
  <p:notesViewPr>
    <p:cSldViewPr>
      <p:cViewPr>
        <p:scale>
          <a:sx n="200" d="100"/>
          <a:sy n="200" d="100"/>
        </p:scale>
        <p:origin x="-1794" y="-624"/>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presProps" Target="presProp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theme" Target="theme/theme1.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tableStyles" Target="tableStyles.xml"/><Relationship Id="rId16" Type="http://schemas.openxmlformats.org/officeDocument/2006/relationships/slide" Target="slides/slide15.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21668E15-02A6-45FA-BBF0-69C8AF35EC64}" type="datetimeFigureOut">
              <a:rPr lang="fr-FR" smtClean="0"/>
              <a:t>12/10/2023</a:t>
            </a:fld>
            <a:endParaRPr lang="fr-FR"/>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9FF314DB-80AF-4B81-9DE4-B63BAD91A843}" type="slidenum">
              <a:rPr lang="fr-FR" smtClean="0"/>
              <a:t>‹#›</a:t>
            </a:fld>
            <a:endParaRPr lang="fr-FR"/>
          </a:p>
        </p:txBody>
      </p:sp>
    </p:spTree>
    <p:extLst>
      <p:ext uri="{BB962C8B-B14F-4D97-AF65-F5344CB8AC3E}">
        <p14:creationId xmlns:p14="http://schemas.microsoft.com/office/powerpoint/2010/main" val="778933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64</a:t>
            </a:fld>
            <a:endParaRPr lang="fr-FR"/>
          </a:p>
        </p:txBody>
      </p:sp>
    </p:spTree>
    <p:extLst>
      <p:ext uri="{BB962C8B-B14F-4D97-AF65-F5344CB8AC3E}">
        <p14:creationId xmlns:p14="http://schemas.microsoft.com/office/powerpoint/2010/main" val="26519487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1" i="0" u="none" strike="noStrike" baseline="0" dirty="0">
                <a:latin typeface="Segoe-Bold"/>
              </a:rPr>
              <a:t>Memory Consumers - </a:t>
            </a:r>
            <a:r>
              <a:rPr lang="en-US" sz="1800" i="0" u="none" strike="noStrike" baseline="0" dirty="0">
                <a:latin typeface="Segoe-Bold"/>
              </a:rPr>
              <a:t>Memory consumers are the end users of memory. Some of the most important memory consumers are:</a:t>
            </a:r>
          </a:p>
          <a:p>
            <a:pPr marL="342900" indent="-342900">
              <a:buFont typeface="+mj-lt"/>
              <a:buAutoNum type="arabicPeriod"/>
            </a:pPr>
            <a:r>
              <a:rPr lang="en-US" sz="1800" i="0" u="none" strike="noStrike" baseline="0" dirty="0">
                <a:latin typeface="Segoe-Bold"/>
              </a:rPr>
              <a:t>Buffer Pool</a:t>
            </a:r>
          </a:p>
          <a:p>
            <a:pPr marL="342900" indent="-342900">
              <a:buFont typeface="+mj-lt"/>
              <a:buAutoNum type="arabicPeriod"/>
            </a:pPr>
            <a:r>
              <a:rPr lang="en-US" sz="1800" i="0" u="none" strike="noStrike" baseline="0" dirty="0">
                <a:latin typeface="Segoe-Bold"/>
              </a:rPr>
              <a:t>Backup Buffer</a:t>
            </a:r>
          </a:p>
          <a:p>
            <a:pPr marL="342900" indent="-342900">
              <a:buFont typeface="+mj-lt"/>
              <a:buAutoNum type="arabicPeriod"/>
            </a:pPr>
            <a:r>
              <a:rPr lang="en-US" sz="1800" i="0" u="none" strike="noStrike" baseline="0" dirty="0">
                <a:latin typeface="Segoe-Bold"/>
              </a:rPr>
              <a:t>Plan Cache</a:t>
            </a:r>
          </a:p>
          <a:p>
            <a:pPr marL="342900" indent="-342900">
              <a:buFont typeface="+mj-lt"/>
              <a:buAutoNum type="arabicPeriod"/>
            </a:pPr>
            <a:r>
              <a:rPr lang="en-US" sz="1800" i="0" u="none" strike="noStrike" baseline="0" dirty="0">
                <a:latin typeface="Segoe-Bold"/>
              </a:rPr>
              <a:t>Optimizer</a:t>
            </a:r>
          </a:p>
          <a:p>
            <a:endParaRPr lang="en-US" dirty="0"/>
          </a:p>
        </p:txBody>
      </p:sp>
      <p:sp>
        <p:nvSpPr>
          <p:cNvPr id="4" name="Slide Number Placeholder 3"/>
          <p:cNvSpPr>
            <a:spLocks noGrp="1"/>
          </p:cNvSpPr>
          <p:nvPr>
            <p:ph type="sldNum" sz="quarter" idx="5"/>
          </p:nvPr>
        </p:nvSpPr>
        <p:spPr/>
        <p:txBody>
          <a:bodyPr/>
          <a:lstStyle/>
          <a:p>
            <a:fld id="{9FF314DB-80AF-4B81-9DE4-B63BAD91A843}" type="slidenum">
              <a:rPr lang="fr-FR" smtClean="0"/>
              <a:t>73</a:t>
            </a:fld>
            <a:endParaRPr lang="fr-FR"/>
          </a:p>
        </p:txBody>
      </p:sp>
    </p:spTree>
    <p:extLst>
      <p:ext uri="{BB962C8B-B14F-4D97-AF65-F5344CB8AC3E}">
        <p14:creationId xmlns:p14="http://schemas.microsoft.com/office/powerpoint/2010/main" val="15573409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74</a:t>
            </a:fld>
            <a:endParaRPr lang="fr-FR"/>
          </a:p>
        </p:txBody>
      </p:sp>
    </p:spTree>
    <p:extLst>
      <p:ext uri="{BB962C8B-B14F-4D97-AF65-F5344CB8AC3E}">
        <p14:creationId xmlns:p14="http://schemas.microsoft.com/office/powerpoint/2010/main" val="10929867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75</a:t>
            </a:fld>
            <a:endParaRPr lang="fr-FR"/>
          </a:p>
        </p:txBody>
      </p:sp>
    </p:spTree>
    <p:extLst>
      <p:ext uri="{BB962C8B-B14F-4D97-AF65-F5344CB8AC3E}">
        <p14:creationId xmlns:p14="http://schemas.microsoft.com/office/powerpoint/2010/main" val="36071537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76</a:t>
            </a:fld>
            <a:endParaRPr lang="fr-FR"/>
          </a:p>
        </p:txBody>
      </p:sp>
    </p:spTree>
    <p:extLst>
      <p:ext uri="{BB962C8B-B14F-4D97-AF65-F5344CB8AC3E}">
        <p14:creationId xmlns:p14="http://schemas.microsoft.com/office/powerpoint/2010/main" val="22150654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77</a:t>
            </a:fld>
            <a:endParaRPr lang="fr-FR"/>
          </a:p>
        </p:txBody>
      </p:sp>
    </p:spTree>
    <p:extLst>
      <p:ext uri="{BB962C8B-B14F-4D97-AF65-F5344CB8AC3E}">
        <p14:creationId xmlns:p14="http://schemas.microsoft.com/office/powerpoint/2010/main" val="2172983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78</a:t>
            </a:fld>
            <a:endParaRPr lang="fr-FR"/>
          </a:p>
        </p:txBody>
      </p:sp>
    </p:spTree>
    <p:extLst>
      <p:ext uri="{BB962C8B-B14F-4D97-AF65-F5344CB8AC3E}">
        <p14:creationId xmlns:p14="http://schemas.microsoft.com/office/powerpoint/2010/main" val="383385634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79</a:t>
            </a:fld>
            <a:endParaRPr lang="fr-FR"/>
          </a:p>
        </p:txBody>
      </p:sp>
    </p:spTree>
    <p:extLst>
      <p:ext uri="{BB962C8B-B14F-4D97-AF65-F5344CB8AC3E}">
        <p14:creationId xmlns:p14="http://schemas.microsoft.com/office/powerpoint/2010/main" val="167369161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80</a:t>
            </a:fld>
            <a:endParaRPr lang="fr-FR"/>
          </a:p>
        </p:txBody>
      </p:sp>
    </p:spTree>
    <p:extLst>
      <p:ext uri="{BB962C8B-B14F-4D97-AF65-F5344CB8AC3E}">
        <p14:creationId xmlns:p14="http://schemas.microsoft.com/office/powerpoint/2010/main" val="31172935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65</a:t>
            </a:fld>
            <a:endParaRPr lang="fr-FR"/>
          </a:p>
        </p:txBody>
      </p:sp>
    </p:spTree>
    <p:extLst>
      <p:ext uri="{BB962C8B-B14F-4D97-AF65-F5344CB8AC3E}">
        <p14:creationId xmlns:p14="http://schemas.microsoft.com/office/powerpoint/2010/main" val="20908800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66</a:t>
            </a:fld>
            <a:endParaRPr lang="fr-FR"/>
          </a:p>
        </p:txBody>
      </p:sp>
    </p:spTree>
    <p:extLst>
      <p:ext uri="{BB962C8B-B14F-4D97-AF65-F5344CB8AC3E}">
        <p14:creationId xmlns:p14="http://schemas.microsoft.com/office/powerpoint/2010/main" val="396519988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67</a:t>
            </a:fld>
            <a:endParaRPr lang="fr-FR"/>
          </a:p>
        </p:txBody>
      </p:sp>
    </p:spTree>
    <p:extLst>
      <p:ext uri="{BB962C8B-B14F-4D97-AF65-F5344CB8AC3E}">
        <p14:creationId xmlns:p14="http://schemas.microsoft.com/office/powerpoint/2010/main" val="74900635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68</a:t>
            </a:fld>
            <a:endParaRPr lang="fr-FR"/>
          </a:p>
        </p:txBody>
      </p:sp>
    </p:spTree>
    <p:extLst>
      <p:ext uri="{BB962C8B-B14F-4D97-AF65-F5344CB8AC3E}">
        <p14:creationId xmlns:p14="http://schemas.microsoft.com/office/powerpoint/2010/main" val="260559447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69</a:t>
            </a:fld>
            <a:endParaRPr lang="fr-FR"/>
          </a:p>
        </p:txBody>
      </p:sp>
    </p:spTree>
    <p:extLst>
      <p:ext uri="{BB962C8B-B14F-4D97-AF65-F5344CB8AC3E}">
        <p14:creationId xmlns:p14="http://schemas.microsoft.com/office/powerpoint/2010/main" val="7925206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70</a:t>
            </a:fld>
            <a:endParaRPr lang="fr-FR"/>
          </a:p>
        </p:txBody>
      </p:sp>
    </p:spTree>
    <p:extLst>
      <p:ext uri="{BB962C8B-B14F-4D97-AF65-F5344CB8AC3E}">
        <p14:creationId xmlns:p14="http://schemas.microsoft.com/office/powerpoint/2010/main" val="22643764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300413"/>
            <a:ext cx="7315200" cy="3557587"/>
          </a:xfrm>
        </p:spPr>
        <p:txBody>
          <a:bodyPr/>
          <a:lstStyle/>
          <a:p>
            <a:pPr algn="l"/>
            <a:r>
              <a:rPr lang="en-US" sz="1600" b="1" i="0" u="none" strike="noStrike" baseline="0" dirty="0">
                <a:latin typeface="Segoe-Bold"/>
              </a:rPr>
              <a:t>Conventional Memory Model</a:t>
            </a:r>
          </a:p>
          <a:p>
            <a:pPr algn="l"/>
            <a:r>
              <a:rPr lang="en-US" sz="1600" b="0" i="0" u="none" strike="noStrike" baseline="0" dirty="0">
                <a:latin typeface="Segoe"/>
              </a:rPr>
              <a:t>The conventional memory model is the common model for allocating memory in SQL Server.</a:t>
            </a:r>
          </a:p>
          <a:p>
            <a:pPr algn="l"/>
            <a:endParaRPr lang="en-US" sz="1600" b="0" i="0" u="none" strike="noStrike" baseline="0" dirty="0">
              <a:latin typeface="Segoe"/>
            </a:endParaRPr>
          </a:p>
          <a:p>
            <a:pPr algn="l"/>
            <a:r>
              <a:rPr lang="en-US" sz="1600" b="1" i="0" u="none" strike="noStrike" baseline="0" dirty="0">
                <a:latin typeface="Segoe-Bold"/>
              </a:rPr>
              <a:t>Locked Memory Model</a:t>
            </a:r>
          </a:p>
          <a:p>
            <a:pPr algn="l"/>
            <a:r>
              <a:rPr lang="en-US" sz="1600" b="0" i="0" u="none" strike="noStrike" baseline="0" dirty="0">
                <a:latin typeface="Segoe"/>
              </a:rPr>
              <a:t>The locked memory model is also used for 4 or 8 KB page allocations. The memory allocations in this model are also dynamic; however, they prevent the paging-out to disk of pages allocated to the SQL Server process.</a:t>
            </a:r>
          </a:p>
          <a:p>
            <a:pPr algn="l"/>
            <a:endParaRPr lang="en-US" sz="1600" b="0" i="0" u="none" strike="noStrike" baseline="0" dirty="0">
              <a:latin typeface="Segoe"/>
            </a:endParaRPr>
          </a:p>
          <a:p>
            <a:pPr algn="l"/>
            <a:r>
              <a:rPr lang="en-US" sz="1600" b="1" i="0" u="none" strike="noStrike" baseline="0" dirty="0">
                <a:latin typeface="Segoe-Bold"/>
              </a:rPr>
              <a:t>Large Memory Model</a:t>
            </a:r>
          </a:p>
          <a:p>
            <a:pPr algn="l"/>
            <a:r>
              <a:rPr lang="en-US" sz="1600" b="0" i="0" u="none" strike="noStrike" baseline="0" dirty="0">
                <a:latin typeface="Segoe"/>
              </a:rPr>
              <a:t>The large memory model is used for allocating large pages of 2 MB and above in SQL Server.</a:t>
            </a:r>
            <a:endParaRPr lang="en-US" sz="1600" dirty="0">
              <a:latin typeface="Segoe"/>
            </a:endParaRPr>
          </a:p>
          <a:p>
            <a:pPr algn="l"/>
            <a:endParaRPr lang="en-US" sz="1100" dirty="0"/>
          </a:p>
        </p:txBody>
      </p:sp>
      <p:sp>
        <p:nvSpPr>
          <p:cNvPr id="4" name="Slide Number Placeholder 3"/>
          <p:cNvSpPr>
            <a:spLocks noGrp="1"/>
          </p:cNvSpPr>
          <p:nvPr>
            <p:ph type="sldNum" sz="quarter" idx="5"/>
          </p:nvPr>
        </p:nvSpPr>
        <p:spPr/>
        <p:txBody>
          <a:bodyPr/>
          <a:lstStyle/>
          <a:p>
            <a:fld id="{9FF314DB-80AF-4B81-9DE4-B63BAD91A843}" type="slidenum">
              <a:rPr lang="fr-FR" smtClean="0"/>
              <a:t>71</a:t>
            </a:fld>
            <a:endParaRPr lang="fr-FR"/>
          </a:p>
        </p:txBody>
      </p:sp>
    </p:spTree>
    <p:extLst>
      <p:ext uri="{BB962C8B-B14F-4D97-AF65-F5344CB8AC3E}">
        <p14:creationId xmlns:p14="http://schemas.microsoft.com/office/powerpoint/2010/main" val="256984405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300413"/>
            <a:ext cx="7315200" cy="3405187"/>
          </a:xfrm>
        </p:spPr>
        <p:txBody>
          <a:bodyPr/>
          <a:lstStyle/>
          <a:p>
            <a:pPr algn="l"/>
            <a:r>
              <a:rPr lang="en-US" sz="1600" b="1" i="0" u="none" strike="noStrike" baseline="0" dirty="0">
                <a:latin typeface="Segoe-Bold"/>
              </a:rPr>
              <a:t>Memory Nodes</a:t>
            </a:r>
            <a:r>
              <a:rPr lang="en-US" sz="1600" b="0" i="0" u="none" strike="noStrike" baseline="0" dirty="0">
                <a:latin typeface="Segoe"/>
              </a:rPr>
              <a:t>: memory nodes are logical chunks of memory. For NUMA machines, there will be a memory node for each NUMA node. For non-NUMA machines, there is a single memory node.</a:t>
            </a:r>
          </a:p>
          <a:p>
            <a:pPr algn="l"/>
            <a:endParaRPr lang="en-US" sz="1600" b="0" i="0" u="none" strike="noStrike" baseline="0" dirty="0">
              <a:latin typeface="Segoe"/>
            </a:endParaRPr>
          </a:p>
          <a:p>
            <a:pPr algn="l"/>
            <a:r>
              <a:rPr lang="en-US" sz="1600" b="1" i="0" u="none" strike="noStrike" baseline="0" dirty="0">
                <a:latin typeface="Segoe-Bold"/>
              </a:rPr>
              <a:t>Memory Allocator</a:t>
            </a:r>
            <a:r>
              <a:rPr lang="en-US" sz="1600" b="0" i="0" u="none" strike="noStrike" baseline="0" dirty="0">
                <a:latin typeface="Segoe"/>
              </a:rPr>
              <a:t>: the memory allocator allocates all memory on the memory nodes. Memory It handles all requests, forwarding them to the appropriate API.</a:t>
            </a:r>
          </a:p>
          <a:p>
            <a:pPr algn="l"/>
            <a:endParaRPr lang="en-US" sz="1600" b="0" i="0" u="none" strike="noStrike" baseline="0" dirty="0">
              <a:latin typeface="Segoe"/>
            </a:endParaRPr>
          </a:p>
          <a:p>
            <a:pPr algn="l"/>
            <a:r>
              <a:rPr lang="en-US" sz="1600" b="1" i="0" u="none" strike="noStrike" baseline="0" dirty="0">
                <a:latin typeface="Segoe-Bold"/>
              </a:rPr>
              <a:t>Memory Clerks</a:t>
            </a:r>
            <a:r>
              <a:rPr lang="en-US" sz="1600" b="0" i="0" u="none" strike="noStrike" baseline="0" dirty="0">
                <a:latin typeface="Segoe"/>
              </a:rPr>
              <a:t>: a memory clerk exists for each of the major memory consumers in SQL Server.</a:t>
            </a:r>
          </a:p>
          <a:p>
            <a:pPr algn="l"/>
            <a:r>
              <a:rPr lang="en-US" sz="1600" b="0" i="0" u="none" strike="noStrike" baseline="0" dirty="0">
                <a:latin typeface="Segoe"/>
              </a:rPr>
              <a:t>Memory It manages memory for the consumer and allows easy monitoring. There are four different categories of memory clerk:</a:t>
            </a:r>
          </a:p>
          <a:p>
            <a:pPr marL="228600" indent="-228600" algn="l">
              <a:buFont typeface="+mj-lt"/>
              <a:buAutoNum type="arabicPeriod"/>
            </a:pPr>
            <a:r>
              <a:rPr lang="en-US" sz="1100" dirty="0" err="1"/>
              <a:t>Cachestore</a:t>
            </a:r>
            <a:endParaRPr lang="en-US" sz="1100" dirty="0"/>
          </a:p>
          <a:p>
            <a:pPr marL="228600" indent="-228600" algn="l">
              <a:buFont typeface="+mj-lt"/>
              <a:buAutoNum type="arabicPeriod"/>
            </a:pPr>
            <a:r>
              <a:rPr lang="en-US" sz="1100" dirty="0"/>
              <a:t>Generic</a:t>
            </a:r>
          </a:p>
          <a:p>
            <a:pPr marL="228600" indent="-228600" algn="l">
              <a:buFont typeface="+mj-lt"/>
              <a:buAutoNum type="arabicPeriod"/>
            </a:pPr>
            <a:r>
              <a:rPr lang="en-US" sz="1100" dirty="0"/>
              <a:t>Object Store</a:t>
            </a:r>
          </a:p>
          <a:p>
            <a:pPr marL="228600" indent="-228600" algn="l">
              <a:buFont typeface="+mj-lt"/>
              <a:buAutoNum type="arabicPeriod"/>
            </a:pPr>
            <a:r>
              <a:rPr lang="en-US" sz="1100" dirty="0"/>
              <a:t>User Store</a:t>
            </a:r>
          </a:p>
          <a:p>
            <a:pPr marL="228600" indent="-228600" algn="l">
              <a:buFont typeface="+mj-lt"/>
              <a:buAutoNum type="arabicPeriod"/>
            </a:pPr>
            <a:endParaRPr lang="en-US" sz="1100" dirty="0"/>
          </a:p>
        </p:txBody>
      </p:sp>
      <p:sp>
        <p:nvSpPr>
          <p:cNvPr id="4" name="Slide Number Placeholder 3"/>
          <p:cNvSpPr>
            <a:spLocks noGrp="1"/>
          </p:cNvSpPr>
          <p:nvPr>
            <p:ph type="sldNum" sz="quarter" idx="5"/>
          </p:nvPr>
        </p:nvSpPr>
        <p:spPr/>
        <p:txBody>
          <a:bodyPr/>
          <a:lstStyle/>
          <a:p>
            <a:fld id="{9FF314DB-80AF-4B81-9DE4-B63BAD91A843}" type="slidenum">
              <a:rPr lang="fr-FR" smtClean="0"/>
              <a:t>72</a:t>
            </a:fld>
            <a:endParaRPr lang="fr-FR"/>
          </a:p>
        </p:txBody>
      </p:sp>
    </p:spTree>
    <p:extLst>
      <p:ext uri="{BB962C8B-B14F-4D97-AF65-F5344CB8AC3E}">
        <p14:creationId xmlns:p14="http://schemas.microsoft.com/office/powerpoint/2010/main" val="159576511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50" b="0" i="0">
                <a:solidFill>
                  <a:schemeClr val="bg1"/>
                </a:solidFill>
                <a:latin typeface="Segoe UI"/>
                <a:cs typeface="Segoe U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50" b="0" i="0">
                <a:solidFill>
                  <a:schemeClr val="bg1"/>
                </a:solidFill>
                <a:latin typeface="Segoe UI"/>
                <a:cs typeface="Segoe U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50" b="0" i="0">
                <a:solidFill>
                  <a:schemeClr val="bg1"/>
                </a:solidFill>
                <a:latin typeface="Segoe UI"/>
                <a:cs typeface="Segoe U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704850"/>
          </a:xfrm>
          <a:custGeom>
            <a:avLst/>
            <a:gdLst/>
            <a:ahLst/>
            <a:cxnLst/>
            <a:rect l="l" t="t" r="r" b="b"/>
            <a:pathLst>
              <a:path w="9144000" h="704850">
                <a:moveTo>
                  <a:pt x="9144000" y="0"/>
                </a:moveTo>
                <a:lnTo>
                  <a:pt x="0" y="0"/>
                </a:lnTo>
                <a:lnTo>
                  <a:pt x="0" y="704850"/>
                </a:lnTo>
                <a:lnTo>
                  <a:pt x="9144000" y="704850"/>
                </a:lnTo>
                <a:lnTo>
                  <a:pt x="9144000" y="0"/>
                </a:lnTo>
                <a:close/>
              </a:path>
            </a:pathLst>
          </a:custGeom>
          <a:solidFill>
            <a:srgbClr val="006FC0"/>
          </a:solidFill>
        </p:spPr>
        <p:txBody>
          <a:bodyPr wrap="square" lIns="0" tIns="0" rIns="0" bIns="0" rtlCol="0"/>
          <a:lstStyle/>
          <a:p>
            <a:endParaRPr/>
          </a:p>
        </p:txBody>
      </p:sp>
      <p:sp>
        <p:nvSpPr>
          <p:cNvPr id="2" name="Holder 2"/>
          <p:cNvSpPr>
            <a:spLocks noGrp="1"/>
          </p:cNvSpPr>
          <p:nvPr>
            <p:ph type="title"/>
          </p:nvPr>
        </p:nvSpPr>
        <p:spPr>
          <a:xfrm>
            <a:off x="429260" y="109474"/>
            <a:ext cx="8285479" cy="449580"/>
          </a:xfrm>
          <a:prstGeom prst="rect">
            <a:avLst/>
          </a:prstGeom>
        </p:spPr>
        <p:txBody>
          <a:bodyPr wrap="square" lIns="0" tIns="0" rIns="0" bIns="0">
            <a:spAutoFit/>
          </a:bodyPr>
          <a:lstStyle>
            <a:lvl1pPr>
              <a:defRPr sz="2750" b="0" i="0">
                <a:solidFill>
                  <a:schemeClr val="bg1"/>
                </a:solidFill>
                <a:latin typeface="Segoe UI"/>
                <a:cs typeface="Segoe UI"/>
              </a:defRPr>
            </a:lvl1pPr>
          </a:lstStyle>
          <a:p>
            <a:endParaRPr/>
          </a:p>
        </p:txBody>
      </p:sp>
      <p:sp>
        <p:nvSpPr>
          <p:cNvPr id="3" name="Holder 3"/>
          <p:cNvSpPr>
            <a:spLocks noGrp="1"/>
          </p:cNvSpPr>
          <p:nvPr>
            <p:ph type="body" idx="1"/>
          </p:nvPr>
        </p:nvSpPr>
        <p:spPr>
          <a:xfrm>
            <a:off x="681723" y="2076450"/>
            <a:ext cx="7920355" cy="337185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10/12/2023</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image" Target="../media/image79.jpeg"/><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81.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2" Type="http://schemas.openxmlformats.org/officeDocument/2006/relationships/image" Target="../media/image82.png"/><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26" Type="http://schemas.openxmlformats.org/officeDocument/2006/relationships/image" Target="../media/image25.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5" Type="http://schemas.openxmlformats.org/officeDocument/2006/relationships/image" Target="../media/image24.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29" Type="http://schemas.openxmlformats.org/officeDocument/2006/relationships/image" Target="../media/image28.png"/><Relationship Id="rId1" Type="http://schemas.openxmlformats.org/officeDocument/2006/relationships/slideLayout" Target="../slideLayouts/slideLayout2.xml"/><Relationship Id="rId6" Type="http://schemas.openxmlformats.org/officeDocument/2006/relationships/image" Target="../media/image5.png"/><Relationship Id="rId11" Type="http://schemas.openxmlformats.org/officeDocument/2006/relationships/image" Target="../media/image10.png"/><Relationship Id="rId24" Type="http://schemas.openxmlformats.org/officeDocument/2006/relationships/image" Target="../media/image23.png"/><Relationship Id="rId5" Type="http://schemas.openxmlformats.org/officeDocument/2006/relationships/image" Target="../media/image4.png"/><Relationship Id="rId15" Type="http://schemas.openxmlformats.org/officeDocument/2006/relationships/image" Target="../media/image14.png"/><Relationship Id="rId23" Type="http://schemas.openxmlformats.org/officeDocument/2006/relationships/image" Target="../media/image22.png"/><Relationship Id="rId28" Type="http://schemas.openxmlformats.org/officeDocument/2006/relationships/image" Target="../media/image27.png"/><Relationship Id="rId10" Type="http://schemas.openxmlformats.org/officeDocument/2006/relationships/image" Target="../media/image9.png"/><Relationship Id="rId19" Type="http://schemas.openxmlformats.org/officeDocument/2006/relationships/image" Target="../media/image18.png"/><Relationship Id="rId31" Type="http://schemas.openxmlformats.org/officeDocument/2006/relationships/image" Target="../media/image30.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 Id="rId22" Type="http://schemas.openxmlformats.org/officeDocument/2006/relationships/image" Target="../media/image21.png"/><Relationship Id="rId27" Type="http://schemas.openxmlformats.org/officeDocument/2006/relationships/image" Target="../media/image26.png"/><Relationship Id="rId30" Type="http://schemas.openxmlformats.org/officeDocument/2006/relationships/image" Target="../media/image29.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32.tmp"/><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8" Type="http://schemas.openxmlformats.org/officeDocument/2006/relationships/image" Target="../media/image38.png"/><Relationship Id="rId3" Type="http://schemas.openxmlformats.org/officeDocument/2006/relationships/image" Target="../media/image33.png"/><Relationship Id="rId7" Type="http://schemas.openxmlformats.org/officeDocument/2006/relationships/image" Target="../media/image37.png"/><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36.png"/><Relationship Id="rId5" Type="http://schemas.openxmlformats.org/officeDocument/2006/relationships/image" Target="../media/image35.png"/><Relationship Id="rId10" Type="http://schemas.openxmlformats.org/officeDocument/2006/relationships/image" Target="../media/image40.png"/><Relationship Id="rId4" Type="http://schemas.openxmlformats.org/officeDocument/2006/relationships/image" Target="../media/image34.png"/><Relationship Id="rId9" Type="http://schemas.openxmlformats.org/officeDocument/2006/relationships/image" Target="../media/image39.png"/></Relationships>
</file>

<file path=ppt/slides/_rels/slide6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8" Type="http://schemas.openxmlformats.org/officeDocument/2006/relationships/image" Target="../media/image47.png"/><Relationship Id="rId13" Type="http://schemas.openxmlformats.org/officeDocument/2006/relationships/image" Target="../media/image52.png"/><Relationship Id="rId18" Type="http://schemas.openxmlformats.org/officeDocument/2006/relationships/image" Target="../media/image57.png"/><Relationship Id="rId26" Type="http://schemas.openxmlformats.org/officeDocument/2006/relationships/image" Target="../media/image65.png"/><Relationship Id="rId3" Type="http://schemas.openxmlformats.org/officeDocument/2006/relationships/image" Target="../media/image42.png"/><Relationship Id="rId21" Type="http://schemas.openxmlformats.org/officeDocument/2006/relationships/image" Target="../media/image60.png"/><Relationship Id="rId7" Type="http://schemas.openxmlformats.org/officeDocument/2006/relationships/image" Target="../media/image46.png"/><Relationship Id="rId12" Type="http://schemas.openxmlformats.org/officeDocument/2006/relationships/image" Target="../media/image51.png"/><Relationship Id="rId17" Type="http://schemas.openxmlformats.org/officeDocument/2006/relationships/image" Target="../media/image56.png"/><Relationship Id="rId25" Type="http://schemas.openxmlformats.org/officeDocument/2006/relationships/image" Target="../media/image64.png"/><Relationship Id="rId2" Type="http://schemas.openxmlformats.org/officeDocument/2006/relationships/notesSlide" Target="../notesSlides/notesSlide6.xml"/><Relationship Id="rId16" Type="http://schemas.openxmlformats.org/officeDocument/2006/relationships/image" Target="../media/image55.png"/><Relationship Id="rId20" Type="http://schemas.openxmlformats.org/officeDocument/2006/relationships/image" Target="../media/image59.png"/><Relationship Id="rId29" Type="http://schemas.openxmlformats.org/officeDocument/2006/relationships/image" Target="../media/image68.png"/><Relationship Id="rId1" Type="http://schemas.openxmlformats.org/officeDocument/2006/relationships/slideLayout" Target="../slideLayouts/slideLayout2.xml"/><Relationship Id="rId6" Type="http://schemas.openxmlformats.org/officeDocument/2006/relationships/image" Target="../media/image45.png"/><Relationship Id="rId11" Type="http://schemas.openxmlformats.org/officeDocument/2006/relationships/image" Target="../media/image50.png"/><Relationship Id="rId24" Type="http://schemas.openxmlformats.org/officeDocument/2006/relationships/image" Target="../media/image63.png"/><Relationship Id="rId32" Type="http://schemas.openxmlformats.org/officeDocument/2006/relationships/image" Target="../media/image71.png"/><Relationship Id="rId5" Type="http://schemas.openxmlformats.org/officeDocument/2006/relationships/image" Target="../media/image44.png"/><Relationship Id="rId15" Type="http://schemas.openxmlformats.org/officeDocument/2006/relationships/image" Target="../media/image54.png"/><Relationship Id="rId23" Type="http://schemas.openxmlformats.org/officeDocument/2006/relationships/image" Target="../media/image62.png"/><Relationship Id="rId28" Type="http://schemas.openxmlformats.org/officeDocument/2006/relationships/image" Target="../media/image67.png"/><Relationship Id="rId10" Type="http://schemas.openxmlformats.org/officeDocument/2006/relationships/image" Target="../media/image49.png"/><Relationship Id="rId19" Type="http://schemas.openxmlformats.org/officeDocument/2006/relationships/image" Target="../media/image58.png"/><Relationship Id="rId31" Type="http://schemas.openxmlformats.org/officeDocument/2006/relationships/image" Target="../media/image70.png"/><Relationship Id="rId4" Type="http://schemas.openxmlformats.org/officeDocument/2006/relationships/image" Target="../media/image43.png"/><Relationship Id="rId9" Type="http://schemas.openxmlformats.org/officeDocument/2006/relationships/image" Target="../media/image48.png"/><Relationship Id="rId14" Type="http://schemas.openxmlformats.org/officeDocument/2006/relationships/image" Target="../media/image53.png"/><Relationship Id="rId22" Type="http://schemas.openxmlformats.org/officeDocument/2006/relationships/image" Target="../media/image61.png"/><Relationship Id="rId27" Type="http://schemas.openxmlformats.org/officeDocument/2006/relationships/image" Target="../media/image66.png"/><Relationship Id="rId30" Type="http://schemas.openxmlformats.org/officeDocument/2006/relationships/image" Target="../media/image6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75.png"/><Relationship Id="rId4" Type="http://schemas.openxmlformats.org/officeDocument/2006/relationships/image" Target="../media/image74.png"/></Relationships>
</file>

<file path=ppt/slides/_rels/slide74.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image" Target="../media/image78.jpeg"/><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525" y="0"/>
            <a:ext cx="9134475" cy="6858000"/>
          </a:xfrm>
          <a:custGeom>
            <a:avLst/>
            <a:gdLst/>
            <a:ahLst/>
            <a:cxnLst/>
            <a:rect l="l" t="t" r="r" b="b"/>
            <a:pathLst>
              <a:path w="9134475" h="6858000">
                <a:moveTo>
                  <a:pt x="9134475" y="6857998"/>
                </a:moveTo>
                <a:lnTo>
                  <a:pt x="9134475" y="0"/>
                </a:lnTo>
                <a:lnTo>
                  <a:pt x="0" y="0"/>
                </a:lnTo>
                <a:lnTo>
                  <a:pt x="0" y="6857998"/>
                </a:lnTo>
                <a:lnTo>
                  <a:pt x="9134475" y="6857998"/>
                </a:lnTo>
                <a:close/>
              </a:path>
            </a:pathLst>
          </a:custGeom>
          <a:solidFill>
            <a:srgbClr val="006FC0"/>
          </a:solidFill>
        </p:spPr>
        <p:txBody>
          <a:bodyPr wrap="square" lIns="0" tIns="0" rIns="0" bIns="0" rtlCol="0"/>
          <a:lstStyle/>
          <a:p>
            <a:endParaRPr/>
          </a:p>
        </p:txBody>
      </p:sp>
      <p:sp>
        <p:nvSpPr>
          <p:cNvPr id="3" name="object 3"/>
          <p:cNvSpPr txBox="1">
            <a:spLocks noGrp="1"/>
          </p:cNvSpPr>
          <p:nvPr>
            <p:ph type="title"/>
          </p:nvPr>
        </p:nvSpPr>
        <p:spPr>
          <a:xfrm>
            <a:off x="3200400" y="1828800"/>
            <a:ext cx="5734050" cy="1019175"/>
          </a:xfrm>
          <a:prstGeom prst="rect">
            <a:avLst/>
          </a:prstGeom>
          <a:solidFill>
            <a:srgbClr val="3399FF"/>
          </a:solidFill>
        </p:spPr>
        <p:txBody>
          <a:bodyPr vert="horz" wrap="square" lIns="0" tIns="76835" rIns="0" bIns="0" rtlCol="0">
            <a:spAutoFit/>
          </a:bodyPr>
          <a:lstStyle/>
          <a:p>
            <a:pPr marL="3175">
              <a:lnSpc>
                <a:spcPct val="100000"/>
              </a:lnSpc>
              <a:spcBef>
                <a:spcPts val="605"/>
              </a:spcBef>
            </a:pPr>
            <a:r>
              <a:rPr sz="4800" spc="5" dirty="0"/>
              <a:t>Module</a:t>
            </a:r>
            <a:r>
              <a:rPr sz="4800" spc="-120" dirty="0"/>
              <a:t> </a:t>
            </a:r>
            <a:r>
              <a:rPr sz="4800" dirty="0"/>
              <a:t>3</a:t>
            </a:r>
          </a:p>
        </p:txBody>
      </p:sp>
      <p:sp>
        <p:nvSpPr>
          <p:cNvPr id="4" name="object 4"/>
          <p:cNvSpPr txBox="1"/>
          <p:nvPr/>
        </p:nvSpPr>
        <p:spPr>
          <a:xfrm>
            <a:off x="3282696" y="2903855"/>
            <a:ext cx="3155315" cy="449580"/>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Database</a:t>
            </a:r>
            <a:r>
              <a:rPr sz="2750" spc="-65" dirty="0">
                <a:solidFill>
                  <a:srgbClr val="FFFFFF"/>
                </a:solidFill>
                <a:latin typeface="Segoe UI"/>
                <a:cs typeface="Segoe UI"/>
              </a:rPr>
              <a:t> </a:t>
            </a:r>
            <a:r>
              <a:rPr sz="2750" spc="15" dirty="0">
                <a:solidFill>
                  <a:srgbClr val="FFFFFF"/>
                </a:solidFill>
                <a:latin typeface="Segoe UI"/>
                <a:cs typeface="Segoe UI"/>
              </a:rPr>
              <a:t>Structures</a:t>
            </a:r>
            <a:endParaRPr sz="2750">
              <a:latin typeface="Segoe UI"/>
              <a:cs typeface="Segoe U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146175" cy="449580"/>
          </a:xfrm>
          <a:prstGeom prst="rect">
            <a:avLst/>
          </a:prstGeom>
        </p:spPr>
        <p:txBody>
          <a:bodyPr vert="horz" wrap="square" lIns="0" tIns="16510" rIns="0" bIns="0" rtlCol="0">
            <a:spAutoFit/>
          </a:bodyPr>
          <a:lstStyle/>
          <a:p>
            <a:pPr marL="12700">
              <a:lnSpc>
                <a:spcPct val="100000"/>
              </a:lnSpc>
              <a:spcBef>
                <a:spcPts val="130"/>
              </a:spcBef>
            </a:pPr>
            <a:r>
              <a:rPr spc="15" dirty="0"/>
              <a:t>Extents</a:t>
            </a:r>
          </a:p>
        </p:txBody>
      </p:sp>
      <p:sp>
        <p:nvSpPr>
          <p:cNvPr id="3" name="object 3"/>
          <p:cNvSpPr txBox="1"/>
          <p:nvPr/>
        </p:nvSpPr>
        <p:spPr>
          <a:xfrm>
            <a:off x="824230" y="964056"/>
            <a:ext cx="6906259" cy="4482317"/>
          </a:xfrm>
          <a:prstGeom prst="rect">
            <a:avLst/>
          </a:prstGeom>
        </p:spPr>
        <p:txBody>
          <a:bodyPr vert="horz" wrap="square" lIns="0" tIns="95250" rIns="0" bIns="0" rtlCol="0">
            <a:spAutoFit/>
          </a:bodyPr>
          <a:lstStyle/>
          <a:p>
            <a:pPr algn="l">
              <a:lnSpc>
                <a:spcPct val="150000"/>
              </a:lnSpc>
            </a:pPr>
            <a:r>
              <a:rPr lang="en-GB" sz="1600" b="0" i="0" u="none" strike="noStrike" baseline="0" dirty="0">
                <a:latin typeface="Segoe"/>
              </a:rPr>
              <a:t>An extent consists of eight physically continuous pages of data, making it 64 KB in size. SQL Server uses two types of extents:</a:t>
            </a:r>
          </a:p>
          <a:p>
            <a:pPr marL="285750" indent="-285750" algn="l">
              <a:lnSpc>
                <a:spcPct val="150000"/>
              </a:lnSpc>
              <a:buFont typeface="Arial" panose="020B0604020202020204" pitchFamily="34" charset="0"/>
              <a:buChar char="•"/>
            </a:pPr>
            <a:r>
              <a:rPr lang="en-GB" sz="1600" b="1" i="0" u="none" strike="noStrike" baseline="0" dirty="0">
                <a:latin typeface="Segoe-Bold"/>
              </a:rPr>
              <a:t>Mixed extents</a:t>
            </a:r>
            <a:r>
              <a:rPr lang="en-GB" sz="1600" b="0" i="0" u="none" strike="noStrike" baseline="0" dirty="0">
                <a:latin typeface="Segoe"/>
              </a:rPr>
              <a:t>. These are shared extents. Each page in a mixed extent may belong to a </a:t>
            </a:r>
            <a:r>
              <a:rPr lang="fr-FR" sz="1600" b="0" i="0" u="none" strike="noStrike" baseline="0" dirty="0" err="1">
                <a:latin typeface="Segoe"/>
              </a:rPr>
              <a:t>different</a:t>
            </a:r>
            <a:r>
              <a:rPr lang="fr-FR" sz="1600" b="0" i="0" u="none" strike="noStrike" baseline="0" dirty="0">
                <a:latin typeface="Segoe"/>
              </a:rPr>
              <a:t> </a:t>
            </a:r>
            <a:r>
              <a:rPr lang="fr-FR" sz="1600" b="0" i="0" u="none" strike="noStrike" baseline="0" dirty="0" err="1">
                <a:latin typeface="Segoe"/>
              </a:rPr>
              <a:t>object</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Uniform extents</a:t>
            </a:r>
            <a:r>
              <a:rPr lang="en-GB" sz="1600" b="0" i="0" u="none" strike="noStrike" baseline="0" dirty="0">
                <a:latin typeface="Segoe"/>
              </a:rPr>
              <a:t>. These are owned by a single object. All eight pages belong to the </a:t>
            </a:r>
            <a:r>
              <a:rPr lang="fr-FR" sz="1600" b="0" i="0" u="none" strike="noStrike" baseline="0" dirty="0" err="1">
                <a:latin typeface="Segoe"/>
              </a:rPr>
              <a:t>owning</a:t>
            </a:r>
            <a:r>
              <a:rPr lang="fr-FR" sz="1600" b="0" i="0" u="none" strike="noStrike" baseline="0" dirty="0">
                <a:latin typeface="Segoe"/>
              </a:rPr>
              <a:t> </a:t>
            </a:r>
            <a:r>
              <a:rPr lang="fr-FR" sz="1600" b="0" i="0" u="none" strike="noStrike" baseline="0" dirty="0" err="1">
                <a:latin typeface="Segoe"/>
              </a:rPr>
              <a:t>object</a:t>
            </a:r>
            <a:r>
              <a:rPr lang="fr-FR" sz="1600" b="0" i="0" u="none" strike="noStrike" baseline="0" dirty="0">
                <a:latin typeface="Segoe"/>
              </a:rPr>
              <a:t>.</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Segoe"/>
              </a:rPr>
              <a:t>When you create a new object, it is assigned a page from a mixed extent. When the object grows to the point that it uses eight pages, it switches to use a uniform extent for subsequent allocations. If a new index is being created on a table that has enough rows to require more than eight pages, all allocations are made to a uniform extent.</a:t>
            </a:r>
            <a:endParaRPr sz="2000" dirty="0">
              <a:latin typeface="Segoe UI"/>
              <a:cs typeface="Segoe UI"/>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45204" cy="449580"/>
          </a:xfrm>
          <a:prstGeom prst="rect">
            <a:avLst/>
          </a:prstGeom>
        </p:spPr>
        <p:txBody>
          <a:bodyPr vert="horz" wrap="square" lIns="0" tIns="16510" rIns="0" bIns="0" rtlCol="0">
            <a:spAutoFit/>
          </a:bodyPr>
          <a:lstStyle/>
          <a:p>
            <a:pPr marL="12700">
              <a:lnSpc>
                <a:spcPct val="100000"/>
              </a:lnSpc>
              <a:spcBef>
                <a:spcPts val="130"/>
              </a:spcBef>
            </a:pPr>
            <a:r>
              <a:rPr spc="10" dirty="0"/>
              <a:t>Concurrency</a:t>
            </a:r>
            <a:r>
              <a:rPr spc="30" dirty="0"/>
              <a:t> </a:t>
            </a:r>
            <a:r>
              <a:rPr spc="15" dirty="0"/>
              <a:t>Problems</a:t>
            </a:r>
          </a:p>
        </p:txBody>
      </p:sp>
      <p:pic>
        <p:nvPicPr>
          <p:cNvPr id="5122" name="Picture 2" descr="Lost update problem in concurrent transations - SqlSkull">
            <a:extLst>
              <a:ext uri="{FF2B5EF4-FFF2-40B4-BE49-F238E27FC236}">
                <a16:creationId xmlns:a16="http://schemas.microsoft.com/office/drawing/2014/main" id="{AABD435C-81EF-CC32-10E7-DF71829AE13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76337" y="843026"/>
            <a:ext cx="6791325" cy="5905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6778551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45204" cy="449580"/>
          </a:xfrm>
          <a:prstGeom prst="rect">
            <a:avLst/>
          </a:prstGeom>
        </p:spPr>
        <p:txBody>
          <a:bodyPr vert="horz" wrap="square" lIns="0" tIns="16510" rIns="0" bIns="0" rtlCol="0">
            <a:spAutoFit/>
          </a:bodyPr>
          <a:lstStyle/>
          <a:p>
            <a:pPr marL="12700">
              <a:lnSpc>
                <a:spcPct val="100000"/>
              </a:lnSpc>
              <a:spcBef>
                <a:spcPts val="130"/>
              </a:spcBef>
            </a:pPr>
            <a:r>
              <a:rPr spc="10" dirty="0"/>
              <a:t>Concurrency</a:t>
            </a:r>
            <a:r>
              <a:rPr spc="30" dirty="0"/>
              <a:t> </a:t>
            </a:r>
            <a:r>
              <a:rPr spc="15" dirty="0"/>
              <a:t>Problems</a:t>
            </a:r>
          </a:p>
        </p:txBody>
      </p:sp>
      <p:sp>
        <p:nvSpPr>
          <p:cNvPr id="3" name="object 3"/>
          <p:cNvSpPr txBox="1"/>
          <p:nvPr/>
        </p:nvSpPr>
        <p:spPr>
          <a:xfrm>
            <a:off x="538162" y="951275"/>
            <a:ext cx="7964170" cy="3390352"/>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Non-</a:t>
            </a:r>
            <a:r>
              <a:rPr lang="fr-FR" sz="1600" b="1" i="0" u="none" strike="noStrike" baseline="0" dirty="0" err="1">
                <a:latin typeface="Segoe-Bold"/>
              </a:rPr>
              <a:t>Repeatable</a:t>
            </a:r>
            <a:r>
              <a:rPr lang="fr-FR" sz="1600" b="1" i="0" u="none" strike="noStrike" baseline="0" dirty="0">
                <a:latin typeface="Segoe-Bold"/>
              </a:rPr>
              <a:t> Read</a:t>
            </a:r>
          </a:p>
          <a:p>
            <a:pPr algn="l">
              <a:lnSpc>
                <a:spcPct val="150000"/>
              </a:lnSpc>
            </a:pPr>
            <a:r>
              <a:rPr lang="en-GB" sz="1600" b="0" i="0" u="none" strike="noStrike" baseline="0" dirty="0">
                <a:latin typeface="Segoe"/>
              </a:rPr>
              <a:t>A non-repeatable read occurs when a transaction reads different values for the same row each time the row is accessed. This happens when data is changed by another transaction in between two SELECT </a:t>
            </a:r>
            <a:r>
              <a:rPr lang="fr-FR" sz="1600" b="0" i="0" u="none" strike="noStrike" baseline="0" dirty="0" err="1">
                <a:latin typeface="Segoe"/>
              </a:rPr>
              <a:t>statements</a:t>
            </a:r>
            <a:r>
              <a:rPr lang="fr-FR" sz="1600" b="0" i="0" u="none" strike="noStrike" baseline="0" dirty="0">
                <a:latin typeface="Segoe"/>
              </a:rPr>
              <a:t>.</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Segoe"/>
              </a:rPr>
              <a:t>For example, user E begins a transaction that contains two similar SELECT statements, </a:t>
            </a:r>
            <a:r>
              <a:rPr lang="en-GB" sz="1600" b="0" i="1" u="none" strike="noStrike" baseline="0" dirty="0">
                <a:latin typeface="Segoe-Italic"/>
              </a:rPr>
              <a:t>s1 </a:t>
            </a:r>
            <a:r>
              <a:rPr lang="en-GB" sz="1600" b="0" i="0" u="none" strike="noStrike" baseline="0" dirty="0">
                <a:latin typeface="Segoe"/>
              </a:rPr>
              <a:t>and </a:t>
            </a:r>
            <a:r>
              <a:rPr lang="en-GB" sz="1600" b="0" i="1" u="none" strike="noStrike" baseline="0" dirty="0">
                <a:latin typeface="Segoe-Italic"/>
              </a:rPr>
              <a:t>s2</a:t>
            </a:r>
            <a:r>
              <a:rPr lang="en-GB" sz="1600" b="0" i="0" u="none" strike="noStrike" baseline="0" dirty="0">
                <a:latin typeface="Segoe"/>
              </a:rPr>
              <a:t>. The SELECT statement </a:t>
            </a:r>
            <a:r>
              <a:rPr lang="en-GB" sz="1600" b="0" i="1" u="none" strike="noStrike" baseline="0" dirty="0">
                <a:latin typeface="Segoe-Italic"/>
              </a:rPr>
              <a:t>s1 </a:t>
            </a:r>
            <a:r>
              <a:rPr lang="en-GB" sz="1600" b="0" i="0" u="none" strike="noStrike" baseline="0" dirty="0">
                <a:latin typeface="Segoe"/>
              </a:rPr>
              <a:t>reads value </a:t>
            </a:r>
            <a:r>
              <a:rPr lang="en-GB" sz="1600" b="0" i="1" u="none" strike="noStrike" baseline="0" dirty="0">
                <a:latin typeface="Segoe-Italic"/>
              </a:rPr>
              <a:t>x</a:t>
            </a:r>
            <a:r>
              <a:rPr lang="en-GB" sz="1600" b="0" i="0" u="none" strike="noStrike" baseline="0" dirty="0">
                <a:latin typeface="Segoe"/>
              </a:rPr>
              <a:t>, and then does some processing. Another user, user F, modifies value </a:t>
            </a:r>
            <a:r>
              <a:rPr lang="en-GB" sz="1600" b="0" i="1" u="none" strike="noStrike" baseline="0" dirty="0">
                <a:latin typeface="Segoe-Italic"/>
              </a:rPr>
              <a:t>x </a:t>
            </a:r>
            <a:r>
              <a:rPr lang="en-GB" sz="1600" b="0" i="0" u="none" strike="noStrike" baseline="0" dirty="0">
                <a:latin typeface="Segoe"/>
              </a:rPr>
              <a:t>to </a:t>
            </a:r>
            <a:r>
              <a:rPr lang="en-GB" sz="1600" b="0" i="1" u="none" strike="noStrike" baseline="0" dirty="0">
                <a:latin typeface="Segoe-Italic"/>
              </a:rPr>
              <a:t>y </a:t>
            </a:r>
            <a:r>
              <a:rPr lang="en-GB" sz="1600" b="0" i="0" u="none" strike="noStrike" baseline="0" dirty="0">
                <a:latin typeface="Segoe"/>
              </a:rPr>
              <a:t>while user E is executing other queries. When user E subsequently executes </a:t>
            </a:r>
            <a:r>
              <a:rPr lang="en-GB" sz="1600" b="0" i="1" u="none" strike="noStrike" baseline="0" dirty="0">
                <a:latin typeface="Segoe-Italic"/>
              </a:rPr>
              <a:t>s2</a:t>
            </a:r>
            <a:r>
              <a:rPr lang="en-GB" sz="1600" b="0" i="0" u="none" strike="noStrike" baseline="0" dirty="0">
                <a:latin typeface="Segoe"/>
              </a:rPr>
              <a:t>, the value </a:t>
            </a:r>
            <a:r>
              <a:rPr lang="en-GB" sz="1600" b="0" i="1" u="none" strike="noStrike" baseline="0" dirty="0">
                <a:latin typeface="Segoe-Italic"/>
              </a:rPr>
              <a:t>y </a:t>
            </a:r>
            <a:r>
              <a:rPr lang="en-GB" sz="1600" b="0" i="0" u="none" strike="noStrike" baseline="0" dirty="0">
                <a:latin typeface="Segoe"/>
              </a:rPr>
              <a:t>is returned instead of the initial </a:t>
            </a:r>
            <a:r>
              <a:rPr lang="en-GB" sz="1600" b="0" i="1" u="none" strike="noStrike" baseline="0" dirty="0">
                <a:latin typeface="Segoe-Italic"/>
              </a:rPr>
              <a:t>x</a:t>
            </a:r>
            <a:r>
              <a:rPr lang="en-GB" sz="1600" b="0" i="0" u="none" strike="noStrike" baseline="0" dirty="0">
                <a:latin typeface="Segoe"/>
              </a:rPr>
              <a:t>.</a:t>
            </a:r>
            <a:endParaRPr sz="1400" dirty="0">
              <a:latin typeface="Segoe UI"/>
              <a:cs typeface="Segoe UI"/>
            </a:endParaRPr>
          </a:p>
        </p:txBody>
      </p:sp>
    </p:spTree>
    <p:extLst>
      <p:ext uri="{BB962C8B-B14F-4D97-AF65-F5344CB8AC3E}">
        <p14:creationId xmlns:p14="http://schemas.microsoft.com/office/powerpoint/2010/main" val="120397561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45204" cy="449580"/>
          </a:xfrm>
          <a:prstGeom prst="rect">
            <a:avLst/>
          </a:prstGeom>
        </p:spPr>
        <p:txBody>
          <a:bodyPr vert="horz" wrap="square" lIns="0" tIns="16510" rIns="0" bIns="0" rtlCol="0">
            <a:spAutoFit/>
          </a:bodyPr>
          <a:lstStyle/>
          <a:p>
            <a:pPr marL="12700">
              <a:lnSpc>
                <a:spcPct val="100000"/>
              </a:lnSpc>
              <a:spcBef>
                <a:spcPts val="130"/>
              </a:spcBef>
            </a:pPr>
            <a:r>
              <a:rPr spc="10" dirty="0"/>
              <a:t>Concurrency</a:t>
            </a:r>
            <a:r>
              <a:rPr spc="30" dirty="0"/>
              <a:t> </a:t>
            </a:r>
            <a:r>
              <a:rPr spc="15" dirty="0"/>
              <a:t>Problems</a:t>
            </a:r>
          </a:p>
        </p:txBody>
      </p:sp>
      <p:pic>
        <p:nvPicPr>
          <p:cNvPr id="6146" name="Picture 2" descr="Non-Repeatable Read Concurrency Problem - Dot Net Tutorials">
            <a:extLst>
              <a:ext uri="{FF2B5EF4-FFF2-40B4-BE49-F238E27FC236}">
                <a16:creationId xmlns:a16="http://schemas.microsoft.com/office/drawing/2014/main" id="{5EDCBC6F-6162-F808-3C28-3E4958DC523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47813" y="1657350"/>
            <a:ext cx="6048375" cy="3543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5682704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45204" cy="449580"/>
          </a:xfrm>
          <a:prstGeom prst="rect">
            <a:avLst/>
          </a:prstGeom>
        </p:spPr>
        <p:txBody>
          <a:bodyPr vert="horz" wrap="square" lIns="0" tIns="16510" rIns="0" bIns="0" rtlCol="0">
            <a:spAutoFit/>
          </a:bodyPr>
          <a:lstStyle/>
          <a:p>
            <a:pPr marL="12700">
              <a:lnSpc>
                <a:spcPct val="100000"/>
              </a:lnSpc>
              <a:spcBef>
                <a:spcPts val="130"/>
              </a:spcBef>
            </a:pPr>
            <a:r>
              <a:rPr spc="10" dirty="0"/>
              <a:t>Concurrency</a:t>
            </a:r>
            <a:r>
              <a:rPr spc="30" dirty="0"/>
              <a:t> </a:t>
            </a:r>
            <a:r>
              <a:rPr spc="15" dirty="0"/>
              <a:t>Problems</a:t>
            </a:r>
          </a:p>
        </p:txBody>
      </p:sp>
      <p:sp>
        <p:nvSpPr>
          <p:cNvPr id="3" name="object 3"/>
          <p:cNvSpPr txBox="1"/>
          <p:nvPr/>
        </p:nvSpPr>
        <p:spPr>
          <a:xfrm>
            <a:off x="538162" y="951275"/>
            <a:ext cx="7964170" cy="4129015"/>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Phantom Read</a:t>
            </a:r>
          </a:p>
          <a:p>
            <a:pPr algn="l">
              <a:lnSpc>
                <a:spcPct val="150000"/>
              </a:lnSpc>
            </a:pPr>
            <a:r>
              <a:rPr lang="en-GB" sz="1600" b="0" i="0" u="none" strike="noStrike" baseline="0" dirty="0">
                <a:latin typeface="Segoe"/>
              </a:rPr>
              <a:t>A phantom read is a variation of a non-repeatable read. Phantom reads occur when one transaction carries out a DELETE operation or an INSERT operation against a row that belongs to the range of rows being read by another transaction.</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For example, user G has two similar SELECT statements, </a:t>
            </a:r>
            <a:r>
              <a:rPr lang="en-GB" sz="1600" b="0" i="1" u="none" strike="noStrike" baseline="0" dirty="0">
                <a:latin typeface="Segoe-Italic"/>
              </a:rPr>
              <a:t>s1 </a:t>
            </a:r>
            <a:r>
              <a:rPr lang="en-GB" sz="1600" b="0" i="0" u="none" strike="noStrike" baseline="0" dirty="0">
                <a:latin typeface="Segoe"/>
              </a:rPr>
              <a:t>and </a:t>
            </a:r>
            <a:r>
              <a:rPr lang="en-GB" sz="1600" b="0" i="1" u="none" strike="noStrike" baseline="0" dirty="0">
                <a:latin typeface="Segoe-Italic"/>
              </a:rPr>
              <a:t>s2</a:t>
            </a:r>
            <a:r>
              <a:rPr lang="en-GB" sz="1600" b="0" i="0" u="none" strike="noStrike" baseline="0" dirty="0">
                <a:latin typeface="Segoe"/>
              </a:rPr>
              <a:t>, within a transaction; the SELECT statement </a:t>
            </a:r>
            <a:r>
              <a:rPr lang="en-GB" sz="1600" b="0" i="1" u="none" strike="noStrike" baseline="0" dirty="0">
                <a:latin typeface="Segoe-Italic"/>
              </a:rPr>
              <a:t>s1 </a:t>
            </a:r>
            <a:r>
              <a:rPr lang="en-GB" sz="1600" b="0" i="0" u="none" strike="noStrike" baseline="0" dirty="0">
                <a:latin typeface="Segoe"/>
              </a:rPr>
              <a:t>reads the count of rows as </a:t>
            </a:r>
            <a:r>
              <a:rPr lang="en-GB" sz="1600" b="0" i="1" u="none" strike="noStrike" baseline="0" dirty="0">
                <a:latin typeface="Segoe-Italic"/>
              </a:rPr>
              <a:t>n</a:t>
            </a:r>
            <a:r>
              <a:rPr lang="en-GB" sz="1600" b="0" i="0" u="none" strike="noStrike" baseline="0" dirty="0">
                <a:latin typeface="Segoe"/>
              </a:rPr>
              <a:t>, and then does other processing. Meanwhile, another user, user H, deletes a row from the range of rows being read by select statement </a:t>
            </a:r>
            <a:r>
              <a:rPr lang="en-GB" sz="1600" b="0" i="1" u="none" strike="noStrike" baseline="0" dirty="0">
                <a:latin typeface="Segoe-Italic"/>
              </a:rPr>
              <a:t>s1 </a:t>
            </a:r>
            <a:r>
              <a:rPr lang="en-GB" sz="1600" b="0" i="0" u="none" strike="noStrike" baseline="0" dirty="0">
                <a:latin typeface="Segoe"/>
              </a:rPr>
              <a:t>and </a:t>
            </a:r>
            <a:r>
              <a:rPr lang="en-GB" sz="1600" b="0" i="1" u="none" strike="noStrike" baseline="0" dirty="0">
                <a:latin typeface="Segoe-Italic"/>
              </a:rPr>
              <a:t>s2</a:t>
            </a:r>
            <a:r>
              <a:rPr lang="en-GB" sz="1600" b="0" i="0" u="none" strike="noStrike" baseline="0" dirty="0">
                <a:latin typeface="Segoe"/>
              </a:rPr>
              <a:t>. When user G returns to execute </a:t>
            </a:r>
            <a:r>
              <a:rPr lang="en-GB" sz="1600" b="0" i="1" u="none" strike="noStrike" baseline="0" dirty="0">
                <a:latin typeface="Segoe-Italic"/>
              </a:rPr>
              <a:t>s2</a:t>
            </a:r>
            <a:r>
              <a:rPr lang="en-GB" sz="1600" b="0" i="0" u="none" strike="noStrike" baseline="0" dirty="0">
                <a:latin typeface="Segoe"/>
              </a:rPr>
              <a:t>, the row count is </a:t>
            </a:r>
            <a:r>
              <a:rPr lang="en-GB" sz="1600" b="0" i="1" u="none" strike="noStrike" baseline="0" dirty="0">
                <a:latin typeface="Segoe-Italic"/>
              </a:rPr>
              <a:t>n</a:t>
            </a:r>
            <a:r>
              <a:rPr lang="en-GB" sz="1600" b="0" i="0" u="none" strike="noStrike" baseline="0" dirty="0">
                <a:latin typeface="Segoe"/>
              </a:rPr>
              <a:t>-</a:t>
            </a:r>
            <a:r>
              <a:rPr lang="en-GB" sz="1600" b="0" i="1" u="none" strike="noStrike" baseline="0" dirty="0">
                <a:latin typeface="Segoe-Italic"/>
              </a:rPr>
              <a:t>1</a:t>
            </a:r>
            <a:r>
              <a:rPr lang="en-GB" sz="1600" b="0" i="0" u="none" strike="noStrike" baseline="0" dirty="0">
                <a:latin typeface="Segoe"/>
              </a:rPr>
              <a:t>. The SELECT statement </a:t>
            </a:r>
            <a:r>
              <a:rPr lang="en-GB" sz="1600" b="0" i="1" u="none" strike="noStrike" baseline="0" dirty="0">
                <a:latin typeface="Segoe-Italic"/>
              </a:rPr>
              <a:t>s1 </a:t>
            </a:r>
            <a:r>
              <a:rPr lang="en-GB" sz="1600" b="0" i="0" u="none" strike="noStrike" baseline="0" dirty="0">
                <a:latin typeface="Segoe"/>
              </a:rPr>
              <a:t>returns a phantom read for a row that does not exist at the end of user G’s transaction.</a:t>
            </a:r>
            <a:endParaRPr sz="1600" dirty="0">
              <a:latin typeface="Segoe UI"/>
              <a:cs typeface="Segoe UI"/>
            </a:endParaRPr>
          </a:p>
        </p:txBody>
      </p:sp>
    </p:spTree>
    <p:extLst>
      <p:ext uri="{BB962C8B-B14F-4D97-AF65-F5344CB8AC3E}">
        <p14:creationId xmlns:p14="http://schemas.microsoft.com/office/powerpoint/2010/main" val="3494031335"/>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45204" cy="449580"/>
          </a:xfrm>
          <a:prstGeom prst="rect">
            <a:avLst/>
          </a:prstGeom>
        </p:spPr>
        <p:txBody>
          <a:bodyPr vert="horz" wrap="square" lIns="0" tIns="16510" rIns="0" bIns="0" rtlCol="0">
            <a:spAutoFit/>
          </a:bodyPr>
          <a:lstStyle/>
          <a:p>
            <a:pPr marL="12700">
              <a:lnSpc>
                <a:spcPct val="100000"/>
              </a:lnSpc>
              <a:spcBef>
                <a:spcPts val="130"/>
              </a:spcBef>
            </a:pPr>
            <a:r>
              <a:rPr spc="10" dirty="0"/>
              <a:t>Concurrency</a:t>
            </a:r>
            <a:r>
              <a:rPr spc="30" dirty="0"/>
              <a:t> </a:t>
            </a:r>
            <a:r>
              <a:rPr spc="15" dirty="0"/>
              <a:t>Problems</a:t>
            </a:r>
          </a:p>
        </p:txBody>
      </p:sp>
      <p:pic>
        <p:nvPicPr>
          <p:cNvPr id="7170" name="Picture 2" descr="Phantom Read Problem in SQL Server with Examples - Dot Net Tutorials">
            <a:extLst>
              <a:ext uri="{FF2B5EF4-FFF2-40B4-BE49-F238E27FC236}">
                <a16:creationId xmlns:a16="http://schemas.microsoft.com/office/drawing/2014/main" id="{1181B4D3-FFC0-A790-E402-E86C29BAA98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271588" y="1066800"/>
            <a:ext cx="6600825" cy="4724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4862879"/>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45204" cy="449580"/>
          </a:xfrm>
          <a:prstGeom prst="rect">
            <a:avLst/>
          </a:prstGeom>
        </p:spPr>
        <p:txBody>
          <a:bodyPr vert="horz" wrap="square" lIns="0" tIns="16510" rIns="0" bIns="0" rtlCol="0">
            <a:spAutoFit/>
          </a:bodyPr>
          <a:lstStyle/>
          <a:p>
            <a:pPr marL="12700">
              <a:lnSpc>
                <a:spcPct val="100000"/>
              </a:lnSpc>
              <a:spcBef>
                <a:spcPts val="130"/>
              </a:spcBef>
            </a:pPr>
            <a:r>
              <a:rPr spc="10" dirty="0"/>
              <a:t>Concurrency</a:t>
            </a:r>
            <a:r>
              <a:rPr spc="30" dirty="0"/>
              <a:t> </a:t>
            </a:r>
            <a:r>
              <a:rPr spc="15" dirty="0"/>
              <a:t>Problems</a:t>
            </a:r>
          </a:p>
        </p:txBody>
      </p:sp>
      <p:sp>
        <p:nvSpPr>
          <p:cNvPr id="3" name="object 3"/>
          <p:cNvSpPr txBox="1"/>
          <p:nvPr/>
        </p:nvSpPr>
        <p:spPr>
          <a:xfrm>
            <a:off x="538162" y="951275"/>
            <a:ext cx="7964170" cy="3390352"/>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Double Read</a:t>
            </a:r>
          </a:p>
          <a:p>
            <a:pPr algn="l">
              <a:lnSpc>
                <a:spcPct val="150000"/>
              </a:lnSpc>
            </a:pPr>
            <a:r>
              <a:rPr lang="en-GB" sz="1600" b="0" i="0" u="none" strike="noStrike" baseline="0" dirty="0">
                <a:latin typeface="Segoe"/>
              </a:rPr>
              <a:t>A double read occurs when a transaction reads the same row value twice when reading a range of rows. This happens when the row value that defines the range is updated by another transaction while the </a:t>
            </a:r>
            <a:r>
              <a:rPr lang="fr-FR" sz="1600" b="0" i="0" u="none" strike="noStrike" baseline="0" dirty="0">
                <a:latin typeface="Segoe"/>
              </a:rPr>
              <a:t>range </a:t>
            </a:r>
            <a:r>
              <a:rPr lang="fr-FR" sz="1600" b="0" i="0" u="none" strike="noStrike" baseline="0" dirty="0" err="1">
                <a:latin typeface="Segoe"/>
              </a:rPr>
              <a:t>is</a:t>
            </a:r>
            <a:r>
              <a:rPr lang="fr-FR" sz="1600" b="0" i="0" u="none" strike="noStrike" baseline="0" dirty="0">
                <a:latin typeface="Segoe"/>
              </a:rPr>
              <a:t> </a:t>
            </a:r>
            <a:r>
              <a:rPr lang="fr-FR" sz="1600" b="0" i="0" u="none" strike="noStrike" baseline="0" dirty="0" err="1">
                <a:latin typeface="Segoe"/>
              </a:rPr>
              <a:t>being</a:t>
            </a:r>
            <a:r>
              <a:rPr lang="fr-FR" sz="1600" b="0" i="0" u="none" strike="noStrike" baseline="0" dirty="0">
                <a:latin typeface="Segoe"/>
              </a:rPr>
              <a:t> </a:t>
            </a:r>
            <a:r>
              <a:rPr lang="fr-FR" sz="1600" b="0" i="0" u="none" strike="noStrike" baseline="0" dirty="0" err="1">
                <a:latin typeface="Segoe"/>
              </a:rPr>
              <a:t>read</a:t>
            </a:r>
            <a:r>
              <a:rPr lang="fr-FR" sz="1600" b="0" i="0" u="none" strike="noStrike" baseline="0" dirty="0">
                <a:latin typeface="Segoe"/>
              </a:rPr>
              <a:t>.</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Segoe"/>
              </a:rPr>
              <a:t>For example, user I executes a SELECT statement that returns rows with values in a range </a:t>
            </a:r>
            <a:r>
              <a:rPr lang="en-GB" sz="1600" b="0" i="1" u="none" strike="noStrike" baseline="0" dirty="0">
                <a:latin typeface="Segoe-Italic"/>
              </a:rPr>
              <a:t>a </a:t>
            </a:r>
            <a:r>
              <a:rPr lang="en-GB" sz="1600" b="0" i="0" u="none" strike="noStrike" baseline="0" dirty="0">
                <a:latin typeface="Segoe"/>
              </a:rPr>
              <a:t>to </a:t>
            </a:r>
            <a:r>
              <a:rPr lang="en-GB" sz="1600" b="0" i="1" u="none" strike="noStrike" baseline="0" dirty="0">
                <a:latin typeface="Segoe-Italic"/>
              </a:rPr>
              <a:t>z</a:t>
            </a:r>
            <a:r>
              <a:rPr lang="en-GB" sz="1600" b="0" i="0" u="none" strike="noStrike" baseline="0" dirty="0">
                <a:latin typeface="Segoe"/>
              </a:rPr>
              <a:t>, that is implemented as an index scan. After the scan has read rows with value </a:t>
            </a:r>
            <a:r>
              <a:rPr lang="en-GB" sz="1600" b="0" i="1" u="none" strike="noStrike" baseline="0" dirty="0">
                <a:latin typeface="Segoe-Italic"/>
              </a:rPr>
              <a:t>a</a:t>
            </a:r>
            <a:r>
              <a:rPr lang="en-GB" sz="1600" b="0" i="0" u="none" strike="noStrike" baseline="0" dirty="0">
                <a:latin typeface="Segoe"/>
              </a:rPr>
              <a:t>, but before the scan completes, </a:t>
            </a:r>
            <a:r>
              <a:rPr lang="fr-FR" sz="1600" b="0" i="0" u="none" strike="noStrike" baseline="0" dirty="0" err="1">
                <a:latin typeface="Segoe"/>
              </a:rPr>
              <a:t>another</a:t>
            </a:r>
            <a:r>
              <a:rPr lang="fr-FR" sz="1600" b="0" i="0" u="none" strike="noStrike" baseline="0" dirty="0">
                <a:latin typeface="Segoe"/>
              </a:rPr>
              <a:t> user, user J, </a:t>
            </a:r>
            <a:r>
              <a:rPr lang="en-GB" sz="1600" b="0" i="0" u="none" strike="noStrike" baseline="0" dirty="0">
                <a:latin typeface="Segoe"/>
              </a:rPr>
              <a:t>updates a row with value </a:t>
            </a:r>
            <a:r>
              <a:rPr lang="en-GB" sz="1600" b="0" i="1" u="none" strike="noStrike" baseline="0" dirty="0">
                <a:latin typeface="Segoe-Italic"/>
              </a:rPr>
              <a:t>a </a:t>
            </a:r>
            <a:r>
              <a:rPr lang="en-GB" sz="1600" b="0" i="0" u="none" strike="noStrike" baseline="0" dirty="0">
                <a:latin typeface="Segoe"/>
              </a:rPr>
              <a:t>to value </a:t>
            </a:r>
            <a:r>
              <a:rPr lang="en-GB" sz="1600" b="0" i="1" u="none" strike="noStrike" baseline="0" dirty="0">
                <a:latin typeface="Segoe-Italic"/>
              </a:rPr>
              <a:t>z</a:t>
            </a:r>
            <a:r>
              <a:rPr lang="en-GB" sz="1600" b="0" i="0" u="none" strike="noStrike" baseline="0" dirty="0">
                <a:latin typeface="Segoe"/>
              </a:rPr>
              <a:t>. The updated row is read again when the scan reaches rows with value </a:t>
            </a:r>
            <a:r>
              <a:rPr lang="en-GB" sz="1600" b="0" i="1" u="none" strike="noStrike" baseline="0" dirty="0">
                <a:latin typeface="Segoe-Italic"/>
              </a:rPr>
              <a:t>z</a:t>
            </a:r>
            <a:r>
              <a:rPr lang="en-GB" sz="1600" b="0" i="0" u="none" strike="noStrike" baseline="0" dirty="0">
                <a:latin typeface="Segoe"/>
              </a:rPr>
              <a:t>.</a:t>
            </a:r>
            <a:endParaRPr sz="1600" dirty="0">
              <a:latin typeface="Segoe UI"/>
              <a:cs typeface="Segoe UI"/>
            </a:endParaRPr>
          </a:p>
        </p:txBody>
      </p:sp>
    </p:spTree>
    <p:extLst>
      <p:ext uri="{BB962C8B-B14F-4D97-AF65-F5344CB8AC3E}">
        <p14:creationId xmlns:p14="http://schemas.microsoft.com/office/powerpoint/2010/main" val="359624781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86250" cy="449580"/>
          </a:xfrm>
          <a:prstGeom prst="rect">
            <a:avLst/>
          </a:prstGeom>
        </p:spPr>
        <p:txBody>
          <a:bodyPr vert="horz" wrap="square" lIns="0" tIns="16510" rIns="0" bIns="0" rtlCol="0">
            <a:spAutoFit/>
          </a:bodyPr>
          <a:lstStyle/>
          <a:p>
            <a:pPr marL="12700">
              <a:lnSpc>
                <a:spcPct val="100000"/>
              </a:lnSpc>
              <a:spcBef>
                <a:spcPts val="130"/>
              </a:spcBef>
            </a:pPr>
            <a:r>
              <a:rPr spc="15" dirty="0"/>
              <a:t>Transaction</a:t>
            </a:r>
            <a:r>
              <a:rPr spc="-35" dirty="0"/>
              <a:t> </a:t>
            </a:r>
            <a:r>
              <a:rPr spc="20" dirty="0"/>
              <a:t>Isolation</a:t>
            </a:r>
            <a:r>
              <a:rPr spc="-30" dirty="0"/>
              <a:t> </a:t>
            </a:r>
            <a:r>
              <a:rPr spc="-5" dirty="0"/>
              <a:t>Levels</a:t>
            </a:r>
          </a:p>
        </p:txBody>
      </p:sp>
      <p:sp>
        <p:nvSpPr>
          <p:cNvPr id="3" name="object 3"/>
          <p:cNvSpPr txBox="1"/>
          <p:nvPr/>
        </p:nvSpPr>
        <p:spPr>
          <a:xfrm>
            <a:off x="538162" y="951275"/>
            <a:ext cx="7843838" cy="4498347"/>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You can use transaction isolation levels to control the extent to which one transaction is isolated from another, and to switch between pessimistic and optimistic concurrency models. Transaction isolation levels can be defined in terms of which of the concurrency problems (that you learned about earlier in this lesson) are permitted. A transaction </a:t>
            </a:r>
            <a:r>
              <a:rPr lang="fr-FR" sz="1600" b="0" i="0" u="none" strike="noStrike" baseline="0" dirty="0">
                <a:latin typeface="Segoe"/>
              </a:rPr>
              <a:t>isolation </a:t>
            </a:r>
            <a:r>
              <a:rPr lang="fr-FR" sz="1600" b="0" i="0" u="none" strike="noStrike" baseline="0" dirty="0" err="1">
                <a:latin typeface="Segoe"/>
              </a:rPr>
              <a:t>level</a:t>
            </a:r>
            <a:r>
              <a:rPr lang="fr-FR" sz="1600" b="0" i="0" u="none" strike="noStrike" baseline="0" dirty="0">
                <a:latin typeface="Segoe"/>
              </a:rPr>
              <a:t> </a:t>
            </a:r>
            <a:r>
              <a:rPr lang="fr-FR" sz="1600" b="0" i="0" u="none" strike="noStrike" baseline="0" dirty="0" err="1">
                <a:latin typeface="Segoe"/>
              </a:rPr>
              <a:t>controls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Whether locks should be acquired when data is being read and the type of locks to be </a:t>
            </a:r>
            <a:r>
              <a:rPr lang="fr-FR" sz="1600" b="0" i="0" u="none" strike="noStrike" baseline="0" dirty="0" err="1">
                <a:latin typeface="Segoe"/>
              </a:rPr>
              <a:t>acquired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The duration that the locks are held.</a:t>
            </a:r>
          </a:p>
          <a:p>
            <a:pPr marL="285750" indent="-285750" algn="l">
              <a:lnSpc>
                <a:spcPct val="150000"/>
              </a:lnSpc>
              <a:buFont typeface="Arial" panose="020B0604020202020204" pitchFamily="34" charset="0"/>
              <a:buChar char="•"/>
            </a:pPr>
            <a:r>
              <a:rPr lang="en-GB" sz="1600" b="0" i="0" u="none" strike="noStrike" baseline="0" dirty="0">
                <a:latin typeface="Segoe"/>
              </a:rPr>
              <a:t>Whether a read operation accessing rows being modified by another transaction:</a:t>
            </a:r>
          </a:p>
          <a:p>
            <a:pPr marL="742950" lvl="1" indent="-285750">
              <a:lnSpc>
                <a:spcPct val="150000"/>
              </a:lnSpc>
              <a:buFont typeface="Arial" panose="020B0604020202020204" pitchFamily="34" charset="0"/>
              <a:buChar char="•"/>
            </a:pPr>
            <a:r>
              <a:rPr lang="en-GB" sz="1600" b="0" i="0" u="none" strike="noStrike" baseline="0" dirty="0">
                <a:latin typeface="Segoe"/>
              </a:rPr>
              <a:t>Is blocked until the exclusive lock on the row is released.</a:t>
            </a:r>
          </a:p>
          <a:p>
            <a:pPr marL="742950" lvl="1" indent="-285750">
              <a:lnSpc>
                <a:spcPct val="150000"/>
              </a:lnSpc>
              <a:buFont typeface="Arial" panose="020B0604020202020204" pitchFamily="34" charset="0"/>
              <a:buChar char="•"/>
            </a:pPr>
            <a:r>
              <a:rPr lang="en-GB" sz="1600" b="0" i="0" u="none" strike="noStrike" baseline="0" dirty="0">
                <a:latin typeface="Segoe"/>
              </a:rPr>
              <a:t>Fetches the committed data present at the time the transaction started.</a:t>
            </a:r>
          </a:p>
          <a:p>
            <a:pPr marL="742950" lvl="1" indent="-285750">
              <a:lnSpc>
                <a:spcPct val="150000"/>
              </a:lnSpc>
              <a:buFont typeface="Arial" panose="020B0604020202020204" pitchFamily="34" charset="0"/>
              <a:buChar char="•"/>
            </a:pPr>
            <a:r>
              <a:rPr lang="en-GB" sz="1600" b="0" i="0" u="none" strike="noStrike" baseline="0" dirty="0">
                <a:latin typeface="Segoe"/>
              </a:rPr>
              <a:t>Reads the uncommitted data modification.</a:t>
            </a:r>
            <a:endParaRPr sz="1600" dirty="0">
              <a:latin typeface="Segoe UI"/>
              <a:cs typeface="Segoe UI"/>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86250" cy="449580"/>
          </a:xfrm>
          <a:prstGeom prst="rect">
            <a:avLst/>
          </a:prstGeom>
        </p:spPr>
        <p:txBody>
          <a:bodyPr vert="horz" wrap="square" lIns="0" tIns="16510" rIns="0" bIns="0" rtlCol="0">
            <a:spAutoFit/>
          </a:bodyPr>
          <a:lstStyle/>
          <a:p>
            <a:pPr marL="12700">
              <a:lnSpc>
                <a:spcPct val="100000"/>
              </a:lnSpc>
              <a:spcBef>
                <a:spcPts val="130"/>
              </a:spcBef>
            </a:pPr>
            <a:r>
              <a:rPr spc="15" dirty="0"/>
              <a:t>Transaction</a:t>
            </a:r>
            <a:r>
              <a:rPr spc="-35" dirty="0"/>
              <a:t> </a:t>
            </a:r>
            <a:r>
              <a:rPr spc="20" dirty="0"/>
              <a:t>Isolation</a:t>
            </a:r>
            <a:r>
              <a:rPr spc="-30" dirty="0"/>
              <a:t> </a:t>
            </a:r>
            <a:r>
              <a:rPr spc="-5" dirty="0"/>
              <a:t>Levels</a:t>
            </a:r>
          </a:p>
        </p:txBody>
      </p:sp>
      <p:sp>
        <p:nvSpPr>
          <p:cNvPr id="3" name="object 3"/>
          <p:cNvSpPr txBox="1"/>
          <p:nvPr/>
        </p:nvSpPr>
        <p:spPr>
          <a:xfrm>
            <a:off x="538162" y="951275"/>
            <a:ext cx="7843838" cy="3390352"/>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The transaction isolation level controls only whether locks are to be acquired or not for read operations; write operations will always acquire an exclusive lock on the data they modify and hold the lock until the transaction finishes, whatever the isolation level of transaction.</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Isolation levels represent a trade-off between concurrency and consistency of data reads. At lower isolation levels, more concurrent data access is possible, but you experience more concurrency problems.  At higher isolation levels, concurrency is reduced, but you experience fewer concurrency problems.</a:t>
            </a:r>
            <a:endParaRPr sz="1600" dirty="0">
              <a:latin typeface="Segoe UI"/>
              <a:cs typeface="Segoe UI"/>
            </a:endParaRPr>
          </a:p>
        </p:txBody>
      </p:sp>
    </p:spTree>
    <p:extLst>
      <p:ext uri="{BB962C8B-B14F-4D97-AF65-F5344CB8AC3E}">
        <p14:creationId xmlns:p14="http://schemas.microsoft.com/office/powerpoint/2010/main" val="7342579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86250" cy="449580"/>
          </a:xfrm>
          <a:prstGeom prst="rect">
            <a:avLst/>
          </a:prstGeom>
        </p:spPr>
        <p:txBody>
          <a:bodyPr vert="horz" wrap="square" lIns="0" tIns="16510" rIns="0" bIns="0" rtlCol="0">
            <a:spAutoFit/>
          </a:bodyPr>
          <a:lstStyle/>
          <a:p>
            <a:pPr marL="12700">
              <a:lnSpc>
                <a:spcPct val="100000"/>
              </a:lnSpc>
              <a:spcBef>
                <a:spcPts val="130"/>
              </a:spcBef>
            </a:pPr>
            <a:r>
              <a:rPr spc="15" dirty="0"/>
              <a:t>Transaction</a:t>
            </a:r>
            <a:r>
              <a:rPr spc="-35" dirty="0"/>
              <a:t> </a:t>
            </a:r>
            <a:r>
              <a:rPr spc="20" dirty="0"/>
              <a:t>Isolation</a:t>
            </a:r>
            <a:r>
              <a:rPr spc="-30" dirty="0"/>
              <a:t> </a:t>
            </a:r>
            <a:r>
              <a:rPr spc="-5" dirty="0"/>
              <a:t>Levels</a:t>
            </a:r>
          </a:p>
        </p:txBody>
      </p:sp>
      <p:sp>
        <p:nvSpPr>
          <p:cNvPr id="3" name="object 3"/>
          <p:cNvSpPr txBox="1"/>
          <p:nvPr/>
        </p:nvSpPr>
        <p:spPr>
          <a:xfrm>
            <a:off x="538162" y="951275"/>
            <a:ext cx="7843838" cy="4734886"/>
          </a:xfrm>
          <a:prstGeom prst="rect">
            <a:avLst/>
          </a:prstGeom>
        </p:spPr>
        <p:txBody>
          <a:bodyPr vert="horz" wrap="square" lIns="0" tIns="111125" rIns="0" bIns="0" rtlCol="0">
            <a:spAutoFit/>
          </a:bodyPr>
          <a:lstStyle/>
          <a:p>
            <a:pPr algn="l"/>
            <a:r>
              <a:rPr lang="fr-FR" sz="1800" b="1" i="0" u="none" strike="noStrike" baseline="0" dirty="0">
                <a:latin typeface="Segoe-Bold"/>
              </a:rPr>
              <a:t>READ UNCOMMITTED</a:t>
            </a:r>
          </a:p>
          <a:p>
            <a:pPr algn="l">
              <a:lnSpc>
                <a:spcPct val="150000"/>
              </a:lnSpc>
            </a:pPr>
            <a:r>
              <a:rPr lang="en-GB" sz="1600" b="0" i="0" u="none" strike="noStrike" baseline="0" dirty="0">
                <a:latin typeface="Segoe"/>
              </a:rPr>
              <a:t>READ UNCOMMITTED is the lowest level of isolation available in SQL Server. The READ UNCOMMITTED isolation level has the following properties:</a:t>
            </a:r>
          </a:p>
          <a:p>
            <a:pPr marL="285750" indent="-285750" algn="l">
              <a:lnSpc>
                <a:spcPct val="150000"/>
              </a:lnSpc>
              <a:buFont typeface="Arial" panose="020B0604020202020204" pitchFamily="34" charset="0"/>
              <a:buChar char="•"/>
            </a:pPr>
            <a:r>
              <a:rPr lang="en-GB" sz="1600" b="0" i="0" u="none" strike="noStrike" baseline="0" dirty="0">
                <a:latin typeface="Segoe"/>
              </a:rPr>
              <a:t>No locks are taken for data being read.</a:t>
            </a:r>
          </a:p>
          <a:p>
            <a:pPr marL="285750" indent="-285750" algn="l">
              <a:lnSpc>
                <a:spcPct val="150000"/>
              </a:lnSpc>
              <a:buFont typeface="Arial" panose="020B0604020202020204" pitchFamily="34" charset="0"/>
              <a:buChar char="•"/>
            </a:pPr>
            <a:r>
              <a:rPr lang="en-GB" sz="1600" b="0" i="0" u="none" strike="noStrike" baseline="0" dirty="0">
                <a:latin typeface="Segoe"/>
              </a:rPr>
              <a:t>During read operations, a lock is taken to protect the underlying database schema from being </a:t>
            </a:r>
            <a:r>
              <a:rPr lang="fr-FR" sz="1600" b="0" i="0" u="none" strike="noStrike" baseline="0" dirty="0" err="1">
                <a:latin typeface="Segoe"/>
              </a:rPr>
              <a:t>modified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Readers do not block writers, and writers do not block readers; however, writers do block writers.</a:t>
            </a:r>
          </a:p>
          <a:p>
            <a:pPr marL="285750" indent="-285750" algn="l">
              <a:lnSpc>
                <a:spcPct val="150000"/>
              </a:lnSpc>
              <a:buFont typeface="Arial" panose="020B0604020202020204" pitchFamily="34" charset="0"/>
              <a:buChar char="•"/>
            </a:pPr>
            <a:r>
              <a:rPr lang="en-GB" sz="1600" b="0" i="0" u="none" strike="noStrike" baseline="0" dirty="0">
                <a:latin typeface="Segoe"/>
              </a:rPr>
              <a:t>All of the concurrency problems (dirty reads, non-repeatable reads, double reads, and phantom </a:t>
            </a:r>
            <a:r>
              <a:rPr lang="fr-FR" sz="1600" b="0" i="0" u="none" strike="noStrike" baseline="0" dirty="0" err="1">
                <a:latin typeface="Segoe"/>
              </a:rPr>
              <a:t>reads</a:t>
            </a:r>
            <a:r>
              <a:rPr lang="fr-FR" sz="1600" b="0" i="0" u="none" strike="noStrike" baseline="0" dirty="0">
                <a:latin typeface="Segoe"/>
              </a:rPr>
              <a:t>) can </a:t>
            </a:r>
            <a:r>
              <a:rPr lang="fr-FR" sz="1600" b="0" i="0" u="none" strike="noStrike" baseline="0" dirty="0" err="1">
                <a:latin typeface="Segoe"/>
              </a:rPr>
              <a:t>occur</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Data consistency is not guaranteed.</a:t>
            </a:r>
          </a:p>
          <a:p>
            <a:pPr marL="285750" indent="-285750" algn="l">
              <a:lnSpc>
                <a:spcPct val="150000"/>
              </a:lnSpc>
              <a:buFont typeface="Arial" panose="020B0604020202020204" pitchFamily="34" charset="0"/>
              <a:buChar char="•"/>
            </a:pPr>
            <a:r>
              <a:rPr lang="en-GB" sz="1600" b="0" i="0" u="none" strike="noStrike" baseline="0" dirty="0">
                <a:latin typeface="Segoe"/>
              </a:rPr>
              <a:t>Not supported on FILESTREAM enabled databases.</a:t>
            </a:r>
          </a:p>
          <a:p>
            <a:pPr marL="285750" indent="-285750" algn="l">
              <a:lnSpc>
                <a:spcPct val="150000"/>
              </a:lnSpc>
              <a:buFont typeface="Arial" panose="020B0604020202020204" pitchFamily="34" charset="0"/>
              <a:buChar char="•"/>
            </a:pPr>
            <a:r>
              <a:rPr lang="en-GB" sz="1600" dirty="0">
                <a:latin typeface="Segoe"/>
                <a:cs typeface="Segoe UI"/>
              </a:rPr>
              <a:t>SET TRANSACTION ISOLATION LEVEL READ UNCOMMITED</a:t>
            </a:r>
            <a:endParaRPr sz="1400" dirty="0">
              <a:latin typeface="Segoe UI"/>
              <a:cs typeface="Segoe UI"/>
            </a:endParaRPr>
          </a:p>
        </p:txBody>
      </p:sp>
    </p:spTree>
    <p:extLst>
      <p:ext uri="{BB962C8B-B14F-4D97-AF65-F5344CB8AC3E}">
        <p14:creationId xmlns:p14="http://schemas.microsoft.com/office/powerpoint/2010/main" val="3234444737"/>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86250" cy="449580"/>
          </a:xfrm>
          <a:prstGeom prst="rect">
            <a:avLst/>
          </a:prstGeom>
        </p:spPr>
        <p:txBody>
          <a:bodyPr vert="horz" wrap="square" lIns="0" tIns="16510" rIns="0" bIns="0" rtlCol="0">
            <a:spAutoFit/>
          </a:bodyPr>
          <a:lstStyle/>
          <a:p>
            <a:pPr marL="12700">
              <a:lnSpc>
                <a:spcPct val="100000"/>
              </a:lnSpc>
              <a:spcBef>
                <a:spcPts val="130"/>
              </a:spcBef>
            </a:pPr>
            <a:r>
              <a:rPr spc="15" dirty="0"/>
              <a:t>Transaction</a:t>
            </a:r>
            <a:r>
              <a:rPr spc="-35" dirty="0"/>
              <a:t> </a:t>
            </a:r>
            <a:r>
              <a:rPr spc="20" dirty="0"/>
              <a:t>Isolation</a:t>
            </a:r>
            <a:r>
              <a:rPr spc="-30" dirty="0"/>
              <a:t> </a:t>
            </a:r>
            <a:r>
              <a:rPr spc="-5" dirty="0"/>
              <a:t>Levels</a:t>
            </a:r>
          </a:p>
        </p:txBody>
      </p:sp>
      <p:sp>
        <p:nvSpPr>
          <p:cNvPr id="3" name="object 3"/>
          <p:cNvSpPr txBox="1"/>
          <p:nvPr/>
        </p:nvSpPr>
        <p:spPr>
          <a:xfrm>
            <a:off x="538162" y="951275"/>
            <a:ext cx="7843838" cy="3390352"/>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READ COMMITTED</a:t>
            </a:r>
          </a:p>
          <a:p>
            <a:pPr algn="l">
              <a:lnSpc>
                <a:spcPct val="150000"/>
              </a:lnSpc>
            </a:pPr>
            <a:r>
              <a:rPr lang="en-GB" sz="1600" b="0" i="0" u="none" strike="noStrike" baseline="0" dirty="0">
                <a:latin typeface="Segoe"/>
              </a:rPr>
              <a:t>READ COMMITTED is the SQL Server default isolation level. The READ COMMITTED isolation level has the following properties when the READ_COMMITTED_SNAPSHOT database option is OFF (the default for </a:t>
            </a:r>
            <a:r>
              <a:rPr lang="fr-FR" sz="1600" b="0" i="0" u="none" strike="noStrike" baseline="0" dirty="0">
                <a:latin typeface="Segoe"/>
              </a:rPr>
              <a:t>SQL Server installations):</a:t>
            </a:r>
          </a:p>
          <a:p>
            <a:pPr marL="285750" indent="-285750" algn="l">
              <a:lnSpc>
                <a:spcPct val="150000"/>
              </a:lnSpc>
              <a:buFont typeface="Arial" panose="020B0604020202020204" pitchFamily="34" charset="0"/>
              <a:buChar char="•"/>
            </a:pPr>
            <a:r>
              <a:rPr lang="en-GB" sz="1600" b="0" i="0" u="none" strike="noStrike" baseline="0" dirty="0">
                <a:latin typeface="Segoe"/>
              </a:rPr>
              <a:t>Read locks are acquired and held until the end of the statement.</a:t>
            </a:r>
          </a:p>
          <a:p>
            <a:pPr marL="285750" indent="-285750" algn="l">
              <a:lnSpc>
                <a:spcPct val="150000"/>
              </a:lnSpc>
              <a:buFont typeface="Arial" panose="020B0604020202020204" pitchFamily="34" charset="0"/>
              <a:buChar char="•"/>
            </a:pPr>
            <a:r>
              <a:rPr lang="en-GB" sz="1600" b="0" i="0" u="none" strike="noStrike" baseline="0" dirty="0">
                <a:latin typeface="Segoe"/>
              </a:rPr>
              <a:t>Dirty reads are eliminated by allowing access to committed data only.</a:t>
            </a:r>
          </a:p>
          <a:p>
            <a:pPr marL="285750" indent="-285750" algn="l">
              <a:lnSpc>
                <a:spcPct val="150000"/>
              </a:lnSpc>
              <a:buFont typeface="Arial" panose="020B0604020202020204" pitchFamily="34" charset="0"/>
              <a:buChar char="•"/>
            </a:pPr>
            <a:r>
              <a:rPr lang="en-GB" sz="1600" b="0" i="0" u="none" strike="noStrike" baseline="0" dirty="0">
                <a:latin typeface="Segoe"/>
              </a:rPr>
              <a:t>Because read locks are held until the end of the statement, data can be changed by other transactions between individual statements within the current transaction, resulting in non-repeatable reads, double reads, and phantom reads.</a:t>
            </a:r>
          </a:p>
        </p:txBody>
      </p:sp>
    </p:spTree>
    <p:extLst>
      <p:ext uri="{BB962C8B-B14F-4D97-AF65-F5344CB8AC3E}">
        <p14:creationId xmlns:p14="http://schemas.microsoft.com/office/powerpoint/2010/main" val="264919682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0" dirty="0"/>
              <a:t>Page</a:t>
            </a:r>
            <a:r>
              <a:rPr spc="-45" dirty="0"/>
              <a:t> </a:t>
            </a:r>
            <a:r>
              <a:rPr spc="20" dirty="0"/>
              <a:t>Structure</a:t>
            </a:r>
            <a:r>
              <a:rPr spc="30" dirty="0"/>
              <a:t> </a:t>
            </a:r>
            <a:r>
              <a:rPr spc="15" dirty="0"/>
              <a:t>and</a:t>
            </a:r>
            <a:r>
              <a:rPr spc="-5" dirty="0"/>
              <a:t> </a:t>
            </a:r>
            <a:r>
              <a:rPr spc="20" dirty="0"/>
              <a:t>Page</a:t>
            </a:r>
            <a:r>
              <a:rPr spc="30" dirty="0"/>
              <a:t> </a:t>
            </a:r>
            <a:r>
              <a:rPr spc="5" dirty="0"/>
              <a:t>Types</a:t>
            </a:r>
          </a:p>
        </p:txBody>
      </p:sp>
      <p:sp>
        <p:nvSpPr>
          <p:cNvPr id="5" name="Text Placeholder 4">
            <a:extLst>
              <a:ext uri="{FF2B5EF4-FFF2-40B4-BE49-F238E27FC236}">
                <a16:creationId xmlns:a16="http://schemas.microsoft.com/office/drawing/2014/main" id="{B54C821A-FF19-B3C6-BDBB-22309A0E22C3}"/>
              </a:ext>
            </a:extLst>
          </p:cNvPr>
          <p:cNvSpPr>
            <a:spLocks noGrp="1"/>
          </p:cNvSpPr>
          <p:nvPr>
            <p:ph type="body" idx="1"/>
          </p:nvPr>
        </p:nvSpPr>
        <p:spPr>
          <a:xfrm>
            <a:off x="681723" y="914400"/>
            <a:ext cx="8033016" cy="5500160"/>
          </a:xfrm>
        </p:spPr>
        <p:txBody>
          <a:bodyPr/>
          <a:lstStyle/>
          <a:p>
            <a:pPr algn="l">
              <a:lnSpc>
                <a:spcPct val="150000"/>
              </a:lnSpc>
            </a:pPr>
            <a:r>
              <a:rPr lang="en-GB" sz="1600" b="0" i="0" u="none" strike="noStrike" baseline="0" dirty="0">
                <a:latin typeface="Segoe"/>
              </a:rPr>
              <a:t>A page is the basic unit of storage in SQL Server. Each page is 8 KB in size and is divided into three parts: page header, data storage space, and the row offset array. The page header is 96 bytes in size and stores metadata about the page, </a:t>
            </a:r>
            <a:r>
              <a:rPr lang="fr-FR" sz="1600" b="0" i="0" u="none" strike="noStrike" baseline="0" dirty="0" err="1">
                <a:latin typeface="Segoe"/>
              </a:rPr>
              <a:t>including</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Page ID. Identifies the page within a data file.</a:t>
            </a:r>
          </a:p>
          <a:p>
            <a:pPr marL="285750" indent="-285750" algn="l">
              <a:lnSpc>
                <a:spcPct val="150000"/>
              </a:lnSpc>
              <a:buFont typeface="Arial" panose="020B0604020202020204" pitchFamily="34" charset="0"/>
              <a:buChar char="•"/>
            </a:pPr>
            <a:r>
              <a:rPr lang="en-GB" sz="1600" b="0" i="0" u="none" strike="noStrike" baseline="0" dirty="0">
                <a:latin typeface="Segoe"/>
              </a:rPr>
              <a:t>Page type. Identifies the type of the page—for example, data, index, or Global Allocation </a:t>
            </a:r>
            <a:r>
              <a:rPr lang="fr-FR" sz="1600" b="0" i="0" u="none" strike="noStrike" baseline="0" dirty="0" err="1">
                <a:latin typeface="Segoe"/>
              </a:rPr>
              <a:t>Map</a:t>
            </a:r>
            <a:r>
              <a:rPr lang="fr-FR" sz="1600" b="0" i="0" u="none" strike="noStrike" baseline="0" dirty="0">
                <a:latin typeface="Segoe"/>
              </a:rPr>
              <a:t> (GAM) page.</a:t>
            </a:r>
          </a:p>
          <a:p>
            <a:pPr marL="285750" indent="-285750" algn="l">
              <a:lnSpc>
                <a:spcPct val="150000"/>
              </a:lnSpc>
              <a:buFont typeface="Arial" panose="020B0604020202020204" pitchFamily="34" charset="0"/>
              <a:buChar char="•"/>
            </a:pPr>
            <a:r>
              <a:rPr lang="en-GB" sz="1600" b="0" i="0" u="none" strike="noStrike" baseline="0" dirty="0">
                <a:latin typeface="Segoe"/>
              </a:rPr>
              <a:t>Pointers to previous and next page in a table.</a:t>
            </a:r>
          </a:p>
          <a:p>
            <a:pPr marL="285750" indent="-285750" algn="l">
              <a:lnSpc>
                <a:spcPct val="150000"/>
              </a:lnSpc>
              <a:buFont typeface="Arial" panose="020B0604020202020204" pitchFamily="34" charset="0"/>
              <a:buChar char="•"/>
            </a:pPr>
            <a:r>
              <a:rPr lang="en-GB" sz="1600" b="0" i="0" u="none" strike="noStrike" baseline="0" dirty="0">
                <a:latin typeface="Segoe"/>
              </a:rPr>
              <a:t>Number of records in a page.</a:t>
            </a:r>
          </a:p>
          <a:p>
            <a:pPr marL="285750" indent="-285750" algn="l">
              <a:lnSpc>
                <a:spcPct val="150000"/>
              </a:lnSpc>
              <a:buFont typeface="Arial" panose="020B0604020202020204" pitchFamily="34" charset="0"/>
              <a:buChar char="•"/>
            </a:pPr>
            <a:r>
              <a:rPr lang="en-GB" sz="1600" b="0" i="0" u="none" strike="noStrike" baseline="0" dirty="0">
                <a:latin typeface="Segoe"/>
              </a:rPr>
              <a:t>Number of ghost records in a page.</a:t>
            </a:r>
          </a:p>
          <a:p>
            <a:pPr marL="285750" indent="-285750" algn="l">
              <a:lnSpc>
                <a:spcPct val="150000"/>
              </a:lnSpc>
              <a:buFont typeface="Arial" panose="020B0604020202020204" pitchFamily="34" charset="0"/>
              <a:buChar char="•"/>
            </a:pPr>
            <a:r>
              <a:rPr lang="en-GB" sz="1600" b="0" i="0" u="none" strike="noStrike" baseline="0" dirty="0">
                <a:latin typeface="Segoe"/>
              </a:rPr>
              <a:t>Log sequence number (LSN) of the last log record that modified the page.</a:t>
            </a:r>
          </a:p>
          <a:p>
            <a:pPr marL="285750" indent="-285750" algn="l">
              <a:lnSpc>
                <a:spcPct val="150000"/>
              </a:lnSpc>
              <a:buFont typeface="Arial" panose="020B0604020202020204" pitchFamily="34" charset="0"/>
              <a:buChar char="•"/>
            </a:pPr>
            <a:r>
              <a:rPr lang="en-GB" sz="1600" b="0" i="0" u="none" strike="noStrike" baseline="0" dirty="0">
                <a:latin typeface="Segoe"/>
              </a:rPr>
              <a:t>Free space on the page.</a:t>
            </a:r>
          </a:p>
          <a:p>
            <a:pPr algn="l">
              <a:lnSpc>
                <a:spcPct val="150000"/>
              </a:lnSpc>
            </a:pPr>
            <a:r>
              <a:rPr lang="en-GB" sz="1600" b="0" i="0" u="none" strike="noStrike" baseline="0" dirty="0">
                <a:latin typeface="Segoe"/>
              </a:rPr>
              <a:t>The data rows are written to the data storage space serially after the header.</a:t>
            </a:r>
          </a:p>
          <a:p>
            <a:pPr algn="l">
              <a:lnSpc>
                <a:spcPct val="150000"/>
              </a:lnSpc>
            </a:pPr>
            <a:r>
              <a:rPr lang="en-GB" sz="1600" b="0" i="0" u="none" strike="noStrike" baseline="0" dirty="0">
                <a:latin typeface="Segoe"/>
              </a:rPr>
              <a:t>The row offset table starts at the end of the page and contains a two-byte pointer to a row on the page. It contains one entry for each row on the page. The pointer records how far the row is from the start of the page. </a:t>
            </a:r>
            <a:endParaRPr lang="fr-FR" sz="1600" dirty="0"/>
          </a:p>
        </p:txBody>
      </p:sp>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86250" cy="449580"/>
          </a:xfrm>
          <a:prstGeom prst="rect">
            <a:avLst/>
          </a:prstGeom>
        </p:spPr>
        <p:txBody>
          <a:bodyPr vert="horz" wrap="square" lIns="0" tIns="16510" rIns="0" bIns="0" rtlCol="0">
            <a:spAutoFit/>
          </a:bodyPr>
          <a:lstStyle/>
          <a:p>
            <a:pPr marL="12700">
              <a:lnSpc>
                <a:spcPct val="100000"/>
              </a:lnSpc>
              <a:spcBef>
                <a:spcPts val="130"/>
              </a:spcBef>
            </a:pPr>
            <a:r>
              <a:rPr spc="15" dirty="0"/>
              <a:t>Transaction</a:t>
            </a:r>
            <a:r>
              <a:rPr spc="-35" dirty="0"/>
              <a:t> </a:t>
            </a:r>
            <a:r>
              <a:rPr spc="20" dirty="0"/>
              <a:t>Isolation</a:t>
            </a:r>
            <a:r>
              <a:rPr spc="-30" dirty="0"/>
              <a:t> </a:t>
            </a:r>
            <a:r>
              <a:rPr spc="-5" dirty="0"/>
              <a:t>Levels</a:t>
            </a:r>
          </a:p>
        </p:txBody>
      </p:sp>
      <p:sp>
        <p:nvSpPr>
          <p:cNvPr id="3" name="object 3"/>
          <p:cNvSpPr txBox="1"/>
          <p:nvPr/>
        </p:nvSpPr>
        <p:spPr>
          <a:xfrm>
            <a:off x="538162" y="951275"/>
            <a:ext cx="7843838" cy="4129015"/>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When the READ_COMMITTED_SNAPSHOT database option is ON (the default for Azure SQL Database), the READ COMMITTED isolation level has the following properties:</a:t>
            </a:r>
          </a:p>
          <a:p>
            <a:pPr marL="285750" indent="-285750" algn="l">
              <a:lnSpc>
                <a:spcPct val="150000"/>
              </a:lnSpc>
              <a:buFont typeface="Arial" panose="020B0604020202020204" pitchFamily="34" charset="0"/>
              <a:buChar char="•"/>
            </a:pPr>
            <a:r>
              <a:rPr lang="en-GB" sz="1600" b="0" i="0" u="none" strike="noStrike" baseline="0" dirty="0">
                <a:latin typeface="Segoe"/>
              </a:rPr>
              <a:t>Row versioning is used to provide statement-level read consistency. Because each statement in a transaction executes, a snapshot of old data is taken and stored in version store. The snapshot is consistent until the statement finishes execution.</a:t>
            </a:r>
          </a:p>
          <a:p>
            <a:pPr marL="285750" indent="-285750" algn="l">
              <a:lnSpc>
                <a:spcPct val="150000"/>
              </a:lnSpc>
              <a:buFont typeface="Arial" panose="020B0604020202020204" pitchFamily="34" charset="0"/>
              <a:buChar char="•"/>
            </a:pPr>
            <a:r>
              <a:rPr lang="en-GB" sz="1600" b="0" i="0" u="none" strike="noStrike" baseline="0" dirty="0">
                <a:latin typeface="Segoe"/>
              </a:rPr>
              <a:t>Read locks are not held because the data is read from the version store, and not from the underlying </a:t>
            </a:r>
            <a:r>
              <a:rPr lang="fr-FR" sz="1600" b="0" i="0" u="none" strike="noStrike" baseline="0" dirty="0" err="1">
                <a:latin typeface="Segoe"/>
              </a:rPr>
              <a:t>object</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Dirty reads do not occur because a transaction reads only committed data, but non-repeatable reads and phantom reads can occur during a transaction.</a:t>
            </a:r>
          </a:p>
          <a:p>
            <a:pPr marL="285750" indent="-285750" algn="l">
              <a:lnSpc>
                <a:spcPct val="150000"/>
              </a:lnSpc>
              <a:buFont typeface="Arial" panose="020B0604020202020204" pitchFamily="34" charset="0"/>
              <a:buChar char="•"/>
            </a:pPr>
            <a:endParaRPr lang="en-GB" sz="1600" b="0" i="0" u="none" strike="noStrike" baseline="0" dirty="0">
              <a:latin typeface="Segoe"/>
            </a:endParaRPr>
          </a:p>
          <a:p>
            <a:pPr algn="l">
              <a:lnSpc>
                <a:spcPct val="150000"/>
              </a:lnSpc>
            </a:pPr>
            <a:r>
              <a:rPr lang="en-GB" sz="1600" b="0" i="0" u="none" strike="noStrike" baseline="0" dirty="0">
                <a:latin typeface="Segoe"/>
              </a:rPr>
              <a:t>READ COMMITTED isolation is supported on FILESTREAM enabled databases.</a:t>
            </a:r>
            <a:endParaRPr sz="1200" dirty="0">
              <a:latin typeface="Segoe UI"/>
              <a:cs typeface="Segoe UI"/>
            </a:endParaRPr>
          </a:p>
        </p:txBody>
      </p:sp>
    </p:spTree>
    <p:extLst>
      <p:ext uri="{BB962C8B-B14F-4D97-AF65-F5344CB8AC3E}">
        <p14:creationId xmlns:p14="http://schemas.microsoft.com/office/powerpoint/2010/main" val="94813364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86250" cy="449580"/>
          </a:xfrm>
          <a:prstGeom prst="rect">
            <a:avLst/>
          </a:prstGeom>
        </p:spPr>
        <p:txBody>
          <a:bodyPr vert="horz" wrap="square" lIns="0" tIns="16510" rIns="0" bIns="0" rtlCol="0">
            <a:spAutoFit/>
          </a:bodyPr>
          <a:lstStyle/>
          <a:p>
            <a:pPr marL="12700">
              <a:lnSpc>
                <a:spcPct val="100000"/>
              </a:lnSpc>
              <a:spcBef>
                <a:spcPts val="130"/>
              </a:spcBef>
            </a:pPr>
            <a:r>
              <a:rPr spc="15" dirty="0"/>
              <a:t>Transaction</a:t>
            </a:r>
            <a:r>
              <a:rPr spc="-35" dirty="0"/>
              <a:t> </a:t>
            </a:r>
            <a:r>
              <a:rPr spc="20" dirty="0"/>
              <a:t>Isolation</a:t>
            </a:r>
            <a:r>
              <a:rPr spc="-30" dirty="0"/>
              <a:t> </a:t>
            </a:r>
            <a:r>
              <a:rPr spc="-5" dirty="0"/>
              <a:t>Levels</a:t>
            </a:r>
          </a:p>
        </p:txBody>
      </p:sp>
      <p:sp>
        <p:nvSpPr>
          <p:cNvPr id="3" name="object 3"/>
          <p:cNvSpPr txBox="1"/>
          <p:nvPr/>
        </p:nvSpPr>
        <p:spPr>
          <a:xfrm>
            <a:off x="538162" y="951275"/>
            <a:ext cx="7843838" cy="3021020"/>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REPEATABLE READ</a:t>
            </a:r>
          </a:p>
          <a:p>
            <a:pPr algn="l">
              <a:lnSpc>
                <a:spcPct val="150000"/>
              </a:lnSpc>
            </a:pPr>
            <a:r>
              <a:rPr lang="en-GB" sz="1600" b="0" i="0" u="none" strike="noStrike" baseline="0" dirty="0">
                <a:latin typeface="Segoe"/>
              </a:rPr>
              <a:t>REPEATABLE READ has the following properties:</a:t>
            </a:r>
          </a:p>
          <a:p>
            <a:pPr marL="285750" indent="-285750" algn="l">
              <a:lnSpc>
                <a:spcPct val="150000"/>
              </a:lnSpc>
              <a:buFont typeface="Arial" panose="020B0604020202020204" pitchFamily="34" charset="0"/>
              <a:buChar char="•"/>
            </a:pPr>
            <a:r>
              <a:rPr lang="en-GB" sz="1600" b="0" i="0" u="none" strike="noStrike" baseline="0" dirty="0">
                <a:latin typeface="Segoe"/>
              </a:rPr>
              <a:t>Read locks are acquired and held until the end of the transaction. Therefore, a transaction cannot read uncommitted data and cannot modify the data being read by other transactions until that </a:t>
            </a:r>
            <a:r>
              <a:rPr lang="fr-FR" sz="1600" b="0" i="0" u="none" strike="noStrike" baseline="0" dirty="0">
                <a:latin typeface="Segoe"/>
              </a:rPr>
              <a:t>transaction </a:t>
            </a:r>
            <a:r>
              <a:rPr lang="fr-FR" sz="1600" b="0" i="0" u="none" strike="noStrike" baseline="0" dirty="0" err="1">
                <a:latin typeface="Segoe"/>
              </a:rPr>
              <a:t>completes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Eliminates non-repeatable reads. Phantom reads and double reads still occur. Other transactions can insert or delete rows in the range of data being read.</a:t>
            </a:r>
          </a:p>
          <a:p>
            <a:pPr marL="285750" indent="-285750" algn="l">
              <a:lnSpc>
                <a:spcPct val="150000"/>
              </a:lnSpc>
              <a:buFont typeface="Arial" panose="020B0604020202020204" pitchFamily="34" charset="0"/>
              <a:buChar char="•"/>
            </a:pPr>
            <a:r>
              <a:rPr lang="en-GB" sz="1600" b="0" i="0" u="none" strike="noStrike" baseline="0" dirty="0">
                <a:latin typeface="Segoe"/>
              </a:rPr>
              <a:t>Not supported on FILESTREAM enabled databases.</a:t>
            </a:r>
            <a:endParaRPr sz="1100" dirty="0">
              <a:latin typeface="Segoe UI"/>
              <a:cs typeface="Segoe UI"/>
            </a:endParaRPr>
          </a:p>
        </p:txBody>
      </p:sp>
    </p:spTree>
    <p:extLst>
      <p:ext uri="{BB962C8B-B14F-4D97-AF65-F5344CB8AC3E}">
        <p14:creationId xmlns:p14="http://schemas.microsoft.com/office/powerpoint/2010/main" val="2350035802"/>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86250" cy="449580"/>
          </a:xfrm>
          <a:prstGeom prst="rect">
            <a:avLst/>
          </a:prstGeom>
        </p:spPr>
        <p:txBody>
          <a:bodyPr vert="horz" wrap="square" lIns="0" tIns="16510" rIns="0" bIns="0" rtlCol="0">
            <a:spAutoFit/>
          </a:bodyPr>
          <a:lstStyle/>
          <a:p>
            <a:pPr marL="12700">
              <a:lnSpc>
                <a:spcPct val="100000"/>
              </a:lnSpc>
              <a:spcBef>
                <a:spcPts val="130"/>
              </a:spcBef>
            </a:pPr>
            <a:r>
              <a:rPr spc="15" dirty="0"/>
              <a:t>Transaction</a:t>
            </a:r>
            <a:r>
              <a:rPr spc="-35" dirty="0"/>
              <a:t> </a:t>
            </a:r>
            <a:r>
              <a:rPr spc="20" dirty="0"/>
              <a:t>Isolation</a:t>
            </a:r>
            <a:r>
              <a:rPr spc="-30" dirty="0"/>
              <a:t> </a:t>
            </a:r>
            <a:r>
              <a:rPr spc="-5" dirty="0"/>
              <a:t>Levels</a:t>
            </a:r>
          </a:p>
        </p:txBody>
      </p:sp>
      <p:sp>
        <p:nvSpPr>
          <p:cNvPr id="3" name="object 3"/>
          <p:cNvSpPr txBox="1"/>
          <p:nvPr/>
        </p:nvSpPr>
        <p:spPr>
          <a:xfrm>
            <a:off x="538162" y="951275"/>
            <a:ext cx="7843838" cy="3765711"/>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SERIALIZABLE</a:t>
            </a:r>
          </a:p>
          <a:p>
            <a:pPr algn="l">
              <a:lnSpc>
                <a:spcPct val="150000"/>
              </a:lnSpc>
            </a:pPr>
            <a:r>
              <a:rPr lang="en-GB" sz="1600" b="0" i="0" u="none" strike="noStrike" baseline="0" dirty="0">
                <a:latin typeface="Segoe"/>
              </a:rPr>
              <a:t>SERIALIZABLE is the highest level of isolation available in SQL Server. It has the following properties:</a:t>
            </a:r>
          </a:p>
          <a:p>
            <a:pPr marL="285750" indent="-285750" algn="l">
              <a:lnSpc>
                <a:spcPct val="150000"/>
              </a:lnSpc>
              <a:buFont typeface="Arial" panose="020B0604020202020204" pitchFamily="34" charset="0"/>
              <a:buChar char="•"/>
            </a:pPr>
            <a:r>
              <a:rPr lang="en-GB" sz="1600" b="0" i="0" u="none" strike="noStrike" baseline="0" dirty="0">
                <a:latin typeface="Segoe"/>
              </a:rPr>
              <a:t>Range locks are acquired on the range of values being read and are held until the end of the </a:t>
            </a:r>
            <a:r>
              <a:rPr lang="fr-FR" sz="1600" b="0" i="0" u="none" strike="noStrike" baseline="0" dirty="0">
                <a:latin typeface="Segoe"/>
              </a:rPr>
              <a:t>transaction.</a:t>
            </a:r>
          </a:p>
          <a:p>
            <a:pPr marL="285750" indent="-285750" algn="l">
              <a:lnSpc>
                <a:spcPct val="150000"/>
              </a:lnSpc>
              <a:buFont typeface="Arial" panose="020B0604020202020204" pitchFamily="34" charset="0"/>
              <a:buChar char="•"/>
            </a:pPr>
            <a:r>
              <a:rPr lang="en-GB" sz="1600" b="0" i="0" u="none" strike="noStrike" baseline="0" dirty="0">
                <a:latin typeface="Segoe"/>
              </a:rPr>
              <a:t>Transactions cannot read uncommitted data, and cannot modify the data being read by other transactions until the transaction completes; another transaction cannot insert or delete the rows in the range of rows being read.</a:t>
            </a:r>
          </a:p>
          <a:p>
            <a:pPr marL="285750" indent="-285750" algn="l">
              <a:lnSpc>
                <a:spcPct val="150000"/>
              </a:lnSpc>
              <a:buFont typeface="Arial" panose="020B0604020202020204" pitchFamily="34" charset="0"/>
              <a:buChar char="•"/>
            </a:pPr>
            <a:r>
              <a:rPr lang="en-GB" sz="1600" b="0" i="0" u="none" strike="noStrike" baseline="0" dirty="0">
                <a:latin typeface="Segoe"/>
              </a:rPr>
              <a:t>Provides lowest level of concurrency.</a:t>
            </a:r>
          </a:p>
          <a:p>
            <a:pPr marL="285750" indent="-285750" algn="l">
              <a:lnSpc>
                <a:spcPct val="150000"/>
              </a:lnSpc>
              <a:buFont typeface="Arial" panose="020B0604020202020204" pitchFamily="34" charset="0"/>
              <a:buChar char="•"/>
            </a:pPr>
            <a:r>
              <a:rPr lang="en-GB" sz="1600" b="0" i="0" u="none" strike="noStrike" baseline="0" dirty="0">
                <a:latin typeface="Segoe"/>
              </a:rPr>
              <a:t>Not supported on FILESTREAM enabled databases.</a:t>
            </a:r>
            <a:endParaRPr sz="1600" dirty="0">
              <a:latin typeface="Segoe UI"/>
              <a:cs typeface="Segoe UI"/>
            </a:endParaRPr>
          </a:p>
        </p:txBody>
      </p:sp>
    </p:spTree>
    <p:extLst>
      <p:ext uri="{BB962C8B-B14F-4D97-AF65-F5344CB8AC3E}">
        <p14:creationId xmlns:p14="http://schemas.microsoft.com/office/powerpoint/2010/main" val="4166797911"/>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86250" cy="449580"/>
          </a:xfrm>
          <a:prstGeom prst="rect">
            <a:avLst/>
          </a:prstGeom>
        </p:spPr>
        <p:txBody>
          <a:bodyPr vert="horz" wrap="square" lIns="0" tIns="16510" rIns="0" bIns="0" rtlCol="0">
            <a:spAutoFit/>
          </a:bodyPr>
          <a:lstStyle/>
          <a:p>
            <a:pPr marL="12700">
              <a:lnSpc>
                <a:spcPct val="100000"/>
              </a:lnSpc>
              <a:spcBef>
                <a:spcPts val="130"/>
              </a:spcBef>
            </a:pPr>
            <a:r>
              <a:rPr spc="15" dirty="0"/>
              <a:t>Transaction</a:t>
            </a:r>
            <a:r>
              <a:rPr spc="-35" dirty="0"/>
              <a:t> </a:t>
            </a:r>
            <a:r>
              <a:rPr spc="20" dirty="0"/>
              <a:t>Isolation</a:t>
            </a:r>
            <a:r>
              <a:rPr spc="-30" dirty="0"/>
              <a:t> </a:t>
            </a:r>
            <a:r>
              <a:rPr spc="-5" dirty="0"/>
              <a:t>Levels</a:t>
            </a:r>
          </a:p>
        </p:txBody>
      </p:sp>
      <p:sp>
        <p:nvSpPr>
          <p:cNvPr id="3" name="object 3"/>
          <p:cNvSpPr txBox="1"/>
          <p:nvPr/>
        </p:nvSpPr>
        <p:spPr>
          <a:xfrm>
            <a:off x="538162" y="951275"/>
            <a:ext cx="7843838" cy="4867679"/>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SNAPSHOT</a:t>
            </a:r>
          </a:p>
          <a:p>
            <a:pPr algn="l">
              <a:lnSpc>
                <a:spcPct val="150000"/>
              </a:lnSpc>
            </a:pPr>
            <a:r>
              <a:rPr lang="en-GB" sz="1600" b="0" i="0" u="none" strike="noStrike" baseline="0" dirty="0">
                <a:latin typeface="Segoe"/>
              </a:rPr>
              <a:t>SNAPSHOT isolation is based on an optimistic concurrency model. SNAPSHOT isolation has the following </a:t>
            </a:r>
            <a:r>
              <a:rPr lang="fr-FR" sz="1600" b="0" i="0" u="none" strike="noStrike" baseline="0" dirty="0" err="1">
                <a:latin typeface="Segoe"/>
              </a:rPr>
              <a:t>properties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Uses row versioning to provide transaction-level read consistency. A data snapshot is taken at the start of the transaction and remains consistent until the end of the transaction.</a:t>
            </a:r>
          </a:p>
          <a:p>
            <a:pPr marL="285750" indent="-285750" algn="l">
              <a:lnSpc>
                <a:spcPct val="150000"/>
              </a:lnSpc>
              <a:buFont typeface="Arial" panose="020B0604020202020204" pitchFamily="34" charset="0"/>
              <a:buChar char="•"/>
            </a:pPr>
            <a:r>
              <a:rPr lang="en-GB" sz="1600" b="0" i="0" u="none" strike="noStrike" baseline="0" dirty="0">
                <a:latin typeface="Segoe"/>
              </a:rPr>
              <a:t>Transaction-level read consistency eliminates dirty reads, non-repeatable reads, and phantom reads.</a:t>
            </a:r>
          </a:p>
          <a:p>
            <a:pPr marL="285750" indent="-285750" algn="l">
              <a:lnSpc>
                <a:spcPct val="150000"/>
              </a:lnSpc>
              <a:buFont typeface="Arial" panose="020B0604020202020204" pitchFamily="34" charset="0"/>
              <a:buChar char="•"/>
            </a:pPr>
            <a:r>
              <a:rPr lang="en-GB" sz="1600" b="0" i="0" u="none" strike="noStrike" baseline="0" dirty="0">
                <a:latin typeface="Segoe"/>
              </a:rPr>
              <a:t>If update conflicts are detected, a participating transaction will roll back.</a:t>
            </a:r>
          </a:p>
          <a:p>
            <a:pPr marL="285750" indent="-285750" algn="l">
              <a:lnSpc>
                <a:spcPct val="150000"/>
              </a:lnSpc>
              <a:buFont typeface="Arial" panose="020B0604020202020204" pitchFamily="34" charset="0"/>
              <a:buChar char="•"/>
            </a:pPr>
            <a:r>
              <a:rPr lang="en-GB" sz="1600" b="0" i="0" u="none" strike="noStrike" baseline="0" dirty="0">
                <a:latin typeface="Segoe"/>
              </a:rPr>
              <a:t>Supported on FILESTREAM enabled databases.</a:t>
            </a:r>
          </a:p>
          <a:p>
            <a:pPr marL="285750" indent="-285750" algn="l">
              <a:lnSpc>
                <a:spcPct val="150000"/>
              </a:lnSpc>
              <a:buFont typeface="Arial" panose="020B0604020202020204" pitchFamily="34" charset="0"/>
              <a:buChar char="•"/>
            </a:pPr>
            <a:r>
              <a:rPr lang="en-GB" sz="1600" b="0" i="0" u="none" strike="noStrike" baseline="0" dirty="0">
                <a:latin typeface="Segoe"/>
              </a:rPr>
              <a:t>The ALLOW_SNAPSHOT_ISOLATION database option must be ON before you can use the SNAPSHOT isolation level (OFF by default in SQL Server installations, ON by default in Azure SQL Database).</a:t>
            </a:r>
            <a:endParaRPr sz="1600" dirty="0">
              <a:latin typeface="Segoe UI"/>
              <a:cs typeface="Segoe UI"/>
            </a:endParaRPr>
          </a:p>
        </p:txBody>
      </p:sp>
    </p:spTree>
    <p:extLst>
      <p:ext uri="{BB962C8B-B14F-4D97-AF65-F5344CB8AC3E}">
        <p14:creationId xmlns:p14="http://schemas.microsoft.com/office/powerpoint/2010/main" val="189123647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7122159" cy="449580"/>
          </a:xfrm>
          <a:prstGeom prst="rect">
            <a:avLst/>
          </a:prstGeom>
        </p:spPr>
        <p:txBody>
          <a:bodyPr vert="horz" wrap="square" lIns="0" tIns="16510" rIns="0" bIns="0" rtlCol="0">
            <a:spAutoFit/>
          </a:bodyPr>
          <a:lstStyle/>
          <a:p>
            <a:pPr marL="12700">
              <a:lnSpc>
                <a:spcPct val="100000"/>
              </a:lnSpc>
              <a:spcBef>
                <a:spcPts val="130"/>
              </a:spcBef>
            </a:pPr>
            <a:r>
              <a:rPr spc="15" dirty="0"/>
              <a:t>Working</a:t>
            </a:r>
            <a:r>
              <a:rPr spc="10" dirty="0"/>
              <a:t> </a:t>
            </a:r>
            <a:r>
              <a:rPr spc="20" dirty="0"/>
              <a:t>with</a:t>
            </a:r>
            <a:r>
              <a:rPr spc="-5" dirty="0"/>
              <a:t> </a:t>
            </a:r>
            <a:r>
              <a:rPr spc="15" dirty="0"/>
              <a:t>Row</a:t>
            </a:r>
            <a:r>
              <a:rPr spc="80" dirty="0"/>
              <a:t> </a:t>
            </a:r>
            <a:r>
              <a:rPr spc="10" dirty="0"/>
              <a:t>Versioning</a:t>
            </a:r>
            <a:r>
              <a:rPr spc="80" dirty="0"/>
              <a:t> </a:t>
            </a:r>
            <a:r>
              <a:rPr spc="20" dirty="0"/>
              <a:t>Isolation</a:t>
            </a:r>
            <a:r>
              <a:rPr spc="-80" dirty="0"/>
              <a:t> </a:t>
            </a:r>
            <a:r>
              <a:rPr spc="-5" dirty="0"/>
              <a:t>Levels</a:t>
            </a:r>
          </a:p>
        </p:txBody>
      </p:sp>
      <p:sp>
        <p:nvSpPr>
          <p:cNvPr id="3" name="object 3"/>
          <p:cNvSpPr txBox="1"/>
          <p:nvPr/>
        </p:nvSpPr>
        <p:spPr>
          <a:xfrm>
            <a:off x="538162" y="951275"/>
            <a:ext cx="7741920" cy="6714339"/>
          </a:xfrm>
          <a:prstGeom prst="rect">
            <a:avLst/>
          </a:prstGeom>
        </p:spPr>
        <p:txBody>
          <a:bodyPr vert="horz" wrap="square" lIns="0" tIns="111125" rIns="0" bIns="0" rtlCol="0">
            <a:spAutoFit/>
          </a:bodyPr>
          <a:lstStyle/>
          <a:p>
            <a:pPr algn="l">
              <a:lnSpc>
                <a:spcPct val="150000"/>
              </a:lnSpc>
            </a:pPr>
            <a:r>
              <a:rPr lang="fr-FR" sz="1600" b="0" i="0" u="none" strike="noStrike" baseline="0" dirty="0">
                <a:latin typeface="Segoe"/>
              </a:rPr>
              <a:t>Row versioning isolation </a:t>
            </a:r>
            <a:r>
              <a:rPr lang="fr-FR" sz="1600" b="0" i="0" u="none" strike="noStrike" baseline="0" dirty="0" err="1">
                <a:latin typeface="Segoe"/>
              </a:rPr>
              <a:t>levels</a:t>
            </a:r>
            <a:r>
              <a:rPr lang="fr-FR" sz="1600" b="0" i="0" u="none" strike="noStrike" baseline="0" dirty="0">
                <a:latin typeface="Segoe"/>
              </a:rPr>
              <a:t> (SNAPSHOT </a:t>
            </a:r>
            <a:r>
              <a:rPr lang="en-GB" sz="1600" b="0" i="0" u="none" strike="noStrike" baseline="0" dirty="0">
                <a:latin typeface="Segoe"/>
              </a:rPr>
              <a:t>isolation, and READ COMMITTED isolation with READ_COMMITTED_SNAPSHOT ON) have costs </a:t>
            </a:r>
            <a:r>
              <a:rPr lang="en-GB" sz="1600" b="0" i="0" u="none" strike="noStrike" baseline="0" dirty="0" err="1">
                <a:latin typeface="Segoe"/>
              </a:rPr>
              <a:t>aswell</a:t>
            </a:r>
            <a:r>
              <a:rPr lang="en-GB" sz="1600" b="0" i="0" u="none" strike="noStrike" baseline="0" dirty="0">
                <a:latin typeface="Segoe"/>
              </a:rPr>
              <a:t> as  benefits. In particular, row versioning makes use of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to hold versioning data; you should ensure your storage subsystem can accommodate the additional load on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before enabling a row versioning isolation level.</a:t>
            </a:r>
          </a:p>
          <a:p>
            <a:pPr algn="l">
              <a:lnSpc>
                <a:spcPct val="150000"/>
              </a:lnSpc>
            </a:pPr>
            <a:r>
              <a:rPr lang="en-GB" sz="1600" b="0" i="0" u="none" strike="noStrike" baseline="0" dirty="0">
                <a:latin typeface="Segoe"/>
              </a:rPr>
              <a:t>In general, row versioning based isolation levels </a:t>
            </a:r>
            <a:r>
              <a:rPr lang="fr-FR" sz="1600" b="0" i="0" u="none" strike="noStrike" baseline="0" dirty="0">
                <a:latin typeface="Segoe"/>
              </a:rPr>
              <a:t>have the </a:t>
            </a:r>
            <a:r>
              <a:rPr lang="fr-FR" sz="1600" b="0" i="0" u="none" strike="noStrike" baseline="0" dirty="0" err="1">
                <a:latin typeface="Segoe"/>
              </a:rPr>
              <a:t>following</a:t>
            </a:r>
            <a:r>
              <a:rPr lang="fr-FR" sz="1600" b="0" i="0" u="none" strike="noStrike" baseline="0" dirty="0">
                <a:latin typeface="Segoe"/>
              </a:rPr>
              <a:t> </a:t>
            </a:r>
            <a:r>
              <a:rPr lang="fr-FR" sz="1600" b="0" i="0" u="none" strike="noStrike" baseline="0" dirty="0" err="1">
                <a:latin typeface="Segoe"/>
              </a:rPr>
              <a:t>benefits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Readers do not block writers.</a:t>
            </a:r>
          </a:p>
          <a:p>
            <a:pPr marL="285750" indent="-285750" algn="l">
              <a:lnSpc>
                <a:spcPct val="150000"/>
              </a:lnSpc>
              <a:buFont typeface="Arial" panose="020B0604020202020204" pitchFamily="34" charset="0"/>
              <a:buChar char="•"/>
            </a:pPr>
            <a:r>
              <a:rPr lang="en-GB" sz="1600" b="0" i="0" u="none" strike="noStrike" baseline="0" dirty="0">
                <a:latin typeface="Segoe"/>
              </a:rPr>
              <a:t>Fewer locks overall—SELECT statements do not acquire locks:</a:t>
            </a:r>
          </a:p>
          <a:p>
            <a:pPr marL="742950" lvl="1" indent="-285750">
              <a:lnSpc>
                <a:spcPct val="150000"/>
              </a:lnSpc>
              <a:buFont typeface="Arial" panose="020B0604020202020204" pitchFamily="34" charset="0"/>
              <a:buChar char="•"/>
            </a:pPr>
            <a:r>
              <a:rPr lang="en-GB" sz="1600" b="0" i="0" u="none" strike="noStrike" baseline="0" dirty="0">
                <a:latin typeface="Segoe"/>
              </a:rPr>
              <a:t>Reduced blocking and deadlocks.</a:t>
            </a:r>
          </a:p>
          <a:p>
            <a:pPr marL="742950" lvl="1" indent="-285750">
              <a:lnSpc>
                <a:spcPct val="150000"/>
              </a:lnSpc>
              <a:buFont typeface="Arial" panose="020B0604020202020204" pitchFamily="34" charset="0"/>
              <a:buChar char="•"/>
            </a:pPr>
            <a:r>
              <a:rPr lang="fr-FR" sz="1600" b="0" i="0" u="none" strike="noStrike" baseline="0" dirty="0" err="1">
                <a:latin typeface="Segoe"/>
              </a:rPr>
              <a:t>Fewer</a:t>
            </a:r>
            <a:r>
              <a:rPr lang="fr-FR" sz="1600" b="0" i="0" u="none" strike="noStrike" baseline="0" dirty="0">
                <a:latin typeface="Segoe"/>
              </a:rPr>
              <a:t> lock </a:t>
            </a:r>
            <a:r>
              <a:rPr lang="fr-FR" sz="1600" b="0" i="0" u="none" strike="noStrike" baseline="0" dirty="0" err="1">
                <a:latin typeface="Segoe"/>
              </a:rPr>
              <a:t>escalations</a:t>
            </a:r>
            <a:r>
              <a:rPr lang="fr-FR" sz="1600" b="0" i="0" u="none" strike="noStrike" baseline="0" dirty="0">
                <a:latin typeface="Segoe"/>
              </a:rPr>
              <a:t>.</a:t>
            </a:r>
          </a:p>
          <a:p>
            <a:pPr algn="l">
              <a:lnSpc>
                <a:spcPct val="150000"/>
              </a:lnSpc>
            </a:pPr>
            <a:r>
              <a:rPr lang="en-GB" sz="1600" b="0" i="0" u="none" strike="noStrike" baseline="0" dirty="0">
                <a:latin typeface="Segoe"/>
              </a:rPr>
              <a:t>Row versioning-based isolation levels can cause the following issues:</a:t>
            </a:r>
          </a:p>
          <a:p>
            <a:pPr marL="285750" indent="-285750" algn="l">
              <a:lnSpc>
                <a:spcPct val="150000"/>
              </a:lnSpc>
              <a:buFont typeface="Arial" panose="020B0604020202020204" pitchFamily="34" charset="0"/>
              <a:buChar char="•"/>
            </a:pPr>
            <a:r>
              <a:rPr lang="en-GB" sz="1600" b="0" i="0" u="none" strike="noStrike" baseline="0" dirty="0">
                <a:latin typeface="Segoe"/>
              </a:rPr>
              <a:t>Read performance may degrade because the set of versioned rows ages and large version chains </a:t>
            </a:r>
            <a:r>
              <a:rPr lang="fr-FR" sz="1600" b="0" i="0" u="none" strike="noStrike" baseline="0" dirty="0">
                <a:latin typeface="Segoe"/>
              </a:rPr>
              <a:t>must </a:t>
            </a:r>
            <a:r>
              <a:rPr lang="fr-FR" sz="1600" b="0" i="0" u="none" strike="noStrike" baseline="0" dirty="0" err="1">
                <a:latin typeface="Segoe"/>
              </a:rPr>
              <a:t>be</a:t>
            </a:r>
            <a:r>
              <a:rPr lang="fr-FR" sz="1600" b="0" i="0" u="none" strike="noStrike" baseline="0" dirty="0">
                <a:latin typeface="Segoe"/>
              </a:rPr>
              <a:t> </a:t>
            </a:r>
            <a:r>
              <a:rPr lang="fr-FR" sz="1600" b="0" i="0" u="none" strike="noStrike" baseline="0" dirty="0" err="1">
                <a:latin typeface="Segoe"/>
              </a:rPr>
              <a:t>scanned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Increased resource utilization in maintaining row versions in </a:t>
            </a:r>
            <a:r>
              <a:rPr lang="en-GB" sz="1600" b="1" i="0" u="none" strike="noStrike" baseline="0" dirty="0" err="1">
                <a:latin typeface="Segoe-Bold"/>
              </a:rPr>
              <a:t>tempdb</a:t>
            </a:r>
            <a:r>
              <a:rPr lang="en-GB"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Versions are maintained even when there is no active transaction using a row versioning isolation </a:t>
            </a:r>
            <a:r>
              <a:rPr lang="fr-FR" sz="1600" b="0" i="0" u="none" strike="noStrike" baseline="0" dirty="0" err="1">
                <a:latin typeface="Segoe"/>
              </a:rPr>
              <a:t>level</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SNAPSHOT isolation may result in transaction rollback because of update conflict. Applications may need to be modified to handle update conflicts.</a:t>
            </a:r>
            <a:endParaRPr sz="2000" dirty="0">
              <a:latin typeface="Segoe UI"/>
              <a:cs typeface="Segoe UI"/>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5037AD-2C1D-0174-A673-C10BF4274BDA}"/>
              </a:ext>
            </a:extLst>
          </p:cNvPr>
          <p:cNvSpPr>
            <a:spLocks noGrp="1"/>
          </p:cNvSpPr>
          <p:nvPr>
            <p:ph type="title"/>
          </p:nvPr>
        </p:nvSpPr>
        <p:spPr/>
        <p:txBody>
          <a:bodyPr/>
          <a:lstStyle/>
          <a:p>
            <a:endParaRPr lang="fr-FR"/>
          </a:p>
        </p:txBody>
      </p:sp>
      <p:pic>
        <p:nvPicPr>
          <p:cNvPr id="1026" name="Picture 2" descr="image">
            <a:extLst>
              <a:ext uri="{FF2B5EF4-FFF2-40B4-BE49-F238E27FC236}">
                <a16:creationId xmlns:a16="http://schemas.microsoft.com/office/drawing/2014/main" id="{0B9A07DC-F912-F5D3-1C7D-7322E8BC69B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3400" y="1524000"/>
            <a:ext cx="8077200" cy="3810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1594026"/>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974214" cy="449580"/>
          </a:xfrm>
          <a:prstGeom prst="rect">
            <a:avLst/>
          </a:prstGeom>
        </p:spPr>
        <p:txBody>
          <a:bodyPr vert="horz" wrap="square" lIns="0" tIns="16510" rIns="0" bIns="0" rtlCol="0">
            <a:spAutoFit/>
          </a:bodyPr>
          <a:lstStyle/>
          <a:p>
            <a:pPr marL="12700">
              <a:lnSpc>
                <a:spcPct val="100000"/>
              </a:lnSpc>
              <a:spcBef>
                <a:spcPts val="130"/>
              </a:spcBef>
            </a:pPr>
            <a:r>
              <a:rPr spc="-20" dirty="0"/>
              <a:t>T</a:t>
            </a:r>
            <a:r>
              <a:rPr spc="10" dirty="0"/>
              <a:t>r</a:t>
            </a:r>
            <a:r>
              <a:rPr spc="25" dirty="0"/>
              <a:t>a</a:t>
            </a:r>
            <a:r>
              <a:rPr spc="15" dirty="0"/>
              <a:t>n</a:t>
            </a:r>
            <a:r>
              <a:rPr spc="25" dirty="0"/>
              <a:t>s</a:t>
            </a:r>
            <a:r>
              <a:rPr spc="20" dirty="0"/>
              <a:t>a</a:t>
            </a:r>
            <a:r>
              <a:rPr dirty="0"/>
              <a:t>c</a:t>
            </a:r>
            <a:r>
              <a:rPr spc="40" dirty="0"/>
              <a:t>t</a:t>
            </a:r>
            <a:r>
              <a:rPr dirty="0"/>
              <a:t>i</a:t>
            </a:r>
            <a:r>
              <a:rPr spc="30" dirty="0"/>
              <a:t>o</a:t>
            </a:r>
            <a:r>
              <a:rPr spc="10" dirty="0"/>
              <a:t>ns</a:t>
            </a:r>
          </a:p>
        </p:txBody>
      </p:sp>
      <p:sp>
        <p:nvSpPr>
          <p:cNvPr id="3" name="object 3"/>
          <p:cNvSpPr txBox="1"/>
          <p:nvPr/>
        </p:nvSpPr>
        <p:spPr>
          <a:xfrm>
            <a:off x="538162" y="1046416"/>
            <a:ext cx="7550784" cy="4761240"/>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A transaction is considered to be one or more Transact-SQL statements that are logically grouped into a single unit of work. A transaction might be made up of multiple statements; changes made to data by these statements are applied to the database only when the transaction completes successfully. A transaction must adhere </a:t>
            </a:r>
            <a:r>
              <a:rPr lang="fr-FR" sz="1600" b="0" i="0" u="none" strike="noStrike" baseline="0" dirty="0">
                <a:latin typeface="Segoe"/>
              </a:rPr>
              <a:t>to the ACID </a:t>
            </a:r>
            <a:r>
              <a:rPr lang="fr-FR" sz="1600" b="0" i="0" u="none" strike="noStrike" baseline="0" dirty="0" err="1">
                <a:latin typeface="Segoe"/>
              </a:rPr>
              <a:t>principles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Atomicity</a:t>
            </a:r>
            <a:r>
              <a:rPr lang="en-GB" sz="1600" b="0" i="0" u="none" strike="noStrike" baseline="0" dirty="0">
                <a:latin typeface="Segoe"/>
              </a:rPr>
              <a:t>. A transaction must be atomic in nature; that is, either all of the changes are </a:t>
            </a:r>
            <a:r>
              <a:rPr lang="fr-FR" sz="1600" b="0" i="0" u="none" strike="noStrike" baseline="0" dirty="0" err="1">
                <a:latin typeface="Segoe"/>
              </a:rPr>
              <a:t>applied</a:t>
            </a:r>
            <a:r>
              <a:rPr lang="fr-FR" sz="1600" b="0" i="0" u="none" strike="noStrike" baseline="0" dirty="0">
                <a:latin typeface="Segoe"/>
              </a:rPr>
              <a:t> or none.</a:t>
            </a:r>
          </a:p>
          <a:p>
            <a:pPr marL="285750" indent="-285750" algn="l">
              <a:lnSpc>
                <a:spcPct val="150000"/>
              </a:lnSpc>
              <a:buFont typeface="Arial" panose="020B0604020202020204" pitchFamily="34" charset="0"/>
              <a:buChar char="•"/>
            </a:pPr>
            <a:r>
              <a:rPr lang="en-GB" sz="1600" b="1" i="0" u="none" strike="noStrike" baseline="0" dirty="0">
                <a:latin typeface="Segoe-Bold"/>
              </a:rPr>
              <a:t>Consistency</a:t>
            </a:r>
            <a:r>
              <a:rPr lang="en-GB" sz="1600" b="0" i="0" u="none" strike="noStrike" baseline="0" dirty="0">
                <a:latin typeface="Segoe"/>
              </a:rPr>
              <a:t>. After completion, a transaction must leave all data and related structures in a consistent state.</a:t>
            </a:r>
          </a:p>
          <a:p>
            <a:pPr marL="285750" indent="-285750" algn="l">
              <a:lnSpc>
                <a:spcPct val="150000"/>
              </a:lnSpc>
              <a:buFont typeface="Arial" panose="020B0604020202020204" pitchFamily="34" charset="0"/>
              <a:buChar char="•"/>
            </a:pPr>
            <a:r>
              <a:rPr lang="en-GB" sz="1600" b="1" i="0" u="none" strike="noStrike" baseline="0" dirty="0">
                <a:latin typeface="Segoe-Bold"/>
              </a:rPr>
              <a:t>Isolation</a:t>
            </a:r>
            <a:r>
              <a:rPr lang="en-GB" sz="1600" b="0" i="0" u="none" strike="noStrike" baseline="0" dirty="0">
                <a:latin typeface="Segoe"/>
              </a:rPr>
              <a:t>. A transaction must have a view of the data independent of any other concurrent transaction; a transaction should not see data in an intermediate state.</a:t>
            </a:r>
          </a:p>
          <a:p>
            <a:pPr marL="285750" indent="-285750" algn="l">
              <a:lnSpc>
                <a:spcPct val="150000"/>
              </a:lnSpc>
              <a:buFont typeface="Arial" panose="020B0604020202020204" pitchFamily="34" charset="0"/>
              <a:buChar char="•"/>
            </a:pPr>
            <a:r>
              <a:rPr lang="en-GB" sz="1600" b="1" i="0" u="none" strike="noStrike" baseline="0" dirty="0">
                <a:latin typeface="Segoe-Bold"/>
              </a:rPr>
              <a:t>Durability</a:t>
            </a:r>
            <a:r>
              <a:rPr lang="en-GB" sz="1600" b="0" i="0" u="none" strike="noStrike" baseline="0" dirty="0">
                <a:latin typeface="Segoe"/>
              </a:rPr>
              <a:t>. Data changes must be persisted in case of a system failure.</a:t>
            </a:r>
            <a:endParaRPr sz="1600" dirty="0">
              <a:latin typeface="Segoe UI"/>
              <a:cs typeface="Segoe UI"/>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974214" cy="449580"/>
          </a:xfrm>
          <a:prstGeom prst="rect">
            <a:avLst/>
          </a:prstGeom>
        </p:spPr>
        <p:txBody>
          <a:bodyPr vert="horz" wrap="square" lIns="0" tIns="16510" rIns="0" bIns="0" rtlCol="0">
            <a:spAutoFit/>
          </a:bodyPr>
          <a:lstStyle/>
          <a:p>
            <a:pPr marL="12700">
              <a:lnSpc>
                <a:spcPct val="100000"/>
              </a:lnSpc>
              <a:spcBef>
                <a:spcPts val="130"/>
              </a:spcBef>
            </a:pPr>
            <a:r>
              <a:rPr spc="-20" dirty="0"/>
              <a:t>T</a:t>
            </a:r>
            <a:r>
              <a:rPr spc="10" dirty="0"/>
              <a:t>r</a:t>
            </a:r>
            <a:r>
              <a:rPr spc="25" dirty="0"/>
              <a:t>a</a:t>
            </a:r>
            <a:r>
              <a:rPr spc="15" dirty="0"/>
              <a:t>n</a:t>
            </a:r>
            <a:r>
              <a:rPr spc="25" dirty="0"/>
              <a:t>s</a:t>
            </a:r>
            <a:r>
              <a:rPr spc="20" dirty="0"/>
              <a:t>a</a:t>
            </a:r>
            <a:r>
              <a:rPr dirty="0"/>
              <a:t>c</a:t>
            </a:r>
            <a:r>
              <a:rPr spc="40" dirty="0"/>
              <a:t>t</a:t>
            </a:r>
            <a:r>
              <a:rPr dirty="0"/>
              <a:t>i</a:t>
            </a:r>
            <a:r>
              <a:rPr spc="30" dirty="0"/>
              <a:t>o</a:t>
            </a:r>
            <a:r>
              <a:rPr spc="10" dirty="0"/>
              <a:t>ns</a:t>
            </a:r>
          </a:p>
        </p:txBody>
      </p:sp>
      <p:sp>
        <p:nvSpPr>
          <p:cNvPr id="3" name="object 3"/>
          <p:cNvSpPr txBox="1"/>
          <p:nvPr/>
        </p:nvSpPr>
        <p:spPr>
          <a:xfrm>
            <a:off x="538162" y="838200"/>
            <a:ext cx="7996238" cy="5869235"/>
          </a:xfrm>
          <a:prstGeom prst="rect">
            <a:avLst/>
          </a:prstGeom>
        </p:spPr>
        <p:txBody>
          <a:bodyPr vert="horz" wrap="square" lIns="0" tIns="5715" rIns="0" bIns="0" rtlCol="0">
            <a:spAutoFit/>
          </a:bodyPr>
          <a:lstStyle/>
          <a:p>
            <a:pPr algn="l">
              <a:lnSpc>
                <a:spcPct val="150000"/>
              </a:lnSpc>
            </a:pPr>
            <a:r>
              <a:rPr lang="fr-FR" sz="1600" b="1" i="0" u="none" strike="noStrike" baseline="0" dirty="0">
                <a:latin typeface="Segoe-Bold"/>
              </a:rPr>
              <a:t>Auto-commit mode</a:t>
            </a:r>
            <a:r>
              <a:rPr lang="fr-FR" sz="1600" b="0" i="0" u="none" strike="noStrike" baseline="0" dirty="0">
                <a:latin typeface="Segoe"/>
              </a:rPr>
              <a:t>. Auto-commit </a:t>
            </a:r>
            <a:r>
              <a:rPr lang="fr-FR" sz="1600" b="0" i="0" u="none" strike="noStrike" baseline="0" dirty="0" err="1">
                <a:latin typeface="Segoe"/>
              </a:rPr>
              <a:t>is</a:t>
            </a:r>
            <a:r>
              <a:rPr lang="fr-FR" sz="1600" b="0" i="0" u="none" strike="noStrike" baseline="0" dirty="0">
                <a:latin typeface="Segoe"/>
              </a:rPr>
              <a:t> the default transaction management mode in SQL Server. A </a:t>
            </a:r>
            <a:r>
              <a:rPr lang="en-GB" sz="1600" b="0" i="0" u="none" strike="noStrike" baseline="0" dirty="0">
                <a:latin typeface="Segoe"/>
              </a:rPr>
              <a:t>transaction is either committed or rolled back after completion. If a statement completes successfully without any error, it is committed. If it encounters errors, it is rolled back. Auto-commit mode is overridden when a user initiates an explicit transaction or when implicit transaction mode is enabled.</a:t>
            </a:r>
          </a:p>
          <a:p>
            <a:pPr algn="l">
              <a:lnSpc>
                <a:spcPct val="150000"/>
              </a:lnSpc>
            </a:pPr>
            <a:r>
              <a:rPr lang="en-GB" sz="1600" b="1" i="0" u="none" strike="noStrike" baseline="0" dirty="0">
                <a:latin typeface="Segoe-Bold"/>
              </a:rPr>
              <a:t>Explicit transaction mode</a:t>
            </a:r>
            <a:r>
              <a:rPr lang="en-GB" sz="1600" b="0" i="0" u="none" strike="noStrike" baseline="0" dirty="0">
                <a:latin typeface="Segoe"/>
              </a:rPr>
              <a:t>. In explicit transaction mode, you explicitly define the start and end of a </a:t>
            </a:r>
            <a:r>
              <a:rPr lang="fr-FR" sz="1600" b="0" i="0" u="none" strike="noStrike" baseline="0" dirty="0">
                <a:latin typeface="Segoe"/>
              </a:rPr>
              <a:t>transaction.</a:t>
            </a:r>
          </a:p>
          <a:p>
            <a:pPr marL="285750" indent="-285750" algn="l">
              <a:lnSpc>
                <a:spcPct val="150000"/>
              </a:lnSpc>
              <a:buFont typeface="Arial" panose="020B0604020202020204" pitchFamily="34" charset="0"/>
              <a:buChar char="•"/>
            </a:pPr>
            <a:r>
              <a:rPr lang="en-GB" sz="1600" b="0" i="0" u="none" strike="noStrike" baseline="0" dirty="0">
                <a:latin typeface="Segoe"/>
              </a:rPr>
              <a:t>BEGIN TRANSACTION. Marks the start of a transaction.</a:t>
            </a:r>
          </a:p>
          <a:p>
            <a:pPr marL="285750" indent="-285750" algn="l">
              <a:lnSpc>
                <a:spcPct val="150000"/>
              </a:lnSpc>
              <a:buFont typeface="Arial" panose="020B0604020202020204" pitchFamily="34" charset="0"/>
              <a:buChar char="•"/>
            </a:pPr>
            <a:r>
              <a:rPr lang="en-GB" sz="1600" b="0" i="0" u="none" strike="noStrike" baseline="0" dirty="0">
                <a:latin typeface="Segoe"/>
              </a:rPr>
              <a:t>COMMIT TRANSACTION. Marks the successful completion of a transaction. The modifications made to a database are made permanent; the resources held by a transaction are released.</a:t>
            </a:r>
          </a:p>
          <a:p>
            <a:pPr marL="285750" indent="-285750" algn="l">
              <a:lnSpc>
                <a:spcPct val="150000"/>
              </a:lnSpc>
              <a:buFont typeface="Arial" panose="020B0604020202020204" pitchFamily="34" charset="0"/>
              <a:buChar char="•"/>
            </a:pPr>
            <a:r>
              <a:rPr lang="en-GB" sz="1600" b="0" i="0" u="none" strike="noStrike" baseline="0" dirty="0">
                <a:latin typeface="Segoe"/>
              </a:rPr>
              <a:t>ROLLBACK. Marks the unsuccessful termination of a transaction; the modifications made by a transaction are discarded; the resources held by a transaction are released.</a:t>
            </a:r>
          </a:p>
          <a:p>
            <a:pPr marL="285750" indent="-285750" algn="l">
              <a:lnSpc>
                <a:spcPct val="150000"/>
              </a:lnSpc>
              <a:buFont typeface="Arial" panose="020B0604020202020204" pitchFamily="34" charset="0"/>
              <a:buChar char="•"/>
            </a:pPr>
            <a:r>
              <a:rPr lang="en-GB" sz="1600" b="0" i="0" u="none" strike="noStrike" baseline="0" dirty="0">
                <a:latin typeface="Segoe"/>
              </a:rPr>
              <a:t>SAVE TRANSACTION. You can set a save point part-way through the transaction; you can use a ROLLBACK statement to revert to a save point, which means you can retry without having to start the </a:t>
            </a:r>
            <a:r>
              <a:rPr lang="fr-FR" sz="1600" b="0" i="0" u="none" strike="noStrike" baseline="0" dirty="0" err="1">
                <a:latin typeface="Segoe"/>
              </a:rPr>
              <a:t>entire</a:t>
            </a:r>
            <a:r>
              <a:rPr lang="fr-FR" sz="1600" b="0" i="0" u="none" strike="noStrike" baseline="0" dirty="0">
                <a:latin typeface="Segoe"/>
              </a:rPr>
              <a:t> transaction </a:t>
            </a:r>
            <a:r>
              <a:rPr lang="fr-FR" sz="1600" b="0" i="0" u="none" strike="noStrike" baseline="0" dirty="0" err="1">
                <a:latin typeface="Segoe"/>
              </a:rPr>
              <a:t>again</a:t>
            </a:r>
            <a:r>
              <a:rPr lang="fr-FR" sz="1600" b="0" i="0" u="none" strike="noStrike" baseline="0" dirty="0">
                <a:latin typeface="Segoe"/>
              </a:rPr>
              <a:t>.</a:t>
            </a:r>
            <a:endParaRPr sz="1400" dirty="0">
              <a:latin typeface="Segoe UI"/>
              <a:cs typeface="Segoe UI"/>
            </a:endParaRPr>
          </a:p>
        </p:txBody>
      </p:sp>
    </p:spTree>
    <p:extLst>
      <p:ext uri="{BB962C8B-B14F-4D97-AF65-F5344CB8AC3E}">
        <p14:creationId xmlns:p14="http://schemas.microsoft.com/office/powerpoint/2010/main" val="2379769660"/>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974214" cy="449580"/>
          </a:xfrm>
          <a:prstGeom prst="rect">
            <a:avLst/>
          </a:prstGeom>
        </p:spPr>
        <p:txBody>
          <a:bodyPr vert="horz" wrap="square" lIns="0" tIns="16510" rIns="0" bIns="0" rtlCol="0">
            <a:spAutoFit/>
          </a:bodyPr>
          <a:lstStyle/>
          <a:p>
            <a:pPr marL="12700">
              <a:lnSpc>
                <a:spcPct val="100000"/>
              </a:lnSpc>
              <a:spcBef>
                <a:spcPts val="130"/>
              </a:spcBef>
            </a:pPr>
            <a:r>
              <a:rPr spc="-20" dirty="0"/>
              <a:t>T</a:t>
            </a:r>
            <a:r>
              <a:rPr spc="10" dirty="0"/>
              <a:t>r</a:t>
            </a:r>
            <a:r>
              <a:rPr spc="25" dirty="0"/>
              <a:t>a</a:t>
            </a:r>
            <a:r>
              <a:rPr spc="15" dirty="0"/>
              <a:t>n</a:t>
            </a:r>
            <a:r>
              <a:rPr spc="25" dirty="0"/>
              <a:t>s</a:t>
            </a:r>
            <a:r>
              <a:rPr spc="20" dirty="0"/>
              <a:t>a</a:t>
            </a:r>
            <a:r>
              <a:rPr dirty="0"/>
              <a:t>c</a:t>
            </a:r>
            <a:r>
              <a:rPr spc="40" dirty="0"/>
              <a:t>t</a:t>
            </a:r>
            <a:r>
              <a:rPr dirty="0"/>
              <a:t>i</a:t>
            </a:r>
            <a:r>
              <a:rPr spc="30" dirty="0"/>
              <a:t>o</a:t>
            </a:r>
            <a:r>
              <a:rPr spc="10" dirty="0"/>
              <a:t>ns</a:t>
            </a:r>
          </a:p>
        </p:txBody>
      </p:sp>
      <p:sp>
        <p:nvSpPr>
          <p:cNvPr id="3" name="object 3"/>
          <p:cNvSpPr txBox="1"/>
          <p:nvPr/>
        </p:nvSpPr>
        <p:spPr>
          <a:xfrm>
            <a:off x="538162" y="838200"/>
            <a:ext cx="7996238" cy="3653244"/>
          </a:xfrm>
          <a:prstGeom prst="rect">
            <a:avLst/>
          </a:prstGeom>
        </p:spPr>
        <p:txBody>
          <a:bodyPr vert="horz" wrap="square" lIns="0" tIns="5715" rIns="0" bIns="0" rtlCol="0">
            <a:spAutoFit/>
          </a:bodyPr>
          <a:lstStyle/>
          <a:p>
            <a:pPr algn="l">
              <a:lnSpc>
                <a:spcPct val="150000"/>
              </a:lnSpc>
            </a:pPr>
            <a:r>
              <a:rPr lang="en-GB" sz="1600" b="1" i="0" u="none" strike="noStrike" baseline="0" dirty="0">
                <a:latin typeface="Segoe-Bold"/>
              </a:rPr>
              <a:t>Implicit transaction mode</a:t>
            </a:r>
            <a:r>
              <a:rPr lang="en-GB" sz="1600" b="0" i="0" u="none" strike="noStrike" baseline="0" dirty="0">
                <a:latin typeface="Segoe"/>
              </a:rPr>
              <a:t>. In implicit transaction mode, SQL Server automatically manages the start of a transaction. You can commit or roll back an implicit transaction but you cannot control the start of the transaction. SQL Server automatically starts a new implicit transaction after the current implicit transaction finishes, generating a continuous chain of transactions.</a:t>
            </a:r>
          </a:p>
          <a:p>
            <a:pPr marL="285750" indent="-285750" algn="l">
              <a:lnSpc>
                <a:spcPct val="150000"/>
              </a:lnSpc>
              <a:buFont typeface="Arial" panose="020B0604020202020204" pitchFamily="34" charset="0"/>
              <a:buChar char="•"/>
            </a:pPr>
            <a:r>
              <a:rPr lang="en-GB" sz="1600" b="0" i="0" u="none" strike="noStrike" baseline="0" dirty="0">
                <a:latin typeface="Segoe"/>
              </a:rPr>
              <a:t>Implicit transaction is a session level setting and can be changed by setting the IMPLICIT_TRANSACTION option to ON/OFF.</a:t>
            </a:r>
          </a:p>
          <a:p>
            <a:pPr marL="285750" indent="-285750" algn="l">
              <a:lnSpc>
                <a:spcPct val="150000"/>
              </a:lnSpc>
              <a:buFont typeface="Arial" panose="020B0604020202020204" pitchFamily="34" charset="0"/>
              <a:buChar char="•"/>
            </a:pPr>
            <a:r>
              <a:rPr lang="en-GB" sz="1600" b="0" i="0" u="none" strike="noStrike" baseline="0" dirty="0">
                <a:latin typeface="Segoe"/>
              </a:rPr>
              <a:t>SQL Server automatically starts an implicit transaction when any of the following statements are executed: ALTER TABLE, CREATE, DELETE, DROP, FETCH, GRANT, INSERT, OPEN, REVOKE, SELECT, </a:t>
            </a:r>
            <a:r>
              <a:rPr lang="fr-FR" sz="1600" b="0" i="0" u="none" strike="noStrike" baseline="0" dirty="0">
                <a:latin typeface="Segoe"/>
              </a:rPr>
              <a:t>TRUNCATE TABLE, UPDATE.</a:t>
            </a:r>
            <a:endParaRPr sz="1200" dirty="0">
              <a:latin typeface="Segoe UI"/>
              <a:cs typeface="Segoe UI"/>
            </a:endParaRPr>
          </a:p>
        </p:txBody>
      </p:sp>
    </p:spTree>
    <p:extLst>
      <p:ext uri="{BB962C8B-B14F-4D97-AF65-F5344CB8AC3E}">
        <p14:creationId xmlns:p14="http://schemas.microsoft.com/office/powerpoint/2010/main" val="596559979"/>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163060" cy="449580"/>
          </a:xfrm>
          <a:prstGeom prst="rect">
            <a:avLst/>
          </a:prstGeom>
        </p:spPr>
        <p:txBody>
          <a:bodyPr vert="horz" wrap="square" lIns="0" tIns="16510" rIns="0" bIns="0" rtlCol="0">
            <a:spAutoFit/>
          </a:bodyPr>
          <a:lstStyle/>
          <a:p>
            <a:pPr marL="12700">
              <a:lnSpc>
                <a:spcPct val="100000"/>
              </a:lnSpc>
              <a:spcBef>
                <a:spcPts val="130"/>
              </a:spcBef>
            </a:pPr>
            <a:r>
              <a:rPr spc="15" dirty="0"/>
              <a:t>Working</a:t>
            </a:r>
            <a:r>
              <a:rPr spc="-25" dirty="0"/>
              <a:t> </a:t>
            </a:r>
            <a:r>
              <a:rPr spc="20" dirty="0"/>
              <a:t>with</a:t>
            </a:r>
            <a:r>
              <a:rPr spc="-30" dirty="0"/>
              <a:t> </a:t>
            </a:r>
            <a:r>
              <a:rPr spc="15" dirty="0"/>
              <a:t>Transactions</a:t>
            </a:r>
          </a:p>
        </p:txBody>
      </p:sp>
      <p:sp>
        <p:nvSpPr>
          <p:cNvPr id="3" name="object 3"/>
          <p:cNvSpPr txBox="1"/>
          <p:nvPr/>
        </p:nvSpPr>
        <p:spPr>
          <a:xfrm>
            <a:off x="538162" y="951275"/>
            <a:ext cx="7576184" cy="3765711"/>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Naming</a:t>
            </a:r>
            <a:r>
              <a:rPr lang="fr-FR" sz="1600" b="1" i="0" u="none" strike="noStrike" baseline="0" dirty="0">
                <a:latin typeface="Segoe-Bold"/>
              </a:rPr>
              <a:t> Transactions</a:t>
            </a:r>
          </a:p>
          <a:p>
            <a:pPr algn="l">
              <a:lnSpc>
                <a:spcPct val="150000"/>
              </a:lnSpc>
            </a:pPr>
            <a:r>
              <a:rPr lang="en-GB" sz="1600" b="0" i="0" u="none" strike="noStrike" baseline="0" dirty="0">
                <a:latin typeface="Segoe"/>
              </a:rPr>
              <a:t>Transaction names are optional, and have no effect on the </a:t>
            </a:r>
            <a:r>
              <a:rPr lang="en-GB" sz="1600" b="0" i="0" u="none" strike="noStrike" baseline="0" dirty="0" err="1">
                <a:latin typeface="Segoe"/>
              </a:rPr>
              <a:t>behavior</a:t>
            </a:r>
            <a:r>
              <a:rPr lang="en-GB" sz="1600" b="0" i="0" u="none" strike="noStrike" baseline="0" dirty="0">
                <a:latin typeface="Segoe"/>
              </a:rPr>
              <a:t> of SQL Server; they act purely as labels to assist developers and DBAs in understanding Transact-SQL code.</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Explicit transactions may be named.</a:t>
            </a:r>
          </a:p>
          <a:p>
            <a:pPr algn="l">
              <a:lnSpc>
                <a:spcPct val="150000"/>
              </a:lnSpc>
            </a:pPr>
            <a:endParaRPr lang="fr-FR" sz="1600" b="1" i="0" u="none" strike="noStrike" baseline="0" dirty="0">
              <a:latin typeface="Segoe-Bold"/>
            </a:endParaRPr>
          </a:p>
          <a:p>
            <a:pPr algn="l">
              <a:lnSpc>
                <a:spcPct val="150000"/>
              </a:lnSpc>
            </a:pPr>
            <a:r>
              <a:rPr lang="fr-FR" sz="1600" b="1" i="0" u="none" strike="noStrike" baseline="0" dirty="0">
                <a:latin typeface="Segoe-Bold"/>
              </a:rPr>
              <a:t>Transaction </a:t>
            </a:r>
            <a:r>
              <a:rPr lang="fr-FR" sz="1600" b="1" i="0" u="none" strike="noStrike" baseline="0" dirty="0" err="1">
                <a:latin typeface="Segoe-Bold"/>
              </a:rPr>
              <a:t>Naming</a:t>
            </a:r>
            <a:r>
              <a:rPr lang="fr-FR" sz="1600" b="1" i="0" u="none" strike="noStrike" baseline="0" dirty="0">
                <a:latin typeface="Segoe-Bold"/>
              </a:rPr>
              <a:t> Example</a:t>
            </a:r>
          </a:p>
          <a:p>
            <a:pPr algn="l">
              <a:lnSpc>
                <a:spcPct val="150000"/>
              </a:lnSpc>
            </a:pPr>
            <a:r>
              <a:rPr lang="en-GB" sz="1600" b="0" i="0" u="none" strike="noStrike" baseline="0" dirty="0">
                <a:latin typeface="LucidaSans-Typewriter"/>
              </a:rPr>
              <a:t>BEGIN TRANSACTION </a:t>
            </a:r>
            <a:r>
              <a:rPr lang="en-GB" sz="1600" b="0" i="0" u="none" strike="noStrike" baseline="0" dirty="0" err="1">
                <a:latin typeface="LucidaSans-Typewriter"/>
              </a:rPr>
              <a:t>my_tran_name</a:t>
            </a:r>
            <a:r>
              <a:rPr lang="en-GB" sz="1600" b="0" i="0" u="none" strike="noStrike" baseline="0" dirty="0">
                <a:latin typeface="LucidaSans-Typewriter"/>
              </a:rPr>
              <a:t>;</a:t>
            </a:r>
          </a:p>
          <a:p>
            <a:pPr algn="l">
              <a:lnSpc>
                <a:spcPct val="150000"/>
              </a:lnSpc>
            </a:pPr>
            <a:r>
              <a:rPr lang="en-GB" sz="1600" b="0" i="0" u="none" strike="noStrike" baseline="0" dirty="0">
                <a:latin typeface="LucidaSans-Typewriter"/>
              </a:rPr>
              <a:t>COMMIT TRANSACTION </a:t>
            </a:r>
            <a:r>
              <a:rPr lang="en-GB" sz="1600" b="0" i="0" u="none" strike="noStrike" baseline="0" dirty="0" err="1">
                <a:latin typeface="LucidaSans-Typewriter"/>
              </a:rPr>
              <a:t>my_tran_name</a:t>
            </a:r>
            <a:r>
              <a:rPr lang="en-GB" sz="1600" b="0" i="0" u="none" strike="noStrike" baseline="0" dirty="0">
                <a:latin typeface="LucidaSans-Typewriter"/>
              </a:rPr>
              <a:t>;</a:t>
            </a:r>
            <a:endParaRPr sz="1600" dirty="0">
              <a:latin typeface="Segoe UI"/>
              <a:cs typeface="Segoe U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0" dirty="0"/>
              <a:t>Page</a:t>
            </a:r>
            <a:r>
              <a:rPr spc="-45" dirty="0"/>
              <a:t> </a:t>
            </a:r>
            <a:r>
              <a:rPr spc="20" dirty="0"/>
              <a:t>Structure</a:t>
            </a:r>
            <a:r>
              <a:rPr spc="30" dirty="0"/>
              <a:t> </a:t>
            </a:r>
            <a:r>
              <a:rPr spc="15" dirty="0"/>
              <a:t>and</a:t>
            </a:r>
            <a:r>
              <a:rPr spc="-5" dirty="0"/>
              <a:t> </a:t>
            </a:r>
            <a:r>
              <a:rPr spc="20" dirty="0"/>
              <a:t>Page</a:t>
            </a:r>
            <a:r>
              <a:rPr spc="30" dirty="0"/>
              <a:t> </a:t>
            </a:r>
            <a:r>
              <a:rPr spc="5" dirty="0"/>
              <a:t>Types</a:t>
            </a:r>
          </a:p>
        </p:txBody>
      </p:sp>
      <p:sp>
        <p:nvSpPr>
          <p:cNvPr id="5" name="Text Placeholder 4">
            <a:extLst>
              <a:ext uri="{FF2B5EF4-FFF2-40B4-BE49-F238E27FC236}">
                <a16:creationId xmlns:a16="http://schemas.microsoft.com/office/drawing/2014/main" id="{B54C821A-FF19-B3C6-BDBB-22309A0E22C3}"/>
              </a:ext>
            </a:extLst>
          </p:cNvPr>
          <p:cNvSpPr>
            <a:spLocks noGrp="1"/>
          </p:cNvSpPr>
          <p:nvPr>
            <p:ph type="body" idx="1"/>
          </p:nvPr>
        </p:nvSpPr>
        <p:spPr>
          <a:xfrm>
            <a:off x="681723" y="914400"/>
            <a:ext cx="8033016" cy="3292312"/>
          </a:xfrm>
        </p:spPr>
        <p:txBody>
          <a:bodyPr/>
          <a:lstStyle/>
          <a:p>
            <a:pPr algn="l">
              <a:lnSpc>
                <a:spcPct val="150000"/>
              </a:lnSpc>
            </a:pPr>
            <a:r>
              <a:rPr lang="en-GB" sz="1600" b="0" i="0" u="none" strike="noStrike" baseline="0" dirty="0">
                <a:solidFill>
                  <a:srgbClr val="000000"/>
                </a:solidFill>
                <a:latin typeface="Segoe"/>
              </a:rPr>
              <a:t>The different types of pages in SQL Server and their specific Page ID, with the description, are as follows:</a:t>
            </a:r>
          </a:p>
          <a:p>
            <a:pPr marL="285750" indent="-285750" algn="l">
              <a:lnSpc>
                <a:spcPct val="150000"/>
              </a:lnSpc>
              <a:buFont typeface="Arial" panose="020B0604020202020204" pitchFamily="34" charset="0"/>
              <a:buChar char="•"/>
            </a:pPr>
            <a:r>
              <a:rPr lang="en-GB" sz="1600" b="1" i="0" u="none" strike="noStrike" baseline="0" dirty="0">
                <a:solidFill>
                  <a:srgbClr val="000000"/>
                </a:solidFill>
                <a:latin typeface="Segoe-Bold"/>
              </a:rPr>
              <a:t>Data (1) </a:t>
            </a:r>
            <a:r>
              <a:rPr lang="en-GB" sz="1600" b="0" i="0" u="none" strike="noStrike" baseline="0" dirty="0">
                <a:solidFill>
                  <a:srgbClr val="000000"/>
                </a:solidFill>
                <a:latin typeface="Segoe"/>
              </a:rPr>
              <a:t>– Contains the data rows in a table.</a:t>
            </a:r>
          </a:p>
          <a:p>
            <a:pPr marL="285750" indent="-285750" algn="l">
              <a:lnSpc>
                <a:spcPct val="150000"/>
              </a:lnSpc>
              <a:buFont typeface="Arial" panose="020B0604020202020204" pitchFamily="34" charset="0"/>
              <a:buChar char="•"/>
            </a:pPr>
            <a:r>
              <a:rPr lang="en-GB" sz="1600" b="1" i="0" u="none" strike="noStrike" baseline="0" dirty="0">
                <a:solidFill>
                  <a:srgbClr val="000000"/>
                </a:solidFill>
                <a:latin typeface="Segoe-Bold"/>
              </a:rPr>
              <a:t>Index (2) </a:t>
            </a:r>
            <a:r>
              <a:rPr lang="en-GB" sz="1600" b="0" i="0" u="none" strike="noStrike" baseline="0" dirty="0">
                <a:solidFill>
                  <a:srgbClr val="000000"/>
                </a:solidFill>
                <a:latin typeface="Segoe"/>
              </a:rPr>
              <a:t>– Contains index entries for intermediate levels of clustered index and all levels of </a:t>
            </a:r>
            <a:r>
              <a:rPr lang="fr-FR" sz="1600" b="0" i="0" u="none" strike="noStrike" baseline="0" dirty="0" err="1">
                <a:solidFill>
                  <a:srgbClr val="000000"/>
                </a:solidFill>
                <a:latin typeface="Segoe"/>
              </a:rPr>
              <a:t>nonclustered</a:t>
            </a:r>
            <a:r>
              <a:rPr lang="fr-FR" sz="1600" b="0" i="0" u="none" strike="noStrike" baseline="0" dirty="0">
                <a:solidFill>
                  <a:srgbClr val="000000"/>
                </a:solidFill>
                <a:latin typeface="Segoe"/>
              </a:rPr>
              <a:t> index.</a:t>
            </a:r>
          </a:p>
          <a:p>
            <a:pPr marL="285750" indent="-285750" algn="l">
              <a:lnSpc>
                <a:spcPct val="150000"/>
              </a:lnSpc>
              <a:buFont typeface="Arial" panose="020B0604020202020204" pitchFamily="34" charset="0"/>
              <a:buChar char="•"/>
            </a:pPr>
            <a:r>
              <a:rPr lang="fr-FR" sz="1600" b="1" i="0" u="none" strike="noStrike" baseline="0" dirty="0" err="1">
                <a:solidFill>
                  <a:srgbClr val="000000"/>
                </a:solidFill>
                <a:latin typeface="Segoe-Bold"/>
              </a:rPr>
              <a:t>Text</a:t>
            </a:r>
            <a:r>
              <a:rPr lang="fr-FR" sz="1600" b="1" i="0" u="none" strike="noStrike" baseline="0" dirty="0">
                <a:solidFill>
                  <a:srgbClr val="000000"/>
                </a:solidFill>
                <a:latin typeface="Segoe-Bold"/>
              </a:rPr>
              <a:t> pages</a:t>
            </a:r>
          </a:p>
          <a:p>
            <a:pPr marL="742950" lvl="1" indent="-285750" algn="l">
              <a:lnSpc>
                <a:spcPct val="150000"/>
              </a:lnSpc>
              <a:buFont typeface="Arial" panose="020B0604020202020204" pitchFamily="34" charset="0"/>
              <a:buChar char="•"/>
            </a:pPr>
            <a:r>
              <a:rPr lang="en-GB" sz="1600" b="1" i="0" u="none" strike="noStrike" baseline="0" dirty="0">
                <a:solidFill>
                  <a:srgbClr val="000000"/>
                </a:solidFill>
                <a:latin typeface="Segoe-Bold"/>
              </a:rPr>
              <a:t>Text mix (3) </a:t>
            </a:r>
            <a:r>
              <a:rPr lang="en-GB" sz="1600" b="0" i="0" u="none" strike="noStrike" baseline="0" dirty="0">
                <a:solidFill>
                  <a:srgbClr val="000000"/>
                </a:solidFill>
                <a:latin typeface="Segoe"/>
              </a:rPr>
              <a:t>– Holds large object (LOB) values less than 8 KB size. It can be shared between LOB values in the same partition of an index or a heap.</a:t>
            </a:r>
          </a:p>
          <a:p>
            <a:pPr marL="742950" lvl="1" indent="-285750" algn="l">
              <a:lnSpc>
                <a:spcPct val="150000"/>
              </a:lnSpc>
              <a:buFont typeface="Arial" panose="020B0604020202020204" pitchFamily="34" charset="0"/>
              <a:buChar char="•"/>
            </a:pPr>
            <a:r>
              <a:rPr lang="en-GB" sz="1600" b="1" i="0" u="none" strike="noStrike" baseline="0" dirty="0">
                <a:solidFill>
                  <a:srgbClr val="000000"/>
                </a:solidFill>
                <a:latin typeface="Segoe-Bold"/>
              </a:rPr>
              <a:t>Text tree (4) </a:t>
            </a:r>
            <a:r>
              <a:rPr lang="en-GB" sz="1600" b="0" i="0" u="none" strike="noStrike" baseline="0" dirty="0">
                <a:solidFill>
                  <a:srgbClr val="000000"/>
                </a:solidFill>
                <a:latin typeface="Segoe"/>
              </a:rPr>
              <a:t>– Holds LOB values larger than 8 KB.</a:t>
            </a:r>
          </a:p>
        </p:txBody>
      </p:sp>
    </p:spTree>
    <p:extLst>
      <p:ext uri="{BB962C8B-B14F-4D97-AF65-F5344CB8AC3E}">
        <p14:creationId xmlns:p14="http://schemas.microsoft.com/office/powerpoint/2010/main" val="3266629908"/>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163060" cy="449580"/>
          </a:xfrm>
          <a:prstGeom prst="rect">
            <a:avLst/>
          </a:prstGeom>
        </p:spPr>
        <p:txBody>
          <a:bodyPr vert="horz" wrap="square" lIns="0" tIns="16510" rIns="0" bIns="0" rtlCol="0">
            <a:spAutoFit/>
          </a:bodyPr>
          <a:lstStyle/>
          <a:p>
            <a:pPr marL="12700">
              <a:lnSpc>
                <a:spcPct val="100000"/>
              </a:lnSpc>
              <a:spcBef>
                <a:spcPts val="130"/>
              </a:spcBef>
            </a:pPr>
            <a:r>
              <a:rPr spc="15" dirty="0"/>
              <a:t>Working</a:t>
            </a:r>
            <a:r>
              <a:rPr spc="-25" dirty="0"/>
              <a:t> </a:t>
            </a:r>
            <a:r>
              <a:rPr spc="20" dirty="0"/>
              <a:t>with</a:t>
            </a:r>
            <a:r>
              <a:rPr spc="-30" dirty="0"/>
              <a:t> </a:t>
            </a:r>
            <a:r>
              <a:rPr spc="15" dirty="0"/>
              <a:t>Transactions</a:t>
            </a:r>
          </a:p>
        </p:txBody>
      </p:sp>
      <p:sp>
        <p:nvSpPr>
          <p:cNvPr id="3" name="object 3"/>
          <p:cNvSpPr txBox="1"/>
          <p:nvPr/>
        </p:nvSpPr>
        <p:spPr>
          <a:xfrm>
            <a:off x="538162" y="951275"/>
            <a:ext cx="7576184" cy="4867679"/>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Nesting</a:t>
            </a:r>
            <a:r>
              <a:rPr lang="fr-FR" sz="1600" b="1" i="0" u="none" strike="noStrike" baseline="0" dirty="0">
                <a:latin typeface="Segoe-Bold"/>
              </a:rPr>
              <a:t> Transactions</a:t>
            </a:r>
          </a:p>
          <a:p>
            <a:pPr algn="l">
              <a:lnSpc>
                <a:spcPct val="150000"/>
              </a:lnSpc>
            </a:pPr>
            <a:r>
              <a:rPr lang="en-GB" sz="1600" b="0" i="0" u="none" strike="noStrike" baseline="0" dirty="0">
                <a:latin typeface="Segoe"/>
              </a:rPr>
              <a:t>Explicit transactions can be nested; you can issue a BEGIN TRANSACTION command inside an open transaction. Only the outermost transaction has any effect; if the outermost transaction is committed, all the nested transactions are committed. If the outermost transaction is rolled back, all the nested transactions are rolled back. The level of transaction nesting is tracked by the @@TRANCOUNT function, which is maintained at connection level:</a:t>
            </a:r>
          </a:p>
          <a:p>
            <a:pPr marL="285750" indent="-285750" algn="l">
              <a:lnSpc>
                <a:spcPct val="150000"/>
              </a:lnSpc>
              <a:buFont typeface="Arial" panose="020B0604020202020204" pitchFamily="34" charset="0"/>
              <a:buChar char="•"/>
            </a:pPr>
            <a:r>
              <a:rPr lang="en-GB" sz="1600" b="0" i="0" u="none" strike="noStrike" baseline="0" dirty="0">
                <a:latin typeface="Segoe"/>
              </a:rPr>
              <a:t>Each BEGIN TRANSACTION statement increments @@TRANCOUNT by one.</a:t>
            </a:r>
          </a:p>
          <a:p>
            <a:pPr marL="285750" indent="-285750" algn="l">
              <a:lnSpc>
                <a:spcPct val="150000"/>
              </a:lnSpc>
              <a:buFont typeface="Arial" panose="020B0604020202020204" pitchFamily="34" charset="0"/>
              <a:buChar char="•"/>
            </a:pPr>
            <a:r>
              <a:rPr lang="en-GB" sz="1600" b="0" i="0" u="none" strike="noStrike" baseline="0" dirty="0">
                <a:latin typeface="Segoe"/>
              </a:rPr>
              <a:t>Each COMMIT statement decrements @@TRANCOUNT by one. The COMMIT that reduces</a:t>
            </a:r>
          </a:p>
          <a:p>
            <a:pPr marL="285750" indent="-285750" algn="l">
              <a:lnSpc>
                <a:spcPct val="150000"/>
              </a:lnSpc>
              <a:buFont typeface="Arial" panose="020B0604020202020204" pitchFamily="34" charset="0"/>
              <a:buChar char="•"/>
            </a:pPr>
            <a:r>
              <a:rPr lang="en-GB" sz="1600" b="0" i="0" u="none" strike="noStrike" baseline="0" dirty="0">
                <a:latin typeface="Segoe"/>
              </a:rPr>
              <a:t>@@TRANCOUNT to zero commits the outermost transaction.</a:t>
            </a:r>
          </a:p>
          <a:p>
            <a:pPr marL="285750" indent="-285750" algn="l">
              <a:lnSpc>
                <a:spcPct val="150000"/>
              </a:lnSpc>
              <a:buFont typeface="Arial" panose="020B0604020202020204" pitchFamily="34" charset="0"/>
              <a:buChar char="•"/>
            </a:pPr>
            <a:r>
              <a:rPr lang="en-GB" sz="1600" b="0" i="0" u="none" strike="noStrike" baseline="0" dirty="0">
                <a:latin typeface="Segoe"/>
              </a:rPr>
              <a:t>A ROLLBACK statement rolls back the outer transaction and reduces @@TRANCOUNT to zero.</a:t>
            </a:r>
            <a:endParaRPr sz="1600" dirty="0">
              <a:latin typeface="Segoe UI"/>
              <a:cs typeface="Segoe UI"/>
            </a:endParaRPr>
          </a:p>
        </p:txBody>
      </p:sp>
    </p:spTree>
    <p:extLst>
      <p:ext uri="{BB962C8B-B14F-4D97-AF65-F5344CB8AC3E}">
        <p14:creationId xmlns:p14="http://schemas.microsoft.com/office/powerpoint/2010/main" val="2036575785"/>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163060" cy="449580"/>
          </a:xfrm>
          <a:prstGeom prst="rect">
            <a:avLst/>
          </a:prstGeom>
        </p:spPr>
        <p:txBody>
          <a:bodyPr vert="horz" wrap="square" lIns="0" tIns="16510" rIns="0" bIns="0" rtlCol="0">
            <a:spAutoFit/>
          </a:bodyPr>
          <a:lstStyle/>
          <a:p>
            <a:pPr marL="12700">
              <a:lnSpc>
                <a:spcPct val="100000"/>
              </a:lnSpc>
              <a:spcBef>
                <a:spcPts val="130"/>
              </a:spcBef>
            </a:pPr>
            <a:r>
              <a:rPr spc="15" dirty="0"/>
              <a:t>Working</a:t>
            </a:r>
            <a:r>
              <a:rPr spc="-25" dirty="0"/>
              <a:t> </a:t>
            </a:r>
            <a:r>
              <a:rPr spc="20" dirty="0"/>
              <a:t>with</a:t>
            </a:r>
            <a:r>
              <a:rPr spc="-30" dirty="0"/>
              <a:t> </a:t>
            </a:r>
            <a:r>
              <a:rPr spc="15" dirty="0"/>
              <a:t>Transactions</a:t>
            </a:r>
          </a:p>
        </p:txBody>
      </p:sp>
      <p:sp>
        <p:nvSpPr>
          <p:cNvPr id="3" name="object 3"/>
          <p:cNvSpPr txBox="1"/>
          <p:nvPr/>
        </p:nvSpPr>
        <p:spPr>
          <a:xfrm>
            <a:off x="538162" y="951275"/>
            <a:ext cx="7576184" cy="4498347"/>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Terminating</a:t>
            </a:r>
            <a:r>
              <a:rPr lang="fr-FR" sz="1600" b="1" i="0" u="none" strike="noStrike" baseline="0" dirty="0">
                <a:latin typeface="Segoe-Bold"/>
              </a:rPr>
              <a:t> Transactions</a:t>
            </a:r>
          </a:p>
          <a:p>
            <a:pPr algn="l">
              <a:lnSpc>
                <a:spcPct val="150000"/>
              </a:lnSpc>
            </a:pPr>
            <a:r>
              <a:rPr lang="en-GB" sz="1600" b="0" i="0" u="none" strike="noStrike" baseline="0" dirty="0">
                <a:latin typeface="Segoe"/>
              </a:rPr>
              <a:t>As well as an explicit COMMIT or ROLLBACK, a transaction can be terminated for the following reasons:</a:t>
            </a:r>
          </a:p>
          <a:p>
            <a:pPr marL="285750" indent="-285750" algn="l">
              <a:lnSpc>
                <a:spcPct val="150000"/>
              </a:lnSpc>
              <a:buFont typeface="Arial" panose="020B0604020202020204" pitchFamily="34" charset="0"/>
              <a:buChar char="•"/>
            </a:pPr>
            <a:r>
              <a:rPr lang="en-GB" sz="1600" b="1" i="0" u="none" strike="noStrike" baseline="0" dirty="0">
                <a:latin typeface="Segoe-Bold"/>
              </a:rPr>
              <a:t>Resource error</a:t>
            </a:r>
            <a:r>
              <a:rPr lang="en-GB" sz="1600" b="0" i="0" u="none" strike="noStrike" baseline="0" dirty="0">
                <a:latin typeface="Segoe"/>
              </a:rPr>
              <a:t>. If a transaction fails because of a resource error (for example, lack of disk space), SQL Server automatically rolls back the transaction to maintain data integrity.</a:t>
            </a:r>
          </a:p>
          <a:p>
            <a:pPr marL="285750" indent="-285750" algn="l">
              <a:lnSpc>
                <a:spcPct val="150000"/>
              </a:lnSpc>
              <a:buFont typeface="Arial" panose="020B0604020202020204" pitchFamily="34" charset="0"/>
              <a:buChar char="•"/>
            </a:pPr>
            <a:r>
              <a:rPr lang="en-GB" sz="1600" b="1" i="0" u="none" strike="noStrike" baseline="0" dirty="0">
                <a:latin typeface="Segoe-Bold"/>
              </a:rPr>
              <a:t>SET XACT_ABORT</a:t>
            </a:r>
            <a:r>
              <a:rPr lang="en-GB" sz="1600" b="0" i="0" u="none" strike="noStrike" baseline="0" dirty="0">
                <a:latin typeface="Segoe"/>
              </a:rPr>
              <a:t>. When the connection-level SET XACT_ABORT setting is ON, an open transaction is automatically rolled back in the event of a runtime error. When XACT_ABORT is OFF, a statement that causes an error is normally rolled back, but any open transaction will remain open.</a:t>
            </a:r>
          </a:p>
          <a:p>
            <a:pPr marL="285750" indent="-285750" algn="l">
              <a:lnSpc>
                <a:spcPct val="150000"/>
              </a:lnSpc>
              <a:buFont typeface="Arial" panose="020B0604020202020204" pitchFamily="34" charset="0"/>
              <a:buChar char="•"/>
            </a:pPr>
            <a:r>
              <a:rPr lang="en-GB" sz="1600" b="1" i="0" u="none" strike="noStrike" baseline="0" dirty="0">
                <a:latin typeface="Segoe-Bold"/>
              </a:rPr>
              <a:t>Connection closure</a:t>
            </a:r>
            <a:r>
              <a:rPr lang="en-GB" sz="1600" b="0" i="0" u="none" strike="noStrike" baseline="0" dirty="0">
                <a:latin typeface="Segoe"/>
              </a:rPr>
              <a:t>. If a connection is closed, all open transactions are rolled back.</a:t>
            </a:r>
            <a:endParaRPr sz="1600" dirty="0">
              <a:latin typeface="Segoe UI"/>
              <a:cs typeface="Segoe UI"/>
            </a:endParaRPr>
          </a:p>
        </p:txBody>
      </p:sp>
    </p:spTree>
    <p:extLst>
      <p:ext uri="{BB962C8B-B14F-4D97-AF65-F5344CB8AC3E}">
        <p14:creationId xmlns:p14="http://schemas.microsoft.com/office/powerpoint/2010/main" val="966570011"/>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163060" cy="449580"/>
          </a:xfrm>
          <a:prstGeom prst="rect">
            <a:avLst/>
          </a:prstGeom>
        </p:spPr>
        <p:txBody>
          <a:bodyPr vert="horz" wrap="square" lIns="0" tIns="16510" rIns="0" bIns="0" rtlCol="0">
            <a:spAutoFit/>
          </a:bodyPr>
          <a:lstStyle/>
          <a:p>
            <a:pPr marL="12700">
              <a:lnSpc>
                <a:spcPct val="100000"/>
              </a:lnSpc>
              <a:spcBef>
                <a:spcPts val="130"/>
              </a:spcBef>
            </a:pPr>
            <a:r>
              <a:rPr spc="15" dirty="0"/>
              <a:t>Working</a:t>
            </a:r>
            <a:r>
              <a:rPr spc="-25" dirty="0"/>
              <a:t> </a:t>
            </a:r>
            <a:r>
              <a:rPr spc="20" dirty="0"/>
              <a:t>with</a:t>
            </a:r>
            <a:r>
              <a:rPr spc="-30" dirty="0"/>
              <a:t> </a:t>
            </a:r>
            <a:r>
              <a:rPr spc="15" dirty="0"/>
              <a:t>Transactions</a:t>
            </a:r>
          </a:p>
        </p:txBody>
      </p:sp>
      <p:sp>
        <p:nvSpPr>
          <p:cNvPr id="3" name="object 3"/>
          <p:cNvSpPr txBox="1"/>
          <p:nvPr/>
        </p:nvSpPr>
        <p:spPr>
          <a:xfrm>
            <a:off x="538162" y="951275"/>
            <a:ext cx="7576184" cy="4544514"/>
          </a:xfrm>
          <a:prstGeom prst="rect">
            <a:avLst/>
          </a:prstGeom>
        </p:spPr>
        <p:txBody>
          <a:bodyPr vert="horz" wrap="square" lIns="0" tIns="111125" rIns="0" bIns="0" rtlCol="0">
            <a:spAutoFit/>
          </a:bodyPr>
          <a:lstStyle/>
          <a:p>
            <a:pPr algn="l">
              <a:lnSpc>
                <a:spcPct val="150000"/>
              </a:lnSpc>
            </a:pPr>
            <a:r>
              <a:rPr lang="fr-FR" sz="1800" b="1" i="0" u="none" strike="noStrike" baseline="0" dirty="0">
                <a:latin typeface="Segoe-Bold"/>
              </a:rPr>
              <a:t>Transaction Best Practices</a:t>
            </a:r>
          </a:p>
          <a:p>
            <a:pPr algn="l">
              <a:lnSpc>
                <a:spcPct val="150000"/>
              </a:lnSpc>
            </a:pPr>
            <a:r>
              <a:rPr lang="en-GB" sz="1600" b="1" i="0" u="none" strike="noStrike" baseline="0" dirty="0">
                <a:latin typeface="Segoe-Bold"/>
              </a:rPr>
              <a:t>Short transactions</a:t>
            </a:r>
            <a:r>
              <a:rPr lang="en-GB" sz="1600" b="0" i="0" u="none" strike="noStrike" baseline="0" dirty="0">
                <a:latin typeface="Segoe"/>
              </a:rPr>
              <a:t>. Keep transactions as short as possible. The shorter the transaction, the sooner the locks will be released. This will help reduce unnecessary blocking.</a:t>
            </a:r>
          </a:p>
          <a:p>
            <a:pPr algn="l">
              <a:lnSpc>
                <a:spcPct val="150000"/>
              </a:lnSpc>
            </a:pPr>
            <a:r>
              <a:rPr lang="en-GB" sz="1600" b="1" i="0" u="none" strike="noStrike" baseline="0" dirty="0">
                <a:latin typeface="Segoe-Bold"/>
              </a:rPr>
              <a:t>Avoid user input</a:t>
            </a:r>
            <a:r>
              <a:rPr lang="en-GB" sz="1600" b="0" i="0" u="none" strike="noStrike" baseline="0" dirty="0">
                <a:latin typeface="Segoe"/>
              </a:rPr>
              <a:t>. Avoid user interaction during a transaction. This might add unnecessary delay, because a user might open a transaction and go out for a break. The transaction will hold locks until the user returns to complete the transaction or the transaction is killed. Other transactions requiring locks on the same resource will be blocked during this time.</a:t>
            </a:r>
          </a:p>
          <a:p>
            <a:pPr algn="l">
              <a:lnSpc>
                <a:spcPct val="150000"/>
              </a:lnSpc>
            </a:pPr>
            <a:r>
              <a:rPr lang="en-GB" sz="1600" b="1" i="0" u="none" strike="noStrike" baseline="0" dirty="0">
                <a:latin typeface="Segoe-Bold"/>
              </a:rPr>
              <a:t>Open a transaction only when necessary</a:t>
            </a:r>
            <a:r>
              <a:rPr lang="en-GB" sz="1600" b="0" i="0" u="none" strike="noStrike" baseline="0" dirty="0">
                <a:latin typeface="Segoe"/>
              </a:rPr>
              <a:t>. If possible, avoid opening a transaction when browsing through data. Do the preliminary data analysis and then open a transaction to perform any necessary </a:t>
            </a:r>
            <a:r>
              <a:rPr lang="fr-FR" sz="1600" b="0" i="0" u="none" strike="noStrike" baseline="0" dirty="0">
                <a:latin typeface="Segoe"/>
              </a:rPr>
              <a:t>data modification.</a:t>
            </a:r>
          </a:p>
        </p:txBody>
      </p:sp>
    </p:spTree>
    <p:extLst>
      <p:ext uri="{BB962C8B-B14F-4D97-AF65-F5344CB8AC3E}">
        <p14:creationId xmlns:p14="http://schemas.microsoft.com/office/powerpoint/2010/main" val="3814230941"/>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163060" cy="449580"/>
          </a:xfrm>
          <a:prstGeom prst="rect">
            <a:avLst/>
          </a:prstGeom>
        </p:spPr>
        <p:txBody>
          <a:bodyPr vert="horz" wrap="square" lIns="0" tIns="16510" rIns="0" bIns="0" rtlCol="0">
            <a:spAutoFit/>
          </a:bodyPr>
          <a:lstStyle/>
          <a:p>
            <a:pPr marL="12700">
              <a:lnSpc>
                <a:spcPct val="100000"/>
              </a:lnSpc>
              <a:spcBef>
                <a:spcPts val="130"/>
              </a:spcBef>
            </a:pPr>
            <a:r>
              <a:rPr spc="15" dirty="0"/>
              <a:t>Working</a:t>
            </a:r>
            <a:r>
              <a:rPr spc="-25" dirty="0"/>
              <a:t> </a:t>
            </a:r>
            <a:r>
              <a:rPr spc="20" dirty="0"/>
              <a:t>with</a:t>
            </a:r>
            <a:r>
              <a:rPr spc="-30" dirty="0"/>
              <a:t> </a:t>
            </a:r>
            <a:r>
              <a:rPr spc="15" dirty="0"/>
              <a:t>Transactions</a:t>
            </a:r>
          </a:p>
        </p:txBody>
      </p:sp>
      <p:sp>
        <p:nvSpPr>
          <p:cNvPr id="3" name="object 3"/>
          <p:cNvSpPr txBox="1"/>
          <p:nvPr/>
        </p:nvSpPr>
        <p:spPr>
          <a:xfrm>
            <a:off x="538162" y="951275"/>
            <a:ext cx="7576184" cy="3021020"/>
          </a:xfrm>
          <a:prstGeom prst="rect">
            <a:avLst/>
          </a:prstGeom>
        </p:spPr>
        <p:txBody>
          <a:bodyPr vert="horz" wrap="square" lIns="0" tIns="111125" rIns="0" bIns="0" rtlCol="0">
            <a:spAutoFit/>
          </a:bodyPr>
          <a:lstStyle/>
          <a:p>
            <a:pPr algn="l">
              <a:lnSpc>
                <a:spcPct val="150000"/>
              </a:lnSpc>
            </a:pPr>
            <a:r>
              <a:rPr lang="en-GB" sz="1600" b="1" i="0" u="none" strike="noStrike" baseline="0" dirty="0">
                <a:latin typeface="Segoe-Bold"/>
              </a:rPr>
              <a:t>Access only relevant data</a:t>
            </a:r>
            <a:r>
              <a:rPr lang="en-GB" sz="1600" b="0" i="0" u="none" strike="noStrike" baseline="0" dirty="0">
                <a:latin typeface="Segoe"/>
              </a:rPr>
              <a:t>. Access only the relevant data within a transaction. This reduces the number of locks, so reducing the blocking and deadlocks.</a:t>
            </a:r>
          </a:p>
          <a:p>
            <a:pPr algn="l">
              <a:lnSpc>
                <a:spcPct val="150000"/>
              </a:lnSpc>
            </a:pPr>
            <a:r>
              <a:rPr lang="en-GB" sz="1600" b="1" i="0" u="none" strike="noStrike" baseline="0" dirty="0">
                <a:latin typeface="Segoe-Bold"/>
              </a:rPr>
              <a:t>Use the appropriate transaction isolation level</a:t>
            </a:r>
            <a:r>
              <a:rPr lang="en-GB" sz="1600" b="0" i="0" u="none" strike="noStrike" baseline="0" dirty="0">
                <a:latin typeface="Segoe"/>
              </a:rPr>
              <a:t>. Not all applications require high level isolation level, such as repeatable read and serializable. Many applications work well with the default </a:t>
            </a:r>
            <a:r>
              <a:rPr lang="fr-FR" sz="1600" b="0" i="0" u="none" strike="noStrike" baseline="0" dirty="0" err="1">
                <a:latin typeface="Segoe"/>
              </a:rPr>
              <a:t>repeatable</a:t>
            </a:r>
            <a:r>
              <a:rPr lang="fr-FR" sz="1600" b="0" i="0" u="none" strike="noStrike" baseline="0" dirty="0">
                <a:latin typeface="Segoe"/>
              </a:rPr>
              <a:t> </a:t>
            </a:r>
            <a:r>
              <a:rPr lang="fr-FR" sz="1600" b="0" i="0" u="none" strike="noStrike" baseline="0" dirty="0" err="1">
                <a:latin typeface="Segoe"/>
              </a:rPr>
              <a:t>read</a:t>
            </a:r>
            <a:r>
              <a:rPr lang="fr-FR" sz="1600" b="0" i="0" u="none" strike="noStrike" baseline="0" dirty="0">
                <a:latin typeface="Segoe"/>
              </a:rPr>
              <a:t> isolation.</a:t>
            </a:r>
          </a:p>
          <a:p>
            <a:pPr algn="l">
              <a:lnSpc>
                <a:spcPct val="150000"/>
              </a:lnSpc>
            </a:pPr>
            <a:r>
              <a:rPr lang="en-GB" sz="1600" b="1" i="0" u="none" strike="noStrike" baseline="0" dirty="0">
                <a:latin typeface="Segoe-Bold"/>
              </a:rPr>
              <a:t>Beware of triggers containing transactions</a:t>
            </a:r>
            <a:r>
              <a:rPr lang="en-GB" sz="1600" b="0" i="0" u="none" strike="noStrike" baseline="0" dirty="0">
                <a:latin typeface="Segoe"/>
              </a:rPr>
              <a:t>. Triggers containing transactions should be written carefully. Issuing a ROLLBACK command within a trigger will roll back the whole transaction, of which the trigger is a part.</a:t>
            </a:r>
            <a:endParaRPr sz="1600" dirty="0">
              <a:latin typeface="Segoe UI"/>
              <a:cs typeface="Segoe UI"/>
            </a:endParaRPr>
          </a:p>
        </p:txBody>
      </p:sp>
    </p:spTree>
    <p:extLst>
      <p:ext uri="{BB962C8B-B14F-4D97-AF65-F5344CB8AC3E}">
        <p14:creationId xmlns:p14="http://schemas.microsoft.com/office/powerpoint/2010/main" val="16739953"/>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684770" cy="4959691"/>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Demonstration: </a:t>
            </a:r>
            <a:r>
              <a:rPr sz="2750" spc="10" dirty="0">
                <a:solidFill>
                  <a:srgbClr val="FFFFFF"/>
                </a:solidFill>
                <a:latin typeface="Segoe UI"/>
                <a:cs typeface="Segoe UI"/>
              </a:rPr>
              <a:t>Analyzing</a:t>
            </a:r>
            <a:r>
              <a:rPr sz="2750" spc="105" dirty="0">
                <a:solidFill>
                  <a:srgbClr val="FFFFFF"/>
                </a:solidFill>
                <a:latin typeface="Segoe UI"/>
                <a:cs typeface="Segoe UI"/>
              </a:rPr>
              <a:t> </a:t>
            </a:r>
            <a:r>
              <a:rPr sz="2750" spc="10" dirty="0">
                <a:solidFill>
                  <a:srgbClr val="FFFFFF"/>
                </a:solidFill>
                <a:latin typeface="Segoe UI"/>
                <a:cs typeface="Segoe UI"/>
              </a:rPr>
              <a:t>Concurrency</a:t>
            </a:r>
            <a:r>
              <a:rPr sz="2750" spc="90" dirty="0">
                <a:solidFill>
                  <a:srgbClr val="FFFFFF"/>
                </a:solidFill>
                <a:latin typeface="Segoe UI"/>
                <a:cs typeface="Segoe UI"/>
              </a:rPr>
              <a:t> </a:t>
            </a:r>
            <a:r>
              <a:rPr sz="2750" spc="15" dirty="0">
                <a:solidFill>
                  <a:srgbClr val="FFFFFF"/>
                </a:solidFill>
                <a:latin typeface="Segoe UI"/>
                <a:cs typeface="Segoe UI"/>
              </a:rPr>
              <a:t>Problems</a:t>
            </a:r>
            <a:endParaRPr sz="2750" dirty="0">
              <a:latin typeface="Segoe UI"/>
              <a:cs typeface="Segoe UI"/>
            </a:endParaRPr>
          </a:p>
          <a:p>
            <a:pPr>
              <a:lnSpc>
                <a:spcPct val="100000"/>
              </a:lnSpc>
              <a:spcBef>
                <a:spcPts val="15"/>
              </a:spcBef>
            </a:pPr>
            <a:endParaRPr sz="3050" dirty="0">
              <a:latin typeface="Segoe UI"/>
              <a:cs typeface="Segoe UI"/>
            </a:endParaRPr>
          </a:p>
          <a:p>
            <a:pPr marL="102235">
              <a:lnSpc>
                <a:spcPct val="150000"/>
              </a:lnSpc>
            </a:pPr>
            <a:r>
              <a:rPr sz="2750" spc="10" dirty="0">
                <a:latin typeface="Segoe UI"/>
                <a:cs typeface="Segoe UI"/>
              </a:rPr>
              <a:t>In</a:t>
            </a:r>
            <a:r>
              <a:rPr sz="2750" spc="-10" dirty="0">
                <a:latin typeface="Segoe UI"/>
                <a:cs typeface="Segoe UI"/>
              </a:rPr>
              <a:t> </a:t>
            </a:r>
            <a:r>
              <a:rPr sz="2750" spc="15" dirty="0">
                <a:latin typeface="Segoe UI"/>
                <a:cs typeface="Segoe UI"/>
              </a:rPr>
              <a:t>this</a:t>
            </a:r>
            <a:r>
              <a:rPr sz="2750" spc="10" dirty="0">
                <a:latin typeface="Segoe UI"/>
                <a:cs typeface="Segoe UI"/>
              </a:rPr>
              <a:t> </a:t>
            </a:r>
            <a:r>
              <a:rPr sz="2750" spc="20" dirty="0">
                <a:latin typeface="Segoe UI"/>
                <a:cs typeface="Segoe UI"/>
              </a:rPr>
              <a:t>demonstration,</a:t>
            </a:r>
            <a:r>
              <a:rPr sz="2750" spc="-5"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60" dirty="0">
                <a:latin typeface="Segoe UI"/>
                <a:cs typeface="Segoe UI"/>
              </a:rPr>
              <a:t> </a:t>
            </a:r>
            <a:r>
              <a:rPr sz="2750" dirty="0">
                <a:latin typeface="Segoe UI"/>
                <a:cs typeface="Segoe UI"/>
              </a:rPr>
              <a:t>see:</a:t>
            </a:r>
          </a:p>
          <a:p>
            <a:pPr marL="558800" indent="-457200">
              <a:lnSpc>
                <a:spcPct val="150000"/>
              </a:lnSpc>
              <a:spcBef>
                <a:spcPts val="680"/>
              </a:spcBef>
              <a:buClr>
                <a:srgbClr val="006FC0"/>
              </a:buClr>
              <a:buSzPct val="92727"/>
              <a:buFont typeface="Arial" panose="020B0604020202020204" pitchFamily="34" charset="0"/>
              <a:buChar char="•"/>
              <a:tabLst>
                <a:tab pos="274320" algn="l"/>
              </a:tabLst>
            </a:pPr>
            <a:r>
              <a:rPr sz="2750" spc="15" dirty="0">
                <a:latin typeface="Segoe UI"/>
                <a:cs typeface="Segoe UI"/>
              </a:rPr>
              <a:t>Examples</a:t>
            </a:r>
            <a:r>
              <a:rPr sz="2750" spc="85" dirty="0">
                <a:latin typeface="Segoe UI"/>
                <a:cs typeface="Segoe UI"/>
              </a:rPr>
              <a:t> </a:t>
            </a:r>
            <a:r>
              <a:rPr sz="2750" spc="20" dirty="0">
                <a:latin typeface="Segoe UI"/>
                <a:cs typeface="Segoe UI"/>
              </a:rPr>
              <a:t>of</a:t>
            </a:r>
            <a:r>
              <a:rPr sz="2750" spc="-45" dirty="0">
                <a:latin typeface="Segoe UI"/>
                <a:cs typeface="Segoe UI"/>
              </a:rPr>
              <a:t> </a:t>
            </a:r>
            <a:r>
              <a:rPr sz="2750" spc="10" dirty="0">
                <a:latin typeface="Segoe UI"/>
                <a:cs typeface="Segoe UI"/>
              </a:rPr>
              <a:t>concurrency</a:t>
            </a:r>
            <a:r>
              <a:rPr sz="2750" spc="150" dirty="0">
                <a:latin typeface="Segoe UI"/>
                <a:cs typeface="Segoe UI"/>
              </a:rPr>
              <a:t> </a:t>
            </a:r>
            <a:r>
              <a:rPr sz="2750" spc="15" dirty="0">
                <a:latin typeface="Segoe UI"/>
                <a:cs typeface="Segoe UI"/>
              </a:rPr>
              <a:t>problems</a:t>
            </a:r>
            <a:endParaRPr sz="2750" dirty="0">
              <a:latin typeface="Segoe UI"/>
              <a:cs typeface="Segoe UI"/>
            </a:endParaRPr>
          </a:p>
          <a:p>
            <a:pPr marL="559435" marR="806450" indent="-457200">
              <a:lnSpc>
                <a:spcPct val="150000"/>
              </a:lnSpc>
              <a:spcBef>
                <a:spcPts val="600"/>
              </a:spcBef>
              <a:buClr>
                <a:srgbClr val="006FC0"/>
              </a:buClr>
              <a:buSzPct val="92727"/>
              <a:buFont typeface="Arial" panose="020B0604020202020204" pitchFamily="34" charset="0"/>
              <a:buChar char="•"/>
              <a:tabLst>
                <a:tab pos="274320" algn="l"/>
              </a:tabLst>
            </a:pPr>
            <a:r>
              <a:rPr sz="2750" spc="15" dirty="0">
                <a:latin typeface="Segoe UI"/>
                <a:cs typeface="Segoe UI"/>
              </a:rPr>
              <a:t>How </a:t>
            </a:r>
            <a:r>
              <a:rPr sz="2750" spc="10" dirty="0">
                <a:latin typeface="Segoe UI"/>
                <a:cs typeface="Segoe UI"/>
              </a:rPr>
              <a:t>changes </a:t>
            </a:r>
            <a:r>
              <a:rPr sz="2750" spc="25" dirty="0">
                <a:latin typeface="Segoe UI"/>
                <a:cs typeface="Segoe UI"/>
              </a:rPr>
              <a:t>to </a:t>
            </a:r>
            <a:r>
              <a:rPr sz="2750" spc="20" dirty="0">
                <a:latin typeface="Segoe UI"/>
                <a:cs typeface="Segoe UI"/>
              </a:rPr>
              <a:t>transaction isolation </a:t>
            </a:r>
            <a:r>
              <a:rPr sz="2750" dirty="0">
                <a:latin typeface="Segoe UI"/>
                <a:cs typeface="Segoe UI"/>
              </a:rPr>
              <a:t>level </a:t>
            </a:r>
            <a:r>
              <a:rPr sz="2750" spc="-740" dirty="0">
                <a:latin typeface="Segoe UI"/>
                <a:cs typeface="Segoe UI"/>
              </a:rPr>
              <a:t> </a:t>
            </a:r>
            <a:r>
              <a:rPr sz="2750" spc="15" dirty="0">
                <a:latin typeface="Segoe UI"/>
                <a:cs typeface="Segoe UI"/>
              </a:rPr>
              <a:t>address </a:t>
            </a:r>
            <a:r>
              <a:rPr sz="2750" spc="10" dirty="0">
                <a:latin typeface="Segoe UI"/>
                <a:cs typeface="Segoe UI"/>
              </a:rPr>
              <a:t>concurrency</a:t>
            </a:r>
            <a:r>
              <a:rPr sz="2750" spc="155" dirty="0">
                <a:latin typeface="Segoe UI"/>
                <a:cs typeface="Segoe UI"/>
              </a:rPr>
              <a:t> </a:t>
            </a:r>
            <a:r>
              <a:rPr sz="2750" spc="15" dirty="0">
                <a:latin typeface="Segoe UI"/>
                <a:cs typeface="Segoe UI"/>
              </a:rPr>
              <a:t>problems</a:t>
            </a:r>
            <a:endParaRPr lang="en-US" sz="2750" spc="15" dirty="0">
              <a:latin typeface="Segoe UI"/>
              <a:cs typeface="Segoe UI"/>
            </a:endParaRPr>
          </a:p>
          <a:p>
            <a:pPr marL="559435" marR="806450" indent="-457200">
              <a:lnSpc>
                <a:spcPct val="150000"/>
              </a:lnSpc>
              <a:spcBef>
                <a:spcPts val="600"/>
              </a:spcBef>
              <a:buClr>
                <a:srgbClr val="006FC0"/>
              </a:buClr>
              <a:buSzPct val="92727"/>
              <a:buFont typeface="Arial" panose="020B0604020202020204" pitchFamily="34" charset="0"/>
              <a:buChar char="•"/>
              <a:tabLst>
                <a:tab pos="274320" algn="l"/>
              </a:tabLst>
            </a:pPr>
            <a:endParaRPr lang="en-US" sz="2750" spc="15" dirty="0">
              <a:latin typeface="Segoe UI"/>
              <a:cs typeface="Segoe UI"/>
            </a:endParaRPr>
          </a:p>
          <a:p>
            <a:pPr marL="559435" marR="806450" indent="-457200">
              <a:lnSpc>
                <a:spcPct val="150000"/>
              </a:lnSpc>
              <a:spcBef>
                <a:spcPts val="600"/>
              </a:spcBef>
              <a:buClr>
                <a:srgbClr val="006FC0"/>
              </a:buClr>
              <a:buSzPct val="92727"/>
              <a:buFont typeface="Arial" panose="020B0604020202020204" pitchFamily="34" charset="0"/>
              <a:buChar char="•"/>
              <a:tabLst>
                <a:tab pos="274320" algn="l"/>
              </a:tabLst>
            </a:pPr>
            <a:r>
              <a:rPr lang="en-US" sz="2750" b="1" spc="15" dirty="0">
                <a:solidFill>
                  <a:srgbClr val="FF0000"/>
                </a:solidFill>
                <a:effectLst>
                  <a:outerShdw blurRad="38100" dist="38100" dir="2700000" algn="tl">
                    <a:srgbClr val="000000">
                      <a:alpha val="43137"/>
                    </a:srgbClr>
                  </a:outerShdw>
                </a:effectLst>
                <a:latin typeface="Segoe UI"/>
                <a:cs typeface="Segoe UI"/>
              </a:rPr>
              <a:t>Pg131</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087678" cy="6746399"/>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60" dirty="0">
                <a:solidFill>
                  <a:srgbClr val="FFFFFF"/>
                </a:solidFill>
                <a:latin typeface="Segoe UI"/>
                <a:cs typeface="Segoe UI"/>
              </a:rPr>
              <a:t> </a:t>
            </a:r>
            <a:r>
              <a:rPr sz="2750" spc="5" dirty="0">
                <a:solidFill>
                  <a:srgbClr val="FFFFFF"/>
                </a:solidFill>
                <a:latin typeface="Segoe UI"/>
                <a:cs typeface="Segoe UI"/>
              </a:rPr>
              <a:t>2:</a:t>
            </a:r>
            <a:r>
              <a:rPr sz="2750" spc="-15" dirty="0">
                <a:solidFill>
                  <a:srgbClr val="FFFFFF"/>
                </a:solidFill>
                <a:latin typeface="Segoe UI"/>
                <a:cs typeface="Segoe UI"/>
              </a:rPr>
              <a:t> </a:t>
            </a:r>
            <a:r>
              <a:rPr sz="2750" dirty="0">
                <a:solidFill>
                  <a:srgbClr val="FFFFFF"/>
                </a:solidFill>
                <a:latin typeface="Segoe UI"/>
                <a:cs typeface="Segoe UI"/>
              </a:rPr>
              <a:t>Locking</a:t>
            </a:r>
            <a:r>
              <a:rPr sz="2750" spc="150" dirty="0">
                <a:solidFill>
                  <a:srgbClr val="FFFFFF"/>
                </a:solidFill>
                <a:latin typeface="Segoe UI"/>
                <a:cs typeface="Segoe UI"/>
              </a:rPr>
              <a:t> </a:t>
            </a:r>
            <a:r>
              <a:rPr sz="2750" spc="10" dirty="0">
                <a:solidFill>
                  <a:srgbClr val="FFFFFF"/>
                </a:solidFill>
                <a:latin typeface="Segoe UI"/>
                <a:cs typeface="Segoe UI"/>
              </a:rPr>
              <a:t>Internals</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SQL Server uses locks to ensure the consistency of data during a transaction. This lesson discusses the details of the locking architecture used by SQL Server, how locks are used during the life of a transaction, and the various methods available to you to influence the default locking </a:t>
            </a:r>
            <a:r>
              <a:rPr lang="en-GB" sz="1600" b="0" i="0" u="none" strike="noStrike" baseline="0" dirty="0" err="1">
                <a:latin typeface="Segoe"/>
              </a:rPr>
              <a:t>behavior</a:t>
            </a:r>
            <a:r>
              <a:rPr lang="en-GB" sz="1600" b="0" i="0" u="none" strike="noStrike" baseline="0" dirty="0">
                <a:latin typeface="Segoe"/>
              </a:rPr>
              <a:t>.</a:t>
            </a:r>
            <a:endParaRPr lang="en-GB" sz="1600" spc="5" dirty="0">
              <a:latin typeface="Segoe UI"/>
              <a:cs typeface="Segoe UI"/>
            </a:endParaRPr>
          </a:p>
          <a:p>
            <a:pPr marL="184150" indent="-171450">
              <a:lnSpc>
                <a:spcPct val="150000"/>
              </a:lnSpc>
              <a:buClr>
                <a:srgbClr val="006FC0"/>
              </a:buClr>
              <a:buSzPct val="92727"/>
              <a:buFont typeface="Arial MT"/>
              <a:buChar char="•"/>
              <a:tabLst>
                <a:tab pos="184150" algn="l"/>
              </a:tabLst>
            </a:pPr>
            <a:r>
              <a:rPr spc="5" dirty="0">
                <a:latin typeface="Segoe UI"/>
                <a:cs typeface="Segoe UI"/>
              </a:rPr>
              <a:t>Locking</a:t>
            </a:r>
            <a:r>
              <a:rPr spc="50" dirty="0">
                <a:latin typeface="Segoe UI"/>
                <a:cs typeface="Segoe UI"/>
              </a:rPr>
              <a:t> </a:t>
            </a:r>
            <a:r>
              <a:rPr spc="15" dirty="0">
                <a:latin typeface="Segoe UI"/>
                <a:cs typeface="Segoe UI"/>
              </a:rPr>
              <a:t>Architecture</a:t>
            </a:r>
            <a:endParaRPr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pc="10" dirty="0">
                <a:latin typeface="Segoe UI"/>
                <a:cs typeface="Segoe UI"/>
              </a:rPr>
              <a:t>Lock</a:t>
            </a:r>
            <a:r>
              <a:rPr spc="35" dirty="0">
                <a:latin typeface="Segoe UI"/>
                <a:cs typeface="Segoe UI"/>
              </a:rPr>
              <a:t> </a:t>
            </a:r>
            <a:r>
              <a:rPr spc="10" dirty="0">
                <a:latin typeface="Segoe UI"/>
                <a:cs typeface="Segoe UI"/>
              </a:rPr>
              <a:t>Granularity</a:t>
            </a:r>
            <a:r>
              <a:rPr spc="75" dirty="0">
                <a:latin typeface="Segoe UI"/>
                <a:cs typeface="Segoe UI"/>
              </a:rPr>
              <a:t> </a:t>
            </a:r>
            <a:r>
              <a:rPr spc="15" dirty="0">
                <a:latin typeface="Segoe UI"/>
                <a:cs typeface="Segoe UI"/>
              </a:rPr>
              <a:t>and</a:t>
            </a:r>
            <a:r>
              <a:rPr spc="20" dirty="0">
                <a:latin typeface="Segoe UI"/>
                <a:cs typeface="Segoe UI"/>
              </a:rPr>
              <a:t> </a:t>
            </a:r>
            <a:r>
              <a:rPr spc="5" dirty="0">
                <a:latin typeface="Segoe UI"/>
                <a:cs typeface="Segoe UI"/>
              </a:rPr>
              <a:t>Hierarchy</a:t>
            </a:r>
            <a:endParaRPr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pc="10" dirty="0">
                <a:latin typeface="Segoe UI"/>
                <a:cs typeface="Segoe UI"/>
              </a:rPr>
              <a:t>Lock</a:t>
            </a:r>
            <a:r>
              <a:rPr spc="-5" dirty="0">
                <a:latin typeface="Segoe UI"/>
                <a:cs typeface="Segoe UI"/>
              </a:rPr>
              <a:t> </a:t>
            </a:r>
            <a:r>
              <a:rPr spc="20" dirty="0">
                <a:latin typeface="Segoe UI"/>
                <a:cs typeface="Segoe UI"/>
              </a:rPr>
              <a:t>Escalation</a:t>
            </a:r>
            <a:endParaRPr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pc="10" dirty="0">
                <a:latin typeface="Segoe UI"/>
                <a:cs typeface="Segoe UI"/>
              </a:rPr>
              <a:t>Lock</a:t>
            </a:r>
            <a:r>
              <a:rPr spc="-10" dirty="0">
                <a:latin typeface="Segoe UI"/>
                <a:cs typeface="Segoe UI"/>
              </a:rPr>
              <a:t> </a:t>
            </a:r>
            <a:r>
              <a:rPr spc="10" dirty="0">
                <a:latin typeface="Segoe UI"/>
                <a:cs typeface="Segoe UI"/>
              </a:rPr>
              <a:t>Modes</a:t>
            </a:r>
            <a:endParaRPr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pc="10" dirty="0">
                <a:latin typeface="Segoe UI"/>
                <a:cs typeface="Segoe UI"/>
              </a:rPr>
              <a:t>Lock</a:t>
            </a:r>
            <a:r>
              <a:rPr dirty="0">
                <a:latin typeface="Segoe UI"/>
                <a:cs typeface="Segoe UI"/>
              </a:rPr>
              <a:t> </a:t>
            </a:r>
            <a:r>
              <a:rPr spc="20" dirty="0">
                <a:latin typeface="Segoe UI"/>
                <a:cs typeface="Segoe UI"/>
              </a:rPr>
              <a:t>Mode</a:t>
            </a:r>
            <a:r>
              <a:rPr spc="15" dirty="0">
                <a:latin typeface="Segoe UI"/>
                <a:cs typeface="Segoe UI"/>
              </a:rPr>
              <a:t> </a:t>
            </a:r>
            <a:r>
              <a:rPr spc="20" dirty="0">
                <a:latin typeface="Segoe UI"/>
                <a:cs typeface="Segoe UI"/>
              </a:rPr>
              <a:t>Compatibility</a:t>
            </a:r>
            <a:endParaRPr dirty="0">
              <a:latin typeface="Segoe UI"/>
              <a:cs typeface="Segoe UI"/>
            </a:endParaRPr>
          </a:p>
          <a:p>
            <a:pPr marL="184150" indent="-171450">
              <a:lnSpc>
                <a:spcPct val="150000"/>
              </a:lnSpc>
              <a:spcBef>
                <a:spcPts val="605"/>
              </a:spcBef>
              <a:buClr>
                <a:srgbClr val="006FC0"/>
              </a:buClr>
              <a:buSzPct val="92727"/>
              <a:buFont typeface="Arial MT"/>
              <a:buChar char="•"/>
              <a:tabLst>
                <a:tab pos="184150" algn="l"/>
              </a:tabLst>
            </a:pPr>
            <a:r>
              <a:rPr dirty="0">
                <a:latin typeface="Segoe UI"/>
                <a:cs typeface="Segoe UI"/>
              </a:rPr>
              <a:t>The</a:t>
            </a:r>
            <a:r>
              <a:rPr spc="40" dirty="0">
                <a:latin typeface="Segoe UI"/>
                <a:cs typeface="Segoe UI"/>
              </a:rPr>
              <a:t> </a:t>
            </a:r>
            <a:r>
              <a:rPr spc="20" dirty="0">
                <a:latin typeface="Segoe UI"/>
                <a:cs typeface="Segoe UI"/>
              </a:rPr>
              <a:t>Data</a:t>
            </a:r>
            <a:r>
              <a:rPr spc="5" dirty="0">
                <a:latin typeface="Segoe UI"/>
                <a:cs typeface="Segoe UI"/>
              </a:rPr>
              <a:t> </a:t>
            </a:r>
            <a:r>
              <a:rPr spc="15" dirty="0">
                <a:latin typeface="Segoe UI"/>
                <a:cs typeface="Segoe UI"/>
              </a:rPr>
              <a:t>Modification</a:t>
            </a:r>
            <a:r>
              <a:rPr dirty="0">
                <a:latin typeface="Segoe UI"/>
                <a:cs typeface="Segoe UI"/>
              </a:rPr>
              <a:t> </a:t>
            </a:r>
            <a:r>
              <a:rPr spc="15" dirty="0">
                <a:latin typeface="Segoe UI"/>
                <a:cs typeface="Segoe UI"/>
              </a:rPr>
              <a:t>Process</a:t>
            </a:r>
            <a:endParaRPr dirty="0">
              <a:latin typeface="Segoe UI"/>
              <a:cs typeface="Segoe UI"/>
            </a:endParaRPr>
          </a:p>
          <a:p>
            <a:pPr marL="184150" indent="-171450">
              <a:lnSpc>
                <a:spcPct val="150000"/>
              </a:lnSpc>
              <a:spcBef>
                <a:spcPts val="685"/>
              </a:spcBef>
              <a:buClr>
                <a:srgbClr val="006FC0"/>
              </a:buClr>
              <a:buSzPct val="92727"/>
              <a:buFont typeface="Arial MT"/>
              <a:buChar char="•"/>
              <a:tabLst>
                <a:tab pos="184150" algn="l"/>
              </a:tabLst>
            </a:pPr>
            <a:r>
              <a:rPr spc="5" dirty="0">
                <a:latin typeface="Segoe UI"/>
                <a:cs typeface="Segoe UI"/>
              </a:rPr>
              <a:t>Locking</a:t>
            </a:r>
            <a:r>
              <a:rPr spc="50" dirty="0">
                <a:latin typeface="Segoe UI"/>
                <a:cs typeface="Segoe UI"/>
              </a:rPr>
              <a:t> </a:t>
            </a:r>
            <a:r>
              <a:rPr spc="10" dirty="0">
                <a:latin typeface="Segoe UI"/>
                <a:cs typeface="Segoe UI"/>
              </a:rPr>
              <a:t>Hints</a:t>
            </a:r>
            <a:endParaRPr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pc="15" dirty="0">
                <a:latin typeface="Segoe UI"/>
                <a:cs typeface="Segoe UI"/>
              </a:rPr>
              <a:t>Deadlock</a:t>
            </a:r>
            <a:r>
              <a:rPr spc="5" dirty="0">
                <a:latin typeface="Segoe UI"/>
                <a:cs typeface="Segoe UI"/>
              </a:rPr>
              <a:t> </a:t>
            </a:r>
            <a:r>
              <a:rPr spc="10" dirty="0">
                <a:latin typeface="Segoe UI"/>
                <a:cs typeface="Segoe UI"/>
              </a:rPr>
              <a:t>Internals</a:t>
            </a:r>
            <a:endParaRPr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pc="5" dirty="0">
                <a:latin typeface="Segoe UI"/>
                <a:cs typeface="Segoe UI"/>
              </a:rPr>
              <a:t>Latches</a:t>
            </a:r>
            <a:r>
              <a:rPr spc="80" dirty="0">
                <a:latin typeface="Segoe UI"/>
                <a:cs typeface="Segoe UI"/>
              </a:rPr>
              <a:t> </a:t>
            </a:r>
            <a:r>
              <a:rPr spc="15" dirty="0">
                <a:latin typeface="Segoe UI"/>
                <a:cs typeface="Segoe UI"/>
              </a:rPr>
              <a:t>and</a:t>
            </a:r>
            <a:r>
              <a:rPr spc="5" dirty="0">
                <a:latin typeface="Segoe UI"/>
                <a:cs typeface="Segoe UI"/>
              </a:rPr>
              <a:t> </a:t>
            </a:r>
            <a:r>
              <a:rPr spc="10" dirty="0">
                <a:latin typeface="Segoe UI"/>
                <a:cs typeface="Segoe UI"/>
              </a:rPr>
              <a:t>Spinlocks</a:t>
            </a:r>
            <a:endParaRPr dirty="0">
              <a:latin typeface="Segoe UI"/>
              <a:cs typeface="Segoe UI"/>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27705" cy="449580"/>
          </a:xfrm>
          <a:prstGeom prst="rect">
            <a:avLst/>
          </a:prstGeom>
        </p:spPr>
        <p:txBody>
          <a:bodyPr vert="horz" wrap="square" lIns="0" tIns="16510" rIns="0" bIns="0" rtlCol="0">
            <a:spAutoFit/>
          </a:bodyPr>
          <a:lstStyle/>
          <a:p>
            <a:pPr marL="12700">
              <a:lnSpc>
                <a:spcPct val="100000"/>
              </a:lnSpc>
              <a:spcBef>
                <a:spcPts val="130"/>
              </a:spcBef>
            </a:pPr>
            <a:r>
              <a:rPr dirty="0"/>
              <a:t>Locking</a:t>
            </a:r>
            <a:r>
              <a:rPr spc="15" dirty="0"/>
              <a:t> Architecture</a:t>
            </a:r>
          </a:p>
        </p:txBody>
      </p:sp>
      <p:sp>
        <p:nvSpPr>
          <p:cNvPr id="3" name="object 3"/>
          <p:cNvSpPr txBox="1"/>
          <p:nvPr/>
        </p:nvSpPr>
        <p:spPr>
          <a:xfrm>
            <a:off x="538162" y="1046416"/>
            <a:ext cx="7352665" cy="3653244"/>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In a hypothetical database system, the least sophisticated locking architecture possible is to allow locks only at database level. Every user</a:t>
            </a:r>
          </a:p>
          <a:p>
            <a:pPr algn="l">
              <a:lnSpc>
                <a:spcPct val="150000"/>
              </a:lnSpc>
            </a:pPr>
            <a:r>
              <a:rPr lang="en-GB" sz="1600" b="0" i="0" u="none" strike="noStrike" baseline="0" dirty="0">
                <a:latin typeface="Segoe"/>
              </a:rPr>
              <a:t>reading or writing data would lock the entire database, preventing access by any other user until the change was complete. While this</a:t>
            </a:r>
          </a:p>
          <a:p>
            <a:pPr algn="l">
              <a:lnSpc>
                <a:spcPct val="150000"/>
              </a:lnSpc>
            </a:pPr>
            <a:r>
              <a:rPr lang="en-GB" sz="1600" b="0" i="0" u="none" strike="noStrike" baseline="0" dirty="0">
                <a:latin typeface="Segoe"/>
              </a:rPr>
              <a:t>approach ensures data is consistent, it prohibits </a:t>
            </a:r>
            <a:r>
              <a:rPr lang="fr-FR" sz="1600" b="0" i="0" u="none" strike="noStrike" baseline="0" dirty="0">
                <a:latin typeface="Segoe"/>
              </a:rPr>
              <a:t>concurrent </a:t>
            </a:r>
            <a:r>
              <a:rPr lang="fr-FR" sz="1600" b="0" i="0" u="none" strike="noStrike" baseline="0" dirty="0" err="1">
                <a:latin typeface="Segoe"/>
              </a:rPr>
              <a:t>database</a:t>
            </a:r>
            <a:r>
              <a:rPr lang="fr-FR" sz="1600" b="0" i="0" u="none" strike="noStrike" baseline="0" dirty="0">
                <a:latin typeface="Segoe"/>
              </a:rPr>
              <a:t> </a:t>
            </a:r>
            <a:r>
              <a:rPr lang="fr-FR" sz="1600" b="0" i="0" u="none" strike="noStrike" baseline="0" dirty="0" err="1">
                <a:latin typeface="Segoe"/>
              </a:rPr>
              <a:t>activity</a:t>
            </a:r>
            <a:r>
              <a:rPr lang="fr-FR" sz="1600" b="0" i="0" u="none" strike="noStrike" baseline="0" dirty="0">
                <a:latin typeface="Segoe"/>
              </a:rPr>
              <a:t>.</a:t>
            </a:r>
          </a:p>
          <a:p>
            <a:pPr algn="l">
              <a:lnSpc>
                <a:spcPct val="150000"/>
              </a:lnSpc>
            </a:pPr>
            <a:r>
              <a:rPr lang="en-GB" sz="1600" b="0" i="0" u="none" strike="noStrike" baseline="0" dirty="0">
                <a:latin typeface="Segoe"/>
              </a:rPr>
              <a:t>SQL Server’s locking system is designed to ensure data consistency while still allowing concurrent activity. Locks are acquired at an appropriate level of granularity to protect the data that is modified by a transaction; locks are held until the transaction commits or rolls back. Different objects affected by a transaction can be locked with different types of lock.</a:t>
            </a:r>
            <a:endParaRPr sz="1600" dirty="0">
              <a:latin typeface="Segoe UI"/>
              <a:cs typeface="Segoe UI"/>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27705" cy="449580"/>
          </a:xfrm>
          <a:prstGeom prst="rect">
            <a:avLst/>
          </a:prstGeom>
        </p:spPr>
        <p:txBody>
          <a:bodyPr vert="horz" wrap="square" lIns="0" tIns="16510" rIns="0" bIns="0" rtlCol="0">
            <a:spAutoFit/>
          </a:bodyPr>
          <a:lstStyle/>
          <a:p>
            <a:pPr marL="12700">
              <a:lnSpc>
                <a:spcPct val="100000"/>
              </a:lnSpc>
              <a:spcBef>
                <a:spcPts val="130"/>
              </a:spcBef>
            </a:pPr>
            <a:r>
              <a:rPr dirty="0"/>
              <a:t>Locking</a:t>
            </a:r>
            <a:r>
              <a:rPr spc="15" dirty="0"/>
              <a:t> Architecture</a:t>
            </a:r>
          </a:p>
        </p:txBody>
      </p:sp>
      <p:sp>
        <p:nvSpPr>
          <p:cNvPr id="3" name="object 3"/>
          <p:cNvSpPr txBox="1"/>
          <p:nvPr/>
        </p:nvSpPr>
        <p:spPr>
          <a:xfrm>
            <a:off x="538162" y="1046416"/>
            <a:ext cx="7352665" cy="4761240"/>
          </a:xfrm>
          <a:prstGeom prst="rect">
            <a:avLst/>
          </a:prstGeom>
        </p:spPr>
        <p:txBody>
          <a:bodyPr vert="horz" wrap="square" lIns="0" tIns="5715" rIns="0" bIns="0" rtlCol="0">
            <a:spAutoFit/>
          </a:bodyPr>
          <a:lstStyle/>
          <a:p>
            <a:pPr algn="l">
              <a:lnSpc>
                <a:spcPct val="150000"/>
              </a:lnSpc>
            </a:pPr>
            <a:r>
              <a:rPr lang="fr-FR" sz="1600" b="1" i="0" u="none" strike="noStrike" baseline="0" dirty="0">
                <a:latin typeface="Segoe-Bold"/>
              </a:rPr>
              <a:t>Locks and </a:t>
            </a:r>
            <a:r>
              <a:rPr lang="fr-FR" sz="1600" b="1" i="0" u="none" strike="noStrike" baseline="0" dirty="0" err="1">
                <a:latin typeface="Segoe-Bold"/>
              </a:rPr>
              <a:t>Latches</a:t>
            </a:r>
            <a:endParaRPr lang="fr-FR" sz="1600" b="1" i="0" u="none" strike="noStrike" baseline="0" dirty="0">
              <a:latin typeface="Segoe-Bold"/>
            </a:endParaRPr>
          </a:p>
          <a:p>
            <a:pPr algn="l">
              <a:lnSpc>
                <a:spcPct val="150000"/>
              </a:lnSpc>
            </a:pPr>
            <a:r>
              <a:rPr lang="en-GB" sz="1600" b="0" i="0" u="none" strike="noStrike" baseline="0" dirty="0">
                <a:latin typeface="Segoe"/>
              </a:rPr>
              <a:t>SQL Server implements two locking systems. The first system manages locks for database objects (tables, indexes, and so on) that are accessible directly to users; these locks act at a logical level to ensure data consistency. This locking system is managed by the lock manager. The second system is used to ensure the physical consistency of data in memory; for this process, a lightweight locking mechanism, known as a latch, is employed. This system is managed by the storage engine.</a:t>
            </a:r>
          </a:p>
          <a:p>
            <a:pPr algn="l">
              <a:lnSpc>
                <a:spcPct val="150000"/>
              </a:lnSpc>
            </a:pPr>
            <a:r>
              <a:rPr lang="en-GB" sz="1600" b="1" i="0" u="none" strike="noStrike" baseline="0" dirty="0">
                <a:latin typeface="Segoe-Bold"/>
              </a:rPr>
              <a:t>Lock Manager</a:t>
            </a:r>
          </a:p>
          <a:p>
            <a:pPr algn="l">
              <a:lnSpc>
                <a:spcPct val="150000"/>
              </a:lnSpc>
            </a:pPr>
            <a:r>
              <a:rPr lang="en-GB" sz="1600" b="0" i="0" u="none" strike="noStrike" baseline="0" dirty="0">
                <a:latin typeface="Segoe"/>
              </a:rPr>
              <a:t>Internally, locks are automatically managed by the lock manager, a component of the database engine. When a SQL Server instance starts, lock manager acquires sufficient memory to support 2,500 locks. If the total number of locks exceeds 2,500, more memory is allocated dynamically to lock manager.</a:t>
            </a:r>
            <a:endParaRPr lang="en-GB" sz="1600" dirty="0">
              <a:latin typeface="Segoe UI"/>
              <a:cs typeface="Segoe UI"/>
            </a:endParaRPr>
          </a:p>
          <a:p>
            <a:pPr algn="l">
              <a:lnSpc>
                <a:spcPct val="150000"/>
              </a:lnSpc>
            </a:pPr>
            <a:endParaRPr sz="1600" dirty="0">
              <a:latin typeface="Segoe UI"/>
              <a:cs typeface="Segoe UI"/>
            </a:endParaRPr>
          </a:p>
        </p:txBody>
      </p:sp>
    </p:spTree>
    <p:extLst>
      <p:ext uri="{BB962C8B-B14F-4D97-AF65-F5344CB8AC3E}">
        <p14:creationId xmlns:p14="http://schemas.microsoft.com/office/powerpoint/2010/main" val="2805450148"/>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5" dirty="0"/>
              <a:t>Lock</a:t>
            </a:r>
            <a:r>
              <a:rPr spc="15" dirty="0"/>
              <a:t> Granularity</a:t>
            </a:r>
            <a:r>
              <a:rPr spc="55" dirty="0"/>
              <a:t> </a:t>
            </a:r>
            <a:r>
              <a:rPr spc="15" dirty="0"/>
              <a:t>and</a:t>
            </a:r>
            <a:r>
              <a:rPr spc="-10" dirty="0"/>
              <a:t> </a:t>
            </a:r>
            <a:r>
              <a:rPr spc="5" dirty="0"/>
              <a:t>Hierarchy</a:t>
            </a:r>
          </a:p>
        </p:txBody>
      </p:sp>
      <p:sp>
        <p:nvSpPr>
          <p:cNvPr id="4" name="Text Placeholder 3">
            <a:extLst>
              <a:ext uri="{FF2B5EF4-FFF2-40B4-BE49-F238E27FC236}">
                <a16:creationId xmlns:a16="http://schemas.microsoft.com/office/drawing/2014/main" id="{9F4659AC-DE74-615D-A032-01AE1198F01B}"/>
              </a:ext>
            </a:extLst>
          </p:cNvPr>
          <p:cNvSpPr>
            <a:spLocks noGrp="1"/>
          </p:cNvSpPr>
          <p:nvPr>
            <p:ph type="body" idx="1"/>
          </p:nvPr>
        </p:nvSpPr>
        <p:spPr>
          <a:xfrm>
            <a:off x="454660" y="890579"/>
            <a:ext cx="8285479" cy="5869492"/>
          </a:xfrm>
        </p:spPr>
        <p:txBody>
          <a:bodyPr/>
          <a:lstStyle/>
          <a:p>
            <a:pPr marL="285750" indent="-285750" algn="l">
              <a:lnSpc>
                <a:spcPct val="150000"/>
              </a:lnSpc>
              <a:buFont typeface="Arial" panose="020B0604020202020204" pitchFamily="34" charset="0"/>
              <a:buChar char="•"/>
            </a:pPr>
            <a:r>
              <a:rPr lang="en-GB" sz="1600" b="1" i="0" u="none" strike="noStrike" baseline="0" dirty="0">
                <a:latin typeface="Segoe-Bold"/>
              </a:rPr>
              <a:t>RID</a:t>
            </a:r>
            <a:r>
              <a:rPr lang="en-GB" sz="1600" b="0" i="0" u="none" strike="noStrike" baseline="0" dirty="0">
                <a:latin typeface="Segoe"/>
              </a:rPr>
              <a:t>. RID stands for row id. A row id is a lock on a single row in a heap (table without clustered index).</a:t>
            </a:r>
          </a:p>
          <a:p>
            <a:pPr marL="285750" indent="-285750" algn="l">
              <a:lnSpc>
                <a:spcPct val="150000"/>
              </a:lnSpc>
              <a:buFont typeface="Arial" panose="020B0604020202020204" pitchFamily="34" charset="0"/>
              <a:buChar char="•"/>
            </a:pPr>
            <a:r>
              <a:rPr lang="en-GB" sz="1600" b="1" i="0" u="none" strike="noStrike" baseline="0" dirty="0">
                <a:latin typeface="Segoe-Bold"/>
              </a:rPr>
              <a:t>KEY</a:t>
            </a:r>
            <a:r>
              <a:rPr lang="en-GB" sz="1600" b="0" i="0" u="none" strike="noStrike" baseline="0" dirty="0">
                <a:latin typeface="Segoe"/>
              </a:rPr>
              <a:t>. A key lock applies to a single row in a clustered or </a:t>
            </a:r>
            <a:r>
              <a:rPr lang="en-GB" sz="1600" b="0" i="0" u="none" strike="noStrike" baseline="0" dirty="0" err="1">
                <a:latin typeface="Segoe"/>
              </a:rPr>
              <a:t>nonclustered</a:t>
            </a:r>
            <a:r>
              <a:rPr lang="en-GB" sz="1600" b="0" i="0" u="none" strike="noStrike" baseline="0" dirty="0">
                <a:latin typeface="Segoe"/>
              </a:rPr>
              <a:t> index.</a:t>
            </a:r>
          </a:p>
          <a:p>
            <a:pPr marL="285750" indent="-285750" algn="l">
              <a:lnSpc>
                <a:spcPct val="150000"/>
              </a:lnSpc>
              <a:buFont typeface="Arial" panose="020B0604020202020204" pitchFamily="34" charset="0"/>
              <a:buChar char="•"/>
            </a:pPr>
            <a:r>
              <a:rPr lang="en-GB" sz="1600" b="1" i="0" u="none" strike="noStrike" baseline="0" dirty="0">
                <a:latin typeface="Segoe-Bold"/>
              </a:rPr>
              <a:t>PAGE</a:t>
            </a:r>
            <a:r>
              <a:rPr lang="en-GB" sz="1600" b="0" i="0" u="none" strike="noStrike" baseline="0" dirty="0">
                <a:latin typeface="Segoe"/>
              </a:rPr>
              <a:t>. A lock on an 8 KB page in a database, such as a data or index page. If a page is locked, all of the data rows contained in the page are locked.</a:t>
            </a:r>
          </a:p>
          <a:p>
            <a:pPr marL="285750" indent="-285750" algn="l">
              <a:lnSpc>
                <a:spcPct val="150000"/>
              </a:lnSpc>
              <a:buFont typeface="Arial" panose="020B0604020202020204" pitchFamily="34" charset="0"/>
              <a:buChar char="•"/>
            </a:pPr>
            <a:r>
              <a:rPr lang="en-GB" sz="1600" b="1" i="0" u="none" strike="noStrike" baseline="0" dirty="0">
                <a:latin typeface="Segoe-Bold"/>
              </a:rPr>
              <a:t>EXTENT</a:t>
            </a:r>
            <a:r>
              <a:rPr lang="en-GB" sz="1600" b="0" i="0" u="none" strike="noStrike" baseline="0" dirty="0">
                <a:latin typeface="Segoe"/>
              </a:rPr>
              <a:t>. A lock on a 64 KB extent (a block of eight pages). If an extent is locked, all of the pages in </a:t>
            </a:r>
            <a:r>
              <a:rPr lang="fr-FR" sz="1600" b="0" i="0" u="none" strike="noStrike" baseline="0" dirty="0">
                <a:latin typeface="Segoe"/>
              </a:rPr>
              <a:t>the </a:t>
            </a:r>
            <a:r>
              <a:rPr lang="fr-FR" sz="1600" b="0" i="0" u="none" strike="noStrike" baseline="0" dirty="0" err="1">
                <a:latin typeface="Segoe"/>
              </a:rPr>
              <a:t>extent</a:t>
            </a:r>
            <a:r>
              <a:rPr lang="fr-FR" sz="1600" b="0" i="0" u="none" strike="noStrike" baseline="0" dirty="0">
                <a:latin typeface="Segoe"/>
              </a:rPr>
              <a:t> are </a:t>
            </a:r>
            <a:r>
              <a:rPr lang="fr-FR" sz="1600" b="0" i="0" u="none" strike="noStrike" baseline="0" dirty="0" err="1">
                <a:latin typeface="Segoe"/>
              </a:rPr>
              <a:t>locked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err="1">
                <a:latin typeface="Segoe-Bold"/>
              </a:rPr>
              <a:t>HoBT</a:t>
            </a:r>
            <a:r>
              <a:rPr lang="en-GB" sz="1600" b="0" i="0" u="none" strike="noStrike" baseline="0" dirty="0">
                <a:latin typeface="Segoe"/>
              </a:rPr>
              <a:t>. </a:t>
            </a:r>
            <a:r>
              <a:rPr lang="en-GB" sz="1600" b="0" i="0" u="none" strike="noStrike" baseline="0" dirty="0" err="1">
                <a:latin typeface="Segoe"/>
              </a:rPr>
              <a:t>HoBT</a:t>
            </a:r>
            <a:r>
              <a:rPr lang="en-GB" sz="1600" b="0" i="0" u="none" strike="noStrike" baseline="0" dirty="0">
                <a:latin typeface="Segoe"/>
              </a:rPr>
              <a:t> stands for heap or b-tree. A lock protecting a b-tree (index), or the heap data pages in a table that does not have a clustered index. </a:t>
            </a:r>
          </a:p>
          <a:p>
            <a:pPr marL="285750" indent="-285750" algn="l">
              <a:lnSpc>
                <a:spcPct val="150000"/>
              </a:lnSpc>
              <a:buFont typeface="Arial" panose="020B0604020202020204" pitchFamily="34" charset="0"/>
              <a:buChar char="•"/>
            </a:pPr>
            <a:r>
              <a:rPr lang="en-GB" sz="1600" b="1" i="0" u="none" strike="noStrike" baseline="0" dirty="0">
                <a:latin typeface="Segoe-Bold"/>
              </a:rPr>
              <a:t>OBJECT</a:t>
            </a:r>
            <a:r>
              <a:rPr lang="en-GB" sz="1600" b="0" i="0" u="none" strike="noStrike" baseline="0" dirty="0">
                <a:latin typeface="Segoe"/>
              </a:rPr>
              <a:t>. Typically, a lock on a table. If a table is locked, all of the associated data and index pages are </a:t>
            </a:r>
            <a:r>
              <a:rPr lang="fr-FR" sz="1600" b="0" i="0" u="none" strike="noStrike" baseline="0" dirty="0" err="1">
                <a:latin typeface="Segoe"/>
              </a:rPr>
              <a:t>also</a:t>
            </a:r>
            <a:r>
              <a:rPr lang="fr-FR" sz="1600" b="0" i="0" u="none" strike="noStrike" baseline="0" dirty="0">
                <a:latin typeface="Segoe"/>
              </a:rPr>
              <a:t> </a:t>
            </a:r>
            <a:r>
              <a:rPr lang="fr-FR" sz="1600" b="0" i="0" u="none" strike="noStrike" baseline="0" dirty="0" err="1">
                <a:latin typeface="Segoe"/>
              </a:rPr>
              <a:t>locked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FILE</a:t>
            </a:r>
            <a:r>
              <a:rPr lang="en-GB" sz="1600" b="0" i="0" u="none" strike="noStrike" baseline="0" dirty="0">
                <a:latin typeface="Segoe"/>
              </a:rPr>
              <a:t>. A lock on a database file. If a file is locked, all of the objects it contains are locked.</a:t>
            </a:r>
          </a:p>
          <a:p>
            <a:pPr marL="285750" indent="-285750" algn="l">
              <a:lnSpc>
                <a:spcPct val="150000"/>
              </a:lnSpc>
              <a:buFont typeface="Arial" panose="020B0604020202020204" pitchFamily="34" charset="0"/>
              <a:buChar char="•"/>
            </a:pPr>
            <a:r>
              <a:rPr lang="en-GB" sz="1600" b="1" i="0" u="none" strike="noStrike" baseline="0" dirty="0">
                <a:latin typeface="Segoe-Bold"/>
              </a:rPr>
              <a:t>APPLICATION</a:t>
            </a:r>
            <a:r>
              <a:rPr lang="en-GB" sz="1600" b="0" i="0" u="none" strike="noStrike" baseline="0" dirty="0">
                <a:latin typeface="Segoe"/>
              </a:rPr>
              <a:t>. An application-specified lock, created using </a:t>
            </a:r>
            <a:r>
              <a:rPr lang="en-GB" sz="1600" b="1" i="0" u="none" strike="noStrike" baseline="0" dirty="0" err="1">
                <a:latin typeface="Segoe-Bold"/>
              </a:rPr>
              <a:t>sp_getapplock</a:t>
            </a:r>
            <a:r>
              <a:rPr lang="en-GB"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METADATA</a:t>
            </a:r>
            <a:r>
              <a:rPr lang="en-GB" sz="1600" b="0" i="0" u="none" strike="noStrike" baseline="0" dirty="0">
                <a:latin typeface="Segoe"/>
              </a:rPr>
              <a:t>. A lock on </a:t>
            </a:r>
            <a:r>
              <a:rPr lang="en-GB" sz="1600" b="0" i="0" u="none" strike="noStrike" baseline="0" dirty="0" err="1">
                <a:latin typeface="Segoe"/>
              </a:rPr>
              <a:t>catalog</a:t>
            </a:r>
            <a:r>
              <a:rPr lang="en-GB" sz="1600" b="0" i="0" u="none" strike="noStrike" baseline="0" dirty="0">
                <a:latin typeface="Segoe"/>
              </a:rPr>
              <a:t> views.</a:t>
            </a:r>
          </a:p>
          <a:p>
            <a:pPr marL="285750" indent="-285750" algn="l">
              <a:lnSpc>
                <a:spcPct val="150000"/>
              </a:lnSpc>
              <a:buFont typeface="Arial" panose="020B0604020202020204" pitchFamily="34" charset="0"/>
              <a:buChar char="•"/>
            </a:pPr>
            <a:r>
              <a:rPr lang="en-GB" sz="1600" b="1" i="0" u="none" strike="noStrike" baseline="0" dirty="0">
                <a:latin typeface="Segoe-Bold"/>
              </a:rPr>
              <a:t>ALLOCATION_UNIT</a:t>
            </a:r>
            <a:r>
              <a:rPr lang="en-GB" sz="1600" b="0" i="0" u="none" strike="noStrike" baseline="0" dirty="0">
                <a:latin typeface="Segoe"/>
              </a:rPr>
              <a:t>. A lock on an allocation unit such as IN_ROW_DATA.</a:t>
            </a:r>
          </a:p>
          <a:p>
            <a:pPr marL="285750" indent="-285750" algn="l">
              <a:lnSpc>
                <a:spcPct val="150000"/>
              </a:lnSpc>
              <a:buFont typeface="Arial" panose="020B0604020202020204" pitchFamily="34" charset="0"/>
              <a:buChar char="•"/>
            </a:pPr>
            <a:r>
              <a:rPr lang="en-GB" sz="1600" b="1" i="0" u="none" strike="noStrike" baseline="0" dirty="0">
                <a:latin typeface="Segoe-Bold"/>
              </a:rPr>
              <a:t>DATABASE</a:t>
            </a:r>
            <a:r>
              <a:rPr lang="en-GB" sz="1600" b="0" i="0" u="none" strike="noStrike" baseline="0" dirty="0">
                <a:latin typeface="Segoe"/>
              </a:rPr>
              <a:t>. A lock on an entire database. All the objects in the database are also locked.</a:t>
            </a:r>
            <a:endParaRPr lang="fr-FR" sz="1600" dirty="0"/>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395220" cy="449580"/>
          </a:xfrm>
          <a:prstGeom prst="rect">
            <a:avLst/>
          </a:prstGeom>
        </p:spPr>
        <p:txBody>
          <a:bodyPr vert="horz" wrap="square" lIns="0" tIns="16510" rIns="0" bIns="0" rtlCol="0">
            <a:spAutoFit/>
          </a:bodyPr>
          <a:lstStyle/>
          <a:p>
            <a:pPr marL="12700">
              <a:lnSpc>
                <a:spcPct val="100000"/>
              </a:lnSpc>
              <a:spcBef>
                <a:spcPts val="130"/>
              </a:spcBef>
            </a:pPr>
            <a:r>
              <a:rPr spc="5" dirty="0"/>
              <a:t>Lock</a:t>
            </a:r>
            <a:r>
              <a:rPr spc="-5" dirty="0"/>
              <a:t> </a:t>
            </a:r>
            <a:r>
              <a:rPr spc="15" dirty="0"/>
              <a:t>Escalation</a:t>
            </a:r>
          </a:p>
        </p:txBody>
      </p:sp>
      <p:sp>
        <p:nvSpPr>
          <p:cNvPr id="3" name="object 3"/>
          <p:cNvSpPr txBox="1"/>
          <p:nvPr/>
        </p:nvSpPr>
        <p:spPr>
          <a:xfrm>
            <a:off x="538162" y="1046416"/>
            <a:ext cx="7441565" cy="5499904"/>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Lock escalation occurs when many fine-grained locks held by a transaction on a single resource are converted to a single coarser-grained lock on the same resource. Lock escalation is used to limit the total number of locks the lock manager must manage; the cost being that lock escalation might </a:t>
            </a:r>
            <a:r>
              <a:rPr lang="fr-FR" sz="1600" b="0" i="0" u="none" strike="noStrike" baseline="0" dirty="0" err="1">
                <a:latin typeface="Segoe"/>
              </a:rPr>
              <a:t>reduce</a:t>
            </a:r>
            <a:r>
              <a:rPr lang="fr-FR" sz="1600" b="0" i="0" u="none" strike="noStrike" baseline="0" dirty="0">
                <a:latin typeface="Segoe"/>
              </a:rPr>
              <a:t> </a:t>
            </a:r>
            <a:r>
              <a:rPr lang="fr-FR" sz="1600" b="0" i="0" u="none" strike="noStrike" baseline="0" dirty="0" err="1">
                <a:latin typeface="Segoe"/>
              </a:rPr>
              <a:t>concurrency</a:t>
            </a:r>
            <a:r>
              <a:rPr lang="fr-FR" sz="1600" b="0" i="0" u="none" strike="noStrike" baseline="0" dirty="0">
                <a:latin typeface="Segoe"/>
              </a:rPr>
              <a:t>.</a:t>
            </a:r>
          </a:p>
          <a:p>
            <a:pPr algn="l">
              <a:lnSpc>
                <a:spcPct val="150000"/>
              </a:lnSpc>
            </a:pPr>
            <a:r>
              <a:rPr lang="en-GB" sz="1600" b="0" i="0" u="none" strike="noStrike" baseline="0" dirty="0">
                <a:latin typeface="Segoe"/>
              </a:rPr>
              <a:t>You can control lock escalation </a:t>
            </a:r>
            <a:r>
              <a:rPr lang="en-GB" sz="1600" b="0" i="0" u="none" strike="noStrike" baseline="0" dirty="0" err="1">
                <a:latin typeface="Segoe"/>
              </a:rPr>
              <a:t>behavior</a:t>
            </a:r>
            <a:r>
              <a:rPr lang="en-GB" sz="1600" b="0" i="0" u="none" strike="noStrike" baseline="0" dirty="0">
                <a:latin typeface="Segoe"/>
              </a:rPr>
              <a:t> for individual tables by using the ALTER TABLE SET LOCK_ESCALATION command. LOCK_ESCALATION can be set to one of three values:</a:t>
            </a:r>
          </a:p>
          <a:p>
            <a:pPr marL="285750" indent="-285750" algn="l">
              <a:lnSpc>
                <a:spcPct val="150000"/>
              </a:lnSpc>
              <a:buFont typeface="Arial" panose="020B0604020202020204" pitchFamily="34" charset="0"/>
              <a:buChar char="•"/>
            </a:pPr>
            <a:r>
              <a:rPr lang="en-GB" sz="1600" b="0" i="0" u="none" strike="noStrike" baseline="0" dirty="0">
                <a:latin typeface="Segoe"/>
              </a:rPr>
              <a:t>TABLE. The default value. When lock escalation occurs, locks are always escalated to table level whether or not the table is partitioned.</a:t>
            </a:r>
          </a:p>
          <a:p>
            <a:pPr marL="285750" indent="-285750" algn="l">
              <a:lnSpc>
                <a:spcPct val="150000"/>
              </a:lnSpc>
              <a:buFont typeface="Arial" panose="020B0604020202020204" pitchFamily="34" charset="0"/>
              <a:buChar char="•"/>
            </a:pPr>
            <a:r>
              <a:rPr lang="en-GB" sz="1600" b="0" i="0" u="none" strike="noStrike" baseline="0" dirty="0">
                <a:latin typeface="Segoe"/>
              </a:rPr>
              <a:t>AUTO. If the table is partitioned when lock escalation occurs, locks can be escalated to partition level. If the table is not partitioned, locks are escalated to table level.</a:t>
            </a:r>
          </a:p>
          <a:p>
            <a:pPr marL="285750" indent="-285750" algn="l">
              <a:lnSpc>
                <a:spcPct val="150000"/>
              </a:lnSpc>
              <a:buFont typeface="Arial" panose="020B0604020202020204" pitchFamily="34" charset="0"/>
              <a:buChar char="•"/>
            </a:pPr>
            <a:r>
              <a:rPr lang="en-GB" sz="1600" b="0" i="0" u="none" strike="noStrike" baseline="0" dirty="0">
                <a:latin typeface="Segoe"/>
              </a:rPr>
              <a:t>DISABLE. Prevents lock escalation occurring in most cases. Table locks might still occur, but will be less </a:t>
            </a:r>
            <a:r>
              <a:rPr lang="fr-FR" sz="1600" b="0" i="0" u="none" strike="noStrike" baseline="0" dirty="0" err="1">
                <a:latin typeface="Segoe"/>
              </a:rPr>
              <a:t>frequent</a:t>
            </a:r>
            <a:r>
              <a:rPr lang="fr-FR" sz="1600" b="0" i="0" u="none" strike="noStrike" baseline="0" dirty="0">
                <a:latin typeface="Segoe"/>
              </a:rPr>
              <a:t>.</a:t>
            </a:r>
            <a:endParaRPr sz="1600" dirty="0">
              <a:latin typeface="Segoe UI"/>
              <a:cs typeface="Segoe U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535295" cy="449580"/>
          </a:xfrm>
          <a:prstGeom prst="rect">
            <a:avLst/>
          </a:prstGeom>
        </p:spPr>
        <p:txBody>
          <a:bodyPr vert="horz" wrap="square" lIns="0" tIns="16510" rIns="0" bIns="0" rtlCol="0">
            <a:spAutoFit/>
          </a:bodyPr>
          <a:lstStyle/>
          <a:p>
            <a:pPr marL="12700">
              <a:lnSpc>
                <a:spcPct val="100000"/>
              </a:lnSpc>
              <a:spcBef>
                <a:spcPts val="130"/>
              </a:spcBef>
            </a:pPr>
            <a:r>
              <a:rPr spc="5" dirty="0"/>
              <a:t>Record</a:t>
            </a:r>
            <a:r>
              <a:rPr spc="75" dirty="0"/>
              <a:t> </a:t>
            </a:r>
            <a:r>
              <a:rPr spc="20" dirty="0"/>
              <a:t>Structure</a:t>
            </a:r>
            <a:endParaRPr spc="5" dirty="0"/>
          </a:p>
        </p:txBody>
      </p:sp>
      <p:sp>
        <p:nvSpPr>
          <p:cNvPr id="3" name="object 3"/>
          <p:cNvSpPr txBox="1"/>
          <p:nvPr/>
        </p:nvSpPr>
        <p:spPr>
          <a:xfrm>
            <a:off x="448308" y="685800"/>
            <a:ext cx="8543291" cy="6279604"/>
          </a:xfrm>
          <a:prstGeom prst="rect">
            <a:avLst/>
          </a:prstGeom>
        </p:spPr>
        <p:txBody>
          <a:bodyPr vert="horz" wrap="square" lIns="0" tIns="97790" rIns="0" bIns="0" rtlCol="0">
            <a:spAutoFit/>
          </a:bodyPr>
          <a:lstStyle/>
          <a:p>
            <a:pPr algn="l">
              <a:lnSpc>
                <a:spcPct val="150000"/>
              </a:lnSpc>
            </a:pPr>
            <a:r>
              <a:rPr lang="en-GB" sz="1800" b="0" i="0" u="none" strike="noStrike" baseline="0" dirty="0">
                <a:latin typeface="Segoe"/>
              </a:rPr>
              <a:t>A record is the physical storage related to a table or an index row. The record structure is as follows:</a:t>
            </a:r>
          </a:p>
          <a:p>
            <a:pPr marL="285750" indent="-285750" algn="l">
              <a:lnSpc>
                <a:spcPct val="150000"/>
              </a:lnSpc>
              <a:buFont typeface="Arial" panose="020B0604020202020204" pitchFamily="34" charset="0"/>
              <a:buChar char="•"/>
            </a:pPr>
            <a:r>
              <a:rPr lang="en-GB" sz="1800" b="0" i="0" u="none" strike="noStrike" baseline="0" dirty="0">
                <a:latin typeface="Segoe"/>
              </a:rPr>
              <a:t>A four-byte record header: two bytes for record type and two bytes to record the forward pointer to the </a:t>
            </a:r>
            <a:r>
              <a:rPr lang="fr-FR" sz="1800" b="0" i="0" u="none" strike="noStrike" baseline="0" dirty="0">
                <a:latin typeface="Segoe"/>
              </a:rPr>
              <a:t>NULL bitmap.</a:t>
            </a:r>
          </a:p>
          <a:p>
            <a:pPr marL="285750" indent="-285750" algn="l">
              <a:lnSpc>
                <a:spcPct val="150000"/>
              </a:lnSpc>
              <a:buFont typeface="Arial" panose="020B0604020202020204" pitchFamily="34" charset="0"/>
              <a:buChar char="•"/>
            </a:pPr>
            <a:r>
              <a:rPr lang="en-GB" sz="1800" b="0" i="0" u="none" strike="noStrike" baseline="0" dirty="0">
                <a:latin typeface="Segoe"/>
              </a:rPr>
              <a:t>A fixed length portion to store fixed length data type </a:t>
            </a:r>
            <a:r>
              <a:rPr lang="fr-FR" sz="1800" b="0" i="0" u="none" strike="noStrike" baseline="0" dirty="0" err="1">
                <a:latin typeface="Segoe"/>
              </a:rPr>
              <a:t>columns</a:t>
            </a:r>
            <a:r>
              <a:rPr lang="fr-FR" sz="1800" b="0" i="0" u="none" strike="noStrike" baseline="0" dirty="0">
                <a:latin typeface="Segoe"/>
              </a:rPr>
              <a:t>.</a:t>
            </a:r>
          </a:p>
          <a:p>
            <a:pPr marL="285750" indent="-285750" algn="l">
              <a:lnSpc>
                <a:spcPct val="150000"/>
              </a:lnSpc>
              <a:buFont typeface="Arial" panose="020B0604020202020204" pitchFamily="34" charset="0"/>
              <a:buChar char="•"/>
            </a:pPr>
            <a:r>
              <a:rPr lang="en-GB" sz="1800" b="0" i="0" u="none" strike="noStrike" baseline="0" dirty="0">
                <a:latin typeface="Segoe"/>
              </a:rPr>
              <a:t>NULL bitmap that consists of:</a:t>
            </a:r>
          </a:p>
          <a:p>
            <a:pPr marL="742950" lvl="1" indent="-285750">
              <a:lnSpc>
                <a:spcPct val="150000"/>
              </a:lnSpc>
              <a:buFont typeface="Arial" panose="020B0604020202020204" pitchFamily="34" charset="0"/>
              <a:buChar char="•"/>
            </a:pPr>
            <a:r>
              <a:rPr lang="en-GB" b="0" i="0" u="none" strike="noStrike" baseline="0" dirty="0">
                <a:latin typeface="Segoe"/>
              </a:rPr>
              <a:t>Two bytes to store the count of columns in the record.</a:t>
            </a:r>
          </a:p>
          <a:p>
            <a:pPr marL="742950" lvl="1" indent="-285750">
              <a:lnSpc>
                <a:spcPct val="150000"/>
              </a:lnSpc>
              <a:buFont typeface="Arial" panose="020B0604020202020204" pitchFamily="34" charset="0"/>
              <a:buChar char="•"/>
            </a:pPr>
            <a:r>
              <a:rPr lang="en-GB" b="0" i="0" u="none" strike="noStrike" baseline="0" dirty="0">
                <a:latin typeface="Segoe"/>
              </a:rPr>
              <a:t>Variable number of bytes to store one bit per column in the record for nullable or not nullable </a:t>
            </a:r>
            <a:r>
              <a:rPr lang="fr-FR" b="0" i="0" u="none" strike="noStrike" baseline="0" dirty="0" err="1">
                <a:latin typeface="Segoe"/>
              </a:rPr>
              <a:t>columns</a:t>
            </a:r>
            <a:r>
              <a:rPr lang="fr-FR" b="0" i="0" u="none" strike="noStrike" baseline="0" dirty="0">
                <a:latin typeface="Segoe"/>
              </a:rPr>
              <a:t>.</a:t>
            </a:r>
          </a:p>
          <a:p>
            <a:pPr marL="285750" indent="-285750" algn="l">
              <a:lnSpc>
                <a:spcPct val="150000"/>
              </a:lnSpc>
              <a:buFont typeface="Arial" panose="020B0604020202020204" pitchFamily="34" charset="0"/>
              <a:buChar char="•"/>
            </a:pPr>
            <a:r>
              <a:rPr lang="en-GB" sz="1800" b="0" i="0" u="none" strike="noStrike" baseline="0" dirty="0">
                <a:latin typeface="Segoe"/>
              </a:rPr>
              <a:t>Variable length column offset array:</a:t>
            </a:r>
          </a:p>
          <a:p>
            <a:pPr marL="742950" lvl="1" indent="-285750">
              <a:lnSpc>
                <a:spcPct val="150000"/>
              </a:lnSpc>
              <a:buFont typeface="Arial" panose="020B0604020202020204" pitchFamily="34" charset="0"/>
              <a:buChar char="•"/>
            </a:pPr>
            <a:r>
              <a:rPr lang="en-GB" b="0" i="0" u="none" strike="noStrike" baseline="0" dirty="0">
                <a:latin typeface="Segoe"/>
              </a:rPr>
              <a:t>Two bytes to store the count of variable length columns in the record.</a:t>
            </a:r>
          </a:p>
          <a:p>
            <a:pPr marL="742950" lvl="1" indent="-285750">
              <a:lnSpc>
                <a:spcPct val="150000"/>
              </a:lnSpc>
              <a:buFont typeface="Arial" panose="020B0604020202020204" pitchFamily="34" charset="0"/>
              <a:buChar char="•"/>
            </a:pPr>
            <a:r>
              <a:rPr lang="en-GB" b="0" i="0" u="none" strike="noStrike" baseline="0" dirty="0">
                <a:latin typeface="Segoe"/>
              </a:rPr>
              <a:t>Two bytes per variable length column.</a:t>
            </a:r>
          </a:p>
          <a:p>
            <a:pPr marL="285750" indent="-285750" algn="l">
              <a:lnSpc>
                <a:spcPct val="150000"/>
              </a:lnSpc>
              <a:buFont typeface="Arial" panose="020B0604020202020204" pitchFamily="34" charset="0"/>
              <a:buChar char="•"/>
            </a:pPr>
            <a:r>
              <a:rPr lang="fr-FR" sz="1800" b="0" i="0" u="none" strike="noStrike" baseline="0" dirty="0">
                <a:latin typeface="Segoe"/>
              </a:rPr>
              <a:t>Versioning:</a:t>
            </a:r>
          </a:p>
          <a:p>
            <a:pPr marL="742950" lvl="1" indent="-285750">
              <a:lnSpc>
                <a:spcPct val="150000"/>
              </a:lnSpc>
              <a:buFont typeface="Arial" panose="020B0604020202020204" pitchFamily="34" charset="0"/>
              <a:buChar char="•"/>
            </a:pPr>
            <a:r>
              <a:rPr lang="en-GB" b="0" i="0" u="none" strike="noStrike" baseline="0" dirty="0">
                <a:latin typeface="Segoe"/>
              </a:rPr>
              <a:t>14-byte structure to store timestamp and pointer to the version store in </a:t>
            </a:r>
            <a:r>
              <a:rPr lang="en-GB" b="1" i="0" u="none" strike="noStrike" baseline="0" dirty="0" err="1">
                <a:latin typeface="Segoe-Bold"/>
              </a:rPr>
              <a:t>tempdb</a:t>
            </a:r>
            <a:r>
              <a:rPr lang="en-GB" b="0" i="0" u="none" strike="noStrike" baseline="0" dirty="0">
                <a:latin typeface="Segoe"/>
              </a:rPr>
              <a:t>.</a:t>
            </a:r>
            <a:endParaRPr sz="2400" dirty="0">
              <a:latin typeface="Segoe UI"/>
              <a:cs typeface="Segoe UI"/>
            </a:endParaRPr>
          </a:p>
        </p:txBody>
      </p:sp>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899285" cy="449580"/>
          </a:xfrm>
          <a:prstGeom prst="rect">
            <a:avLst/>
          </a:prstGeom>
        </p:spPr>
        <p:txBody>
          <a:bodyPr vert="horz" wrap="square" lIns="0" tIns="16510" rIns="0" bIns="0" rtlCol="0">
            <a:spAutoFit/>
          </a:bodyPr>
          <a:lstStyle/>
          <a:p>
            <a:pPr marL="12700">
              <a:lnSpc>
                <a:spcPct val="100000"/>
              </a:lnSpc>
              <a:spcBef>
                <a:spcPts val="130"/>
              </a:spcBef>
            </a:pPr>
            <a:r>
              <a:rPr spc="5" dirty="0"/>
              <a:t>Lock</a:t>
            </a:r>
            <a:r>
              <a:rPr spc="-30" dirty="0"/>
              <a:t> </a:t>
            </a:r>
            <a:r>
              <a:rPr spc="10" dirty="0"/>
              <a:t>Modes</a:t>
            </a:r>
          </a:p>
        </p:txBody>
      </p:sp>
      <p:sp>
        <p:nvSpPr>
          <p:cNvPr id="3" name="object 3"/>
          <p:cNvSpPr txBox="1"/>
          <p:nvPr/>
        </p:nvSpPr>
        <p:spPr>
          <a:xfrm>
            <a:off x="411797" y="959750"/>
            <a:ext cx="8351203" cy="5224828"/>
          </a:xfrm>
          <a:prstGeom prst="rect">
            <a:avLst/>
          </a:prstGeom>
        </p:spPr>
        <p:txBody>
          <a:bodyPr vert="horz" wrap="square" lIns="0" tIns="99060" rIns="0" bIns="0" rtlCol="0">
            <a:spAutoFit/>
          </a:bodyPr>
          <a:lstStyle/>
          <a:p>
            <a:pPr marL="285750" indent="-285750" algn="l">
              <a:lnSpc>
                <a:spcPct val="150000"/>
              </a:lnSpc>
              <a:buFont typeface="Arial" panose="020B0604020202020204" pitchFamily="34" charset="0"/>
              <a:buChar char="•"/>
            </a:pPr>
            <a:r>
              <a:rPr lang="en-GB" sz="1600" b="1" i="0" u="none" strike="noStrike" baseline="0" dirty="0">
                <a:latin typeface="Segoe-Bold"/>
              </a:rPr>
              <a:t>Shared lock</a:t>
            </a:r>
            <a:r>
              <a:rPr lang="en-GB" sz="1600" b="0" i="0" u="none" strike="noStrike" baseline="0" dirty="0">
                <a:latin typeface="Segoe"/>
              </a:rPr>
              <a:t>. Shared locks are acquired when reading data. The duration for which a shared lock is held depends on transaction isolation level or locking hints. Many concurrent transactions may hold shared locks on the same data. No other transaction can modify the data until the shared lock is released.</a:t>
            </a:r>
          </a:p>
          <a:p>
            <a:pPr marL="285750" indent="-285750" algn="l">
              <a:lnSpc>
                <a:spcPct val="150000"/>
              </a:lnSpc>
              <a:buFont typeface="Arial" panose="020B0604020202020204" pitchFamily="34" charset="0"/>
              <a:buChar char="•"/>
            </a:pPr>
            <a:r>
              <a:rPr lang="en-GB" sz="1600" b="1" i="0" u="none" strike="noStrike" baseline="0" dirty="0">
                <a:latin typeface="Segoe-Bold"/>
              </a:rPr>
              <a:t>Exclusive lock</a:t>
            </a:r>
            <a:r>
              <a:rPr lang="en-GB" sz="1600" b="0" i="0" u="none" strike="noStrike" baseline="0" dirty="0">
                <a:latin typeface="Segoe"/>
              </a:rPr>
              <a:t>. Exclusive locks are acquired when data is modified (by an INSERT, UPDATE, or DELETE statement). Exclusive locks are always held until the end of the transaction. Only one transaction may acquire an exclusive lock on a data item at a time; while an exclusive lock is held on a data item, no other type of lock may be acquired on that data item.</a:t>
            </a:r>
          </a:p>
          <a:p>
            <a:pPr marL="285750" indent="-285750" algn="l">
              <a:lnSpc>
                <a:spcPct val="150000"/>
              </a:lnSpc>
              <a:buFont typeface="Arial" panose="020B0604020202020204" pitchFamily="34" charset="0"/>
              <a:buChar char="•"/>
            </a:pPr>
            <a:r>
              <a:rPr lang="en-GB" sz="1600" b="1" i="0" u="none" strike="noStrike" baseline="0" dirty="0">
                <a:latin typeface="Segoe-Bold"/>
              </a:rPr>
              <a:t>Update lock</a:t>
            </a:r>
            <a:r>
              <a:rPr lang="en-GB" sz="1600" b="0" i="0" u="none" strike="noStrike" baseline="0" dirty="0">
                <a:latin typeface="Segoe"/>
              </a:rPr>
              <a:t>. Update locks are acquired when modifying data and are a combination of shared and exclusive locks. Update locks are held during the searching phase of the update, where the rows to be modified are identified; they are converted to exclusive locks when actual modification takes place. Only one transaction may acquire an update lock on a data item at one time; other transactions might hold or acquire shared locks on the same data item while an update lock is in place.</a:t>
            </a:r>
          </a:p>
        </p:txBody>
      </p:sp>
    </p:spTree>
    <p:extLst>
      <p:ext uri="{BB962C8B-B14F-4D97-AF65-F5344CB8AC3E}">
        <p14:creationId xmlns:p14="http://schemas.microsoft.com/office/powerpoint/2010/main" val="1009464357"/>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899285" cy="449580"/>
          </a:xfrm>
          <a:prstGeom prst="rect">
            <a:avLst/>
          </a:prstGeom>
        </p:spPr>
        <p:txBody>
          <a:bodyPr vert="horz" wrap="square" lIns="0" tIns="16510" rIns="0" bIns="0" rtlCol="0">
            <a:spAutoFit/>
          </a:bodyPr>
          <a:lstStyle/>
          <a:p>
            <a:pPr marL="12700">
              <a:lnSpc>
                <a:spcPct val="100000"/>
              </a:lnSpc>
              <a:spcBef>
                <a:spcPts val="130"/>
              </a:spcBef>
            </a:pPr>
            <a:r>
              <a:rPr spc="5" dirty="0"/>
              <a:t>Lock</a:t>
            </a:r>
            <a:r>
              <a:rPr spc="-30" dirty="0"/>
              <a:t> </a:t>
            </a:r>
            <a:r>
              <a:rPr spc="10" dirty="0"/>
              <a:t>Modes</a:t>
            </a:r>
          </a:p>
        </p:txBody>
      </p:sp>
      <p:sp>
        <p:nvSpPr>
          <p:cNvPr id="3" name="object 3"/>
          <p:cNvSpPr txBox="1"/>
          <p:nvPr/>
        </p:nvSpPr>
        <p:spPr>
          <a:xfrm>
            <a:off x="411797" y="959750"/>
            <a:ext cx="8351203" cy="3008837"/>
          </a:xfrm>
          <a:prstGeom prst="rect">
            <a:avLst/>
          </a:prstGeom>
        </p:spPr>
        <p:txBody>
          <a:bodyPr vert="horz" wrap="square" lIns="0" tIns="99060" rIns="0" bIns="0" rtlCol="0">
            <a:spAutoFit/>
          </a:bodyPr>
          <a:lstStyle/>
          <a:p>
            <a:pPr marL="285750" indent="-285750" algn="l">
              <a:lnSpc>
                <a:spcPct val="150000"/>
              </a:lnSpc>
              <a:buFont typeface="Arial" panose="020B0604020202020204" pitchFamily="34" charset="0"/>
              <a:buChar char="•"/>
            </a:pPr>
            <a:r>
              <a:rPr lang="en-GB" sz="1600" b="1" i="0" u="none" strike="noStrike" baseline="0" dirty="0">
                <a:latin typeface="Segoe-Bold"/>
              </a:rPr>
              <a:t>Intent lock</a:t>
            </a:r>
            <a:r>
              <a:rPr lang="en-GB" sz="1600" b="0" i="0" u="none" strike="noStrike" baseline="0" dirty="0">
                <a:latin typeface="Segoe"/>
              </a:rPr>
              <a:t>. An intent lock is not a locking mode in its own right—it acts as a qualifier to other lock modes. Intent locks are used on a data item to indicate that a subcomponent of the data item is locked; for instance, if a row in a table is locked with a shared lock, the table to which the row belongs would be locked with an intent shared lock. Intent locks are discussed in more detail in the next topic.</a:t>
            </a:r>
          </a:p>
          <a:p>
            <a:pPr marL="285750" indent="-285750" algn="l">
              <a:lnSpc>
                <a:spcPct val="150000"/>
              </a:lnSpc>
              <a:buFont typeface="Arial" panose="020B0604020202020204" pitchFamily="34" charset="0"/>
              <a:buChar char="•"/>
            </a:pPr>
            <a:r>
              <a:rPr lang="en-GB" sz="1600" b="1" i="0" u="none" strike="noStrike" baseline="0" dirty="0">
                <a:latin typeface="Segoe-Bold"/>
              </a:rPr>
              <a:t>Key-range locks. </a:t>
            </a:r>
            <a:r>
              <a:rPr lang="en-GB" sz="1600" b="0" i="0" u="none" strike="noStrike" baseline="0" dirty="0">
                <a:latin typeface="Segoe"/>
              </a:rPr>
              <a:t>Key-range locks are used by transactions using the SERIALIZABLE isolation level to lock ranges of rows that are implicitly read by the transaction; they protect against phantom reads</a:t>
            </a:r>
            <a:endParaRPr sz="1600" dirty="0">
              <a:latin typeface="Segoe UI"/>
              <a:cs typeface="Segoe UI"/>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899285" cy="449580"/>
          </a:xfrm>
          <a:prstGeom prst="rect">
            <a:avLst/>
          </a:prstGeom>
        </p:spPr>
        <p:txBody>
          <a:bodyPr vert="horz" wrap="square" lIns="0" tIns="16510" rIns="0" bIns="0" rtlCol="0">
            <a:spAutoFit/>
          </a:bodyPr>
          <a:lstStyle/>
          <a:p>
            <a:pPr marL="12700">
              <a:lnSpc>
                <a:spcPct val="100000"/>
              </a:lnSpc>
              <a:spcBef>
                <a:spcPts val="130"/>
              </a:spcBef>
            </a:pPr>
            <a:r>
              <a:rPr spc="5" dirty="0"/>
              <a:t>Lock</a:t>
            </a:r>
            <a:r>
              <a:rPr spc="-30" dirty="0"/>
              <a:t> </a:t>
            </a:r>
            <a:r>
              <a:rPr spc="10" dirty="0"/>
              <a:t>Modes</a:t>
            </a:r>
          </a:p>
        </p:txBody>
      </p:sp>
      <p:sp>
        <p:nvSpPr>
          <p:cNvPr id="3" name="object 3"/>
          <p:cNvSpPr txBox="1"/>
          <p:nvPr/>
        </p:nvSpPr>
        <p:spPr>
          <a:xfrm>
            <a:off x="411797" y="959750"/>
            <a:ext cx="8351203" cy="5963492"/>
          </a:xfrm>
          <a:prstGeom prst="rect">
            <a:avLst/>
          </a:prstGeom>
        </p:spPr>
        <p:txBody>
          <a:bodyPr vert="horz" wrap="square" lIns="0" tIns="99060" rIns="0" bIns="0" rtlCol="0">
            <a:spAutoFit/>
          </a:bodyPr>
          <a:lstStyle/>
          <a:p>
            <a:pPr marL="285750" indent="-285750" algn="l">
              <a:lnSpc>
                <a:spcPct val="150000"/>
              </a:lnSpc>
              <a:buFont typeface="Arial" panose="020B0604020202020204" pitchFamily="34" charset="0"/>
              <a:buChar char="•"/>
            </a:pPr>
            <a:r>
              <a:rPr lang="en-GB" sz="1600" b="1" i="0" u="none" strike="noStrike" baseline="0" dirty="0">
                <a:latin typeface="Segoe-Bold"/>
              </a:rPr>
              <a:t>Schema lock</a:t>
            </a:r>
            <a:r>
              <a:rPr lang="en-GB" sz="1600" b="0" i="0" u="none" strike="noStrike" baseline="0" dirty="0">
                <a:latin typeface="Segoe"/>
              </a:rPr>
              <a:t>. Schema locks are used when an operation dependent on the table schema is executed. There are two types of schema lock:</a:t>
            </a:r>
          </a:p>
          <a:p>
            <a:pPr marL="742950" lvl="1" indent="-285750">
              <a:lnSpc>
                <a:spcPct val="150000"/>
              </a:lnSpc>
              <a:buFont typeface="Arial" panose="020B0604020202020204" pitchFamily="34" charset="0"/>
              <a:buChar char="•"/>
            </a:pPr>
            <a:r>
              <a:rPr lang="en-GB" sz="1600" b="1" i="0" u="none" strike="noStrike" baseline="0" dirty="0">
                <a:latin typeface="Segoe-Bold"/>
              </a:rPr>
              <a:t>Schema modification lock</a:t>
            </a:r>
            <a:r>
              <a:rPr lang="en-GB" sz="1600" b="0" i="0" u="none" strike="noStrike" baseline="0" dirty="0">
                <a:latin typeface="Segoe"/>
              </a:rPr>
              <a:t>. Schema modification locks are acquired when a data definition language (DDL) operation is being performed against a table, such as adding or dropping a </a:t>
            </a:r>
            <a:r>
              <a:rPr lang="fr-FR" sz="1600" b="0" i="0" u="none" strike="noStrike" baseline="0" dirty="0" err="1">
                <a:latin typeface="Segoe"/>
              </a:rPr>
              <a:t>column</a:t>
            </a:r>
            <a:r>
              <a:rPr lang="fr-FR" sz="1600" b="0" i="0" u="none" strike="noStrike" baseline="0" dirty="0">
                <a:latin typeface="Segoe"/>
              </a:rPr>
              <a:t>.</a:t>
            </a:r>
          </a:p>
          <a:p>
            <a:pPr marL="742950" lvl="1" indent="-285750">
              <a:lnSpc>
                <a:spcPct val="150000"/>
              </a:lnSpc>
              <a:buFont typeface="Arial" panose="020B0604020202020204" pitchFamily="34" charset="0"/>
              <a:buChar char="•"/>
            </a:pPr>
            <a:r>
              <a:rPr lang="en-GB" sz="1600" b="1" i="0" u="none" strike="noStrike" baseline="0" dirty="0">
                <a:latin typeface="Segoe-Bold"/>
              </a:rPr>
              <a:t>Schema stability lock</a:t>
            </a:r>
            <a:r>
              <a:rPr lang="en-GB" sz="1600" b="0" i="0" u="none" strike="noStrike" baseline="0" dirty="0">
                <a:latin typeface="Segoe"/>
              </a:rPr>
              <a:t>. Schema stability locks are used during query compilation to prevent transactions that modify the underlying database schema. Schema stability locks are compatible with all other lock types (including exclusive locks).</a:t>
            </a:r>
          </a:p>
          <a:p>
            <a:pPr marL="285750" indent="-285750" algn="l">
              <a:lnSpc>
                <a:spcPct val="150000"/>
              </a:lnSpc>
              <a:buFont typeface="Arial" panose="020B0604020202020204" pitchFamily="34" charset="0"/>
              <a:buChar char="•"/>
            </a:pPr>
            <a:r>
              <a:rPr lang="en-GB" sz="1600" b="1" i="0" u="none" strike="noStrike" baseline="0" dirty="0">
                <a:latin typeface="Segoe-Bold"/>
              </a:rPr>
              <a:t>Conversion lock</a:t>
            </a:r>
            <a:r>
              <a:rPr lang="en-GB" sz="1600" b="0" i="0" u="none" strike="noStrike" baseline="0" dirty="0">
                <a:latin typeface="Segoe"/>
              </a:rPr>
              <a:t>. A conversion lock is a specialized type of intent lock used to manage the transition between data lock modes. Conversion locks appear in three types:</a:t>
            </a:r>
          </a:p>
          <a:p>
            <a:pPr marL="742950" lvl="1" indent="-285750">
              <a:lnSpc>
                <a:spcPct val="150000"/>
              </a:lnSpc>
              <a:buFont typeface="Arial" panose="020B0604020202020204" pitchFamily="34" charset="0"/>
              <a:buChar char="•"/>
            </a:pPr>
            <a:r>
              <a:rPr lang="en-GB" sz="1600" b="1" i="0" u="none" strike="noStrike" baseline="0" dirty="0">
                <a:latin typeface="Segoe-Bold"/>
              </a:rPr>
              <a:t>Shared with intent exclusive</a:t>
            </a:r>
            <a:r>
              <a:rPr lang="en-GB" sz="1600" b="0" i="0" u="none" strike="noStrike" baseline="0" dirty="0">
                <a:latin typeface="Segoe"/>
              </a:rPr>
              <a:t>. Used when a transaction holds a mixture of shared locks and exclusive locks on </a:t>
            </a:r>
            <a:r>
              <a:rPr lang="en-GB" sz="1600" b="0" i="0" u="none" strike="noStrike" baseline="0" dirty="0" err="1">
                <a:latin typeface="Segoe"/>
              </a:rPr>
              <a:t>subobjects</a:t>
            </a:r>
            <a:r>
              <a:rPr lang="en-GB" sz="1600" b="0" i="0" u="none" strike="noStrike" baseline="0" dirty="0">
                <a:latin typeface="Segoe"/>
              </a:rPr>
              <a:t> of the locked object.</a:t>
            </a:r>
          </a:p>
          <a:p>
            <a:pPr marL="742950" lvl="1" indent="-285750">
              <a:lnSpc>
                <a:spcPct val="150000"/>
              </a:lnSpc>
              <a:buFont typeface="Arial" panose="020B0604020202020204" pitchFamily="34" charset="0"/>
              <a:buChar char="•"/>
            </a:pPr>
            <a:r>
              <a:rPr lang="en-GB" sz="1600" b="1" i="0" u="none" strike="noStrike" baseline="0" dirty="0">
                <a:latin typeface="Segoe-Bold"/>
              </a:rPr>
              <a:t>Shared with intent update</a:t>
            </a:r>
            <a:r>
              <a:rPr lang="en-GB" sz="1600" b="0" i="0" u="none" strike="noStrike" baseline="0" dirty="0">
                <a:latin typeface="Segoe"/>
              </a:rPr>
              <a:t>. Used when a transaction holds a mixture of shared locks and update locks on </a:t>
            </a:r>
            <a:r>
              <a:rPr lang="en-GB" sz="1600" b="0" i="0" u="none" strike="noStrike" baseline="0" dirty="0" err="1">
                <a:latin typeface="Segoe"/>
              </a:rPr>
              <a:t>subobjects</a:t>
            </a:r>
            <a:r>
              <a:rPr lang="en-GB" sz="1600" b="0" i="0" u="none" strike="noStrike" baseline="0" dirty="0">
                <a:latin typeface="Segoe"/>
              </a:rPr>
              <a:t> of the locked object.</a:t>
            </a:r>
          </a:p>
          <a:p>
            <a:pPr marL="742950" lvl="1" indent="-285750">
              <a:lnSpc>
                <a:spcPct val="150000"/>
              </a:lnSpc>
              <a:buFont typeface="Arial" panose="020B0604020202020204" pitchFamily="34" charset="0"/>
              <a:buChar char="•"/>
            </a:pPr>
            <a:r>
              <a:rPr lang="en-GB" sz="1600" b="1" i="0" u="none" strike="noStrike" baseline="0" dirty="0">
                <a:latin typeface="Segoe-Bold"/>
              </a:rPr>
              <a:t>Update with intent exclusive</a:t>
            </a:r>
            <a:r>
              <a:rPr lang="en-GB" sz="1600" b="0" i="0" u="none" strike="noStrike" baseline="0" dirty="0">
                <a:latin typeface="Segoe"/>
              </a:rPr>
              <a:t>. Used when a transaction holds a mixture of exclusive locks and update locks on </a:t>
            </a:r>
            <a:r>
              <a:rPr lang="en-GB" sz="1600" b="0" i="0" u="none" strike="noStrike" baseline="0" dirty="0" err="1">
                <a:latin typeface="Segoe"/>
              </a:rPr>
              <a:t>subobjects</a:t>
            </a:r>
            <a:r>
              <a:rPr lang="en-GB" sz="1600" b="0" i="0" u="none" strike="noStrike" baseline="0" dirty="0">
                <a:latin typeface="Segoe"/>
              </a:rPr>
              <a:t> of the locked object.</a:t>
            </a:r>
            <a:endParaRPr sz="1600" dirty="0">
              <a:latin typeface="Segoe UI"/>
              <a:cs typeface="Segoe UI"/>
            </a:endParaRPr>
          </a:p>
        </p:txBody>
      </p:sp>
    </p:spTree>
    <p:extLst>
      <p:ext uri="{BB962C8B-B14F-4D97-AF65-F5344CB8AC3E}">
        <p14:creationId xmlns:p14="http://schemas.microsoft.com/office/powerpoint/2010/main" val="1653486805"/>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899285" cy="449580"/>
          </a:xfrm>
          <a:prstGeom prst="rect">
            <a:avLst/>
          </a:prstGeom>
        </p:spPr>
        <p:txBody>
          <a:bodyPr vert="horz" wrap="square" lIns="0" tIns="16510" rIns="0" bIns="0" rtlCol="0">
            <a:spAutoFit/>
          </a:bodyPr>
          <a:lstStyle/>
          <a:p>
            <a:pPr marL="12700">
              <a:lnSpc>
                <a:spcPct val="100000"/>
              </a:lnSpc>
              <a:spcBef>
                <a:spcPts val="130"/>
              </a:spcBef>
            </a:pPr>
            <a:r>
              <a:rPr spc="5" dirty="0"/>
              <a:t>Lock</a:t>
            </a:r>
            <a:r>
              <a:rPr spc="-30" dirty="0"/>
              <a:t> </a:t>
            </a:r>
            <a:r>
              <a:rPr spc="10" dirty="0"/>
              <a:t>Modes</a:t>
            </a:r>
          </a:p>
        </p:txBody>
      </p:sp>
      <p:sp>
        <p:nvSpPr>
          <p:cNvPr id="3" name="object 3"/>
          <p:cNvSpPr txBox="1"/>
          <p:nvPr/>
        </p:nvSpPr>
        <p:spPr>
          <a:xfrm>
            <a:off x="411797" y="959750"/>
            <a:ext cx="8351203" cy="2270173"/>
          </a:xfrm>
          <a:prstGeom prst="rect">
            <a:avLst/>
          </a:prstGeom>
        </p:spPr>
        <p:txBody>
          <a:bodyPr vert="horz" wrap="square" lIns="0" tIns="99060" rIns="0" bIns="0" rtlCol="0">
            <a:spAutoFit/>
          </a:bodyPr>
          <a:lstStyle/>
          <a:p>
            <a:pPr marL="285750" indent="-285750" algn="l">
              <a:lnSpc>
                <a:spcPct val="150000"/>
              </a:lnSpc>
              <a:buFont typeface="Arial" panose="020B0604020202020204" pitchFamily="34" charset="0"/>
              <a:buChar char="•"/>
            </a:pPr>
            <a:r>
              <a:rPr lang="en-GB" sz="1600" b="1" i="0" u="none" strike="noStrike" baseline="0" dirty="0">
                <a:latin typeface="Segoe-Bold"/>
              </a:rPr>
              <a:t>Bulk update lock</a:t>
            </a:r>
            <a:r>
              <a:rPr lang="en-GB" sz="1600" b="0" i="0" u="none" strike="noStrike" baseline="0" dirty="0">
                <a:latin typeface="Segoe"/>
              </a:rPr>
              <a:t>. Bulk update locks can optionally be acquired when data is bulk inserted into a table using a bulk command such as BULK INSERT. A bulk update lock can only be acquired if </a:t>
            </a:r>
            <a:r>
              <a:rPr lang="en-GB" sz="1600" b="0" i="0" u="none" strike="noStrike" baseline="0" dirty="0" err="1">
                <a:latin typeface="Segoe"/>
              </a:rPr>
              <a:t>noother</a:t>
            </a:r>
            <a:r>
              <a:rPr lang="en-GB" sz="1600" b="0" i="0" u="none" strike="noStrike" baseline="0" dirty="0">
                <a:latin typeface="Segoe"/>
              </a:rPr>
              <a:t> incompatible lock types are held on the table.</a:t>
            </a:r>
          </a:p>
          <a:p>
            <a:pPr marL="285750" indent="-285750" algn="l">
              <a:lnSpc>
                <a:spcPct val="150000"/>
              </a:lnSpc>
              <a:buFont typeface="Arial" panose="020B0604020202020204" pitchFamily="34" charset="0"/>
              <a:buChar char="•"/>
            </a:pPr>
            <a:endParaRPr lang="en-GB" sz="1600" dirty="0">
              <a:latin typeface="Segoe"/>
              <a:cs typeface="Segoe UI"/>
            </a:endParaRPr>
          </a:p>
          <a:p>
            <a:pPr algn="l">
              <a:lnSpc>
                <a:spcPct val="150000"/>
              </a:lnSpc>
            </a:pPr>
            <a:r>
              <a:rPr lang="en-GB" sz="1600" b="0" i="0" u="none" strike="noStrike" baseline="0" dirty="0">
                <a:latin typeface="Segoe"/>
              </a:rPr>
              <a:t>Locks held by active transactions can be viewed by using the </a:t>
            </a:r>
            <a:r>
              <a:rPr lang="en-GB" sz="1600" b="1" i="0" u="none" strike="noStrike" baseline="0" dirty="0" err="1">
                <a:latin typeface="Segoe-Bold"/>
              </a:rPr>
              <a:t>sys.dm_tran_locks</a:t>
            </a:r>
            <a:r>
              <a:rPr lang="en-GB" sz="1600" b="1" i="0" u="none" strike="noStrike" baseline="0" dirty="0">
                <a:latin typeface="Segoe-Bold"/>
              </a:rPr>
              <a:t> </a:t>
            </a:r>
            <a:r>
              <a:rPr lang="en-GB" sz="1600" b="0" i="0" u="none" strike="noStrike" baseline="0" dirty="0">
                <a:latin typeface="Segoe"/>
              </a:rPr>
              <a:t>dynamic management </a:t>
            </a:r>
            <a:r>
              <a:rPr lang="fr-FR" sz="1600" b="0" i="0" u="none" strike="noStrike" baseline="0" dirty="0" err="1">
                <a:latin typeface="Segoe"/>
              </a:rPr>
              <a:t>view</a:t>
            </a:r>
            <a:r>
              <a:rPr lang="fr-FR" sz="1600" b="0" i="0" u="none" strike="noStrike" baseline="0" dirty="0">
                <a:latin typeface="Segoe"/>
              </a:rPr>
              <a:t> (DMV).</a:t>
            </a:r>
            <a:endParaRPr sz="1400" dirty="0">
              <a:latin typeface="Segoe UI"/>
              <a:cs typeface="Segoe UI"/>
            </a:endParaRPr>
          </a:p>
        </p:txBody>
      </p:sp>
    </p:spTree>
    <p:extLst>
      <p:ext uri="{BB962C8B-B14F-4D97-AF65-F5344CB8AC3E}">
        <p14:creationId xmlns:p14="http://schemas.microsoft.com/office/powerpoint/2010/main" val="1359008180"/>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5" dirty="0"/>
              <a:t>Lock</a:t>
            </a:r>
            <a:r>
              <a:rPr spc="-5" dirty="0"/>
              <a:t> </a:t>
            </a:r>
            <a:r>
              <a:rPr spc="20" dirty="0"/>
              <a:t>Mode</a:t>
            </a:r>
            <a:r>
              <a:rPr dirty="0"/>
              <a:t> </a:t>
            </a:r>
            <a:r>
              <a:rPr spc="20" dirty="0"/>
              <a:t>Compatibility</a:t>
            </a:r>
          </a:p>
        </p:txBody>
      </p:sp>
      <p:sp>
        <p:nvSpPr>
          <p:cNvPr id="5" name="Text Placeholder 4">
            <a:extLst>
              <a:ext uri="{FF2B5EF4-FFF2-40B4-BE49-F238E27FC236}">
                <a16:creationId xmlns:a16="http://schemas.microsoft.com/office/drawing/2014/main" id="{620B95AE-D70E-296A-B0B0-CC087451E83F}"/>
              </a:ext>
            </a:extLst>
          </p:cNvPr>
          <p:cNvSpPr>
            <a:spLocks noGrp="1"/>
          </p:cNvSpPr>
          <p:nvPr>
            <p:ph type="body" idx="1"/>
          </p:nvPr>
        </p:nvSpPr>
        <p:spPr>
          <a:xfrm>
            <a:off x="681723" y="2076450"/>
            <a:ext cx="7920355" cy="2176173"/>
          </a:xfrm>
        </p:spPr>
        <p:txBody>
          <a:bodyPr/>
          <a:lstStyle/>
          <a:p>
            <a:pPr algn="l">
              <a:lnSpc>
                <a:spcPct val="150000"/>
              </a:lnSpc>
            </a:pPr>
            <a:r>
              <a:rPr lang="en-GB" sz="1600" b="0" i="0" u="none" strike="noStrike" baseline="0" dirty="0">
                <a:latin typeface="Segoe"/>
              </a:rPr>
              <a:t>Processes may acquire locks of different modes. Two lock modes are said to be compatible if a process can acquire a lock mode on a resource when another concurrent process already has a lock on the same resource. If a process attempts to acquire a lock mode that is incompatible with the</a:t>
            </a:r>
          </a:p>
          <a:p>
            <a:pPr algn="l">
              <a:lnSpc>
                <a:spcPct val="150000"/>
              </a:lnSpc>
            </a:pPr>
            <a:r>
              <a:rPr lang="en-GB" sz="1600" b="0" i="0" u="none" strike="noStrike" baseline="0" dirty="0">
                <a:latin typeface="Segoe"/>
              </a:rPr>
              <a:t>mode of an existing lock, the process must wait for the existing lock to be released before acquiring </a:t>
            </a:r>
            <a:r>
              <a:rPr lang="fr-FR" sz="1600" b="0" i="0" u="none" strike="noStrike" baseline="0" dirty="0">
                <a:latin typeface="Segoe"/>
              </a:rPr>
              <a:t>the new lock.</a:t>
            </a:r>
            <a:endParaRPr lang="fr-FR" sz="1600" dirty="0"/>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946525" cy="449580"/>
          </a:xfrm>
          <a:prstGeom prst="rect">
            <a:avLst/>
          </a:prstGeom>
        </p:spPr>
        <p:txBody>
          <a:bodyPr vert="horz" wrap="square" lIns="0" tIns="16510" rIns="0" bIns="0" rtlCol="0">
            <a:spAutoFit/>
          </a:bodyPr>
          <a:lstStyle/>
          <a:p>
            <a:pPr marL="12700">
              <a:lnSpc>
                <a:spcPct val="100000"/>
              </a:lnSpc>
              <a:spcBef>
                <a:spcPts val="130"/>
              </a:spcBef>
            </a:pPr>
            <a:r>
              <a:rPr spc="5" dirty="0"/>
              <a:t>Lock</a:t>
            </a:r>
            <a:r>
              <a:rPr spc="-5" dirty="0"/>
              <a:t> </a:t>
            </a:r>
            <a:r>
              <a:rPr spc="20" dirty="0"/>
              <a:t>Mode</a:t>
            </a:r>
            <a:r>
              <a:rPr dirty="0"/>
              <a:t> </a:t>
            </a:r>
            <a:r>
              <a:rPr spc="20" dirty="0"/>
              <a:t>Compatibility</a:t>
            </a:r>
          </a:p>
        </p:txBody>
      </p:sp>
      <p:graphicFrame>
        <p:nvGraphicFramePr>
          <p:cNvPr id="3" name="object 3"/>
          <p:cNvGraphicFramePr>
            <a:graphicFrameLocks noGrp="1"/>
          </p:cNvGraphicFramePr>
          <p:nvPr/>
        </p:nvGraphicFramePr>
        <p:xfrm>
          <a:off x="681723" y="2076450"/>
          <a:ext cx="7900669" cy="3366004"/>
        </p:xfrm>
        <a:graphic>
          <a:graphicData uri="http://schemas.openxmlformats.org/drawingml/2006/table">
            <a:tbl>
              <a:tblPr firstRow="1" bandRow="1">
                <a:tableStyleId>{2D5ABB26-0587-4C30-8999-92F81FD0307C}</a:tableStyleId>
              </a:tblPr>
              <a:tblGrid>
                <a:gridCol w="2258060">
                  <a:extLst>
                    <a:ext uri="{9D8B030D-6E8A-4147-A177-3AD203B41FA5}">
                      <a16:colId xmlns:a16="http://schemas.microsoft.com/office/drawing/2014/main" val="20000"/>
                    </a:ext>
                  </a:extLst>
                </a:gridCol>
                <a:gridCol w="940435">
                  <a:extLst>
                    <a:ext uri="{9D8B030D-6E8A-4147-A177-3AD203B41FA5}">
                      <a16:colId xmlns:a16="http://schemas.microsoft.com/office/drawing/2014/main" val="20001"/>
                    </a:ext>
                  </a:extLst>
                </a:gridCol>
                <a:gridCol w="940435">
                  <a:extLst>
                    <a:ext uri="{9D8B030D-6E8A-4147-A177-3AD203B41FA5}">
                      <a16:colId xmlns:a16="http://schemas.microsoft.com/office/drawing/2014/main" val="20002"/>
                    </a:ext>
                  </a:extLst>
                </a:gridCol>
                <a:gridCol w="940435">
                  <a:extLst>
                    <a:ext uri="{9D8B030D-6E8A-4147-A177-3AD203B41FA5}">
                      <a16:colId xmlns:a16="http://schemas.microsoft.com/office/drawing/2014/main" val="20003"/>
                    </a:ext>
                  </a:extLst>
                </a:gridCol>
                <a:gridCol w="940435">
                  <a:extLst>
                    <a:ext uri="{9D8B030D-6E8A-4147-A177-3AD203B41FA5}">
                      <a16:colId xmlns:a16="http://schemas.microsoft.com/office/drawing/2014/main" val="20004"/>
                    </a:ext>
                  </a:extLst>
                </a:gridCol>
                <a:gridCol w="940435">
                  <a:extLst>
                    <a:ext uri="{9D8B030D-6E8A-4147-A177-3AD203B41FA5}">
                      <a16:colId xmlns:a16="http://schemas.microsoft.com/office/drawing/2014/main" val="20005"/>
                    </a:ext>
                  </a:extLst>
                </a:gridCol>
                <a:gridCol w="940434">
                  <a:extLst>
                    <a:ext uri="{9D8B030D-6E8A-4147-A177-3AD203B41FA5}">
                      <a16:colId xmlns:a16="http://schemas.microsoft.com/office/drawing/2014/main" val="20006"/>
                    </a:ext>
                  </a:extLst>
                </a:gridCol>
              </a:tblGrid>
              <a:tr h="838707">
                <a:tc>
                  <a:txBody>
                    <a:bodyPr/>
                    <a:lstStyle/>
                    <a:p>
                      <a:pPr>
                        <a:lnSpc>
                          <a:spcPct val="100000"/>
                        </a:lnSpc>
                      </a:pPr>
                      <a:endParaRPr sz="1700">
                        <a:latin typeface="Times New Roman"/>
                        <a:cs typeface="Times New Roman"/>
                      </a:endParaRPr>
                    </a:p>
                  </a:txBody>
                  <a:tcPr marL="0" marR="0" marT="0" marB="0">
                    <a:lnL w="12700">
                      <a:solidFill>
                        <a:srgbClr val="8DACD0"/>
                      </a:solidFill>
                      <a:prstDash val="solid"/>
                    </a:lnL>
                    <a:lnR w="12700">
                      <a:solidFill>
                        <a:srgbClr val="8DACD0"/>
                      </a:solidFill>
                      <a:prstDash val="solid"/>
                    </a:lnR>
                    <a:lnT w="12700">
                      <a:solidFill>
                        <a:srgbClr val="8DACD0"/>
                      </a:solidFill>
                      <a:prstDash val="solid"/>
                    </a:lnT>
                  </a:tcPr>
                </a:tc>
                <a:tc gridSpan="6">
                  <a:txBody>
                    <a:bodyPr/>
                    <a:lstStyle/>
                    <a:p>
                      <a:pPr marL="71755">
                        <a:lnSpc>
                          <a:spcPct val="100000"/>
                        </a:lnSpc>
                        <a:spcBef>
                          <a:spcPts val="1425"/>
                        </a:spcBef>
                      </a:pPr>
                      <a:r>
                        <a:rPr sz="1550" b="1" spc="5" dirty="0">
                          <a:latin typeface="Segoe UI"/>
                          <a:cs typeface="Segoe UI"/>
                        </a:rPr>
                        <a:t>Existing</a:t>
                      </a:r>
                      <a:r>
                        <a:rPr sz="1550" b="1" spc="85" dirty="0">
                          <a:latin typeface="Segoe UI"/>
                          <a:cs typeface="Segoe UI"/>
                        </a:rPr>
                        <a:t> </a:t>
                      </a:r>
                      <a:r>
                        <a:rPr sz="1550" b="1" dirty="0">
                          <a:latin typeface="Segoe UI"/>
                          <a:cs typeface="Segoe UI"/>
                        </a:rPr>
                        <a:t>granted</a:t>
                      </a:r>
                      <a:r>
                        <a:rPr sz="1550" b="1" spc="75" dirty="0">
                          <a:latin typeface="Segoe UI"/>
                          <a:cs typeface="Segoe UI"/>
                        </a:rPr>
                        <a:t> </a:t>
                      </a:r>
                      <a:r>
                        <a:rPr sz="1550" b="1" spc="10" dirty="0">
                          <a:latin typeface="Segoe UI"/>
                          <a:cs typeface="Segoe UI"/>
                        </a:rPr>
                        <a:t>mode</a:t>
                      </a:r>
                      <a:endParaRPr sz="1550">
                        <a:latin typeface="Segoe UI"/>
                        <a:cs typeface="Segoe UI"/>
                      </a:endParaRPr>
                    </a:p>
                  </a:txBody>
                  <a:tcPr marL="0" marR="0" marT="180975" marB="0">
                    <a:lnL w="12700">
                      <a:solidFill>
                        <a:srgbClr val="8DACD0"/>
                      </a:solidFill>
                      <a:prstDash val="solid"/>
                    </a:lnL>
                    <a:lnR w="12700">
                      <a:solidFill>
                        <a:srgbClr val="8DACD0"/>
                      </a:solidFill>
                      <a:prstDash val="solid"/>
                    </a:lnR>
                    <a:lnT w="12700">
                      <a:solidFill>
                        <a:srgbClr val="8DACD0"/>
                      </a:solidFill>
                      <a:prstDash val="solid"/>
                    </a:lnT>
                  </a:tcPr>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tc hMerge="1">
                  <a:txBody>
                    <a:bodyPr/>
                    <a:lstStyle/>
                    <a:p>
                      <a:endParaRPr/>
                    </a:p>
                  </a:txBody>
                  <a:tcPr marL="0" marR="0" marT="0" marB="0"/>
                </a:tc>
                <a:extLst>
                  <a:ext uri="{0D108BD9-81ED-4DB2-BD59-A6C34878D82A}">
                    <a16:rowId xmlns:a16="http://schemas.microsoft.com/office/drawing/2014/main" val="10000"/>
                  </a:ext>
                </a:extLst>
              </a:tr>
              <a:tr h="310261">
                <a:tc>
                  <a:txBody>
                    <a:bodyPr/>
                    <a:lstStyle/>
                    <a:p>
                      <a:pPr marL="69215">
                        <a:lnSpc>
                          <a:spcPct val="100000"/>
                        </a:lnSpc>
                        <a:spcBef>
                          <a:spcPts val="355"/>
                        </a:spcBef>
                      </a:pPr>
                      <a:r>
                        <a:rPr sz="1550" b="1" spc="-5" dirty="0">
                          <a:latin typeface="Segoe UI"/>
                          <a:cs typeface="Segoe UI"/>
                        </a:rPr>
                        <a:t>Requested</a:t>
                      </a:r>
                      <a:r>
                        <a:rPr sz="1550" b="1" spc="190" dirty="0">
                          <a:latin typeface="Segoe UI"/>
                          <a:cs typeface="Segoe UI"/>
                        </a:rPr>
                        <a:t> </a:t>
                      </a:r>
                      <a:r>
                        <a:rPr sz="1550" b="1" spc="10" dirty="0">
                          <a:latin typeface="Segoe UI"/>
                          <a:cs typeface="Segoe UI"/>
                        </a:rPr>
                        <a:t>mode</a:t>
                      </a:r>
                      <a:endParaRPr sz="1550">
                        <a:latin typeface="Segoe UI"/>
                        <a:cs typeface="Segoe UI"/>
                      </a:endParaRPr>
                    </a:p>
                  </a:txBody>
                  <a:tcPr marL="0" marR="0" marT="45085" marB="0">
                    <a:lnL w="12700">
                      <a:solidFill>
                        <a:srgbClr val="8DACD0"/>
                      </a:solidFill>
                      <a:prstDash val="solid"/>
                    </a:lnL>
                    <a:lnR w="12700">
                      <a:solidFill>
                        <a:srgbClr val="8DACD0"/>
                      </a:solidFill>
                      <a:prstDash val="solid"/>
                    </a:lnR>
                    <a:solidFill>
                      <a:srgbClr val="E8EEF5"/>
                    </a:solidFill>
                  </a:tcPr>
                </a:tc>
                <a:tc>
                  <a:txBody>
                    <a:bodyPr/>
                    <a:lstStyle/>
                    <a:p>
                      <a:pPr marL="71755">
                        <a:lnSpc>
                          <a:spcPct val="100000"/>
                        </a:lnSpc>
                        <a:spcBef>
                          <a:spcPts val="355"/>
                        </a:spcBef>
                      </a:pPr>
                      <a:r>
                        <a:rPr sz="1550" spc="40" dirty="0">
                          <a:latin typeface="Segoe UI"/>
                          <a:cs typeface="Segoe UI"/>
                        </a:rPr>
                        <a:t>IS</a:t>
                      </a:r>
                      <a:endParaRPr sz="1550">
                        <a:latin typeface="Segoe UI"/>
                        <a:cs typeface="Segoe UI"/>
                      </a:endParaRPr>
                    </a:p>
                  </a:txBody>
                  <a:tcPr marL="0" marR="0" marT="45085" marB="0">
                    <a:lnL w="12700">
                      <a:solidFill>
                        <a:srgbClr val="8DACD0"/>
                      </a:solidFill>
                      <a:prstDash val="solid"/>
                    </a:lnL>
                    <a:lnR w="12700">
                      <a:solidFill>
                        <a:srgbClr val="8DACD0"/>
                      </a:solidFill>
                      <a:prstDash val="solid"/>
                    </a:lnR>
                    <a:solidFill>
                      <a:srgbClr val="E8EEF5"/>
                    </a:solidFill>
                  </a:tcPr>
                </a:tc>
                <a:tc>
                  <a:txBody>
                    <a:bodyPr/>
                    <a:lstStyle/>
                    <a:p>
                      <a:pPr marL="72390">
                        <a:lnSpc>
                          <a:spcPct val="100000"/>
                        </a:lnSpc>
                        <a:spcBef>
                          <a:spcPts val="355"/>
                        </a:spcBef>
                      </a:pPr>
                      <a:r>
                        <a:rPr sz="1550" dirty="0">
                          <a:latin typeface="Segoe UI"/>
                          <a:cs typeface="Segoe UI"/>
                        </a:rPr>
                        <a:t>S</a:t>
                      </a:r>
                      <a:endParaRPr sz="1550">
                        <a:latin typeface="Segoe UI"/>
                        <a:cs typeface="Segoe UI"/>
                      </a:endParaRPr>
                    </a:p>
                  </a:txBody>
                  <a:tcPr marL="0" marR="0" marT="45085" marB="0">
                    <a:lnL w="12700">
                      <a:solidFill>
                        <a:srgbClr val="8DACD0"/>
                      </a:solidFill>
                      <a:prstDash val="solid"/>
                    </a:lnL>
                    <a:lnR w="12700">
                      <a:solidFill>
                        <a:srgbClr val="8DACD0"/>
                      </a:solidFill>
                      <a:prstDash val="solid"/>
                    </a:lnR>
                    <a:solidFill>
                      <a:srgbClr val="E8EEF5"/>
                    </a:solidFill>
                  </a:tcPr>
                </a:tc>
                <a:tc>
                  <a:txBody>
                    <a:bodyPr/>
                    <a:lstStyle/>
                    <a:p>
                      <a:pPr marL="73025">
                        <a:lnSpc>
                          <a:spcPct val="100000"/>
                        </a:lnSpc>
                        <a:spcBef>
                          <a:spcPts val="355"/>
                        </a:spcBef>
                      </a:pPr>
                      <a:r>
                        <a:rPr sz="1550" dirty="0">
                          <a:latin typeface="Segoe UI"/>
                          <a:cs typeface="Segoe UI"/>
                        </a:rPr>
                        <a:t>U</a:t>
                      </a:r>
                      <a:endParaRPr sz="1550">
                        <a:latin typeface="Segoe UI"/>
                        <a:cs typeface="Segoe UI"/>
                      </a:endParaRPr>
                    </a:p>
                  </a:txBody>
                  <a:tcPr marL="0" marR="0" marT="45085" marB="0">
                    <a:lnL w="12700">
                      <a:solidFill>
                        <a:srgbClr val="8DACD0"/>
                      </a:solidFill>
                      <a:prstDash val="solid"/>
                    </a:lnL>
                    <a:lnR w="12700">
                      <a:solidFill>
                        <a:srgbClr val="8DACD0"/>
                      </a:solidFill>
                      <a:prstDash val="solid"/>
                    </a:lnR>
                    <a:solidFill>
                      <a:srgbClr val="E8EEF5"/>
                    </a:solidFill>
                  </a:tcPr>
                </a:tc>
                <a:tc>
                  <a:txBody>
                    <a:bodyPr/>
                    <a:lstStyle/>
                    <a:p>
                      <a:pPr marL="74295">
                        <a:lnSpc>
                          <a:spcPct val="100000"/>
                        </a:lnSpc>
                        <a:spcBef>
                          <a:spcPts val="355"/>
                        </a:spcBef>
                      </a:pPr>
                      <a:r>
                        <a:rPr sz="1550" spc="40" dirty="0">
                          <a:latin typeface="Segoe UI"/>
                          <a:cs typeface="Segoe UI"/>
                        </a:rPr>
                        <a:t>IX</a:t>
                      </a:r>
                      <a:endParaRPr sz="1550">
                        <a:latin typeface="Segoe UI"/>
                        <a:cs typeface="Segoe UI"/>
                      </a:endParaRPr>
                    </a:p>
                  </a:txBody>
                  <a:tcPr marL="0" marR="0" marT="45085" marB="0">
                    <a:lnL w="12700">
                      <a:solidFill>
                        <a:srgbClr val="8DACD0"/>
                      </a:solidFill>
                      <a:prstDash val="solid"/>
                    </a:lnL>
                    <a:lnR w="12700">
                      <a:solidFill>
                        <a:srgbClr val="8DACD0"/>
                      </a:solidFill>
                      <a:prstDash val="solid"/>
                    </a:lnR>
                    <a:solidFill>
                      <a:srgbClr val="E8EEF5"/>
                    </a:solidFill>
                  </a:tcPr>
                </a:tc>
                <a:tc>
                  <a:txBody>
                    <a:bodyPr/>
                    <a:lstStyle/>
                    <a:p>
                      <a:pPr marL="75565">
                        <a:lnSpc>
                          <a:spcPct val="100000"/>
                        </a:lnSpc>
                        <a:spcBef>
                          <a:spcPts val="355"/>
                        </a:spcBef>
                      </a:pPr>
                      <a:r>
                        <a:rPr sz="1550" spc="15" dirty="0">
                          <a:latin typeface="Segoe UI"/>
                          <a:cs typeface="Segoe UI"/>
                        </a:rPr>
                        <a:t>SIX</a:t>
                      </a:r>
                      <a:endParaRPr sz="1550">
                        <a:latin typeface="Segoe UI"/>
                        <a:cs typeface="Segoe UI"/>
                      </a:endParaRPr>
                    </a:p>
                  </a:txBody>
                  <a:tcPr marL="0" marR="0" marT="45085" marB="0">
                    <a:lnL w="12700">
                      <a:solidFill>
                        <a:srgbClr val="8DACD0"/>
                      </a:solidFill>
                      <a:prstDash val="solid"/>
                    </a:lnL>
                    <a:lnR w="12700">
                      <a:solidFill>
                        <a:srgbClr val="8DACD0"/>
                      </a:solidFill>
                      <a:prstDash val="solid"/>
                    </a:lnR>
                    <a:solidFill>
                      <a:srgbClr val="E8EEF5"/>
                    </a:solidFill>
                  </a:tcPr>
                </a:tc>
                <a:tc>
                  <a:txBody>
                    <a:bodyPr/>
                    <a:lstStyle/>
                    <a:p>
                      <a:pPr marL="76200">
                        <a:lnSpc>
                          <a:spcPct val="100000"/>
                        </a:lnSpc>
                        <a:spcBef>
                          <a:spcPts val="355"/>
                        </a:spcBef>
                      </a:pPr>
                      <a:r>
                        <a:rPr sz="1550" dirty="0">
                          <a:latin typeface="Segoe UI"/>
                          <a:cs typeface="Segoe UI"/>
                        </a:rPr>
                        <a:t>X</a:t>
                      </a:r>
                      <a:endParaRPr sz="1550">
                        <a:latin typeface="Segoe UI"/>
                        <a:cs typeface="Segoe UI"/>
                      </a:endParaRPr>
                    </a:p>
                  </a:txBody>
                  <a:tcPr marL="0" marR="0" marT="45085" marB="0">
                    <a:lnL w="12700">
                      <a:solidFill>
                        <a:srgbClr val="8DACD0"/>
                      </a:solidFill>
                      <a:prstDash val="solid"/>
                    </a:lnL>
                    <a:lnR w="12700">
                      <a:solidFill>
                        <a:srgbClr val="8DACD0"/>
                      </a:solidFill>
                      <a:prstDash val="solid"/>
                    </a:lnR>
                    <a:solidFill>
                      <a:srgbClr val="E8EEF5"/>
                    </a:solidFill>
                  </a:tcPr>
                </a:tc>
                <a:extLst>
                  <a:ext uri="{0D108BD9-81ED-4DB2-BD59-A6C34878D82A}">
                    <a16:rowId xmlns:a16="http://schemas.microsoft.com/office/drawing/2014/main" val="10001"/>
                  </a:ext>
                </a:extLst>
              </a:tr>
              <a:tr h="278510">
                <a:tc>
                  <a:txBody>
                    <a:bodyPr/>
                    <a:lstStyle/>
                    <a:p>
                      <a:pPr marL="69215">
                        <a:lnSpc>
                          <a:spcPct val="100000"/>
                        </a:lnSpc>
                        <a:spcBef>
                          <a:spcPts val="204"/>
                        </a:spcBef>
                      </a:pPr>
                      <a:r>
                        <a:rPr sz="1550" spc="15" dirty="0">
                          <a:latin typeface="Segoe UI"/>
                          <a:cs typeface="Segoe UI"/>
                        </a:rPr>
                        <a:t>Intent</a:t>
                      </a:r>
                      <a:r>
                        <a:rPr sz="1550" spc="-10" dirty="0">
                          <a:latin typeface="Segoe UI"/>
                          <a:cs typeface="Segoe UI"/>
                        </a:rPr>
                        <a:t> </a:t>
                      </a:r>
                      <a:r>
                        <a:rPr sz="1550" spc="10" dirty="0">
                          <a:latin typeface="Segoe UI"/>
                          <a:cs typeface="Segoe UI"/>
                        </a:rPr>
                        <a:t>shared</a:t>
                      </a:r>
                      <a:r>
                        <a:rPr sz="1550" spc="-20" dirty="0">
                          <a:latin typeface="Segoe UI"/>
                          <a:cs typeface="Segoe UI"/>
                        </a:rPr>
                        <a:t> </a:t>
                      </a:r>
                      <a:r>
                        <a:rPr sz="1550" dirty="0">
                          <a:latin typeface="Segoe UI"/>
                          <a:cs typeface="Segoe UI"/>
                        </a:rPr>
                        <a:t>(IS)</a:t>
                      </a:r>
                      <a:endParaRPr sz="1550">
                        <a:latin typeface="Segoe UI"/>
                        <a:cs typeface="Segoe UI"/>
                      </a:endParaRPr>
                    </a:p>
                  </a:txBody>
                  <a:tcPr marL="0" marR="0" marT="26034" marB="0">
                    <a:lnL w="12700">
                      <a:solidFill>
                        <a:srgbClr val="8DACD0"/>
                      </a:solidFill>
                      <a:prstDash val="solid"/>
                    </a:lnL>
                    <a:lnR w="12700">
                      <a:solidFill>
                        <a:srgbClr val="8DACD0"/>
                      </a:solidFill>
                      <a:prstDash val="solid"/>
                    </a:lnR>
                  </a:tcPr>
                </a:tc>
                <a:tc>
                  <a:txBody>
                    <a:bodyPr/>
                    <a:lstStyle/>
                    <a:p>
                      <a:pPr marL="71755">
                        <a:lnSpc>
                          <a:spcPct val="100000"/>
                        </a:lnSpc>
                        <a:spcBef>
                          <a:spcPts val="204"/>
                        </a:spcBef>
                      </a:pPr>
                      <a:r>
                        <a:rPr sz="1550" spc="-30" dirty="0">
                          <a:latin typeface="Segoe UI"/>
                          <a:cs typeface="Segoe UI"/>
                        </a:rPr>
                        <a:t>Yes</a:t>
                      </a:r>
                      <a:endParaRPr sz="1550">
                        <a:latin typeface="Segoe UI"/>
                        <a:cs typeface="Segoe UI"/>
                      </a:endParaRPr>
                    </a:p>
                  </a:txBody>
                  <a:tcPr marL="0" marR="0" marT="26034" marB="0">
                    <a:lnL w="12700">
                      <a:solidFill>
                        <a:srgbClr val="8DACD0"/>
                      </a:solidFill>
                      <a:prstDash val="solid"/>
                    </a:lnL>
                    <a:lnR w="12700">
                      <a:solidFill>
                        <a:srgbClr val="8DACD0"/>
                      </a:solidFill>
                      <a:prstDash val="solid"/>
                    </a:lnR>
                  </a:tcPr>
                </a:tc>
                <a:tc>
                  <a:txBody>
                    <a:bodyPr/>
                    <a:lstStyle/>
                    <a:p>
                      <a:pPr marL="72390">
                        <a:lnSpc>
                          <a:spcPct val="100000"/>
                        </a:lnSpc>
                        <a:spcBef>
                          <a:spcPts val="204"/>
                        </a:spcBef>
                      </a:pPr>
                      <a:r>
                        <a:rPr sz="1550" spc="-30" dirty="0">
                          <a:latin typeface="Segoe UI"/>
                          <a:cs typeface="Segoe UI"/>
                        </a:rPr>
                        <a:t>Yes</a:t>
                      </a:r>
                      <a:endParaRPr sz="1550">
                        <a:latin typeface="Segoe UI"/>
                        <a:cs typeface="Segoe UI"/>
                      </a:endParaRPr>
                    </a:p>
                  </a:txBody>
                  <a:tcPr marL="0" marR="0" marT="26034" marB="0">
                    <a:lnL w="12700">
                      <a:solidFill>
                        <a:srgbClr val="8DACD0"/>
                      </a:solidFill>
                      <a:prstDash val="solid"/>
                    </a:lnL>
                    <a:lnR w="12700">
                      <a:solidFill>
                        <a:srgbClr val="8DACD0"/>
                      </a:solidFill>
                      <a:prstDash val="solid"/>
                    </a:lnR>
                  </a:tcPr>
                </a:tc>
                <a:tc>
                  <a:txBody>
                    <a:bodyPr/>
                    <a:lstStyle/>
                    <a:p>
                      <a:pPr marL="73025">
                        <a:lnSpc>
                          <a:spcPct val="100000"/>
                        </a:lnSpc>
                        <a:spcBef>
                          <a:spcPts val="204"/>
                        </a:spcBef>
                      </a:pPr>
                      <a:r>
                        <a:rPr sz="1550" spc="-30" dirty="0">
                          <a:latin typeface="Segoe UI"/>
                          <a:cs typeface="Segoe UI"/>
                        </a:rPr>
                        <a:t>Yes</a:t>
                      </a:r>
                      <a:endParaRPr sz="1550">
                        <a:latin typeface="Segoe UI"/>
                        <a:cs typeface="Segoe UI"/>
                      </a:endParaRPr>
                    </a:p>
                  </a:txBody>
                  <a:tcPr marL="0" marR="0" marT="26034" marB="0">
                    <a:lnL w="12700">
                      <a:solidFill>
                        <a:srgbClr val="8DACD0"/>
                      </a:solidFill>
                      <a:prstDash val="solid"/>
                    </a:lnL>
                    <a:lnR w="12700">
                      <a:solidFill>
                        <a:srgbClr val="8DACD0"/>
                      </a:solidFill>
                      <a:prstDash val="solid"/>
                    </a:lnR>
                  </a:tcPr>
                </a:tc>
                <a:tc>
                  <a:txBody>
                    <a:bodyPr/>
                    <a:lstStyle/>
                    <a:p>
                      <a:pPr marL="74295">
                        <a:lnSpc>
                          <a:spcPct val="100000"/>
                        </a:lnSpc>
                        <a:spcBef>
                          <a:spcPts val="204"/>
                        </a:spcBef>
                      </a:pPr>
                      <a:r>
                        <a:rPr sz="1550" spc="-30" dirty="0">
                          <a:latin typeface="Segoe UI"/>
                          <a:cs typeface="Segoe UI"/>
                        </a:rPr>
                        <a:t>Yes</a:t>
                      </a:r>
                      <a:endParaRPr sz="1550">
                        <a:latin typeface="Segoe UI"/>
                        <a:cs typeface="Segoe UI"/>
                      </a:endParaRPr>
                    </a:p>
                  </a:txBody>
                  <a:tcPr marL="0" marR="0" marT="26034" marB="0">
                    <a:lnL w="12700">
                      <a:solidFill>
                        <a:srgbClr val="8DACD0"/>
                      </a:solidFill>
                      <a:prstDash val="solid"/>
                    </a:lnL>
                    <a:lnR w="12700">
                      <a:solidFill>
                        <a:srgbClr val="8DACD0"/>
                      </a:solidFill>
                      <a:prstDash val="solid"/>
                    </a:lnR>
                  </a:tcPr>
                </a:tc>
                <a:tc>
                  <a:txBody>
                    <a:bodyPr/>
                    <a:lstStyle/>
                    <a:p>
                      <a:pPr marL="75565">
                        <a:lnSpc>
                          <a:spcPct val="100000"/>
                        </a:lnSpc>
                        <a:spcBef>
                          <a:spcPts val="204"/>
                        </a:spcBef>
                      </a:pPr>
                      <a:r>
                        <a:rPr sz="1550" spc="-30" dirty="0">
                          <a:latin typeface="Segoe UI"/>
                          <a:cs typeface="Segoe UI"/>
                        </a:rPr>
                        <a:t>Yes</a:t>
                      </a:r>
                      <a:endParaRPr sz="1550">
                        <a:latin typeface="Segoe UI"/>
                        <a:cs typeface="Segoe UI"/>
                      </a:endParaRPr>
                    </a:p>
                  </a:txBody>
                  <a:tcPr marL="0" marR="0" marT="26034" marB="0">
                    <a:lnL w="12700">
                      <a:solidFill>
                        <a:srgbClr val="8DACD0"/>
                      </a:solidFill>
                      <a:prstDash val="solid"/>
                    </a:lnL>
                    <a:lnR w="12700">
                      <a:solidFill>
                        <a:srgbClr val="8DACD0"/>
                      </a:solidFill>
                      <a:prstDash val="solid"/>
                    </a:lnR>
                  </a:tcPr>
                </a:tc>
                <a:tc>
                  <a:txBody>
                    <a:bodyPr/>
                    <a:lstStyle/>
                    <a:p>
                      <a:pPr marL="76200">
                        <a:lnSpc>
                          <a:spcPct val="100000"/>
                        </a:lnSpc>
                        <a:spcBef>
                          <a:spcPts val="204"/>
                        </a:spcBef>
                      </a:pPr>
                      <a:r>
                        <a:rPr sz="1550" spc="35" dirty="0">
                          <a:latin typeface="Segoe UI"/>
                          <a:cs typeface="Segoe UI"/>
                        </a:rPr>
                        <a:t>No</a:t>
                      </a:r>
                      <a:endParaRPr sz="1550">
                        <a:latin typeface="Segoe UI"/>
                        <a:cs typeface="Segoe UI"/>
                      </a:endParaRPr>
                    </a:p>
                  </a:txBody>
                  <a:tcPr marL="0" marR="0" marT="26034" marB="0">
                    <a:lnL w="12700">
                      <a:solidFill>
                        <a:srgbClr val="8DACD0"/>
                      </a:solidFill>
                      <a:prstDash val="solid"/>
                    </a:lnL>
                    <a:lnR w="12700">
                      <a:solidFill>
                        <a:srgbClr val="8DACD0"/>
                      </a:solidFill>
                      <a:prstDash val="solid"/>
                    </a:lnR>
                  </a:tcPr>
                </a:tc>
                <a:extLst>
                  <a:ext uri="{0D108BD9-81ED-4DB2-BD59-A6C34878D82A}">
                    <a16:rowId xmlns:a16="http://schemas.microsoft.com/office/drawing/2014/main" val="10002"/>
                  </a:ext>
                </a:extLst>
              </a:tr>
              <a:tr h="303910">
                <a:tc>
                  <a:txBody>
                    <a:bodyPr/>
                    <a:lstStyle/>
                    <a:p>
                      <a:pPr marL="69215">
                        <a:lnSpc>
                          <a:spcPct val="100000"/>
                        </a:lnSpc>
                        <a:spcBef>
                          <a:spcPts val="310"/>
                        </a:spcBef>
                      </a:pPr>
                      <a:r>
                        <a:rPr sz="1550" spc="10" dirty="0">
                          <a:latin typeface="Segoe UI"/>
                          <a:cs typeface="Segoe UI"/>
                        </a:rPr>
                        <a:t>Shared</a:t>
                      </a:r>
                      <a:r>
                        <a:rPr sz="1550" spc="25" dirty="0">
                          <a:latin typeface="Segoe UI"/>
                          <a:cs typeface="Segoe UI"/>
                        </a:rPr>
                        <a:t> </a:t>
                      </a:r>
                      <a:r>
                        <a:rPr sz="1550" spc="-5" dirty="0">
                          <a:latin typeface="Segoe UI"/>
                          <a:cs typeface="Segoe UI"/>
                        </a:rPr>
                        <a:t>(S)</a:t>
                      </a:r>
                      <a:endParaRPr sz="1550">
                        <a:latin typeface="Segoe UI"/>
                        <a:cs typeface="Segoe UI"/>
                      </a:endParaRPr>
                    </a:p>
                  </a:txBody>
                  <a:tcPr marL="0" marR="0" marT="39370" marB="0">
                    <a:lnL w="12700">
                      <a:solidFill>
                        <a:srgbClr val="8DACD0"/>
                      </a:solidFill>
                      <a:prstDash val="solid"/>
                    </a:lnL>
                    <a:lnR w="12700">
                      <a:solidFill>
                        <a:srgbClr val="8DACD0"/>
                      </a:solidFill>
                      <a:prstDash val="solid"/>
                    </a:lnR>
                    <a:solidFill>
                      <a:srgbClr val="E8EEF5"/>
                    </a:solidFill>
                  </a:tcPr>
                </a:tc>
                <a:tc>
                  <a:txBody>
                    <a:bodyPr/>
                    <a:lstStyle/>
                    <a:p>
                      <a:pPr marL="71755">
                        <a:lnSpc>
                          <a:spcPct val="100000"/>
                        </a:lnSpc>
                        <a:spcBef>
                          <a:spcPts val="310"/>
                        </a:spcBef>
                      </a:pPr>
                      <a:r>
                        <a:rPr sz="1550" spc="-30" dirty="0">
                          <a:latin typeface="Segoe UI"/>
                          <a:cs typeface="Segoe UI"/>
                        </a:rPr>
                        <a:t>Yes</a:t>
                      </a:r>
                      <a:endParaRPr sz="1550">
                        <a:latin typeface="Segoe UI"/>
                        <a:cs typeface="Segoe UI"/>
                      </a:endParaRPr>
                    </a:p>
                  </a:txBody>
                  <a:tcPr marL="0" marR="0" marT="39370" marB="0">
                    <a:lnL w="12700">
                      <a:solidFill>
                        <a:srgbClr val="8DACD0"/>
                      </a:solidFill>
                      <a:prstDash val="solid"/>
                    </a:lnL>
                    <a:lnR w="12700">
                      <a:solidFill>
                        <a:srgbClr val="8DACD0"/>
                      </a:solidFill>
                      <a:prstDash val="solid"/>
                    </a:lnR>
                    <a:solidFill>
                      <a:srgbClr val="E8EEF5"/>
                    </a:solidFill>
                  </a:tcPr>
                </a:tc>
                <a:tc>
                  <a:txBody>
                    <a:bodyPr/>
                    <a:lstStyle/>
                    <a:p>
                      <a:pPr marL="72390">
                        <a:lnSpc>
                          <a:spcPct val="100000"/>
                        </a:lnSpc>
                        <a:spcBef>
                          <a:spcPts val="310"/>
                        </a:spcBef>
                      </a:pPr>
                      <a:r>
                        <a:rPr sz="1550" spc="-30" dirty="0">
                          <a:latin typeface="Segoe UI"/>
                          <a:cs typeface="Segoe UI"/>
                        </a:rPr>
                        <a:t>Yes</a:t>
                      </a:r>
                      <a:endParaRPr sz="1550">
                        <a:latin typeface="Segoe UI"/>
                        <a:cs typeface="Segoe UI"/>
                      </a:endParaRPr>
                    </a:p>
                  </a:txBody>
                  <a:tcPr marL="0" marR="0" marT="39370" marB="0">
                    <a:lnL w="12700">
                      <a:solidFill>
                        <a:srgbClr val="8DACD0"/>
                      </a:solidFill>
                      <a:prstDash val="solid"/>
                    </a:lnL>
                    <a:lnR w="12700">
                      <a:solidFill>
                        <a:srgbClr val="8DACD0"/>
                      </a:solidFill>
                      <a:prstDash val="solid"/>
                    </a:lnR>
                    <a:solidFill>
                      <a:srgbClr val="E8EEF5"/>
                    </a:solidFill>
                  </a:tcPr>
                </a:tc>
                <a:tc>
                  <a:txBody>
                    <a:bodyPr/>
                    <a:lstStyle/>
                    <a:p>
                      <a:pPr marL="73025">
                        <a:lnSpc>
                          <a:spcPct val="100000"/>
                        </a:lnSpc>
                        <a:spcBef>
                          <a:spcPts val="310"/>
                        </a:spcBef>
                      </a:pPr>
                      <a:r>
                        <a:rPr sz="1550" spc="-30" dirty="0">
                          <a:latin typeface="Segoe UI"/>
                          <a:cs typeface="Segoe UI"/>
                        </a:rPr>
                        <a:t>Yes</a:t>
                      </a:r>
                      <a:endParaRPr sz="1550">
                        <a:latin typeface="Segoe UI"/>
                        <a:cs typeface="Segoe UI"/>
                      </a:endParaRPr>
                    </a:p>
                  </a:txBody>
                  <a:tcPr marL="0" marR="0" marT="39370" marB="0">
                    <a:lnL w="12700">
                      <a:solidFill>
                        <a:srgbClr val="8DACD0"/>
                      </a:solidFill>
                      <a:prstDash val="solid"/>
                    </a:lnL>
                    <a:lnR w="12700">
                      <a:solidFill>
                        <a:srgbClr val="8DACD0"/>
                      </a:solidFill>
                      <a:prstDash val="solid"/>
                    </a:lnR>
                    <a:solidFill>
                      <a:srgbClr val="E8EEF5"/>
                    </a:solidFill>
                  </a:tcPr>
                </a:tc>
                <a:tc>
                  <a:txBody>
                    <a:bodyPr/>
                    <a:lstStyle/>
                    <a:p>
                      <a:pPr marL="74295">
                        <a:lnSpc>
                          <a:spcPct val="100000"/>
                        </a:lnSpc>
                        <a:spcBef>
                          <a:spcPts val="310"/>
                        </a:spcBef>
                      </a:pPr>
                      <a:r>
                        <a:rPr sz="1550" spc="35" dirty="0">
                          <a:latin typeface="Segoe UI"/>
                          <a:cs typeface="Segoe UI"/>
                        </a:rPr>
                        <a:t>No</a:t>
                      </a:r>
                      <a:endParaRPr sz="1550">
                        <a:latin typeface="Segoe UI"/>
                        <a:cs typeface="Segoe UI"/>
                      </a:endParaRPr>
                    </a:p>
                  </a:txBody>
                  <a:tcPr marL="0" marR="0" marT="39370" marB="0">
                    <a:lnL w="12700">
                      <a:solidFill>
                        <a:srgbClr val="8DACD0"/>
                      </a:solidFill>
                      <a:prstDash val="solid"/>
                    </a:lnL>
                    <a:lnR w="12700">
                      <a:solidFill>
                        <a:srgbClr val="8DACD0"/>
                      </a:solidFill>
                      <a:prstDash val="solid"/>
                    </a:lnR>
                    <a:solidFill>
                      <a:srgbClr val="E8EEF5"/>
                    </a:solidFill>
                  </a:tcPr>
                </a:tc>
                <a:tc>
                  <a:txBody>
                    <a:bodyPr/>
                    <a:lstStyle/>
                    <a:p>
                      <a:pPr marL="75565">
                        <a:lnSpc>
                          <a:spcPct val="100000"/>
                        </a:lnSpc>
                        <a:spcBef>
                          <a:spcPts val="310"/>
                        </a:spcBef>
                      </a:pPr>
                      <a:r>
                        <a:rPr sz="1550" spc="35" dirty="0">
                          <a:latin typeface="Segoe UI"/>
                          <a:cs typeface="Segoe UI"/>
                        </a:rPr>
                        <a:t>No</a:t>
                      </a:r>
                      <a:endParaRPr sz="1550">
                        <a:latin typeface="Segoe UI"/>
                        <a:cs typeface="Segoe UI"/>
                      </a:endParaRPr>
                    </a:p>
                  </a:txBody>
                  <a:tcPr marL="0" marR="0" marT="39370" marB="0">
                    <a:lnL w="12700">
                      <a:solidFill>
                        <a:srgbClr val="8DACD0"/>
                      </a:solidFill>
                      <a:prstDash val="solid"/>
                    </a:lnL>
                    <a:lnR w="12700">
                      <a:solidFill>
                        <a:srgbClr val="8DACD0"/>
                      </a:solidFill>
                      <a:prstDash val="solid"/>
                    </a:lnR>
                    <a:solidFill>
                      <a:srgbClr val="E8EEF5"/>
                    </a:solidFill>
                  </a:tcPr>
                </a:tc>
                <a:tc>
                  <a:txBody>
                    <a:bodyPr/>
                    <a:lstStyle/>
                    <a:p>
                      <a:pPr marL="76200">
                        <a:lnSpc>
                          <a:spcPct val="100000"/>
                        </a:lnSpc>
                        <a:spcBef>
                          <a:spcPts val="310"/>
                        </a:spcBef>
                      </a:pPr>
                      <a:r>
                        <a:rPr sz="1550" spc="35" dirty="0">
                          <a:latin typeface="Segoe UI"/>
                          <a:cs typeface="Segoe UI"/>
                        </a:rPr>
                        <a:t>No</a:t>
                      </a:r>
                      <a:endParaRPr sz="1550">
                        <a:latin typeface="Segoe UI"/>
                        <a:cs typeface="Segoe UI"/>
                      </a:endParaRPr>
                    </a:p>
                  </a:txBody>
                  <a:tcPr marL="0" marR="0" marT="39370" marB="0">
                    <a:lnL w="12700">
                      <a:solidFill>
                        <a:srgbClr val="8DACD0"/>
                      </a:solidFill>
                      <a:prstDash val="solid"/>
                    </a:lnL>
                    <a:lnR w="12700">
                      <a:solidFill>
                        <a:srgbClr val="8DACD0"/>
                      </a:solidFill>
                      <a:prstDash val="solid"/>
                    </a:lnR>
                    <a:solidFill>
                      <a:srgbClr val="E8EEF5"/>
                    </a:solidFill>
                  </a:tcPr>
                </a:tc>
                <a:extLst>
                  <a:ext uri="{0D108BD9-81ED-4DB2-BD59-A6C34878D82A}">
                    <a16:rowId xmlns:a16="http://schemas.microsoft.com/office/drawing/2014/main" val="10003"/>
                  </a:ext>
                </a:extLst>
              </a:tr>
              <a:tr h="278638">
                <a:tc>
                  <a:txBody>
                    <a:bodyPr/>
                    <a:lstStyle/>
                    <a:p>
                      <a:pPr marL="69215">
                        <a:lnSpc>
                          <a:spcPct val="100000"/>
                        </a:lnSpc>
                        <a:spcBef>
                          <a:spcPts val="210"/>
                        </a:spcBef>
                      </a:pPr>
                      <a:r>
                        <a:rPr sz="1550" dirty="0">
                          <a:latin typeface="Segoe UI"/>
                          <a:cs typeface="Segoe UI"/>
                        </a:rPr>
                        <a:t>Update</a:t>
                      </a:r>
                      <a:r>
                        <a:rPr sz="1550" spc="45" dirty="0">
                          <a:latin typeface="Segoe UI"/>
                          <a:cs typeface="Segoe UI"/>
                        </a:rPr>
                        <a:t> </a:t>
                      </a:r>
                      <a:r>
                        <a:rPr sz="1550" spc="-10" dirty="0">
                          <a:latin typeface="Segoe UI"/>
                          <a:cs typeface="Segoe UI"/>
                        </a:rPr>
                        <a:t>(U)</a:t>
                      </a:r>
                      <a:endParaRPr sz="1550">
                        <a:latin typeface="Segoe UI"/>
                        <a:cs typeface="Segoe UI"/>
                      </a:endParaRPr>
                    </a:p>
                  </a:txBody>
                  <a:tcPr marL="0" marR="0" marT="26670" marB="0">
                    <a:lnL w="12700">
                      <a:solidFill>
                        <a:srgbClr val="8DACD0"/>
                      </a:solidFill>
                      <a:prstDash val="solid"/>
                    </a:lnL>
                    <a:lnR w="12700">
                      <a:solidFill>
                        <a:srgbClr val="8DACD0"/>
                      </a:solidFill>
                      <a:prstDash val="solid"/>
                    </a:lnR>
                  </a:tcPr>
                </a:tc>
                <a:tc>
                  <a:txBody>
                    <a:bodyPr/>
                    <a:lstStyle/>
                    <a:p>
                      <a:pPr marL="71755">
                        <a:lnSpc>
                          <a:spcPct val="100000"/>
                        </a:lnSpc>
                        <a:spcBef>
                          <a:spcPts val="210"/>
                        </a:spcBef>
                      </a:pPr>
                      <a:r>
                        <a:rPr sz="1550" spc="-30" dirty="0">
                          <a:latin typeface="Segoe UI"/>
                          <a:cs typeface="Segoe UI"/>
                        </a:rPr>
                        <a:t>Yes</a:t>
                      </a:r>
                      <a:endParaRPr sz="1550">
                        <a:latin typeface="Segoe UI"/>
                        <a:cs typeface="Segoe UI"/>
                      </a:endParaRPr>
                    </a:p>
                  </a:txBody>
                  <a:tcPr marL="0" marR="0" marT="26670" marB="0">
                    <a:lnL w="12700">
                      <a:solidFill>
                        <a:srgbClr val="8DACD0"/>
                      </a:solidFill>
                      <a:prstDash val="solid"/>
                    </a:lnL>
                    <a:lnR w="12700">
                      <a:solidFill>
                        <a:srgbClr val="8DACD0"/>
                      </a:solidFill>
                      <a:prstDash val="solid"/>
                    </a:lnR>
                  </a:tcPr>
                </a:tc>
                <a:tc>
                  <a:txBody>
                    <a:bodyPr/>
                    <a:lstStyle/>
                    <a:p>
                      <a:pPr marL="72390">
                        <a:lnSpc>
                          <a:spcPct val="100000"/>
                        </a:lnSpc>
                        <a:spcBef>
                          <a:spcPts val="210"/>
                        </a:spcBef>
                      </a:pPr>
                      <a:r>
                        <a:rPr sz="1550" spc="-30" dirty="0">
                          <a:latin typeface="Segoe UI"/>
                          <a:cs typeface="Segoe UI"/>
                        </a:rPr>
                        <a:t>Yes</a:t>
                      </a:r>
                      <a:endParaRPr sz="1550">
                        <a:latin typeface="Segoe UI"/>
                        <a:cs typeface="Segoe UI"/>
                      </a:endParaRPr>
                    </a:p>
                  </a:txBody>
                  <a:tcPr marL="0" marR="0" marT="26670" marB="0">
                    <a:lnL w="12700">
                      <a:solidFill>
                        <a:srgbClr val="8DACD0"/>
                      </a:solidFill>
                      <a:prstDash val="solid"/>
                    </a:lnL>
                    <a:lnR w="12700">
                      <a:solidFill>
                        <a:srgbClr val="8DACD0"/>
                      </a:solidFill>
                      <a:prstDash val="solid"/>
                    </a:lnR>
                  </a:tcPr>
                </a:tc>
                <a:tc>
                  <a:txBody>
                    <a:bodyPr/>
                    <a:lstStyle/>
                    <a:p>
                      <a:pPr marL="73025">
                        <a:lnSpc>
                          <a:spcPct val="100000"/>
                        </a:lnSpc>
                        <a:spcBef>
                          <a:spcPts val="210"/>
                        </a:spcBef>
                      </a:pPr>
                      <a:r>
                        <a:rPr sz="1550" spc="35" dirty="0">
                          <a:latin typeface="Segoe UI"/>
                          <a:cs typeface="Segoe UI"/>
                        </a:rPr>
                        <a:t>No</a:t>
                      </a:r>
                      <a:endParaRPr sz="1550">
                        <a:latin typeface="Segoe UI"/>
                        <a:cs typeface="Segoe UI"/>
                      </a:endParaRPr>
                    </a:p>
                  </a:txBody>
                  <a:tcPr marL="0" marR="0" marT="26670" marB="0">
                    <a:lnL w="12700">
                      <a:solidFill>
                        <a:srgbClr val="8DACD0"/>
                      </a:solidFill>
                      <a:prstDash val="solid"/>
                    </a:lnL>
                    <a:lnR w="12700">
                      <a:solidFill>
                        <a:srgbClr val="8DACD0"/>
                      </a:solidFill>
                      <a:prstDash val="solid"/>
                    </a:lnR>
                  </a:tcPr>
                </a:tc>
                <a:tc>
                  <a:txBody>
                    <a:bodyPr/>
                    <a:lstStyle/>
                    <a:p>
                      <a:pPr marL="74295">
                        <a:lnSpc>
                          <a:spcPct val="100000"/>
                        </a:lnSpc>
                        <a:spcBef>
                          <a:spcPts val="210"/>
                        </a:spcBef>
                      </a:pPr>
                      <a:r>
                        <a:rPr sz="1550" spc="35" dirty="0">
                          <a:latin typeface="Segoe UI"/>
                          <a:cs typeface="Segoe UI"/>
                        </a:rPr>
                        <a:t>No</a:t>
                      </a:r>
                      <a:endParaRPr sz="1550">
                        <a:latin typeface="Segoe UI"/>
                        <a:cs typeface="Segoe UI"/>
                      </a:endParaRPr>
                    </a:p>
                  </a:txBody>
                  <a:tcPr marL="0" marR="0" marT="26670" marB="0">
                    <a:lnL w="12700">
                      <a:solidFill>
                        <a:srgbClr val="8DACD0"/>
                      </a:solidFill>
                      <a:prstDash val="solid"/>
                    </a:lnL>
                    <a:lnR w="12700">
                      <a:solidFill>
                        <a:srgbClr val="8DACD0"/>
                      </a:solidFill>
                      <a:prstDash val="solid"/>
                    </a:lnR>
                  </a:tcPr>
                </a:tc>
                <a:tc>
                  <a:txBody>
                    <a:bodyPr/>
                    <a:lstStyle/>
                    <a:p>
                      <a:pPr marL="75565">
                        <a:lnSpc>
                          <a:spcPct val="100000"/>
                        </a:lnSpc>
                        <a:spcBef>
                          <a:spcPts val="210"/>
                        </a:spcBef>
                      </a:pPr>
                      <a:r>
                        <a:rPr sz="1550" spc="35" dirty="0">
                          <a:latin typeface="Segoe UI"/>
                          <a:cs typeface="Segoe UI"/>
                        </a:rPr>
                        <a:t>No</a:t>
                      </a:r>
                      <a:endParaRPr sz="1550">
                        <a:latin typeface="Segoe UI"/>
                        <a:cs typeface="Segoe UI"/>
                      </a:endParaRPr>
                    </a:p>
                  </a:txBody>
                  <a:tcPr marL="0" marR="0" marT="26670" marB="0">
                    <a:lnL w="12700">
                      <a:solidFill>
                        <a:srgbClr val="8DACD0"/>
                      </a:solidFill>
                      <a:prstDash val="solid"/>
                    </a:lnL>
                    <a:lnR w="12700">
                      <a:solidFill>
                        <a:srgbClr val="8DACD0"/>
                      </a:solidFill>
                      <a:prstDash val="solid"/>
                    </a:lnR>
                  </a:tcPr>
                </a:tc>
                <a:tc>
                  <a:txBody>
                    <a:bodyPr/>
                    <a:lstStyle/>
                    <a:p>
                      <a:pPr marL="76200">
                        <a:lnSpc>
                          <a:spcPct val="100000"/>
                        </a:lnSpc>
                        <a:spcBef>
                          <a:spcPts val="210"/>
                        </a:spcBef>
                      </a:pPr>
                      <a:r>
                        <a:rPr sz="1550" spc="35" dirty="0">
                          <a:latin typeface="Segoe UI"/>
                          <a:cs typeface="Segoe UI"/>
                        </a:rPr>
                        <a:t>No</a:t>
                      </a:r>
                      <a:endParaRPr sz="1550">
                        <a:latin typeface="Segoe UI"/>
                        <a:cs typeface="Segoe UI"/>
                      </a:endParaRPr>
                    </a:p>
                  </a:txBody>
                  <a:tcPr marL="0" marR="0" marT="26670" marB="0">
                    <a:lnL w="12700">
                      <a:solidFill>
                        <a:srgbClr val="8DACD0"/>
                      </a:solidFill>
                      <a:prstDash val="solid"/>
                    </a:lnL>
                    <a:lnR w="12700">
                      <a:solidFill>
                        <a:srgbClr val="8DACD0"/>
                      </a:solidFill>
                      <a:prstDash val="solid"/>
                    </a:lnR>
                  </a:tcPr>
                </a:tc>
                <a:extLst>
                  <a:ext uri="{0D108BD9-81ED-4DB2-BD59-A6C34878D82A}">
                    <a16:rowId xmlns:a16="http://schemas.microsoft.com/office/drawing/2014/main" val="10004"/>
                  </a:ext>
                </a:extLst>
              </a:tr>
              <a:tr h="538988">
                <a:tc>
                  <a:txBody>
                    <a:bodyPr/>
                    <a:lstStyle/>
                    <a:p>
                      <a:pPr marL="69215">
                        <a:lnSpc>
                          <a:spcPct val="100000"/>
                        </a:lnSpc>
                        <a:spcBef>
                          <a:spcPts val="1240"/>
                        </a:spcBef>
                      </a:pPr>
                      <a:r>
                        <a:rPr sz="1550" spc="15" dirty="0">
                          <a:latin typeface="Segoe UI"/>
                          <a:cs typeface="Segoe UI"/>
                        </a:rPr>
                        <a:t>Intent</a:t>
                      </a:r>
                      <a:r>
                        <a:rPr sz="1550" spc="-5" dirty="0">
                          <a:latin typeface="Segoe UI"/>
                          <a:cs typeface="Segoe UI"/>
                        </a:rPr>
                        <a:t> </a:t>
                      </a:r>
                      <a:r>
                        <a:rPr sz="1550" spc="10" dirty="0">
                          <a:latin typeface="Segoe UI"/>
                          <a:cs typeface="Segoe UI"/>
                        </a:rPr>
                        <a:t>exclusive</a:t>
                      </a:r>
                      <a:r>
                        <a:rPr sz="1550" spc="5" dirty="0">
                          <a:latin typeface="Segoe UI"/>
                          <a:cs typeface="Segoe UI"/>
                        </a:rPr>
                        <a:t> </a:t>
                      </a:r>
                      <a:r>
                        <a:rPr sz="1550" dirty="0">
                          <a:latin typeface="Segoe UI"/>
                          <a:cs typeface="Segoe UI"/>
                        </a:rPr>
                        <a:t>(IX)</a:t>
                      </a:r>
                      <a:endParaRPr sz="1550">
                        <a:latin typeface="Segoe UI"/>
                        <a:cs typeface="Segoe UI"/>
                      </a:endParaRPr>
                    </a:p>
                  </a:txBody>
                  <a:tcPr marL="0" marR="0" marT="157480" marB="0">
                    <a:lnL w="12700">
                      <a:solidFill>
                        <a:srgbClr val="8DACD0"/>
                      </a:solidFill>
                      <a:prstDash val="solid"/>
                    </a:lnL>
                    <a:lnR w="12700">
                      <a:solidFill>
                        <a:srgbClr val="8DACD0"/>
                      </a:solidFill>
                      <a:prstDash val="solid"/>
                    </a:lnR>
                    <a:solidFill>
                      <a:srgbClr val="E8EEF5"/>
                    </a:solidFill>
                  </a:tcPr>
                </a:tc>
                <a:tc>
                  <a:txBody>
                    <a:bodyPr/>
                    <a:lstStyle/>
                    <a:p>
                      <a:pPr marL="71755">
                        <a:lnSpc>
                          <a:spcPct val="100000"/>
                        </a:lnSpc>
                        <a:spcBef>
                          <a:spcPts val="1240"/>
                        </a:spcBef>
                      </a:pPr>
                      <a:r>
                        <a:rPr sz="1550" spc="-30" dirty="0">
                          <a:latin typeface="Segoe UI"/>
                          <a:cs typeface="Segoe UI"/>
                        </a:rPr>
                        <a:t>Yes</a:t>
                      </a:r>
                      <a:endParaRPr sz="1550">
                        <a:latin typeface="Segoe UI"/>
                        <a:cs typeface="Segoe UI"/>
                      </a:endParaRPr>
                    </a:p>
                  </a:txBody>
                  <a:tcPr marL="0" marR="0" marT="157480" marB="0">
                    <a:lnL w="12700">
                      <a:solidFill>
                        <a:srgbClr val="8DACD0"/>
                      </a:solidFill>
                      <a:prstDash val="solid"/>
                    </a:lnL>
                    <a:lnR w="12700">
                      <a:solidFill>
                        <a:srgbClr val="8DACD0"/>
                      </a:solidFill>
                      <a:prstDash val="solid"/>
                    </a:lnR>
                    <a:solidFill>
                      <a:srgbClr val="E8EEF5"/>
                    </a:solidFill>
                  </a:tcPr>
                </a:tc>
                <a:tc>
                  <a:txBody>
                    <a:bodyPr/>
                    <a:lstStyle/>
                    <a:p>
                      <a:pPr marL="72390">
                        <a:lnSpc>
                          <a:spcPct val="100000"/>
                        </a:lnSpc>
                        <a:spcBef>
                          <a:spcPts val="1240"/>
                        </a:spcBef>
                      </a:pPr>
                      <a:r>
                        <a:rPr sz="1550" spc="35" dirty="0">
                          <a:latin typeface="Segoe UI"/>
                          <a:cs typeface="Segoe UI"/>
                        </a:rPr>
                        <a:t>No</a:t>
                      </a:r>
                      <a:endParaRPr sz="1550">
                        <a:latin typeface="Segoe UI"/>
                        <a:cs typeface="Segoe UI"/>
                      </a:endParaRPr>
                    </a:p>
                  </a:txBody>
                  <a:tcPr marL="0" marR="0" marT="157480" marB="0">
                    <a:lnL w="12700">
                      <a:solidFill>
                        <a:srgbClr val="8DACD0"/>
                      </a:solidFill>
                      <a:prstDash val="solid"/>
                    </a:lnL>
                    <a:lnR w="12700">
                      <a:solidFill>
                        <a:srgbClr val="8DACD0"/>
                      </a:solidFill>
                      <a:prstDash val="solid"/>
                    </a:lnR>
                    <a:solidFill>
                      <a:srgbClr val="E8EEF5"/>
                    </a:solidFill>
                  </a:tcPr>
                </a:tc>
                <a:tc>
                  <a:txBody>
                    <a:bodyPr/>
                    <a:lstStyle/>
                    <a:p>
                      <a:pPr marL="73025">
                        <a:lnSpc>
                          <a:spcPct val="100000"/>
                        </a:lnSpc>
                        <a:spcBef>
                          <a:spcPts val="1240"/>
                        </a:spcBef>
                      </a:pPr>
                      <a:r>
                        <a:rPr sz="1550" spc="35" dirty="0">
                          <a:latin typeface="Segoe UI"/>
                          <a:cs typeface="Segoe UI"/>
                        </a:rPr>
                        <a:t>No</a:t>
                      </a:r>
                      <a:endParaRPr sz="1550">
                        <a:latin typeface="Segoe UI"/>
                        <a:cs typeface="Segoe UI"/>
                      </a:endParaRPr>
                    </a:p>
                  </a:txBody>
                  <a:tcPr marL="0" marR="0" marT="157480" marB="0">
                    <a:lnL w="12700">
                      <a:solidFill>
                        <a:srgbClr val="8DACD0"/>
                      </a:solidFill>
                      <a:prstDash val="solid"/>
                    </a:lnL>
                    <a:lnR w="12700">
                      <a:solidFill>
                        <a:srgbClr val="8DACD0"/>
                      </a:solidFill>
                      <a:prstDash val="solid"/>
                    </a:lnR>
                    <a:solidFill>
                      <a:srgbClr val="E8EEF5"/>
                    </a:solidFill>
                  </a:tcPr>
                </a:tc>
                <a:tc>
                  <a:txBody>
                    <a:bodyPr/>
                    <a:lstStyle/>
                    <a:p>
                      <a:pPr marL="74295">
                        <a:lnSpc>
                          <a:spcPct val="100000"/>
                        </a:lnSpc>
                        <a:spcBef>
                          <a:spcPts val="1240"/>
                        </a:spcBef>
                      </a:pPr>
                      <a:r>
                        <a:rPr sz="1550" spc="-30" dirty="0">
                          <a:latin typeface="Segoe UI"/>
                          <a:cs typeface="Segoe UI"/>
                        </a:rPr>
                        <a:t>Yes</a:t>
                      </a:r>
                      <a:endParaRPr sz="1550">
                        <a:latin typeface="Segoe UI"/>
                        <a:cs typeface="Segoe UI"/>
                      </a:endParaRPr>
                    </a:p>
                  </a:txBody>
                  <a:tcPr marL="0" marR="0" marT="157480" marB="0">
                    <a:lnL w="12700">
                      <a:solidFill>
                        <a:srgbClr val="8DACD0"/>
                      </a:solidFill>
                      <a:prstDash val="solid"/>
                    </a:lnL>
                    <a:lnR w="12700">
                      <a:solidFill>
                        <a:srgbClr val="8DACD0"/>
                      </a:solidFill>
                      <a:prstDash val="solid"/>
                    </a:lnR>
                    <a:solidFill>
                      <a:srgbClr val="E8EEF5"/>
                    </a:solidFill>
                  </a:tcPr>
                </a:tc>
                <a:tc>
                  <a:txBody>
                    <a:bodyPr/>
                    <a:lstStyle/>
                    <a:p>
                      <a:pPr marL="75565">
                        <a:lnSpc>
                          <a:spcPct val="100000"/>
                        </a:lnSpc>
                        <a:spcBef>
                          <a:spcPts val="1240"/>
                        </a:spcBef>
                      </a:pPr>
                      <a:r>
                        <a:rPr sz="1550" spc="35" dirty="0">
                          <a:latin typeface="Segoe UI"/>
                          <a:cs typeface="Segoe UI"/>
                        </a:rPr>
                        <a:t>No</a:t>
                      </a:r>
                      <a:endParaRPr sz="1550">
                        <a:latin typeface="Segoe UI"/>
                        <a:cs typeface="Segoe UI"/>
                      </a:endParaRPr>
                    </a:p>
                  </a:txBody>
                  <a:tcPr marL="0" marR="0" marT="157480" marB="0">
                    <a:lnL w="12700">
                      <a:solidFill>
                        <a:srgbClr val="8DACD0"/>
                      </a:solidFill>
                      <a:prstDash val="solid"/>
                    </a:lnL>
                    <a:lnR w="12700">
                      <a:solidFill>
                        <a:srgbClr val="8DACD0"/>
                      </a:solidFill>
                      <a:prstDash val="solid"/>
                    </a:lnR>
                    <a:solidFill>
                      <a:srgbClr val="E8EEF5"/>
                    </a:solidFill>
                  </a:tcPr>
                </a:tc>
                <a:tc>
                  <a:txBody>
                    <a:bodyPr/>
                    <a:lstStyle/>
                    <a:p>
                      <a:pPr marL="76200">
                        <a:lnSpc>
                          <a:spcPct val="100000"/>
                        </a:lnSpc>
                        <a:spcBef>
                          <a:spcPts val="1240"/>
                        </a:spcBef>
                      </a:pPr>
                      <a:r>
                        <a:rPr sz="1550" spc="35" dirty="0">
                          <a:latin typeface="Segoe UI"/>
                          <a:cs typeface="Segoe UI"/>
                        </a:rPr>
                        <a:t>No</a:t>
                      </a:r>
                      <a:endParaRPr sz="1550">
                        <a:latin typeface="Segoe UI"/>
                        <a:cs typeface="Segoe UI"/>
                      </a:endParaRPr>
                    </a:p>
                  </a:txBody>
                  <a:tcPr marL="0" marR="0" marT="157480" marB="0">
                    <a:lnL w="12700">
                      <a:solidFill>
                        <a:srgbClr val="8DACD0"/>
                      </a:solidFill>
                      <a:prstDash val="solid"/>
                    </a:lnL>
                    <a:lnR w="12700">
                      <a:solidFill>
                        <a:srgbClr val="8DACD0"/>
                      </a:solidFill>
                      <a:prstDash val="solid"/>
                    </a:lnR>
                    <a:solidFill>
                      <a:srgbClr val="E8EEF5"/>
                    </a:solidFill>
                  </a:tcPr>
                </a:tc>
                <a:extLst>
                  <a:ext uri="{0D108BD9-81ED-4DB2-BD59-A6C34878D82A}">
                    <a16:rowId xmlns:a16="http://schemas.microsoft.com/office/drawing/2014/main" val="10005"/>
                  </a:ext>
                </a:extLst>
              </a:tr>
              <a:tr h="513715">
                <a:tc>
                  <a:txBody>
                    <a:bodyPr/>
                    <a:lstStyle/>
                    <a:p>
                      <a:pPr marL="69215" marR="551815">
                        <a:lnSpc>
                          <a:spcPts val="2030"/>
                        </a:lnSpc>
                      </a:pPr>
                      <a:r>
                        <a:rPr sz="1550" spc="10" dirty="0">
                          <a:latin typeface="Segoe UI"/>
                          <a:cs typeface="Segoe UI"/>
                        </a:rPr>
                        <a:t>Shared</a:t>
                      </a:r>
                      <a:r>
                        <a:rPr sz="1550" spc="30" dirty="0">
                          <a:latin typeface="Segoe UI"/>
                          <a:cs typeface="Segoe UI"/>
                        </a:rPr>
                        <a:t> </a:t>
                      </a:r>
                      <a:r>
                        <a:rPr sz="1550" dirty="0">
                          <a:latin typeface="Segoe UI"/>
                          <a:cs typeface="Segoe UI"/>
                        </a:rPr>
                        <a:t>with</a:t>
                      </a:r>
                      <a:r>
                        <a:rPr sz="1550" spc="65" dirty="0">
                          <a:latin typeface="Segoe UI"/>
                          <a:cs typeface="Segoe UI"/>
                        </a:rPr>
                        <a:t> </a:t>
                      </a:r>
                      <a:r>
                        <a:rPr sz="1550" spc="10" dirty="0">
                          <a:latin typeface="Segoe UI"/>
                          <a:cs typeface="Segoe UI"/>
                        </a:rPr>
                        <a:t>intent </a:t>
                      </a:r>
                      <a:r>
                        <a:rPr sz="1550" spc="-409" dirty="0">
                          <a:latin typeface="Segoe UI"/>
                          <a:cs typeface="Segoe UI"/>
                        </a:rPr>
                        <a:t> </a:t>
                      </a:r>
                      <a:r>
                        <a:rPr sz="1550" spc="10" dirty="0">
                          <a:latin typeface="Segoe UI"/>
                          <a:cs typeface="Segoe UI"/>
                        </a:rPr>
                        <a:t>exclusive </a:t>
                      </a:r>
                      <a:r>
                        <a:rPr sz="1550" dirty="0">
                          <a:latin typeface="Segoe UI"/>
                          <a:cs typeface="Segoe UI"/>
                        </a:rPr>
                        <a:t>(SIX)</a:t>
                      </a:r>
                      <a:endParaRPr sz="1550">
                        <a:latin typeface="Segoe UI"/>
                        <a:cs typeface="Segoe UI"/>
                      </a:endParaRPr>
                    </a:p>
                  </a:txBody>
                  <a:tcPr marL="0" marR="0" marT="0" marB="0">
                    <a:lnL w="12700">
                      <a:solidFill>
                        <a:srgbClr val="8DACD0"/>
                      </a:solidFill>
                      <a:prstDash val="solid"/>
                    </a:lnL>
                    <a:lnR w="12700">
                      <a:solidFill>
                        <a:srgbClr val="8DACD0"/>
                      </a:solidFill>
                      <a:prstDash val="solid"/>
                    </a:lnR>
                  </a:tcPr>
                </a:tc>
                <a:tc>
                  <a:txBody>
                    <a:bodyPr/>
                    <a:lstStyle/>
                    <a:p>
                      <a:pPr marL="71755">
                        <a:lnSpc>
                          <a:spcPct val="100000"/>
                        </a:lnSpc>
                        <a:spcBef>
                          <a:spcPts val="1150"/>
                        </a:spcBef>
                      </a:pPr>
                      <a:r>
                        <a:rPr sz="1550" spc="-30" dirty="0">
                          <a:latin typeface="Segoe UI"/>
                          <a:cs typeface="Segoe UI"/>
                        </a:rPr>
                        <a:t>Yes</a:t>
                      </a:r>
                      <a:endParaRPr sz="1550">
                        <a:latin typeface="Segoe UI"/>
                        <a:cs typeface="Segoe UI"/>
                      </a:endParaRPr>
                    </a:p>
                  </a:txBody>
                  <a:tcPr marL="0" marR="0" marT="146050" marB="0">
                    <a:lnL w="12700">
                      <a:solidFill>
                        <a:srgbClr val="8DACD0"/>
                      </a:solidFill>
                      <a:prstDash val="solid"/>
                    </a:lnL>
                    <a:lnR w="12700">
                      <a:solidFill>
                        <a:srgbClr val="8DACD0"/>
                      </a:solidFill>
                      <a:prstDash val="solid"/>
                    </a:lnR>
                  </a:tcPr>
                </a:tc>
                <a:tc>
                  <a:txBody>
                    <a:bodyPr/>
                    <a:lstStyle/>
                    <a:p>
                      <a:pPr marL="72390">
                        <a:lnSpc>
                          <a:spcPct val="100000"/>
                        </a:lnSpc>
                        <a:spcBef>
                          <a:spcPts val="1150"/>
                        </a:spcBef>
                      </a:pPr>
                      <a:r>
                        <a:rPr sz="1550" spc="35" dirty="0">
                          <a:latin typeface="Segoe UI"/>
                          <a:cs typeface="Segoe UI"/>
                        </a:rPr>
                        <a:t>No</a:t>
                      </a:r>
                      <a:endParaRPr sz="1550">
                        <a:latin typeface="Segoe UI"/>
                        <a:cs typeface="Segoe UI"/>
                      </a:endParaRPr>
                    </a:p>
                  </a:txBody>
                  <a:tcPr marL="0" marR="0" marT="146050" marB="0">
                    <a:lnL w="12700">
                      <a:solidFill>
                        <a:srgbClr val="8DACD0"/>
                      </a:solidFill>
                      <a:prstDash val="solid"/>
                    </a:lnL>
                    <a:lnR w="12700">
                      <a:solidFill>
                        <a:srgbClr val="8DACD0"/>
                      </a:solidFill>
                      <a:prstDash val="solid"/>
                    </a:lnR>
                  </a:tcPr>
                </a:tc>
                <a:tc>
                  <a:txBody>
                    <a:bodyPr/>
                    <a:lstStyle/>
                    <a:p>
                      <a:pPr marL="73025">
                        <a:lnSpc>
                          <a:spcPct val="100000"/>
                        </a:lnSpc>
                        <a:spcBef>
                          <a:spcPts val="1150"/>
                        </a:spcBef>
                      </a:pPr>
                      <a:r>
                        <a:rPr sz="1550" spc="35" dirty="0">
                          <a:latin typeface="Segoe UI"/>
                          <a:cs typeface="Segoe UI"/>
                        </a:rPr>
                        <a:t>No</a:t>
                      </a:r>
                      <a:endParaRPr sz="1550">
                        <a:latin typeface="Segoe UI"/>
                        <a:cs typeface="Segoe UI"/>
                      </a:endParaRPr>
                    </a:p>
                  </a:txBody>
                  <a:tcPr marL="0" marR="0" marT="146050" marB="0">
                    <a:lnL w="12700">
                      <a:solidFill>
                        <a:srgbClr val="8DACD0"/>
                      </a:solidFill>
                      <a:prstDash val="solid"/>
                    </a:lnL>
                    <a:lnR w="12700">
                      <a:solidFill>
                        <a:srgbClr val="8DACD0"/>
                      </a:solidFill>
                      <a:prstDash val="solid"/>
                    </a:lnR>
                  </a:tcPr>
                </a:tc>
                <a:tc>
                  <a:txBody>
                    <a:bodyPr/>
                    <a:lstStyle/>
                    <a:p>
                      <a:pPr marL="74295">
                        <a:lnSpc>
                          <a:spcPct val="100000"/>
                        </a:lnSpc>
                        <a:spcBef>
                          <a:spcPts val="1150"/>
                        </a:spcBef>
                      </a:pPr>
                      <a:r>
                        <a:rPr sz="1550" spc="35" dirty="0">
                          <a:latin typeface="Segoe UI"/>
                          <a:cs typeface="Segoe UI"/>
                        </a:rPr>
                        <a:t>No</a:t>
                      </a:r>
                      <a:endParaRPr sz="1550">
                        <a:latin typeface="Segoe UI"/>
                        <a:cs typeface="Segoe UI"/>
                      </a:endParaRPr>
                    </a:p>
                  </a:txBody>
                  <a:tcPr marL="0" marR="0" marT="146050" marB="0">
                    <a:lnL w="12700">
                      <a:solidFill>
                        <a:srgbClr val="8DACD0"/>
                      </a:solidFill>
                      <a:prstDash val="solid"/>
                    </a:lnL>
                    <a:lnR w="12700">
                      <a:solidFill>
                        <a:srgbClr val="8DACD0"/>
                      </a:solidFill>
                      <a:prstDash val="solid"/>
                    </a:lnR>
                  </a:tcPr>
                </a:tc>
                <a:tc>
                  <a:txBody>
                    <a:bodyPr/>
                    <a:lstStyle/>
                    <a:p>
                      <a:pPr marL="75565">
                        <a:lnSpc>
                          <a:spcPct val="100000"/>
                        </a:lnSpc>
                        <a:spcBef>
                          <a:spcPts val="1150"/>
                        </a:spcBef>
                      </a:pPr>
                      <a:r>
                        <a:rPr sz="1550" spc="35" dirty="0">
                          <a:latin typeface="Segoe UI"/>
                          <a:cs typeface="Segoe UI"/>
                        </a:rPr>
                        <a:t>No</a:t>
                      </a:r>
                      <a:endParaRPr sz="1550">
                        <a:latin typeface="Segoe UI"/>
                        <a:cs typeface="Segoe UI"/>
                      </a:endParaRPr>
                    </a:p>
                  </a:txBody>
                  <a:tcPr marL="0" marR="0" marT="146050" marB="0">
                    <a:lnL w="12700">
                      <a:solidFill>
                        <a:srgbClr val="8DACD0"/>
                      </a:solidFill>
                      <a:prstDash val="solid"/>
                    </a:lnL>
                    <a:lnR w="12700">
                      <a:solidFill>
                        <a:srgbClr val="8DACD0"/>
                      </a:solidFill>
                      <a:prstDash val="solid"/>
                    </a:lnR>
                  </a:tcPr>
                </a:tc>
                <a:tc>
                  <a:txBody>
                    <a:bodyPr/>
                    <a:lstStyle/>
                    <a:p>
                      <a:pPr marL="76200">
                        <a:lnSpc>
                          <a:spcPct val="100000"/>
                        </a:lnSpc>
                        <a:spcBef>
                          <a:spcPts val="1150"/>
                        </a:spcBef>
                      </a:pPr>
                      <a:r>
                        <a:rPr sz="1550" spc="35" dirty="0">
                          <a:latin typeface="Segoe UI"/>
                          <a:cs typeface="Segoe UI"/>
                        </a:rPr>
                        <a:t>No</a:t>
                      </a:r>
                      <a:endParaRPr sz="1550">
                        <a:latin typeface="Segoe UI"/>
                        <a:cs typeface="Segoe UI"/>
                      </a:endParaRPr>
                    </a:p>
                  </a:txBody>
                  <a:tcPr marL="0" marR="0" marT="146050" marB="0">
                    <a:lnL w="12700">
                      <a:solidFill>
                        <a:srgbClr val="8DACD0"/>
                      </a:solidFill>
                      <a:prstDash val="solid"/>
                    </a:lnL>
                    <a:lnR w="12700">
                      <a:solidFill>
                        <a:srgbClr val="8DACD0"/>
                      </a:solidFill>
                      <a:prstDash val="solid"/>
                    </a:lnR>
                  </a:tcPr>
                </a:tc>
                <a:extLst>
                  <a:ext uri="{0D108BD9-81ED-4DB2-BD59-A6C34878D82A}">
                    <a16:rowId xmlns:a16="http://schemas.microsoft.com/office/drawing/2014/main" val="10006"/>
                  </a:ext>
                </a:extLst>
              </a:tr>
              <a:tr h="303275">
                <a:tc>
                  <a:txBody>
                    <a:bodyPr/>
                    <a:lstStyle/>
                    <a:p>
                      <a:pPr marL="69215">
                        <a:lnSpc>
                          <a:spcPct val="100000"/>
                        </a:lnSpc>
                        <a:spcBef>
                          <a:spcPts val="325"/>
                        </a:spcBef>
                      </a:pPr>
                      <a:r>
                        <a:rPr sz="1550" spc="15" dirty="0">
                          <a:latin typeface="Segoe UI"/>
                          <a:cs typeface="Segoe UI"/>
                        </a:rPr>
                        <a:t>Exclusive</a:t>
                      </a:r>
                      <a:r>
                        <a:rPr sz="1550" spc="-25" dirty="0">
                          <a:latin typeface="Segoe UI"/>
                          <a:cs typeface="Segoe UI"/>
                        </a:rPr>
                        <a:t> </a:t>
                      </a:r>
                      <a:r>
                        <a:rPr sz="1550" spc="-10" dirty="0">
                          <a:latin typeface="Segoe UI"/>
                          <a:cs typeface="Segoe UI"/>
                        </a:rPr>
                        <a:t>(X)</a:t>
                      </a:r>
                      <a:endParaRPr sz="1550">
                        <a:latin typeface="Segoe UI"/>
                        <a:cs typeface="Segoe UI"/>
                      </a:endParaRPr>
                    </a:p>
                  </a:txBody>
                  <a:tcPr marL="0" marR="0" marT="41275" marB="0">
                    <a:lnL w="12700">
                      <a:solidFill>
                        <a:srgbClr val="8DACD0"/>
                      </a:solidFill>
                      <a:prstDash val="solid"/>
                    </a:lnL>
                    <a:lnR w="12700">
                      <a:solidFill>
                        <a:srgbClr val="8DACD0"/>
                      </a:solidFill>
                      <a:prstDash val="solid"/>
                    </a:lnR>
                    <a:solidFill>
                      <a:srgbClr val="E8EEF5"/>
                    </a:solidFill>
                  </a:tcPr>
                </a:tc>
                <a:tc>
                  <a:txBody>
                    <a:bodyPr/>
                    <a:lstStyle/>
                    <a:p>
                      <a:pPr marL="71755">
                        <a:lnSpc>
                          <a:spcPct val="100000"/>
                        </a:lnSpc>
                        <a:spcBef>
                          <a:spcPts val="325"/>
                        </a:spcBef>
                      </a:pPr>
                      <a:r>
                        <a:rPr sz="1550" spc="30" dirty="0">
                          <a:latin typeface="Segoe UI"/>
                          <a:cs typeface="Segoe UI"/>
                        </a:rPr>
                        <a:t>No</a:t>
                      </a:r>
                      <a:endParaRPr sz="1550">
                        <a:latin typeface="Segoe UI"/>
                        <a:cs typeface="Segoe UI"/>
                      </a:endParaRPr>
                    </a:p>
                  </a:txBody>
                  <a:tcPr marL="0" marR="0" marT="41275" marB="0">
                    <a:lnL w="12700">
                      <a:solidFill>
                        <a:srgbClr val="8DACD0"/>
                      </a:solidFill>
                      <a:prstDash val="solid"/>
                    </a:lnL>
                    <a:lnR w="12700">
                      <a:solidFill>
                        <a:srgbClr val="8DACD0"/>
                      </a:solidFill>
                      <a:prstDash val="solid"/>
                    </a:lnR>
                    <a:solidFill>
                      <a:srgbClr val="E8EEF5"/>
                    </a:solidFill>
                  </a:tcPr>
                </a:tc>
                <a:tc>
                  <a:txBody>
                    <a:bodyPr/>
                    <a:lstStyle/>
                    <a:p>
                      <a:pPr marL="72390">
                        <a:lnSpc>
                          <a:spcPct val="100000"/>
                        </a:lnSpc>
                        <a:spcBef>
                          <a:spcPts val="325"/>
                        </a:spcBef>
                      </a:pPr>
                      <a:r>
                        <a:rPr sz="1550" spc="35" dirty="0">
                          <a:latin typeface="Segoe UI"/>
                          <a:cs typeface="Segoe UI"/>
                        </a:rPr>
                        <a:t>No</a:t>
                      </a:r>
                      <a:endParaRPr sz="1550">
                        <a:latin typeface="Segoe UI"/>
                        <a:cs typeface="Segoe UI"/>
                      </a:endParaRPr>
                    </a:p>
                  </a:txBody>
                  <a:tcPr marL="0" marR="0" marT="41275" marB="0">
                    <a:lnL w="12700">
                      <a:solidFill>
                        <a:srgbClr val="8DACD0"/>
                      </a:solidFill>
                      <a:prstDash val="solid"/>
                    </a:lnL>
                    <a:lnR w="12700">
                      <a:solidFill>
                        <a:srgbClr val="8DACD0"/>
                      </a:solidFill>
                      <a:prstDash val="solid"/>
                    </a:lnR>
                    <a:solidFill>
                      <a:srgbClr val="E8EEF5"/>
                    </a:solidFill>
                  </a:tcPr>
                </a:tc>
                <a:tc>
                  <a:txBody>
                    <a:bodyPr/>
                    <a:lstStyle/>
                    <a:p>
                      <a:pPr marL="73025">
                        <a:lnSpc>
                          <a:spcPct val="100000"/>
                        </a:lnSpc>
                        <a:spcBef>
                          <a:spcPts val="325"/>
                        </a:spcBef>
                      </a:pPr>
                      <a:r>
                        <a:rPr sz="1550" spc="35" dirty="0">
                          <a:latin typeface="Segoe UI"/>
                          <a:cs typeface="Segoe UI"/>
                        </a:rPr>
                        <a:t>No</a:t>
                      </a:r>
                      <a:endParaRPr sz="1550">
                        <a:latin typeface="Segoe UI"/>
                        <a:cs typeface="Segoe UI"/>
                      </a:endParaRPr>
                    </a:p>
                  </a:txBody>
                  <a:tcPr marL="0" marR="0" marT="41275" marB="0">
                    <a:lnL w="12700">
                      <a:solidFill>
                        <a:srgbClr val="8DACD0"/>
                      </a:solidFill>
                      <a:prstDash val="solid"/>
                    </a:lnL>
                    <a:lnR w="12700">
                      <a:solidFill>
                        <a:srgbClr val="8DACD0"/>
                      </a:solidFill>
                      <a:prstDash val="solid"/>
                    </a:lnR>
                    <a:solidFill>
                      <a:srgbClr val="E8EEF5"/>
                    </a:solidFill>
                  </a:tcPr>
                </a:tc>
                <a:tc>
                  <a:txBody>
                    <a:bodyPr/>
                    <a:lstStyle/>
                    <a:p>
                      <a:pPr marL="74295">
                        <a:lnSpc>
                          <a:spcPct val="100000"/>
                        </a:lnSpc>
                        <a:spcBef>
                          <a:spcPts val="325"/>
                        </a:spcBef>
                      </a:pPr>
                      <a:r>
                        <a:rPr sz="1550" spc="35" dirty="0">
                          <a:latin typeface="Segoe UI"/>
                          <a:cs typeface="Segoe UI"/>
                        </a:rPr>
                        <a:t>No</a:t>
                      </a:r>
                      <a:endParaRPr sz="1550">
                        <a:latin typeface="Segoe UI"/>
                        <a:cs typeface="Segoe UI"/>
                      </a:endParaRPr>
                    </a:p>
                  </a:txBody>
                  <a:tcPr marL="0" marR="0" marT="41275" marB="0">
                    <a:lnL w="12700">
                      <a:solidFill>
                        <a:srgbClr val="8DACD0"/>
                      </a:solidFill>
                      <a:prstDash val="solid"/>
                    </a:lnL>
                    <a:lnR w="12700">
                      <a:solidFill>
                        <a:srgbClr val="8DACD0"/>
                      </a:solidFill>
                      <a:prstDash val="solid"/>
                    </a:lnR>
                    <a:solidFill>
                      <a:srgbClr val="E8EEF5"/>
                    </a:solidFill>
                  </a:tcPr>
                </a:tc>
                <a:tc>
                  <a:txBody>
                    <a:bodyPr/>
                    <a:lstStyle/>
                    <a:p>
                      <a:pPr marL="75565">
                        <a:lnSpc>
                          <a:spcPct val="100000"/>
                        </a:lnSpc>
                        <a:spcBef>
                          <a:spcPts val="325"/>
                        </a:spcBef>
                      </a:pPr>
                      <a:r>
                        <a:rPr sz="1550" spc="35" dirty="0">
                          <a:latin typeface="Segoe UI"/>
                          <a:cs typeface="Segoe UI"/>
                        </a:rPr>
                        <a:t>No</a:t>
                      </a:r>
                      <a:endParaRPr sz="1550">
                        <a:latin typeface="Segoe UI"/>
                        <a:cs typeface="Segoe UI"/>
                      </a:endParaRPr>
                    </a:p>
                  </a:txBody>
                  <a:tcPr marL="0" marR="0" marT="41275" marB="0">
                    <a:lnL w="12700">
                      <a:solidFill>
                        <a:srgbClr val="8DACD0"/>
                      </a:solidFill>
                      <a:prstDash val="solid"/>
                    </a:lnL>
                    <a:lnR w="12700">
                      <a:solidFill>
                        <a:srgbClr val="8DACD0"/>
                      </a:solidFill>
                      <a:prstDash val="solid"/>
                    </a:lnR>
                    <a:solidFill>
                      <a:srgbClr val="E8EEF5"/>
                    </a:solidFill>
                  </a:tcPr>
                </a:tc>
                <a:tc>
                  <a:txBody>
                    <a:bodyPr/>
                    <a:lstStyle/>
                    <a:p>
                      <a:pPr marL="76200">
                        <a:lnSpc>
                          <a:spcPct val="100000"/>
                        </a:lnSpc>
                        <a:spcBef>
                          <a:spcPts val="325"/>
                        </a:spcBef>
                      </a:pPr>
                      <a:r>
                        <a:rPr sz="1550" spc="35" dirty="0">
                          <a:latin typeface="Segoe UI"/>
                          <a:cs typeface="Segoe UI"/>
                        </a:rPr>
                        <a:t>No</a:t>
                      </a:r>
                      <a:endParaRPr sz="1550">
                        <a:latin typeface="Segoe UI"/>
                        <a:cs typeface="Segoe UI"/>
                      </a:endParaRPr>
                    </a:p>
                  </a:txBody>
                  <a:tcPr marL="0" marR="0" marT="41275" marB="0">
                    <a:lnL w="12700">
                      <a:solidFill>
                        <a:srgbClr val="8DACD0"/>
                      </a:solidFill>
                      <a:prstDash val="solid"/>
                    </a:lnL>
                    <a:lnR w="12700">
                      <a:solidFill>
                        <a:srgbClr val="8DACD0"/>
                      </a:solidFill>
                      <a:prstDash val="solid"/>
                    </a:lnR>
                    <a:solidFill>
                      <a:srgbClr val="E8EEF5"/>
                    </a:solidFill>
                  </a:tcPr>
                </a:tc>
                <a:extLst>
                  <a:ext uri="{0D108BD9-81ED-4DB2-BD59-A6C34878D82A}">
                    <a16:rowId xmlns:a16="http://schemas.microsoft.com/office/drawing/2014/main" val="10007"/>
                  </a:ext>
                </a:extLst>
              </a:tr>
            </a:tbl>
          </a:graphicData>
        </a:graphic>
      </p:graphicFrame>
      <p:sp>
        <p:nvSpPr>
          <p:cNvPr id="4" name="object 4"/>
          <p:cNvSpPr txBox="1"/>
          <p:nvPr/>
        </p:nvSpPr>
        <p:spPr>
          <a:xfrm>
            <a:off x="767715" y="1707578"/>
            <a:ext cx="4980940" cy="334645"/>
          </a:xfrm>
          <a:prstGeom prst="rect">
            <a:avLst/>
          </a:prstGeom>
        </p:spPr>
        <p:txBody>
          <a:bodyPr vert="horz" wrap="square" lIns="0" tIns="15875" rIns="0" bIns="0" rtlCol="0">
            <a:spAutoFit/>
          </a:bodyPr>
          <a:lstStyle/>
          <a:p>
            <a:pPr marL="12700">
              <a:lnSpc>
                <a:spcPct val="100000"/>
              </a:lnSpc>
              <a:spcBef>
                <a:spcPts val="125"/>
              </a:spcBef>
            </a:pPr>
            <a:r>
              <a:rPr sz="2000" spc="30" dirty="0">
                <a:latin typeface="Segoe UI"/>
                <a:cs typeface="Segoe UI"/>
              </a:rPr>
              <a:t>C</a:t>
            </a:r>
            <a:r>
              <a:rPr sz="2000" spc="25" dirty="0">
                <a:latin typeface="Segoe UI"/>
                <a:cs typeface="Segoe UI"/>
              </a:rPr>
              <a:t>o</a:t>
            </a:r>
            <a:r>
              <a:rPr sz="2000" spc="-5" dirty="0">
                <a:latin typeface="Segoe UI"/>
                <a:cs typeface="Segoe UI"/>
              </a:rPr>
              <a:t>m</a:t>
            </a:r>
            <a:r>
              <a:rPr sz="2000" spc="20" dirty="0">
                <a:latin typeface="Segoe UI"/>
                <a:cs typeface="Segoe UI"/>
              </a:rPr>
              <a:t>p</a:t>
            </a:r>
            <a:r>
              <a:rPr sz="2000" spc="25" dirty="0">
                <a:latin typeface="Segoe UI"/>
                <a:cs typeface="Segoe UI"/>
              </a:rPr>
              <a:t>a</a:t>
            </a:r>
            <a:r>
              <a:rPr sz="2000" spc="-10" dirty="0">
                <a:latin typeface="Segoe UI"/>
                <a:cs typeface="Segoe UI"/>
              </a:rPr>
              <a:t>t</a:t>
            </a:r>
            <a:r>
              <a:rPr sz="2000" spc="35" dirty="0">
                <a:latin typeface="Segoe UI"/>
                <a:cs typeface="Segoe UI"/>
              </a:rPr>
              <a:t>i</a:t>
            </a:r>
            <a:r>
              <a:rPr sz="2000" spc="20" dirty="0">
                <a:latin typeface="Segoe UI"/>
                <a:cs typeface="Segoe UI"/>
              </a:rPr>
              <a:t>b</a:t>
            </a:r>
            <a:r>
              <a:rPr sz="2000" spc="35" dirty="0">
                <a:latin typeface="Segoe UI"/>
                <a:cs typeface="Segoe UI"/>
              </a:rPr>
              <a:t>i</a:t>
            </a:r>
            <a:r>
              <a:rPr sz="2000" spc="-40" dirty="0">
                <a:latin typeface="Segoe UI"/>
                <a:cs typeface="Segoe UI"/>
              </a:rPr>
              <a:t>l</a:t>
            </a:r>
            <a:r>
              <a:rPr sz="2000" spc="35" dirty="0">
                <a:latin typeface="Segoe UI"/>
                <a:cs typeface="Segoe UI"/>
              </a:rPr>
              <a:t>i</a:t>
            </a:r>
            <a:r>
              <a:rPr sz="2000" spc="-10" dirty="0">
                <a:latin typeface="Segoe UI"/>
                <a:cs typeface="Segoe UI"/>
              </a:rPr>
              <a:t>t</a:t>
            </a:r>
            <a:r>
              <a:rPr sz="2000" spc="10" dirty="0">
                <a:latin typeface="Segoe UI"/>
                <a:cs typeface="Segoe UI"/>
              </a:rPr>
              <a:t>y</a:t>
            </a:r>
            <a:r>
              <a:rPr sz="2000" spc="-105" dirty="0">
                <a:latin typeface="Segoe UI"/>
                <a:cs typeface="Segoe UI"/>
              </a:rPr>
              <a:t> </a:t>
            </a:r>
            <a:r>
              <a:rPr sz="2000" spc="20" dirty="0">
                <a:latin typeface="Segoe UI"/>
                <a:cs typeface="Segoe UI"/>
              </a:rPr>
              <a:t>b</a:t>
            </a:r>
            <a:r>
              <a:rPr sz="2000" dirty="0">
                <a:latin typeface="Segoe UI"/>
                <a:cs typeface="Segoe UI"/>
              </a:rPr>
              <a:t>e</a:t>
            </a:r>
            <a:r>
              <a:rPr sz="2000" spc="-10" dirty="0">
                <a:latin typeface="Segoe UI"/>
                <a:cs typeface="Segoe UI"/>
              </a:rPr>
              <a:t>t</a:t>
            </a:r>
            <a:r>
              <a:rPr sz="2000" spc="45" dirty="0">
                <a:latin typeface="Segoe UI"/>
                <a:cs typeface="Segoe UI"/>
              </a:rPr>
              <a:t>w</a:t>
            </a:r>
            <a:r>
              <a:rPr sz="2000" dirty="0">
                <a:latin typeface="Segoe UI"/>
                <a:cs typeface="Segoe UI"/>
              </a:rPr>
              <a:t>ee</a:t>
            </a:r>
            <a:r>
              <a:rPr sz="2000" spc="15" dirty="0">
                <a:latin typeface="Segoe UI"/>
                <a:cs typeface="Segoe UI"/>
              </a:rPr>
              <a:t>n</a:t>
            </a:r>
            <a:r>
              <a:rPr sz="2000" spc="-270" dirty="0">
                <a:latin typeface="Segoe UI"/>
                <a:cs typeface="Segoe UI"/>
              </a:rPr>
              <a:t> </a:t>
            </a:r>
            <a:r>
              <a:rPr sz="2000" spc="-30" dirty="0">
                <a:latin typeface="Segoe UI"/>
                <a:cs typeface="Segoe UI"/>
              </a:rPr>
              <a:t>c</a:t>
            </a:r>
            <a:r>
              <a:rPr sz="2000" spc="25" dirty="0">
                <a:latin typeface="Segoe UI"/>
                <a:cs typeface="Segoe UI"/>
              </a:rPr>
              <a:t>o</a:t>
            </a:r>
            <a:r>
              <a:rPr sz="2000" spc="-5" dirty="0">
                <a:latin typeface="Segoe UI"/>
                <a:cs typeface="Segoe UI"/>
              </a:rPr>
              <a:t>mm</a:t>
            </a:r>
            <a:r>
              <a:rPr sz="2000" spc="25" dirty="0">
                <a:latin typeface="Segoe UI"/>
                <a:cs typeface="Segoe UI"/>
              </a:rPr>
              <a:t>o</a:t>
            </a:r>
            <a:r>
              <a:rPr sz="2000" spc="15" dirty="0">
                <a:latin typeface="Segoe UI"/>
                <a:cs typeface="Segoe UI"/>
              </a:rPr>
              <a:t>n</a:t>
            </a:r>
            <a:r>
              <a:rPr sz="2000" spc="-45" dirty="0">
                <a:latin typeface="Segoe UI"/>
                <a:cs typeface="Segoe UI"/>
              </a:rPr>
              <a:t> </a:t>
            </a:r>
            <a:r>
              <a:rPr sz="2000" spc="35" dirty="0">
                <a:latin typeface="Segoe UI"/>
                <a:cs typeface="Segoe UI"/>
              </a:rPr>
              <a:t>l</a:t>
            </a:r>
            <a:r>
              <a:rPr sz="2000" spc="25" dirty="0">
                <a:latin typeface="Segoe UI"/>
                <a:cs typeface="Segoe UI"/>
              </a:rPr>
              <a:t>o</a:t>
            </a:r>
            <a:r>
              <a:rPr sz="2000" spc="-30" dirty="0">
                <a:latin typeface="Segoe UI"/>
                <a:cs typeface="Segoe UI"/>
              </a:rPr>
              <a:t>c</a:t>
            </a:r>
            <a:r>
              <a:rPr sz="2000" spc="10" dirty="0">
                <a:latin typeface="Segoe UI"/>
                <a:cs typeface="Segoe UI"/>
              </a:rPr>
              <a:t>k</a:t>
            </a:r>
            <a:r>
              <a:rPr sz="2000" spc="15" dirty="0">
                <a:latin typeface="Segoe UI"/>
                <a:cs typeface="Segoe UI"/>
              </a:rPr>
              <a:t> </a:t>
            </a:r>
            <a:r>
              <a:rPr sz="2000" spc="-5" dirty="0">
                <a:latin typeface="Segoe UI"/>
                <a:cs typeface="Segoe UI"/>
              </a:rPr>
              <a:t>m</a:t>
            </a:r>
            <a:r>
              <a:rPr sz="2000" spc="25" dirty="0">
                <a:latin typeface="Segoe UI"/>
                <a:cs typeface="Segoe UI"/>
              </a:rPr>
              <a:t>o</a:t>
            </a:r>
            <a:r>
              <a:rPr sz="2000" spc="10" dirty="0">
                <a:latin typeface="Segoe UI"/>
                <a:cs typeface="Segoe UI"/>
              </a:rPr>
              <a:t>des</a:t>
            </a:r>
            <a:endParaRPr sz="2000">
              <a:latin typeface="Segoe UI"/>
              <a:cs typeface="Segoe UI"/>
            </a:endParaRPr>
          </a:p>
        </p:txBody>
      </p:sp>
    </p:spTree>
    <p:extLst>
      <p:ext uri="{BB962C8B-B14F-4D97-AF65-F5344CB8AC3E}">
        <p14:creationId xmlns:p14="http://schemas.microsoft.com/office/powerpoint/2010/main" val="381972072"/>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772660" cy="449580"/>
          </a:xfrm>
          <a:prstGeom prst="rect">
            <a:avLst/>
          </a:prstGeom>
        </p:spPr>
        <p:txBody>
          <a:bodyPr vert="horz" wrap="square" lIns="0" tIns="16510" rIns="0" bIns="0" rtlCol="0">
            <a:spAutoFit/>
          </a:bodyPr>
          <a:lstStyle/>
          <a:p>
            <a:pPr marL="12700">
              <a:lnSpc>
                <a:spcPct val="100000"/>
              </a:lnSpc>
              <a:spcBef>
                <a:spcPts val="130"/>
              </a:spcBef>
            </a:pPr>
            <a:r>
              <a:rPr dirty="0"/>
              <a:t>The</a:t>
            </a:r>
            <a:r>
              <a:rPr spc="30" dirty="0"/>
              <a:t> </a:t>
            </a:r>
            <a:r>
              <a:rPr spc="20" dirty="0"/>
              <a:t>Data</a:t>
            </a:r>
            <a:r>
              <a:rPr dirty="0"/>
              <a:t> </a:t>
            </a:r>
            <a:r>
              <a:rPr spc="15" dirty="0"/>
              <a:t>Modification</a:t>
            </a:r>
            <a:r>
              <a:rPr spc="-15" dirty="0"/>
              <a:t> </a:t>
            </a:r>
            <a:r>
              <a:rPr spc="15" dirty="0"/>
              <a:t>Process</a:t>
            </a:r>
          </a:p>
        </p:txBody>
      </p:sp>
      <p:sp>
        <p:nvSpPr>
          <p:cNvPr id="3" name="object 3"/>
          <p:cNvSpPr txBox="1"/>
          <p:nvPr/>
        </p:nvSpPr>
        <p:spPr>
          <a:xfrm>
            <a:off x="538162" y="964247"/>
            <a:ext cx="7841615" cy="5452745"/>
          </a:xfrm>
          <a:prstGeom prst="rect">
            <a:avLst/>
          </a:prstGeom>
        </p:spPr>
        <p:txBody>
          <a:bodyPr vert="horz" wrap="square" lIns="0" tIns="98425" rIns="0" bIns="0" rtlCol="0">
            <a:spAutoFit/>
          </a:bodyPr>
          <a:lstStyle/>
          <a:p>
            <a:pPr marL="184150" indent="-171450">
              <a:lnSpc>
                <a:spcPct val="100000"/>
              </a:lnSpc>
              <a:spcBef>
                <a:spcPts val="775"/>
              </a:spcBef>
              <a:buClr>
                <a:srgbClr val="006FC0"/>
              </a:buClr>
              <a:buSzPct val="92727"/>
              <a:buFont typeface="Arial MT"/>
              <a:buChar char="•"/>
              <a:tabLst>
                <a:tab pos="184150" algn="l"/>
              </a:tabLst>
            </a:pPr>
            <a:r>
              <a:rPr sz="2750" spc="5" dirty="0">
                <a:latin typeface="Segoe UI"/>
                <a:cs typeface="Segoe UI"/>
              </a:rPr>
              <a:t>Relevant</a:t>
            </a:r>
            <a:r>
              <a:rPr sz="2750" spc="105" dirty="0">
                <a:latin typeface="Segoe UI"/>
                <a:cs typeface="Segoe UI"/>
              </a:rPr>
              <a:t> </a:t>
            </a:r>
            <a:r>
              <a:rPr sz="2750" spc="25" dirty="0">
                <a:latin typeface="Segoe UI"/>
                <a:cs typeface="Segoe UI"/>
              </a:rPr>
              <a:t>data</a:t>
            </a:r>
            <a:r>
              <a:rPr sz="2750" spc="10" dirty="0">
                <a:latin typeface="Segoe UI"/>
                <a:cs typeface="Segoe UI"/>
              </a:rPr>
              <a:t> </a:t>
            </a:r>
            <a:r>
              <a:rPr sz="2750" spc="15" dirty="0">
                <a:latin typeface="Segoe UI"/>
                <a:cs typeface="Segoe UI"/>
              </a:rPr>
              <a:t>pages</a:t>
            </a:r>
            <a:r>
              <a:rPr sz="2750" spc="20" dirty="0">
                <a:latin typeface="Segoe UI"/>
                <a:cs typeface="Segoe UI"/>
              </a:rPr>
              <a:t> </a:t>
            </a:r>
            <a:r>
              <a:rPr sz="2750" spc="15" dirty="0">
                <a:latin typeface="Segoe UI"/>
                <a:cs typeface="Segoe UI"/>
              </a:rPr>
              <a:t>located</a:t>
            </a:r>
            <a:r>
              <a:rPr sz="2750" spc="85" dirty="0">
                <a:latin typeface="Segoe UI"/>
                <a:cs typeface="Segoe UI"/>
              </a:rPr>
              <a:t> </a:t>
            </a:r>
            <a:r>
              <a:rPr sz="2750" spc="5" dirty="0">
                <a:latin typeface="Segoe UI"/>
                <a:cs typeface="Segoe UI"/>
              </a:rPr>
              <a:t>in </a:t>
            </a:r>
            <a:r>
              <a:rPr sz="2750" spc="20" dirty="0">
                <a:latin typeface="Segoe UI"/>
                <a:cs typeface="Segoe UI"/>
              </a:rPr>
              <a:t>the</a:t>
            </a:r>
            <a:r>
              <a:rPr sz="2750" spc="45" dirty="0">
                <a:latin typeface="Segoe UI"/>
                <a:cs typeface="Segoe UI"/>
              </a:rPr>
              <a:t> </a:t>
            </a:r>
            <a:r>
              <a:rPr sz="2750" spc="15" dirty="0">
                <a:latin typeface="Segoe UI"/>
                <a:cs typeface="Segoe UI"/>
              </a:rPr>
              <a:t>Buffer</a:t>
            </a:r>
            <a:r>
              <a:rPr sz="2750" spc="5" dirty="0">
                <a:latin typeface="Segoe UI"/>
                <a:cs typeface="Segoe UI"/>
              </a:rPr>
              <a:t> </a:t>
            </a:r>
            <a:r>
              <a:rPr sz="2750" spc="25" dirty="0">
                <a:latin typeface="Segoe UI"/>
                <a:cs typeface="Segoe UI"/>
              </a:rPr>
              <a:t>Pool</a:t>
            </a:r>
            <a:endParaRPr sz="275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sz="2750" dirty="0">
                <a:latin typeface="Segoe UI"/>
                <a:cs typeface="Segoe UI"/>
              </a:rPr>
              <a:t>Locks</a:t>
            </a:r>
            <a:r>
              <a:rPr sz="2750" spc="75" dirty="0">
                <a:latin typeface="Segoe UI"/>
                <a:cs typeface="Segoe UI"/>
              </a:rPr>
              <a:t> </a:t>
            </a:r>
            <a:r>
              <a:rPr sz="2750" spc="20" dirty="0">
                <a:latin typeface="Segoe UI"/>
                <a:cs typeface="Segoe UI"/>
              </a:rPr>
              <a:t>before</a:t>
            </a:r>
            <a:r>
              <a:rPr sz="2750" spc="30" dirty="0">
                <a:latin typeface="Segoe UI"/>
                <a:cs typeface="Segoe UI"/>
              </a:rPr>
              <a:t> </a:t>
            </a:r>
            <a:r>
              <a:rPr sz="2750" spc="25" dirty="0">
                <a:latin typeface="Segoe UI"/>
                <a:cs typeface="Segoe UI"/>
              </a:rPr>
              <a:t>data</a:t>
            </a:r>
            <a:r>
              <a:rPr sz="2750" spc="-80" dirty="0">
                <a:latin typeface="Segoe UI"/>
                <a:cs typeface="Segoe UI"/>
              </a:rPr>
              <a:t> </a:t>
            </a:r>
            <a:r>
              <a:rPr sz="2750" spc="20" dirty="0">
                <a:latin typeface="Segoe UI"/>
                <a:cs typeface="Segoe UI"/>
              </a:rPr>
              <a:t>modification:</a:t>
            </a:r>
            <a:endParaRPr sz="2750">
              <a:latin typeface="Segoe UI"/>
              <a:cs typeface="Segoe UI"/>
            </a:endParaRPr>
          </a:p>
          <a:p>
            <a:pPr marL="469900" lvl="1" indent="-172085">
              <a:lnSpc>
                <a:spcPct val="100000"/>
              </a:lnSpc>
              <a:spcBef>
                <a:spcPts val="655"/>
              </a:spcBef>
              <a:buClr>
                <a:srgbClr val="006FC0"/>
              </a:buClr>
              <a:buSzPct val="81250"/>
              <a:buFont typeface="Arial MT"/>
              <a:buChar char="•"/>
              <a:tabLst>
                <a:tab pos="470534" algn="l"/>
              </a:tabLst>
            </a:pPr>
            <a:r>
              <a:rPr sz="2400" dirty="0">
                <a:latin typeface="Segoe UI"/>
                <a:cs typeface="Segoe UI"/>
              </a:rPr>
              <a:t>Update</a:t>
            </a:r>
            <a:r>
              <a:rPr sz="2400" spc="-50" dirty="0">
                <a:latin typeface="Segoe UI"/>
                <a:cs typeface="Segoe UI"/>
              </a:rPr>
              <a:t> </a:t>
            </a:r>
            <a:r>
              <a:rPr sz="2400" spc="10" dirty="0">
                <a:latin typeface="Segoe UI"/>
                <a:cs typeface="Segoe UI"/>
              </a:rPr>
              <a:t>lock</a:t>
            </a:r>
            <a:r>
              <a:rPr sz="2400" spc="-60" dirty="0">
                <a:latin typeface="Segoe UI"/>
                <a:cs typeface="Segoe UI"/>
              </a:rPr>
              <a:t> </a:t>
            </a:r>
            <a:r>
              <a:rPr sz="2400" spc="5" dirty="0">
                <a:latin typeface="Segoe UI"/>
                <a:cs typeface="Segoe UI"/>
              </a:rPr>
              <a:t>on</a:t>
            </a:r>
            <a:r>
              <a:rPr sz="2400" dirty="0">
                <a:latin typeface="Segoe UI"/>
                <a:cs typeface="Segoe UI"/>
              </a:rPr>
              <a:t> affected</a:t>
            </a:r>
            <a:r>
              <a:rPr sz="2400" spc="-50" dirty="0">
                <a:latin typeface="Segoe UI"/>
                <a:cs typeface="Segoe UI"/>
              </a:rPr>
              <a:t> </a:t>
            </a:r>
            <a:r>
              <a:rPr sz="2400" dirty="0">
                <a:latin typeface="Segoe UI"/>
                <a:cs typeface="Segoe UI"/>
              </a:rPr>
              <a:t>rows</a:t>
            </a:r>
            <a:endParaRPr sz="2400">
              <a:latin typeface="Segoe UI"/>
              <a:cs typeface="Segoe UI"/>
            </a:endParaRPr>
          </a:p>
          <a:p>
            <a:pPr marL="469900" lvl="1" indent="-172085">
              <a:lnSpc>
                <a:spcPct val="100000"/>
              </a:lnSpc>
              <a:spcBef>
                <a:spcPts val="575"/>
              </a:spcBef>
              <a:buClr>
                <a:srgbClr val="006FC0"/>
              </a:buClr>
              <a:buSzPct val="81250"/>
              <a:buFont typeface="Arial MT"/>
              <a:buChar char="•"/>
              <a:tabLst>
                <a:tab pos="470534" algn="l"/>
              </a:tabLst>
            </a:pPr>
            <a:r>
              <a:rPr sz="2400" spc="5" dirty="0">
                <a:latin typeface="Segoe UI"/>
                <a:cs typeface="Segoe UI"/>
              </a:rPr>
              <a:t>Intent</a:t>
            </a:r>
            <a:r>
              <a:rPr sz="2400" spc="-50" dirty="0">
                <a:latin typeface="Segoe UI"/>
                <a:cs typeface="Segoe UI"/>
              </a:rPr>
              <a:t> </a:t>
            </a:r>
            <a:r>
              <a:rPr sz="2400" spc="5" dirty="0">
                <a:latin typeface="Segoe UI"/>
                <a:cs typeface="Segoe UI"/>
              </a:rPr>
              <a:t>exclusive</a:t>
            </a:r>
            <a:r>
              <a:rPr sz="2400" spc="-110" dirty="0">
                <a:latin typeface="Segoe UI"/>
                <a:cs typeface="Segoe UI"/>
              </a:rPr>
              <a:t> </a:t>
            </a:r>
            <a:r>
              <a:rPr sz="2400" spc="10" dirty="0">
                <a:latin typeface="Segoe UI"/>
                <a:cs typeface="Segoe UI"/>
              </a:rPr>
              <a:t>lock</a:t>
            </a:r>
            <a:r>
              <a:rPr sz="2400" spc="-50" dirty="0">
                <a:latin typeface="Segoe UI"/>
                <a:cs typeface="Segoe UI"/>
              </a:rPr>
              <a:t> </a:t>
            </a:r>
            <a:r>
              <a:rPr sz="2400" spc="5" dirty="0">
                <a:latin typeface="Segoe UI"/>
                <a:cs typeface="Segoe UI"/>
              </a:rPr>
              <a:t>on </a:t>
            </a:r>
            <a:r>
              <a:rPr sz="2400" dirty="0">
                <a:latin typeface="Segoe UI"/>
                <a:cs typeface="Segoe UI"/>
              </a:rPr>
              <a:t>pages</a:t>
            </a:r>
            <a:r>
              <a:rPr sz="2400" spc="-25" dirty="0">
                <a:latin typeface="Segoe UI"/>
                <a:cs typeface="Segoe UI"/>
              </a:rPr>
              <a:t> </a:t>
            </a:r>
            <a:r>
              <a:rPr sz="2400" dirty="0">
                <a:latin typeface="Segoe UI"/>
                <a:cs typeface="Segoe UI"/>
              </a:rPr>
              <a:t>table</a:t>
            </a:r>
            <a:endParaRPr sz="2400">
              <a:latin typeface="Segoe UI"/>
              <a:cs typeface="Segoe UI"/>
            </a:endParaRPr>
          </a:p>
          <a:p>
            <a:pPr marL="469900" lvl="1" indent="-172085">
              <a:lnSpc>
                <a:spcPct val="100000"/>
              </a:lnSpc>
              <a:spcBef>
                <a:spcPts val="650"/>
              </a:spcBef>
              <a:buClr>
                <a:srgbClr val="006FC0"/>
              </a:buClr>
              <a:buSzPct val="81250"/>
              <a:buFont typeface="Arial MT"/>
              <a:buChar char="•"/>
              <a:tabLst>
                <a:tab pos="470534" algn="l"/>
              </a:tabLst>
            </a:pPr>
            <a:r>
              <a:rPr sz="2400" spc="5" dirty="0">
                <a:latin typeface="Segoe UI"/>
                <a:cs typeface="Segoe UI"/>
              </a:rPr>
              <a:t>Intent</a:t>
            </a:r>
            <a:r>
              <a:rPr sz="2400" spc="-50" dirty="0">
                <a:latin typeface="Segoe UI"/>
                <a:cs typeface="Segoe UI"/>
              </a:rPr>
              <a:t> </a:t>
            </a:r>
            <a:r>
              <a:rPr sz="2400" spc="5" dirty="0">
                <a:latin typeface="Segoe UI"/>
                <a:cs typeface="Segoe UI"/>
              </a:rPr>
              <a:t>exclusive</a:t>
            </a:r>
            <a:r>
              <a:rPr sz="2400" spc="-114" dirty="0">
                <a:latin typeface="Segoe UI"/>
                <a:cs typeface="Segoe UI"/>
              </a:rPr>
              <a:t> </a:t>
            </a:r>
            <a:r>
              <a:rPr sz="2400" spc="10" dirty="0">
                <a:latin typeface="Segoe UI"/>
                <a:cs typeface="Segoe UI"/>
              </a:rPr>
              <a:t>lock</a:t>
            </a:r>
            <a:r>
              <a:rPr sz="2400" spc="-55" dirty="0">
                <a:latin typeface="Segoe UI"/>
                <a:cs typeface="Segoe UI"/>
              </a:rPr>
              <a:t> </a:t>
            </a:r>
            <a:r>
              <a:rPr sz="2400" spc="5" dirty="0">
                <a:latin typeface="Segoe UI"/>
                <a:cs typeface="Segoe UI"/>
              </a:rPr>
              <a:t>on </a:t>
            </a:r>
            <a:r>
              <a:rPr sz="2400" dirty="0">
                <a:latin typeface="Segoe UI"/>
                <a:cs typeface="Segoe UI"/>
              </a:rPr>
              <a:t>table</a:t>
            </a:r>
            <a:endParaRPr sz="2400">
              <a:latin typeface="Segoe UI"/>
              <a:cs typeface="Segoe UI"/>
            </a:endParaRPr>
          </a:p>
          <a:p>
            <a:pPr marL="469900" lvl="1" indent="-172085">
              <a:lnSpc>
                <a:spcPct val="100000"/>
              </a:lnSpc>
              <a:spcBef>
                <a:spcPts val="575"/>
              </a:spcBef>
              <a:buClr>
                <a:srgbClr val="006FC0"/>
              </a:buClr>
              <a:buSzPct val="81250"/>
              <a:buFont typeface="Arial MT"/>
              <a:buChar char="•"/>
              <a:tabLst>
                <a:tab pos="470534" algn="l"/>
              </a:tabLst>
            </a:pPr>
            <a:r>
              <a:rPr sz="2400" spc="-5" dirty="0">
                <a:latin typeface="Segoe UI"/>
                <a:cs typeface="Segoe UI"/>
              </a:rPr>
              <a:t>Shared</a:t>
            </a:r>
            <a:r>
              <a:rPr sz="2400" dirty="0">
                <a:latin typeface="Segoe UI"/>
                <a:cs typeface="Segoe UI"/>
              </a:rPr>
              <a:t> </a:t>
            </a:r>
            <a:r>
              <a:rPr sz="2400" spc="10" dirty="0">
                <a:latin typeface="Segoe UI"/>
                <a:cs typeface="Segoe UI"/>
              </a:rPr>
              <a:t>lock</a:t>
            </a:r>
            <a:r>
              <a:rPr sz="2400" spc="-65" dirty="0">
                <a:latin typeface="Segoe UI"/>
                <a:cs typeface="Segoe UI"/>
              </a:rPr>
              <a:t> </a:t>
            </a:r>
            <a:r>
              <a:rPr sz="2400" spc="5" dirty="0">
                <a:latin typeface="Segoe UI"/>
                <a:cs typeface="Segoe UI"/>
              </a:rPr>
              <a:t>on</a:t>
            </a:r>
            <a:r>
              <a:rPr sz="2400" spc="-15" dirty="0">
                <a:latin typeface="Segoe UI"/>
                <a:cs typeface="Segoe UI"/>
              </a:rPr>
              <a:t> </a:t>
            </a:r>
            <a:r>
              <a:rPr sz="2400" dirty="0">
                <a:latin typeface="Segoe UI"/>
                <a:cs typeface="Segoe UI"/>
              </a:rPr>
              <a:t>database</a:t>
            </a:r>
            <a:endParaRPr sz="2400">
              <a:latin typeface="Segoe UI"/>
              <a:cs typeface="Segoe UI"/>
            </a:endParaRPr>
          </a:p>
          <a:p>
            <a:pPr marL="184150" indent="-171450">
              <a:lnSpc>
                <a:spcPct val="100000"/>
              </a:lnSpc>
              <a:spcBef>
                <a:spcPts val="675"/>
              </a:spcBef>
              <a:buClr>
                <a:srgbClr val="006FC0"/>
              </a:buClr>
              <a:buSzPct val="92727"/>
              <a:buFont typeface="Arial MT"/>
              <a:buChar char="•"/>
              <a:tabLst>
                <a:tab pos="184150" algn="l"/>
              </a:tabLst>
            </a:pPr>
            <a:r>
              <a:rPr sz="2750" spc="20" dirty="0">
                <a:latin typeface="Segoe UI"/>
                <a:cs typeface="Segoe UI"/>
              </a:rPr>
              <a:t>Data</a:t>
            </a:r>
            <a:r>
              <a:rPr sz="2750" spc="-10" dirty="0">
                <a:latin typeface="Segoe UI"/>
                <a:cs typeface="Segoe UI"/>
              </a:rPr>
              <a:t> </a:t>
            </a:r>
            <a:r>
              <a:rPr sz="2750" spc="20" dirty="0">
                <a:latin typeface="Segoe UI"/>
                <a:cs typeface="Segoe UI"/>
              </a:rPr>
              <a:t>modification</a:t>
            </a:r>
            <a:r>
              <a:rPr sz="2750" spc="-10" dirty="0">
                <a:latin typeface="Segoe UI"/>
                <a:cs typeface="Segoe UI"/>
              </a:rPr>
              <a:t> </a:t>
            </a:r>
            <a:r>
              <a:rPr sz="2750" spc="10" dirty="0">
                <a:latin typeface="Segoe UI"/>
                <a:cs typeface="Segoe UI"/>
              </a:rPr>
              <a:t>locks:</a:t>
            </a:r>
            <a:endParaRPr sz="2750">
              <a:latin typeface="Segoe UI"/>
              <a:cs typeface="Segoe UI"/>
            </a:endParaRPr>
          </a:p>
          <a:p>
            <a:pPr marL="469900" lvl="1" indent="-172085">
              <a:lnSpc>
                <a:spcPct val="100000"/>
              </a:lnSpc>
              <a:spcBef>
                <a:spcPts val="580"/>
              </a:spcBef>
              <a:buClr>
                <a:srgbClr val="006FC0"/>
              </a:buClr>
              <a:buSzPct val="81250"/>
              <a:buFont typeface="Arial MT"/>
              <a:buChar char="•"/>
              <a:tabLst>
                <a:tab pos="470534" algn="l"/>
              </a:tabLst>
            </a:pPr>
            <a:r>
              <a:rPr sz="2400" dirty="0">
                <a:latin typeface="Segoe UI"/>
                <a:cs typeface="Segoe UI"/>
              </a:rPr>
              <a:t>Update</a:t>
            </a:r>
            <a:r>
              <a:rPr sz="2400" spc="-40" dirty="0">
                <a:latin typeface="Segoe UI"/>
                <a:cs typeface="Segoe UI"/>
              </a:rPr>
              <a:t> </a:t>
            </a:r>
            <a:r>
              <a:rPr sz="2400" spc="10" dirty="0">
                <a:latin typeface="Segoe UI"/>
                <a:cs typeface="Segoe UI"/>
              </a:rPr>
              <a:t>lock</a:t>
            </a:r>
            <a:r>
              <a:rPr sz="2400" spc="-45" dirty="0">
                <a:latin typeface="Segoe UI"/>
                <a:cs typeface="Segoe UI"/>
              </a:rPr>
              <a:t> </a:t>
            </a:r>
            <a:r>
              <a:rPr sz="2400" dirty="0">
                <a:latin typeface="Segoe UI"/>
                <a:cs typeface="Segoe UI"/>
              </a:rPr>
              <a:t>converted</a:t>
            </a:r>
            <a:r>
              <a:rPr sz="2400" spc="30" dirty="0">
                <a:latin typeface="Segoe UI"/>
                <a:cs typeface="Segoe UI"/>
              </a:rPr>
              <a:t> </a:t>
            </a:r>
            <a:r>
              <a:rPr sz="2400" dirty="0">
                <a:latin typeface="Segoe UI"/>
                <a:cs typeface="Segoe UI"/>
              </a:rPr>
              <a:t>to</a:t>
            </a:r>
            <a:r>
              <a:rPr sz="2400" spc="-40" dirty="0">
                <a:latin typeface="Segoe UI"/>
                <a:cs typeface="Segoe UI"/>
              </a:rPr>
              <a:t> </a:t>
            </a:r>
            <a:r>
              <a:rPr sz="2400" spc="-10" dirty="0">
                <a:latin typeface="Segoe UI"/>
                <a:cs typeface="Segoe UI"/>
              </a:rPr>
              <a:t>an</a:t>
            </a:r>
            <a:r>
              <a:rPr sz="2400" spc="15" dirty="0">
                <a:latin typeface="Segoe UI"/>
                <a:cs typeface="Segoe UI"/>
              </a:rPr>
              <a:t> </a:t>
            </a:r>
            <a:r>
              <a:rPr sz="2400" spc="5" dirty="0">
                <a:latin typeface="Segoe UI"/>
                <a:cs typeface="Segoe UI"/>
              </a:rPr>
              <a:t>exclusive</a:t>
            </a:r>
            <a:r>
              <a:rPr sz="2400" spc="-35" dirty="0">
                <a:latin typeface="Segoe UI"/>
                <a:cs typeface="Segoe UI"/>
              </a:rPr>
              <a:t> </a:t>
            </a:r>
            <a:r>
              <a:rPr sz="2400" spc="10" dirty="0">
                <a:latin typeface="Segoe UI"/>
                <a:cs typeface="Segoe UI"/>
              </a:rPr>
              <a:t>lock</a:t>
            </a:r>
            <a:r>
              <a:rPr sz="2400" spc="-50" dirty="0">
                <a:latin typeface="Segoe UI"/>
                <a:cs typeface="Segoe UI"/>
              </a:rPr>
              <a:t> </a:t>
            </a:r>
            <a:r>
              <a:rPr sz="2400" spc="5" dirty="0">
                <a:latin typeface="Segoe UI"/>
                <a:cs typeface="Segoe UI"/>
              </a:rPr>
              <a:t>on</a:t>
            </a:r>
            <a:r>
              <a:rPr sz="2400" spc="15" dirty="0">
                <a:latin typeface="Segoe UI"/>
                <a:cs typeface="Segoe UI"/>
              </a:rPr>
              <a:t> </a:t>
            </a:r>
            <a:r>
              <a:rPr sz="2400" dirty="0">
                <a:latin typeface="Segoe UI"/>
                <a:cs typeface="Segoe UI"/>
              </a:rPr>
              <a:t>affected</a:t>
            </a:r>
            <a:endParaRPr sz="2400">
              <a:latin typeface="Segoe UI"/>
              <a:cs typeface="Segoe UI"/>
            </a:endParaRPr>
          </a:p>
          <a:p>
            <a:pPr marL="469900">
              <a:lnSpc>
                <a:spcPct val="100000"/>
              </a:lnSpc>
              <a:spcBef>
                <a:spcPts val="45"/>
              </a:spcBef>
            </a:pPr>
            <a:r>
              <a:rPr sz="2400" dirty="0">
                <a:latin typeface="Segoe UI"/>
                <a:cs typeface="Segoe UI"/>
              </a:rPr>
              <a:t>rows</a:t>
            </a:r>
            <a:endParaRPr sz="2400">
              <a:latin typeface="Segoe UI"/>
              <a:cs typeface="Segoe UI"/>
            </a:endParaRPr>
          </a:p>
          <a:p>
            <a:pPr marL="469900" lvl="1" indent="-172085">
              <a:lnSpc>
                <a:spcPct val="100000"/>
              </a:lnSpc>
              <a:spcBef>
                <a:spcPts val="575"/>
              </a:spcBef>
              <a:buClr>
                <a:srgbClr val="006FC0"/>
              </a:buClr>
              <a:buSzPct val="81250"/>
              <a:buFont typeface="Arial MT"/>
              <a:buChar char="•"/>
              <a:tabLst>
                <a:tab pos="470534" algn="l"/>
              </a:tabLst>
            </a:pPr>
            <a:r>
              <a:rPr sz="2400" spc="5" dirty="0">
                <a:latin typeface="Segoe UI"/>
                <a:cs typeface="Segoe UI"/>
              </a:rPr>
              <a:t>Intent</a:t>
            </a:r>
            <a:r>
              <a:rPr sz="2400" spc="-50" dirty="0">
                <a:latin typeface="Segoe UI"/>
                <a:cs typeface="Segoe UI"/>
              </a:rPr>
              <a:t> </a:t>
            </a:r>
            <a:r>
              <a:rPr sz="2400" spc="5" dirty="0">
                <a:latin typeface="Segoe UI"/>
                <a:cs typeface="Segoe UI"/>
              </a:rPr>
              <a:t>exclusive</a:t>
            </a:r>
            <a:r>
              <a:rPr sz="2400" spc="-110" dirty="0">
                <a:latin typeface="Segoe UI"/>
                <a:cs typeface="Segoe UI"/>
              </a:rPr>
              <a:t> </a:t>
            </a:r>
            <a:r>
              <a:rPr sz="2400" spc="10" dirty="0">
                <a:latin typeface="Segoe UI"/>
                <a:cs typeface="Segoe UI"/>
              </a:rPr>
              <a:t>lock</a:t>
            </a:r>
            <a:r>
              <a:rPr sz="2400" spc="-50" dirty="0">
                <a:latin typeface="Segoe UI"/>
                <a:cs typeface="Segoe UI"/>
              </a:rPr>
              <a:t> </a:t>
            </a:r>
            <a:r>
              <a:rPr sz="2400" spc="5" dirty="0">
                <a:latin typeface="Segoe UI"/>
                <a:cs typeface="Segoe UI"/>
              </a:rPr>
              <a:t>on </a:t>
            </a:r>
            <a:r>
              <a:rPr sz="2400" dirty="0">
                <a:latin typeface="Segoe UI"/>
                <a:cs typeface="Segoe UI"/>
              </a:rPr>
              <a:t>pages</a:t>
            </a:r>
            <a:r>
              <a:rPr sz="2400" spc="-25" dirty="0">
                <a:latin typeface="Segoe UI"/>
                <a:cs typeface="Segoe UI"/>
              </a:rPr>
              <a:t> </a:t>
            </a:r>
            <a:r>
              <a:rPr sz="2400" dirty="0">
                <a:latin typeface="Segoe UI"/>
                <a:cs typeface="Segoe UI"/>
              </a:rPr>
              <a:t>table</a:t>
            </a:r>
            <a:endParaRPr sz="2400">
              <a:latin typeface="Segoe UI"/>
              <a:cs typeface="Segoe UI"/>
            </a:endParaRPr>
          </a:p>
          <a:p>
            <a:pPr marL="469900" lvl="1" indent="-172085">
              <a:lnSpc>
                <a:spcPct val="100000"/>
              </a:lnSpc>
              <a:spcBef>
                <a:spcPts val="575"/>
              </a:spcBef>
              <a:buClr>
                <a:srgbClr val="006FC0"/>
              </a:buClr>
              <a:buSzPct val="81250"/>
              <a:buFont typeface="Arial MT"/>
              <a:buChar char="•"/>
              <a:tabLst>
                <a:tab pos="470534" algn="l"/>
              </a:tabLst>
            </a:pPr>
            <a:r>
              <a:rPr sz="2400" spc="5" dirty="0">
                <a:latin typeface="Segoe UI"/>
                <a:cs typeface="Segoe UI"/>
              </a:rPr>
              <a:t>Intent</a:t>
            </a:r>
            <a:r>
              <a:rPr sz="2400" spc="-50" dirty="0">
                <a:latin typeface="Segoe UI"/>
                <a:cs typeface="Segoe UI"/>
              </a:rPr>
              <a:t> </a:t>
            </a:r>
            <a:r>
              <a:rPr sz="2400" spc="5" dirty="0">
                <a:latin typeface="Segoe UI"/>
                <a:cs typeface="Segoe UI"/>
              </a:rPr>
              <a:t>exclusive</a:t>
            </a:r>
            <a:r>
              <a:rPr sz="2400" spc="-114" dirty="0">
                <a:latin typeface="Segoe UI"/>
                <a:cs typeface="Segoe UI"/>
              </a:rPr>
              <a:t> </a:t>
            </a:r>
            <a:r>
              <a:rPr sz="2400" spc="10" dirty="0">
                <a:latin typeface="Segoe UI"/>
                <a:cs typeface="Segoe UI"/>
              </a:rPr>
              <a:t>lock</a:t>
            </a:r>
            <a:r>
              <a:rPr sz="2400" spc="-55" dirty="0">
                <a:latin typeface="Segoe UI"/>
                <a:cs typeface="Segoe UI"/>
              </a:rPr>
              <a:t> </a:t>
            </a:r>
            <a:r>
              <a:rPr sz="2400" spc="5" dirty="0">
                <a:latin typeface="Segoe UI"/>
                <a:cs typeface="Segoe UI"/>
              </a:rPr>
              <a:t>on </a:t>
            </a:r>
            <a:r>
              <a:rPr sz="2400" dirty="0">
                <a:latin typeface="Segoe UI"/>
                <a:cs typeface="Segoe UI"/>
              </a:rPr>
              <a:t>table</a:t>
            </a:r>
            <a:endParaRPr sz="2400">
              <a:latin typeface="Segoe UI"/>
              <a:cs typeface="Segoe UI"/>
            </a:endParaRPr>
          </a:p>
          <a:p>
            <a:pPr marL="469900" lvl="1" indent="-172085">
              <a:lnSpc>
                <a:spcPct val="100000"/>
              </a:lnSpc>
              <a:spcBef>
                <a:spcPts val="650"/>
              </a:spcBef>
              <a:buClr>
                <a:srgbClr val="006FC0"/>
              </a:buClr>
              <a:buSzPct val="81250"/>
              <a:buFont typeface="Arial MT"/>
              <a:buChar char="•"/>
              <a:tabLst>
                <a:tab pos="470534" algn="l"/>
              </a:tabLst>
            </a:pPr>
            <a:r>
              <a:rPr sz="2400" spc="-5" dirty="0">
                <a:latin typeface="Segoe UI"/>
                <a:cs typeface="Segoe UI"/>
              </a:rPr>
              <a:t>Shared</a:t>
            </a:r>
            <a:r>
              <a:rPr sz="2400" dirty="0">
                <a:latin typeface="Segoe UI"/>
                <a:cs typeface="Segoe UI"/>
              </a:rPr>
              <a:t> </a:t>
            </a:r>
            <a:r>
              <a:rPr sz="2400" spc="10" dirty="0">
                <a:latin typeface="Segoe UI"/>
                <a:cs typeface="Segoe UI"/>
              </a:rPr>
              <a:t>lock</a:t>
            </a:r>
            <a:r>
              <a:rPr sz="2400" spc="-65" dirty="0">
                <a:latin typeface="Segoe UI"/>
                <a:cs typeface="Segoe UI"/>
              </a:rPr>
              <a:t> </a:t>
            </a:r>
            <a:r>
              <a:rPr sz="2400" spc="5" dirty="0">
                <a:latin typeface="Segoe UI"/>
                <a:cs typeface="Segoe UI"/>
              </a:rPr>
              <a:t>on</a:t>
            </a:r>
            <a:r>
              <a:rPr sz="2400" spc="-10" dirty="0">
                <a:latin typeface="Segoe UI"/>
                <a:cs typeface="Segoe UI"/>
              </a:rPr>
              <a:t> </a:t>
            </a:r>
            <a:r>
              <a:rPr sz="2400" dirty="0">
                <a:latin typeface="Segoe UI"/>
                <a:cs typeface="Segoe UI"/>
              </a:rPr>
              <a:t>database</a:t>
            </a:r>
            <a:endParaRPr sz="2400">
              <a:latin typeface="Segoe UI"/>
              <a:cs typeface="Segoe UI"/>
            </a:endParaRP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136140" cy="449580"/>
          </a:xfrm>
          <a:prstGeom prst="rect">
            <a:avLst/>
          </a:prstGeom>
        </p:spPr>
        <p:txBody>
          <a:bodyPr vert="horz" wrap="square" lIns="0" tIns="16510" rIns="0" bIns="0" rtlCol="0">
            <a:spAutoFit/>
          </a:bodyPr>
          <a:lstStyle/>
          <a:p>
            <a:pPr marL="12700">
              <a:lnSpc>
                <a:spcPct val="100000"/>
              </a:lnSpc>
              <a:spcBef>
                <a:spcPts val="130"/>
              </a:spcBef>
            </a:pPr>
            <a:r>
              <a:rPr dirty="0"/>
              <a:t>Locking</a:t>
            </a:r>
            <a:r>
              <a:rPr spc="25" dirty="0"/>
              <a:t> </a:t>
            </a:r>
            <a:r>
              <a:rPr spc="10" dirty="0"/>
              <a:t>Hints</a:t>
            </a:r>
          </a:p>
        </p:txBody>
      </p:sp>
      <p:sp>
        <p:nvSpPr>
          <p:cNvPr id="3" name="object 3"/>
          <p:cNvSpPr txBox="1"/>
          <p:nvPr/>
        </p:nvSpPr>
        <p:spPr>
          <a:xfrm>
            <a:off x="346392" y="936294"/>
            <a:ext cx="8188008" cy="4515916"/>
          </a:xfrm>
          <a:prstGeom prst="rect">
            <a:avLst/>
          </a:prstGeom>
        </p:spPr>
        <p:txBody>
          <a:bodyPr vert="horz" wrap="square" lIns="0" tIns="122555" rIns="0" bIns="0" rtlCol="0">
            <a:spAutoFit/>
          </a:bodyPr>
          <a:lstStyle/>
          <a:p>
            <a:pPr algn="l">
              <a:lnSpc>
                <a:spcPct val="150000"/>
              </a:lnSpc>
            </a:pPr>
            <a:r>
              <a:rPr lang="en-GB" sz="1600" b="0" i="0" u="none" strike="noStrike" baseline="0" dirty="0">
                <a:latin typeface="Segoe"/>
              </a:rPr>
              <a:t>There might be instances where you need to influence locking </a:t>
            </a:r>
            <a:r>
              <a:rPr lang="en-GB" sz="1600" b="0" i="0" u="none" strike="noStrike" baseline="0" dirty="0" err="1">
                <a:latin typeface="Segoe"/>
              </a:rPr>
              <a:t>behavior</a:t>
            </a:r>
            <a:r>
              <a:rPr lang="en-GB" sz="1600" b="0" i="0" u="none" strike="noStrike" baseline="0" dirty="0">
                <a:latin typeface="Segoe"/>
              </a:rPr>
              <a:t>; several table hints are available that help you adjust the locking of individual tables during a single Transact-SQL statement. You can use hints to influence:</a:t>
            </a:r>
          </a:p>
          <a:p>
            <a:pPr algn="l">
              <a:lnSpc>
                <a:spcPct val="150000"/>
              </a:lnSpc>
            </a:pPr>
            <a:r>
              <a:rPr lang="en-GB" sz="1600" b="0" i="0" u="none" strike="noStrike" baseline="0" dirty="0">
                <a:latin typeface="Segoe"/>
              </a:rPr>
              <a:t>The mode of any locks acquired on a table.  The transaction isolation level applied to a table.</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Table hints are applied by including a WITH command after the name of the table for which you want to influence locking in the FROM clause of a Transact-SQL statement.</a:t>
            </a:r>
          </a:p>
          <a:p>
            <a:pPr algn="l">
              <a:lnSpc>
                <a:spcPct val="150000"/>
              </a:lnSpc>
            </a:pPr>
            <a:endParaRPr lang="en-GB" sz="1600" b="0" i="0" u="none" strike="noStrike" baseline="0" dirty="0">
              <a:latin typeface="Segoe"/>
            </a:endParaRPr>
          </a:p>
          <a:p>
            <a:pPr algn="l">
              <a:lnSpc>
                <a:spcPct val="150000"/>
              </a:lnSpc>
            </a:pPr>
            <a:r>
              <a:rPr lang="fr-FR" sz="1600" b="1" i="0" u="none" strike="noStrike" baseline="0" dirty="0">
                <a:latin typeface="Segoe-Bold"/>
              </a:rPr>
              <a:t>Table </a:t>
            </a:r>
            <a:r>
              <a:rPr lang="fr-FR" sz="1600" b="1" i="0" u="none" strike="noStrike" baseline="0" dirty="0" err="1">
                <a:latin typeface="Segoe-Bold"/>
              </a:rPr>
              <a:t>Hint</a:t>
            </a:r>
            <a:r>
              <a:rPr lang="fr-FR" sz="1600" b="1" i="0" u="none" strike="noStrike" baseline="0" dirty="0">
                <a:latin typeface="Segoe-Bold"/>
              </a:rPr>
              <a:t> Example</a:t>
            </a:r>
          </a:p>
          <a:p>
            <a:pPr algn="l">
              <a:lnSpc>
                <a:spcPct val="150000"/>
              </a:lnSpc>
            </a:pPr>
            <a:r>
              <a:rPr lang="fr-FR" sz="1600" b="0" i="0" u="none" strike="noStrike" baseline="0" dirty="0">
                <a:latin typeface="LucidaSans-Typewriter"/>
              </a:rPr>
              <a:t>…</a:t>
            </a:r>
          </a:p>
          <a:p>
            <a:pPr algn="l">
              <a:lnSpc>
                <a:spcPct val="150000"/>
              </a:lnSpc>
            </a:pPr>
            <a:r>
              <a:rPr lang="en-GB" sz="1600" b="0" i="0" u="none" strike="noStrike" baseline="0" dirty="0">
                <a:latin typeface="LucidaSans-Typewriter"/>
              </a:rPr>
              <a:t>FROM &lt;table name&gt; WITH (&lt;table hint&gt; [,&lt;table hint&gt;])</a:t>
            </a:r>
            <a:endParaRPr sz="1600" dirty="0">
              <a:latin typeface="Segoe UI"/>
              <a:cs typeface="Segoe UI"/>
            </a:endParaRP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136140" cy="449580"/>
          </a:xfrm>
          <a:prstGeom prst="rect">
            <a:avLst/>
          </a:prstGeom>
        </p:spPr>
        <p:txBody>
          <a:bodyPr vert="horz" wrap="square" lIns="0" tIns="16510" rIns="0" bIns="0" rtlCol="0">
            <a:spAutoFit/>
          </a:bodyPr>
          <a:lstStyle/>
          <a:p>
            <a:pPr marL="12700">
              <a:lnSpc>
                <a:spcPct val="100000"/>
              </a:lnSpc>
              <a:spcBef>
                <a:spcPts val="130"/>
              </a:spcBef>
            </a:pPr>
            <a:r>
              <a:rPr dirty="0"/>
              <a:t>Locking</a:t>
            </a:r>
            <a:r>
              <a:rPr spc="25" dirty="0"/>
              <a:t> </a:t>
            </a:r>
            <a:r>
              <a:rPr spc="10" dirty="0"/>
              <a:t>Hints</a:t>
            </a:r>
          </a:p>
        </p:txBody>
      </p:sp>
      <p:sp>
        <p:nvSpPr>
          <p:cNvPr id="3" name="object 3"/>
          <p:cNvSpPr txBox="1"/>
          <p:nvPr/>
        </p:nvSpPr>
        <p:spPr>
          <a:xfrm>
            <a:off x="346392" y="936294"/>
            <a:ext cx="8416608" cy="5623912"/>
          </a:xfrm>
          <a:prstGeom prst="rect">
            <a:avLst/>
          </a:prstGeom>
        </p:spPr>
        <p:txBody>
          <a:bodyPr vert="horz" wrap="square" lIns="0" tIns="122555" rIns="0" bIns="0" rtlCol="0">
            <a:spAutoFit/>
          </a:bodyPr>
          <a:lstStyle/>
          <a:p>
            <a:pPr algn="l">
              <a:lnSpc>
                <a:spcPct val="150000"/>
              </a:lnSpc>
            </a:pPr>
            <a:r>
              <a:rPr lang="fr-FR" sz="1600" b="1" i="0" u="none" strike="noStrike" baseline="0" dirty="0" err="1">
                <a:latin typeface="Segoe-Bold"/>
              </a:rPr>
              <a:t>Hints</a:t>
            </a:r>
            <a:r>
              <a:rPr lang="fr-FR" sz="1600" b="1" i="0" u="none" strike="noStrike" baseline="0" dirty="0">
                <a:latin typeface="Segoe-Bold"/>
              </a:rPr>
              <a:t> </a:t>
            </a:r>
            <a:r>
              <a:rPr lang="fr-FR" sz="1600" b="1" i="0" u="none" strike="noStrike" baseline="0" dirty="0" err="1">
                <a:latin typeface="Segoe-Bold"/>
              </a:rPr>
              <a:t>Affecting</a:t>
            </a:r>
            <a:r>
              <a:rPr lang="fr-FR" sz="1600" b="1" i="0" u="none" strike="noStrike" baseline="0" dirty="0">
                <a:latin typeface="Segoe-Bold"/>
              </a:rPr>
              <a:t> Lock Mode</a:t>
            </a:r>
          </a:p>
          <a:p>
            <a:pPr algn="l">
              <a:lnSpc>
                <a:spcPct val="150000"/>
              </a:lnSpc>
            </a:pPr>
            <a:r>
              <a:rPr lang="en-GB" sz="1600" b="0" i="0" u="none" strike="noStrike" baseline="0" dirty="0">
                <a:latin typeface="Segoe"/>
              </a:rPr>
              <a:t>The following hints affect the lock mode acquired by a Transact-SQL statement:</a:t>
            </a:r>
          </a:p>
          <a:p>
            <a:pPr marL="285750" indent="-285750" algn="l">
              <a:lnSpc>
                <a:spcPct val="150000"/>
              </a:lnSpc>
              <a:buFont typeface="Arial" panose="020B0604020202020204" pitchFamily="34" charset="0"/>
              <a:buChar char="•"/>
            </a:pPr>
            <a:r>
              <a:rPr lang="en-GB" sz="1600" b="0" i="0" u="none" strike="noStrike" baseline="0" dirty="0">
                <a:latin typeface="Segoe"/>
              </a:rPr>
              <a:t>ROWLOCK</a:t>
            </a:r>
          </a:p>
          <a:p>
            <a:pPr marL="285750" indent="-285750" algn="l">
              <a:lnSpc>
                <a:spcPct val="150000"/>
              </a:lnSpc>
              <a:buFont typeface="Arial" panose="020B0604020202020204" pitchFamily="34" charset="0"/>
              <a:buChar char="•"/>
            </a:pPr>
            <a:r>
              <a:rPr lang="en-GB" sz="1600" b="0" i="0" u="none" strike="noStrike" baseline="0" dirty="0">
                <a:latin typeface="Segoe"/>
              </a:rPr>
              <a:t>PAGLOCK</a:t>
            </a:r>
          </a:p>
          <a:p>
            <a:pPr marL="285750" indent="-285750" algn="l">
              <a:lnSpc>
                <a:spcPct val="150000"/>
              </a:lnSpc>
              <a:buFont typeface="Arial" panose="020B0604020202020204" pitchFamily="34" charset="0"/>
              <a:buChar char="•"/>
            </a:pPr>
            <a:r>
              <a:rPr lang="en-GB" sz="1600" b="0" i="0" u="none" strike="noStrike" baseline="0" dirty="0">
                <a:latin typeface="Segoe"/>
              </a:rPr>
              <a:t>TABLOCK</a:t>
            </a:r>
          </a:p>
          <a:p>
            <a:pPr marL="285750" indent="-285750" algn="l">
              <a:lnSpc>
                <a:spcPct val="150000"/>
              </a:lnSpc>
              <a:buFont typeface="Arial" panose="020B0604020202020204" pitchFamily="34" charset="0"/>
              <a:buChar char="•"/>
            </a:pPr>
            <a:r>
              <a:rPr lang="en-GB" sz="1600" b="0" i="0" u="none" strike="noStrike" baseline="0" dirty="0">
                <a:latin typeface="Segoe"/>
              </a:rPr>
              <a:t>TABLOCKX</a:t>
            </a:r>
          </a:p>
          <a:p>
            <a:pPr marL="285750" indent="-285750" algn="l">
              <a:lnSpc>
                <a:spcPct val="150000"/>
              </a:lnSpc>
              <a:buFont typeface="Arial" panose="020B0604020202020204" pitchFamily="34" charset="0"/>
              <a:buChar char="•"/>
            </a:pPr>
            <a:r>
              <a:rPr lang="en-GB" sz="1600" b="0" i="0" u="none" strike="noStrike" baseline="0" dirty="0">
                <a:latin typeface="Segoe"/>
              </a:rPr>
              <a:t>UPDLOCK</a:t>
            </a:r>
          </a:p>
          <a:p>
            <a:pPr marL="285750" indent="-285750" algn="l">
              <a:lnSpc>
                <a:spcPct val="150000"/>
              </a:lnSpc>
              <a:buFont typeface="Arial" panose="020B0604020202020204" pitchFamily="34" charset="0"/>
              <a:buChar char="•"/>
            </a:pPr>
            <a:r>
              <a:rPr lang="en-GB" sz="1600" b="0" i="0" u="none" strike="noStrike" baseline="0" dirty="0">
                <a:latin typeface="Segoe"/>
              </a:rPr>
              <a:t>XLOCK</a:t>
            </a:r>
          </a:p>
          <a:p>
            <a:pPr algn="l">
              <a:lnSpc>
                <a:spcPct val="150000"/>
              </a:lnSpc>
            </a:pPr>
            <a:r>
              <a:rPr lang="en-GB" sz="1600" b="1" i="0" u="none" strike="noStrike" baseline="0" dirty="0">
                <a:latin typeface="Segoe-Bold"/>
              </a:rPr>
              <a:t>Hints Affecting Table Isolation Level</a:t>
            </a:r>
          </a:p>
          <a:p>
            <a:pPr marL="285750" indent="-285750" algn="l">
              <a:lnSpc>
                <a:spcPct val="150000"/>
              </a:lnSpc>
              <a:buFont typeface="Arial" panose="020B0604020202020204" pitchFamily="34" charset="0"/>
              <a:buChar char="•"/>
            </a:pPr>
            <a:r>
              <a:rPr lang="en-GB" sz="1600" b="0" i="0" u="none" strike="noStrike" baseline="0" dirty="0">
                <a:latin typeface="Segoe"/>
              </a:rPr>
              <a:t>READCOMMITTED</a:t>
            </a:r>
          </a:p>
          <a:p>
            <a:pPr marL="285750" indent="-285750" algn="l">
              <a:lnSpc>
                <a:spcPct val="150000"/>
              </a:lnSpc>
              <a:buFont typeface="Arial" panose="020B0604020202020204" pitchFamily="34" charset="0"/>
              <a:buChar char="•"/>
            </a:pPr>
            <a:r>
              <a:rPr lang="en-GB" sz="1600" b="0" i="0" u="none" strike="noStrike" baseline="0" dirty="0">
                <a:latin typeface="Segoe"/>
              </a:rPr>
              <a:t>READCOMMITTEDLOCK</a:t>
            </a:r>
          </a:p>
          <a:p>
            <a:pPr marL="285750" indent="-285750" algn="l">
              <a:lnSpc>
                <a:spcPct val="150000"/>
              </a:lnSpc>
              <a:buFont typeface="Arial" panose="020B0604020202020204" pitchFamily="34" charset="0"/>
              <a:buChar char="•"/>
            </a:pPr>
            <a:r>
              <a:rPr lang="en-GB" sz="1600" b="0" i="0" u="none" strike="noStrike" baseline="0" dirty="0">
                <a:latin typeface="Segoe"/>
              </a:rPr>
              <a:t>READUNCOMMITTED or NOLOCK</a:t>
            </a:r>
          </a:p>
          <a:p>
            <a:pPr marL="285750" indent="-285750" algn="l">
              <a:lnSpc>
                <a:spcPct val="150000"/>
              </a:lnSpc>
              <a:buFont typeface="Arial" panose="020B0604020202020204" pitchFamily="34" charset="0"/>
              <a:buChar char="•"/>
            </a:pPr>
            <a:r>
              <a:rPr lang="en-GB" sz="1600" b="0" i="0" u="none" strike="noStrike" baseline="0" dirty="0">
                <a:latin typeface="Segoe"/>
              </a:rPr>
              <a:t>REPEATABLEREAD</a:t>
            </a:r>
          </a:p>
          <a:p>
            <a:pPr marL="285750" indent="-285750" algn="l">
              <a:lnSpc>
                <a:spcPct val="150000"/>
              </a:lnSpc>
              <a:buFont typeface="Arial" panose="020B0604020202020204" pitchFamily="34" charset="0"/>
              <a:buChar char="•"/>
            </a:pPr>
            <a:r>
              <a:rPr lang="en-GB" sz="1600" b="0" i="0" u="none" strike="noStrike" baseline="0" dirty="0">
                <a:latin typeface="Segoe"/>
              </a:rPr>
              <a:t>SERIALIZABLE or HOLDLOCK</a:t>
            </a:r>
          </a:p>
          <a:p>
            <a:pPr marL="285750" indent="-285750" algn="l">
              <a:lnSpc>
                <a:spcPct val="150000"/>
              </a:lnSpc>
              <a:buFont typeface="Arial" panose="020B0604020202020204" pitchFamily="34" charset="0"/>
              <a:buChar char="•"/>
            </a:pPr>
            <a:r>
              <a:rPr lang="en-GB" sz="1600" b="0" i="0" u="none" strike="noStrike" baseline="0" dirty="0">
                <a:latin typeface="Segoe"/>
              </a:rPr>
              <a:t>READPAST</a:t>
            </a:r>
            <a:endParaRPr sz="1400" dirty="0">
              <a:latin typeface="Segoe UI"/>
              <a:cs typeface="Segoe UI"/>
            </a:endParaRPr>
          </a:p>
        </p:txBody>
      </p:sp>
    </p:spTree>
    <p:extLst>
      <p:ext uri="{BB962C8B-B14F-4D97-AF65-F5344CB8AC3E}">
        <p14:creationId xmlns:p14="http://schemas.microsoft.com/office/powerpoint/2010/main" val="2332893166"/>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915920" cy="449580"/>
          </a:xfrm>
          <a:prstGeom prst="rect">
            <a:avLst/>
          </a:prstGeom>
        </p:spPr>
        <p:txBody>
          <a:bodyPr vert="horz" wrap="square" lIns="0" tIns="16510" rIns="0" bIns="0" rtlCol="0">
            <a:spAutoFit/>
          </a:bodyPr>
          <a:lstStyle/>
          <a:p>
            <a:pPr marL="12700">
              <a:lnSpc>
                <a:spcPct val="100000"/>
              </a:lnSpc>
              <a:spcBef>
                <a:spcPts val="130"/>
              </a:spcBef>
            </a:pPr>
            <a:r>
              <a:rPr spc="10" dirty="0"/>
              <a:t>Deadlock</a:t>
            </a:r>
            <a:r>
              <a:rPr spc="-10" dirty="0"/>
              <a:t> </a:t>
            </a:r>
            <a:r>
              <a:rPr spc="10" dirty="0"/>
              <a:t>Internals</a:t>
            </a:r>
          </a:p>
        </p:txBody>
      </p:sp>
      <p:sp>
        <p:nvSpPr>
          <p:cNvPr id="3" name="object 3"/>
          <p:cNvSpPr txBox="1"/>
          <p:nvPr/>
        </p:nvSpPr>
        <p:spPr>
          <a:xfrm>
            <a:off x="538162" y="951275"/>
            <a:ext cx="7916545" cy="4129015"/>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A deadlock occurs when two or more transactions block one another by attempting to acquire a lock on a resource that is already locked by the other transaction(s) with an incompatible lock mode.</a:t>
            </a:r>
          </a:p>
          <a:p>
            <a:pPr algn="l">
              <a:lnSpc>
                <a:spcPct val="150000"/>
              </a:lnSpc>
            </a:pPr>
            <a:r>
              <a:rPr lang="en-GB" sz="1600" b="0" i="0" u="none" strike="noStrike" baseline="0" dirty="0">
                <a:latin typeface="Segoe"/>
              </a:rPr>
              <a:t>For </a:t>
            </a:r>
            <a:r>
              <a:rPr lang="fr-FR" sz="1600" b="0" i="0" u="none" strike="noStrike" baseline="0" dirty="0" err="1">
                <a:latin typeface="Segoe"/>
              </a:rPr>
              <a:t>example</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Transaction A acquires a shared lock on table </a:t>
            </a:r>
            <a:r>
              <a:rPr lang="fr-FR" sz="1600" b="0" i="0" u="none" strike="noStrike" baseline="0" dirty="0">
                <a:latin typeface="Segoe"/>
              </a:rPr>
              <a:t>T1.</a:t>
            </a:r>
          </a:p>
          <a:p>
            <a:pPr marL="285750" indent="-285750" algn="l">
              <a:lnSpc>
                <a:spcPct val="150000"/>
              </a:lnSpc>
              <a:buFont typeface="Arial" panose="020B0604020202020204" pitchFamily="34" charset="0"/>
              <a:buChar char="•"/>
            </a:pPr>
            <a:r>
              <a:rPr lang="en-GB" sz="1600" b="0" i="0" u="none" strike="noStrike" baseline="0" dirty="0">
                <a:latin typeface="Segoe"/>
              </a:rPr>
              <a:t>Transaction B acquires a shared lock on table </a:t>
            </a:r>
            <a:r>
              <a:rPr lang="fr-FR" sz="1600" b="0" i="0" u="none" strike="noStrike" baseline="0" dirty="0">
                <a:latin typeface="Segoe"/>
              </a:rPr>
              <a:t>T2.</a:t>
            </a:r>
          </a:p>
          <a:p>
            <a:pPr marL="285750" indent="-285750" algn="l">
              <a:lnSpc>
                <a:spcPct val="150000"/>
              </a:lnSpc>
              <a:buFont typeface="Arial" panose="020B0604020202020204" pitchFamily="34" charset="0"/>
              <a:buChar char="•"/>
            </a:pPr>
            <a:r>
              <a:rPr lang="en-GB" sz="1600" b="0" i="0" u="none" strike="noStrike" baseline="0" dirty="0">
                <a:latin typeface="Segoe"/>
              </a:rPr>
              <a:t>Transaction A requests an exclusive lock on table T2. It waits on transaction B to release the shared lock it holds on table T2.</a:t>
            </a:r>
          </a:p>
          <a:p>
            <a:pPr marL="285750" indent="-285750" algn="l">
              <a:lnSpc>
                <a:spcPct val="150000"/>
              </a:lnSpc>
              <a:buFont typeface="Arial" panose="020B0604020202020204" pitchFamily="34" charset="0"/>
              <a:buChar char="•"/>
            </a:pPr>
            <a:r>
              <a:rPr lang="en-GB" sz="1600" b="0" i="0" u="none" strike="noStrike" baseline="0" dirty="0">
                <a:latin typeface="Segoe"/>
              </a:rPr>
              <a:t>Transaction B requests an exclusive lock on table T1. It waits on transaction A to release the shared lock it holds on Table T1. A deadlock has occurred.</a:t>
            </a:r>
          </a:p>
          <a:p>
            <a:pPr algn="l">
              <a:lnSpc>
                <a:spcPct val="150000"/>
              </a:lnSpc>
            </a:pPr>
            <a:r>
              <a:rPr lang="en-GB" sz="1600" b="0" i="0" u="none" strike="noStrike" baseline="0" dirty="0">
                <a:latin typeface="Segoe"/>
              </a:rPr>
              <a:t>Without intervention, a deadlock will continue indefinitely.</a:t>
            </a:r>
            <a:endParaRPr sz="2400" dirty="0">
              <a:latin typeface="Segoe UI"/>
              <a:cs typeface="Segoe U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244080" cy="43986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Allocation</a:t>
            </a:r>
            <a:r>
              <a:rPr sz="2750" spc="-10" dirty="0">
                <a:solidFill>
                  <a:srgbClr val="FFFFFF"/>
                </a:solidFill>
                <a:latin typeface="Segoe UI"/>
                <a:cs typeface="Segoe UI"/>
              </a:rPr>
              <a:t> </a:t>
            </a:r>
            <a:r>
              <a:rPr sz="2750" spc="15" dirty="0">
                <a:solidFill>
                  <a:srgbClr val="FFFFFF"/>
                </a:solidFill>
                <a:latin typeface="Segoe UI"/>
                <a:cs typeface="Segoe UI"/>
              </a:rPr>
              <a:t>Bitmaps</a:t>
            </a:r>
            <a:r>
              <a:rPr sz="2750" spc="10" dirty="0">
                <a:solidFill>
                  <a:srgbClr val="FFFFFF"/>
                </a:solidFill>
                <a:latin typeface="Segoe UI"/>
                <a:cs typeface="Segoe UI"/>
              </a:rPr>
              <a:t> </a:t>
            </a:r>
            <a:r>
              <a:rPr sz="2750" spc="15" dirty="0">
                <a:solidFill>
                  <a:srgbClr val="FFFFFF"/>
                </a:solidFill>
                <a:latin typeface="Segoe UI"/>
                <a:cs typeface="Segoe UI"/>
              </a:rPr>
              <a:t>and</a:t>
            </a:r>
            <a:r>
              <a:rPr sz="2750" dirty="0">
                <a:solidFill>
                  <a:srgbClr val="FFFFFF"/>
                </a:solidFill>
                <a:latin typeface="Segoe UI"/>
                <a:cs typeface="Segoe UI"/>
              </a:rPr>
              <a:t> </a:t>
            </a:r>
            <a:r>
              <a:rPr sz="2750" spc="10" dirty="0">
                <a:solidFill>
                  <a:srgbClr val="FFFFFF"/>
                </a:solidFill>
                <a:latin typeface="Segoe UI"/>
                <a:cs typeface="Segoe UI"/>
              </a:rPr>
              <a:t>Special</a:t>
            </a:r>
            <a:r>
              <a:rPr sz="2750" spc="65" dirty="0">
                <a:solidFill>
                  <a:srgbClr val="FFFFFF"/>
                </a:solidFill>
                <a:latin typeface="Segoe UI"/>
                <a:cs typeface="Segoe UI"/>
              </a:rPr>
              <a:t> </a:t>
            </a:r>
            <a:r>
              <a:rPr sz="2750" spc="15" dirty="0">
                <a:solidFill>
                  <a:srgbClr val="FFFFFF"/>
                </a:solidFill>
                <a:latin typeface="Segoe UI"/>
                <a:cs typeface="Segoe UI"/>
              </a:rPr>
              <a:t>Pages</a:t>
            </a:r>
            <a:endParaRPr sz="2750" dirty="0">
              <a:latin typeface="Segoe UI"/>
              <a:cs typeface="Segoe UI"/>
            </a:endParaRPr>
          </a:p>
        </p:txBody>
      </p:sp>
      <p:sp>
        <p:nvSpPr>
          <p:cNvPr id="4" name="Text Placeholder 3">
            <a:extLst>
              <a:ext uri="{FF2B5EF4-FFF2-40B4-BE49-F238E27FC236}">
                <a16:creationId xmlns:a16="http://schemas.microsoft.com/office/drawing/2014/main" id="{2E636E40-9E62-0B87-EC41-B352A1094400}"/>
              </a:ext>
            </a:extLst>
          </p:cNvPr>
          <p:cNvSpPr>
            <a:spLocks noGrp="1"/>
          </p:cNvSpPr>
          <p:nvPr>
            <p:ph type="body" idx="1"/>
          </p:nvPr>
        </p:nvSpPr>
        <p:spPr>
          <a:xfrm>
            <a:off x="681723" y="2076450"/>
            <a:ext cx="7920355" cy="1437509"/>
          </a:xfrm>
        </p:spPr>
        <p:txBody>
          <a:bodyPr/>
          <a:lstStyle/>
          <a:p>
            <a:pPr algn="l">
              <a:lnSpc>
                <a:spcPct val="150000"/>
              </a:lnSpc>
            </a:pPr>
            <a:r>
              <a:rPr lang="en-GB" sz="1600" b="0" i="0" u="none" strike="noStrike" baseline="0" dirty="0">
                <a:latin typeface="Segoe"/>
              </a:rPr>
              <a:t>When a new object is created, SQL Server allocates the first eight pages from mixed extents. The subsequent space allocations for the object are then completed with uniform extents. SQL Server uses special pages to track the extent </a:t>
            </a:r>
            <a:r>
              <a:rPr lang="fr-FR" sz="1600" b="0" i="0" u="none" strike="noStrike" baseline="0" dirty="0">
                <a:latin typeface="Segoe"/>
              </a:rPr>
              <a:t>allocation—</a:t>
            </a:r>
            <a:r>
              <a:rPr lang="fr-FR" sz="1600" b="0" i="0" u="none" strike="noStrike" baseline="0" dirty="0" err="1">
                <a:latin typeface="Segoe"/>
              </a:rPr>
              <a:t>called</a:t>
            </a:r>
            <a:r>
              <a:rPr lang="fr-FR" sz="1600" b="0" i="0" u="none" strike="noStrike" baseline="0" dirty="0">
                <a:latin typeface="Segoe"/>
              </a:rPr>
              <a:t> allocation bitmaps.</a:t>
            </a:r>
            <a:endParaRPr lang="fr-FR" sz="1600" dirty="0"/>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915920" cy="449580"/>
          </a:xfrm>
          <a:prstGeom prst="rect">
            <a:avLst/>
          </a:prstGeom>
        </p:spPr>
        <p:txBody>
          <a:bodyPr vert="horz" wrap="square" lIns="0" tIns="16510" rIns="0" bIns="0" rtlCol="0">
            <a:spAutoFit/>
          </a:bodyPr>
          <a:lstStyle/>
          <a:p>
            <a:pPr marL="12700">
              <a:lnSpc>
                <a:spcPct val="100000"/>
              </a:lnSpc>
              <a:spcBef>
                <a:spcPts val="130"/>
              </a:spcBef>
            </a:pPr>
            <a:r>
              <a:rPr spc="10" dirty="0"/>
              <a:t>Deadlock</a:t>
            </a:r>
            <a:r>
              <a:rPr spc="-10" dirty="0"/>
              <a:t> </a:t>
            </a:r>
            <a:r>
              <a:rPr spc="10" dirty="0"/>
              <a:t>Internals</a:t>
            </a:r>
          </a:p>
        </p:txBody>
      </p:sp>
      <p:sp>
        <p:nvSpPr>
          <p:cNvPr id="3" name="object 3"/>
          <p:cNvSpPr txBox="1"/>
          <p:nvPr/>
        </p:nvSpPr>
        <p:spPr>
          <a:xfrm>
            <a:off x="538162" y="951275"/>
            <a:ext cx="7916545" cy="3021020"/>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Deadlock </a:t>
            </a:r>
            <a:r>
              <a:rPr lang="fr-FR" sz="1600" b="1" i="0" u="none" strike="noStrike" baseline="0" dirty="0" err="1">
                <a:latin typeface="Segoe-Bold"/>
              </a:rPr>
              <a:t>Resolution</a:t>
            </a:r>
            <a:endParaRPr lang="fr-FR" sz="1600" b="1" i="0" u="none" strike="noStrike" baseline="0" dirty="0">
              <a:latin typeface="Segoe-Bold"/>
            </a:endParaRPr>
          </a:p>
          <a:p>
            <a:pPr algn="l">
              <a:lnSpc>
                <a:spcPct val="150000"/>
              </a:lnSpc>
            </a:pPr>
            <a:r>
              <a:rPr lang="en-GB" sz="1600" b="0" i="0" u="none" strike="noStrike" baseline="0" dirty="0">
                <a:latin typeface="Segoe"/>
              </a:rPr>
              <a:t>The Lock Monitor process is responsible for detecting deadlocks. It periodically searches for the tasks involved in a deadlock. The search process has the following properties:</a:t>
            </a:r>
          </a:p>
          <a:p>
            <a:pPr marL="285750" indent="-285750" algn="l">
              <a:lnSpc>
                <a:spcPct val="150000"/>
              </a:lnSpc>
              <a:buFont typeface="Arial" panose="020B0604020202020204" pitchFamily="34" charset="0"/>
              <a:buChar char="•"/>
            </a:pPr>
            <a:r>
              <a:rPr lang="en-GB" sz="1600" b="0" i="0" u="none" strike="noStrike" baseline="0" dirty="0">
                <a:latin typeface="Segoe"/>
              </a:rPr>
              <a:t>The default interval between deadlock detection searches for five seconds.</a:t>
            </a:r>
          </a:p>
          <a:p>
            <a:pPr marL="285750" indent="-285750" algn="l">
              <a:lnSpc>
                <a:spcPct val="150000"/>
              </a:lnSpc>
              <a:buFont typeface="Arial" panose="020B0604020202020204" pitchFamily="34" charset="0"/>
              <a:buChar char="•"/>
            </a:pPr>
            <a:r>
              <a:rPr lang="en-GB" sz="1600" b="0" i="0" u="none" strike="noStrike" baseline="0" dirty="0">
                <a:latin typeface="Segoe"/>
              </a:rPr>
              <a:t>As soon as a deadlock is found, the deadlock detection search will run again immediately.</a:t>
            </a:r>
          </a:p>
          <a:p>
            <a:pPr marL="285750" indent="-285750" algn="l">
              <a:lnSpc>
                <a:spcPct val="150000"/>
              </a:lnSpc>
              <a:buFont typeface="Arial" panose="020B0604020202020204" pitchFamily="34" charset="0"/>
              <a:buChar char="•"/>
            </a:pPr>
            <a:r>
              <a:rPr lang="en-GB" sz="1600" b="0" i="0" u="none" strike="noStrike" baseline="0" dirty="0">
                <a:latin typeface="Segoe"/>
              </a:rPr>
              <a:t>When deadlocks are detected, the deadlock detection search interval is reduced to as little as 100 milliseconds, depending on the deadlock frequency.</a:t>
            </a:r>
          </a:p>
        </p:txBody>
      </p:sp>
    </p:spTree>
    <p:extLst>
      <p:ext uri="{BB962C8B-B14F-4D97-AF65-F5344CB8AC3E}">
        <p14:creationId xmlns:p14="http://schemas.microsoft.com/office/powerpoint/2010/main" val="2795060609"/>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915920" cy="449580"/>
          </a:xfrm>
          <a:prstGeom prst="rect">
            <a:avLst/>
          </a:prstGeom>
        </p:spPr>
        <p:txBody>
          <a:bodyPr vert="horz" wrap="square" lIns="0" tIns="16510" rIns="0" bIns="0" rtlCol="0">
            <a:spAutoFit/>
          </a:bodyPr>
          <a:lstStyle/>
          <a:p>
            <a:pPr marL="12700">
              <a:lnSpc>
                <a:spcPct val="100000"/>
              </a:lnSpc>
              <a:spcBef>
                <a:spcPts val="130"/>
              </a:spcBef>
            </a:pPr>
            <a:r>
              <a:rPr spc="10" dirty="0"/>
              <a:t>Deadlock</a:t>
            </a:r>
            <a:r>
              <a:rPr spc="-10" dirty="0"/>
              <a:t> </a:t>
            </a:r>
            <a:r>
              <a:rPr spc="10" dirty="0"/>
              <a:t>Internals</a:t>
            </a:r>
          </a:p>
        </p:txBody>
      </p:sp>
      <p:sp>
        <p:nvSpPr>
          <p:cNvPr id="3" name="object 3"/>
          <p:cNvSpPr txBox="1"/>
          <p:nvPr/>
        </p:nvSpPr>
        <p:spPr>
          <a:xfrm>
            <a:off x="538162" y="951275"/>
            <a:ext cx="7916545" cy="4129015"/>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When a deadlock is detected, the Lock Monitor ends the deadlock by choosing one of the thread as the deadlock victim. The deadlock victim command is forcefully terminated; the transaction is rolled back, and the error 1205 is returned to the application. This releases the locks held by the deadlock victim, allowing the other transactions to continue with their work.</a:t>
            </a:r>
          </a:p>
          <a:p>
            <a:pPr algn="l">
              <a:lnSpc>
                <a:spcPct val="150000"/>
              </a:lnSpc>
            </a:pPr>
            <a:r>
              <a:rPr lang="en-GB" sz="1600" b="0" i="0" u="none" strike="noStrike" baseline="0" dirty="0">
                <a:latin typeface="Segoe"/>
              </a:rPr>
              <a:t>The deadlock victim is selected based on the following rules:</a:t>
            </a:r>
          </a:p>
          <a:p>
            <a:pPr marL="285750" indent="-285750" algn="l">
              <a:lnSpc>
                <a:spcPct val="150000"/>
              </a:lnSpc>
              <a:buFont typeface="Arial" panose="020B0604020202020204" pitchFamily="34" charset="0"/>
              <a:buChar char="•"/>
            </a:pPr>
            <a:r>
              <a:rPr lang="en-GB" sz="1600" b="0" i="0" u="none" strike="noStrike" baseline="0" dirty="0">
                <a:latin typeface="Segoe"/>
              </a:rPr>
              <a:t>If all the deadlocked transactions have the same deadlock priority, the transaction that is estimated to be the least expensive to roll back is chosen as the deadlock victim.</a:t>
            </a:r>
          </a:p>
          <a:p>
            <a:pPr marL="285750" indent="-285750" algn="l">
              <a:lnSpc>
                <a:spcPct val="150000"/>
              </a:lnSpc>
              <a:buFont typeface="Arial" panose="020B0604020202020204" pitchFamily="34" charset="0"/>
              <a:buChar char="•"/>
            </a:pPr>
            <a:r>
              <a:rPr lang="en-GB" sz="1600" b="0" i="0" u="none" strike="noStrike" baseline="0" dirty="0">
                <a:latin typeface="Segoe"/>
              </a:rPr>
              <a:t>If the deadlocked transactions have a different deadlock priority, the transaction with the lowest deadlock priority is chosen as the deadlock victim.</a:t>
            </a:r>
            <a:endParaRPr lang="en-GB" sz="1400" b="0" i="0" u="none" strike="noStrike" baseline="0" dirty="0">
              <a:latin typeface="Segoe"/>
            </a:endParaRPr>
          </a:p>
        </p:txBody>
      </p:sp>
    </p:spTree>
    <p:extLst>
      <p:ext uri="{BB962C8B-B14F-4D97-AF65-F5344CB8AC3E}">
        <p14:creationId xmlns:p14="http://schemas.microsoft.com/office/powerpoint/2010/main" val="11863876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915920" cy="449580"/>
          </a:xfrm>
          <a:prstGeom prst="rect">
            <a:avLst/>
          </a:prstGeom>
        </p:spPr>
        <p:txBody>
          <a:bodyPr vert="horz" wrap="square" lIns="0" tIns="16510" rIns="0" bIns="0" rtlCol="0">
            <a:spAutoFit/>
          </a:bodyPr>
          <a:lstStyle/>
          <a:p>
            <a:pPr marL="12700">
              <a:lnSpc>
                <a:spcPct val="100000"/>
              </a:lnSpc>
              <a:spcBef>
                <a:spcPts val="130"/>
              </a:spcBef>
            </a:pPr>
            <a:r>
              <a:rPr spc="10" dirty="0"/>
              <a:t>Deadlock</a:t>
            </a:r>
            <a:r>
              <a:rPr spc="-10" dirty="0"/>
              <a:t> </a:t>
            </a:r>
            <a:r>
              <a:rPr spc="10" dirty="0"/>
              <a:t>Internals</a:t>
            </a:r>
          </a:p>
        </p:txBody>
      </p:sp>
      <p:sp>
        <p:nvSpPr>
          <p:cNvPr id="3" name="object 3"/>
          <p:cNvSpPr txBox="1"/>
          <p:nvPr/>
        </p:nvSpPr>
        <p:spPr>
          <a:xfrm>
            <a:off x="538162" y="951275"/>
            <a:ext cx="7916545" cy="3021020"/>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Deadlock </a:t>
            </a:r>
            <a:r>
              <a:rPr lang="fr-FR" sz="1600" b="1" i="0" u="none" strike="noStrike" baseline="0" dirty="0" err="1">
                <a:latin typeface="Segoe-Bold"/>
              </a:rPr>
              <a:t>Priority</a:t>
            </a:r>
            <a:endParaRPr lang="fr-FR" sz="1600" b="1" i="0" u="none" strike="noStrike" baseline="0" dirty="0">
              <a:latin typeface="Segoe-Bold"/>
            </a:endParaRPr>
          </a:p>
          <a:p>
            <a:pPr algn="l">
              <a:lnSpc>
                <a:spcPct val="150000"/>
              </a:lnSpc>
            </a:pPr>
            <a:r>
              <a:rPr lang="en-GB" sz="1600" b="0" i="0" u="none" strike="noStrike" baseline="0" dirty="0">
                <a:latin typeface="Segoe"/>
              </a:rPr>
              <a:t>You can specify the deadlock priority of a transaction by using the SET DEADLOCK_PRIORITY command.  You can set deadlock priority to an integer value between -10 (the lowest priority) and 10 (the highest priority)—or you can use a text value:</a:t>
            </a:r>
          </a:p>
          <a:p>
            <a:pPr marL="285750" indent="-285750" algn="l">
              <a:lnSpc>
                <a:spcPct val="150000"/>
              </a:lnSpc>
              <a:buFont typeface="Arial" panose="020B0604020202020204" pitchFamily="34" charset="0"/>
              <a:buChar char="•"/>
            </a:pPr>
            <a:r>
              <a:rPr lang="en-GB" sz="1600" b="1" i="0" u="none" strike="noStrike" baseline="0" dirty="0">
                <a:latin typeface="Segoe-Bold"/>
              </a:rPr>
              <a:t>LOW</a:t>
            </a:r>
            <a:r>
              <a:rPr lang="en-GB" sz="1600" b="0" i="0" u="none" strike="noStrike" baseline="0" dirty="0">
                <a:latin typeface="Segoe"/>
              </a:rPr>
              <a:t>. Equivalent to the integer value -5.</a:t>
            </a:r>
          </a:p>
          <a:p>
            <a:pPr marL="285750" indent="-285750" algn="l">
              <a:lnSpc>
                <a:spcPct val="150000"/>
              </a:lnSpc>
              <a:buFont typeface="Arial" panose="020B0604020202020204" pitchFamily="34" charset="0"/>
              <a:buChar char="•"/>
            </a:pPr>
            <a:r>
              <a:rPr lang="en-GB" sz="1600" b="1" i="0" u="none" strike="noStrike" baseline="0" dirty="0">
                <a:latin typeface="Segoe-Bold"/>
              </a:rPr>
              <a:t>NORMAL</a:t>
            </a:r>
            <a:r>
              <a:rPr lang="en-GB" sz="1600" b="0" i="0" u="none" strike="noStrike" baseline="0" dirty="0">
                <a:latin typeface="Segoe"/>
              </a:rPr>
              <a:t>. Equivalent to the integer value 0.</a:t>
            </a:r>
          </a:p>
          <a:p>
            <a:pPr marL="285750" indent="-285750" algn="l">
              <a:lnSpc>
                <a:spcPct val="150000"/>
              </a:lnSpc>
              <a:buFont typeface="Arial" panose="020B0604020202020204" pitchFamily="34" charset="0"/>
              <a:buChar char="•"/>
            </a:pPr>
            <a:r>
              <a:rPr lang="en-GB" sz="1600" b="1" i="0" u="none" strike="noStrike" baseline="0" dirty="0">
                <a:latin typeface="Segoe-Bold"/>
              </a:rPr>
              <a:t>HIGH</a:t>
            </a:r>
            <a:r>
              <a:rPr lang="en-GB" sz="1600" b="0" i="0" u="none" strike="noStrike" baseline="0" dirty="0">
                <a:latin typeface="Segoe"/>
              </a:rPr>
              <a:t>. Equivalent to the integer value 5.</a:t>
            </a:r>
            <a:endParaRPr lang="en-GB" sz="1200" b="0" i="0" u="none" strike="noStrike" baseline="0" dirty="0">
              <a:latin typeface="Segoe"/>
            </a:endParaRPr>
          </a:p>
        </p:txBody>
      </p:sp>
    </p:spTree>
    <p:extLst>
      <p:ext uri="{BB962C8B-B14F-4D97-AF65-F5344CB8AC3E}">
        <p14:creationId xmlns:p14="http://schemas.microsoft.com/office/powerpoint/2010/main" val="121506168"/>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441065" cy="449580"/>
          </a:xfrm>
          <a:prstGeom prst="rect">
            <a:avLst/>
          </a:prstGeom>
        </p:spPr>
        <p:txBody>
          <a:bodyPr vert="horz" wrap="square" lIns="0" tIns="16510" rIns="0" bIns="0" rtlCol="0">
            <a:spAutoFit/>
          </a:bodyPr>
          <a:lstStyle/>
          <a:p>
            <a:pPr marL="12700">
              <a:lnSpc>
                <a:spcPct val="100000"/>
              </a:lnSpc>
              <a:spcBef>
                <a:spcPts val="130"/>
              </a:spcBef>
            </a:pPr>
            <a:r>
              <a:rPr spc="5" dirty="0"/>
              <a:t>Latches</a:t>
            </a:r>
            <a:r>
              <a:rPr spc="60" dirty="0"/>
              <a:t> </a:t>
            </a:r>
            <a:r>
              <a:rPr spc="15" dirty="0"/>
              <a:t>and</a:t>
            </a:r>
            <a:r>
              <a:rPr spc="-10" dirty="0"/>
              <a:t> </a:t>
            </a:r>
            <a:r>
              <a:rPr spc="10" dirty="0"/>
              <a:t>Spinlocks</a:t>
            </a:r>
          </a:p>
        </p:txBody>
      </p:sp>
      <p:sp>
        <p:nvSpPr>
          <p:cNvPr id="3" name="object 3"/>
          <p:cNvSpPr txBox="1"/>
          <p:nvPr/>
        </p:nvSpPr>
        <p:spPr>
          <a:xfrm>
            <a:off x="538162" y="951275"/>
            <a:ext cx="7539038" cy="5069978"/>
          </a:xfrm>
          <a:prstGeom prst="rect">
            <a:avLst/>
          </a:prstGeom>
        </p:spPr>
        <p:txBody>
          <a:bodyPr vert="horz" wrap="square" lIns="0" tIns="111125" rIns="0" bIns="0" rtlCol="0">
            <a:spAutoFit/>
          </a:bodyPr>
          <a:lstStyle/>
          <a:p>
            <a:pPr marL="469900" indent="-457200">
              <a:lnSpc>
                <a:spcPct val="100000"/>
              </a:lnSpc>
              <a:spcBef>
                <a:spcPts val="875"/>
              </a:spcBef>
              <a:buClr>
                <a:srgbClr val="006FC0"/>
              </a:buClr>
              <a:buSzPct val="92727"/>
              <a:buFont typeface="Arial" panose="020B0604020202020204" pitchFamily="34" charset="0"/>
              <a:buChar char="•"/>
              <a:tabLst>
                <a:tab pos="184150" algn="l"/>
              </a:tabLst>
            </a:pPr>
            <a:r>
              <a:rPr sz="2750" spc="10" dirty="0">
                <a:latin typeface="Segoe UI"/>
                <a:cs typeface="Segoe UI"/>
              </a:rPr>
              <a:t>Latches:</a:t>
            </a:r>
            <a:endParaRPr sz="2750" dirty="0">
              <a:latin typeface="Segoe UI"/>
              <a:cs typeface="Segoe UI"/>
            </a:endParaRPr>
          </a:p>
          <a:p>
            <a:pPr marL="640715" lvl="1" indent="-342900">
              <a:lnSpc>
                <a:spcPct val="100000"/>
              </a:lnSpc>
              <a:spcBef>
                <a:spcPts val="655"/>
              </a:spcBef>
              <a:buClr>
                <a:srgbClr val="006FC0"/>
              </a:buClr>
              <a:buSzPct val="81250"/>
              <a:buFont typeface="Arial" panose="020B0604020202020204" pitchFamily="34" charset="0"/>
              <a:buChar char="•"/>
              <a:tabLst>
                <a:tab pos="470534" algn="l"/>
              </a:tabLst>
            </a:pPr>
            <a:r>
              <a:rPr sz="2400" spc="5" dirty="0">
                <a:latin typeface="Segoe UI"/>
                <a:cs typeface="Segoe UI"/>
              </a:rPr>
              <a:t>Protect</a:t>
            </a:r>
            <a:r>
              <a:rPr sz="2400" spc="-55" dirty="0">
                <a:latin typeface="Segoe UI"/>
                <a:cs typeface="Segoe UI"/>
              </a:rPr>
              <a:t> </a:t>
            </a:r>
            <a:r>
              <a:rPr sz="2400" dirty="0">
                <a:latin typeface="Segoe UI"/>
                <a:cs typeface="Segoe UI"/>
              </a:rPr>
              <a:t>pages</a:t>
            </a:r>
            <a:r>
              <a:rPr sz="2400" spc="-35" dirty="0">
                <a:latin typeface="Segoe UI"/>
                <a:cs typeface="Segoe UI"/>
              </a:rPr>
              <a:t> </a:t>
            </a:r>
            <a:r>
              <a:rPr sz="2400" spc="5" dirty="0">
                <a:latin typeface="Segoe UI"/>
                <a:cs typeface="Segoe UI"/>
              </a:rPr>
              <a:t>in</a:t>
            </a:r>
            <a:r>
              <a:rPr sz="2400" dirty="0">
                <a:latin typeface="Segoe UI"/>
                <a:cs typeface="Segoe UI"/>
              </a:rPr>
              <a:t> </a:t>
            </a:r>
            <a:r>
              <a:rPr sz="2400" spc="10" dirty="0">
                <a:latin typeface="Segoe UI"/>
                <a:cs typeface="Segoe UI"/>
              </a:rPr>
              <a:t>memory</a:t>
            </a:r>
            <a:endParaRPr sz="2400" dirty="0">
              <a:latin typeface="Segoe UI"/>
              <a:cs typeface="Segoe UI"/>
            </a:endParaRPr>
          </a:p>
          <a:p>
            <a:pPr marL="640715" lvl="1" indent="-342900">
              <a:lnSpc>
                <a:spcPct val="100000"/>
              </a:lnSpc>
              <a:spcBef>
                <a:spcPts val="575"/>
              </a:spcBef>
              <a:buClr>
                <a:srgbClr val="006FC0"/>
              </a:buClr>
              <a:buSzPct val="81250"/>
              <a:buFont typeface="Arial" panose="020B0604020202020204" pitchFamily="34" charset="0"/>
              <a:buChar char="•"/>
              <a:tabLst>
                <a:tab pos="470534" algn="l"/>
              </a:tabLst>
            </a:pPr>
            <a:r>
              <a:rPr sz="2400" dirty="0">
                <a:latin typeface="Segoe UI"/>
                <a:cs typeface="Segoe UI"/>
              </a:rPr>
              <a:t>I/O</a:t>
            </a:r>
            <a:r>
              <a:rPr sz="2400" spc="-5" dirty="0">
                <a:latin typeface="Segoe UI"/>
                <a:cs typeface="Segoe UI"/>
              </a:rPr>
              <a:t> </a:t>
            </a:r>
            <a:r>
              <a:rPr sz="2400" spc="5" dirty="0">
                <a:latin typeface="Segoe UI"/>
                <a:cs typeface="Segoe UI"/>
              </a:rPr>
              <a:t>latches.</a:t>
            </a:r>
            <a:r>
              <a:rPr sz="2400" spc="-55" dirty="0">
                <a:latin typeface="Segoe UI"/>
                <a:cs typeface="Segoe UI"/>
              </a:rPr>
              <a:t> </a:t>
            </a:r>
            <a:r>
              <a:rPr sz="2400" spc="5" dirty="0">
                <a:latin typeface="Segoe UI"/>
                <a:cs typeface="Segoe UI"/>
              </a:rPr>
              <a:t>PAGEIOLATCH_</a:t>
            </a:r>
            <a:r>
              <a:rPr sz="2400" spc="-85" dirty="0">
                <a:latin typeface="Segoe UI"/>
                <a:cs typeface="Segoe UI"/>
              </a:rPr>
              <a:t> </a:t>
            </a:r>
            <a:r>
              <a:rPr sz="2400" spc="-5" dirty="0">
                <a:latin typeface="Segoe UI"/>
                <a:cs typeface="Segoe UI"/>
              </a:rPr>
              <a:t>waits</a:t>
            </a:r>
            <a:endParaRPr sz="2400" dirty="0">
              <a:latin typeface="Segoe UI"/>
              <a:cs typeface="Segoe UI"/>
            </a:endParaRPr>
          </a:p>
          <a:p>
            <a:pPr marL="640715" lvl="1" indent="-342900">
              <a:lnSpc>
                <a:spcPct val="100000"/>
              </a:lnSpc>
              <a:spcBef>
                <a:spcPts val="650"/>
              </a:spcBef>
              <a:buClr>
                <a:srgbClr val="006FC0"/>
              </a:buClr>
              <a:buSzPct val="81250"/>
              <a:buFont typeface="Arial" panose="020B0604020202020204" pitchFamily="34" charset="0"/>
              <a:buChar char="•"/>
              <a:tabLst>
                <a:tab pos="470534" algn="l"/>
              </a:tabLst>
            </a:pPr>
            <a:r>
              <a:rPr sz="2400" spc="-5" dirty="0">
                <a:latin typeface="Segoe UI"/>
                <a:cs typeface="Segoe UI"/>
              </a:rPr>
              <a:t>Buffer </a:t>
            </a:r>
            <a:r>
              <a:rPr sz="2400" spc="5" dirty="0">
                <a:latin typeface="Segoe UI"/>
                <a:cs typeface="Segoe UI"/>
              </a:rPr>
              <a:t>latches.</a:t>
            </a:r>
            <a:r>
              <a:rPr sz="2400" spc="-55" dirty="0">
                <a:latin typeface="Segoe UI"/>
                <a:cs typeface="Segoe UI"/>
              </a:rPr>
              <a:t> </a:t>
            </a:r>
            <a:r>
              <a:rPr sz="2400" spc="5" dirty="0">
                <a:latin typeface="Segoe UI"/>
                <a:cs typeface="Segoe UI"/>
              </a:rPr>
              <a:t>PAGELATCH_</a:t>
            </a:r>
            <a:r>
              <a:rPr sz="2400" spc="-85" dirty="0">
                <a:latin typeface="Segoe UI"/>
                <a:cs typeface="Segoe UI"/>
              </a:rPr>
              <a:t> </a:t>
            </a:r>
            <a:r>
              <a:rPr sz="2400" spc="-5" dirty="0">
                <a:latin typeface="Segoe UI"/>
                <a:cs typeface="Segoe UI"/>
              </a:rPr>
              <a:t>waits</a:t>
            </a:r>
            <a:endParaRPr sz="2400" dirty="0">
              <a:latin typeface="Segoe UI"/>
              <a:cs typeface="Segoe UI"/>
            </a:endParaRPr>
          </a:p>
          <a:p>
            <a:pPr marL="640715" lvl="1" indent="-342900">
              <a:lnSpc>
                <a:spcPct val="100000"/>
              </a:lnSpc>
              <a:spcBef>
                <a:spcPts val="575"/>
              </a:spcBef>
              <a:buClr>
                <a:srgbClr val="006FC0"/>
              </a:buClr>
              <a:buSzPct val="81250"/>
              <a:buFont typeface="Arial" panose="020B0604020202020204" pitchFamily="34" charset="0"/>
              <a:buChar char="•"/>
              <a:tabLst>
                <a:tab pos="470534" algn="l"/>
              </a:tabLst>
            </a:pPr>
            <a:r>
              <a:rPr sz="2400" dirty="0">
                <a:latin typeface="Segoe UI"/>
                <a:cs typeface="Segoe UI"/>
              </a:rPr>
              <a:t>Non-buffer</a:t>
            </a:r>
            <a:r>
              <a:rPr sz="2400" spc="-70" dirty="0">
                <a:latin typeface="Segoe UI"/>
                <a:cs typeface="Segoe UI"/>
              </a:rPr>
              <a:t> </a:t>
            </a:r>
            <a:r>
              <a:rPr sz="2400" dirty="0">
                <a:latin typeface="Segoe UI"/>
                <a:cs typeface="Segoe UI"/>
              </a:rPr>
              <a:t>latches.</a:t>
            </a:r>
            <a:r>
              <a:rPr sz="2400" spc="-55" dirty="0">
                <a:latin typeface="Segoe UI"/>
                <a:cs typeface="Segoe UI"/>
              </a:rPr>
              <a:t> </a:t>
            </a:r>
            <a:r>
              <a:rPr sz="2400" spc="5" dirty="0">
                <a:latin typeface="Segoe UI"/>
                <a:cs typeface="Segoe UI"/>
              </a:rPr>
              <a:t>LATCH_</a:t>
            </a:r>
            <a:r>
              <a:rPr sz="2400" spc="-5" dirty="0">
                <a:latin typeface="Segoe UI"/>
                <a:cs typeface="Segoe UI"/>
              </a:rPr>
              <a:t> waits</a:t>
            </a:r>
            <a:endParaRPr sz="2400" dirty="0">
              <a:latin typeface="Segoe UI"/>
              <a:cs typeface="Segoe UI"/>
            </a:endParaRPr>
          </a:p>
          <a:p>
            <a:pPr marL="914400" lvl="1" indent="-457200">
              <a:lnSpc>
                <a:spcPct val="100000"/>
              </a:lnSpc>
              <a:spcBef>
                <a:spcPts val="5"/>
              </a:spcBef>
              <a:buClr>
                <a:srgbClr val="006FC0"/>
              </a:buClr>
              <a:buFont typeface="Arial" panose="020B0604020202020204" pitchFamily="34" charset="0"/>
              <a:buChar char="•"/>
            </a:pPr>
            <a:endParaRPr sz="3100" dirty="0">
              <a:latin typeface="Segoe UI"/>
              <a:cs typeface="Segoe UI"/>
            </a:endParaRPr>
          </a:p>
          <a:p>
            <a:pPr marL="469900" indent="-457200">
              <a:lnSpc>
                <a:spcPct val="100000"/>
              </a:lnSpc>
              <a:buClr>
                <a:srgbClr val="006FC0"/>
              </a:buClr>
              <a:buSzPct val="92727"/>
              <a:buFont typeface="Arial" panose="020B0604020202020204" pitchFamily="34" charset="0"/>
              <a:buChar char="•"/>
              <a:tabLst>
                <a:tab pos="184150" algn="l"/>
              </a:tabLst>
            </a:pPr>
            <a:r>
              <a:rPr sz="2750" spc="15" dirty="0">
                <a:latin typeface="Segoe UI"/>
                <a:cs typeface="Segoe UI"/>
              </a:rPr>
              <a:t>Spinlocks:</a:t>
            </a:r>
            <a:endParaRPr sz="2750" dirty="0">
              <a:latin typeface="Segoe UI"/>
              <a:cs typeface="Segoe UI"/>
            </a:endParaRPr>
          </a:p>
          <a:p>
            <a:pPr marL="640715" lvl="1" indent="-342900">
              <a:lnSpc>
                <a:spcPct val="100000"/>
              </a:lnSpc>
              <a:spcBef>
                <a:spcPts val="655"/>
              </a:spcBef>
              <a:buClr>
                <a:srgbClr val="006FC0"/>
              </a:buClr>
              <a:buSzPct val="81250"/>
              <a:buFont typeface="Arial" panose="020B0604020202020204" pitchFamily="34" charset="0"/>
              <a:buChar char="•"/>
              <a:tabLst>
                <a:tab pos="470534" algn="l"/>
              </a:tabLst>
            </a:pPr>
            <a:r>
              <a:rPr sz="2400" spc="5" dirty="0">
                <a:latin typeface="Segoe UI"/>
                <a:cs typeface="Segoe UI"/>
              </a:rPr>
              <a:t>Very</a:t>
            </a:r>
            <a:r>
              <a:rPr sz="2400" spc="-45" dirty="0">
                <a:latin typeface="Segoe UI"/>
                <a:cs typeface="Segoe UI"/>
              </a:rPr>
              <a:t> </a:t>
            </a:r>
            <a:r>
              <a:rPr sz="2400" spc="5" dirty="0">
                <a:latin typeface="Segoe UI"/>
                <a:cs typeface="Segoe UI"/>
              </a:rPr>
              <a:t>lightweight</a:t>
            </a:r>
            <a:r>
              <a:rPr sz="2400" spc="-70" dirty="0">
                <a:latin typeface="Segoe UI"/>
                <a:cs typeface="Segoe UI"/>
              </a:rPr>
              <a:t> </a:t>
            </a:r>
            <a:r>
              <a:rPr sz="2400" spc="5" dirty="0">
                <a:latin typeface="Segoe UI"/>
                <a:cs typeface="Segoe UI"/>
              </a:rPr>
              <a:t>locks</a:t>
            </a:r>
            <a:endParaRPr lang="en-GB" sz="2400" spc="5" dirty="0">
              <a:latin typeface="Segoe UI"/>
              <a:cs typeface="Segoe UI"/>
            </a:endParaRPr>
          </a:p>
          <a:p>
            <a:pPr marL="640715" lvl="1" indent="-342900">
              <a:lnSpc>
                <a:spcPct val="100000"/>
              </a:lnSpc>
              <a:spcBef>
                <a:spcPts val="655"/>
              </a:spcBef>
              <a:buClr>
                <a:srgbClr val="006FC0"/>
              </a:buClr>
              <a:buSzPct val="81250"/>
              <a:buFont typeface="Arial" panose="020B0604020202020204" pitchFamily="34" charset="0"/>
              <a:buChar char="•"/>
              <a:tabLst>
                <a:tab pos="470534" algn="l"/>
              </a:tabLst>
            </a:pPr>
            <a:r>
              <a:rPr lang="nl-BE" sz="2400" spc="5" dirty="0">
                <a:latin typeface="Segoe UI"/>
                <a:cs typeface="Segoe UI"/>
              </a:rPr>
              <a:t>In memory</a:t>
            </a:r>
            <a:endParaRPr lang="en-GB" sz="2400" spc="5" dirty="0">
              <a:latin typeface="Segoe UI"/>
              <a:cs typeface="Segoe UI"/>
            </a:endParaRPr>
          </a:p>
          <a:p>
            <a:pPr marL="640715" lvl="1" indent="-342900">
              <a:lnSpc>
                <a:spcPct val="100000"/>
              </a:lnSpc>
              <a:spcBef>
                <a:spcPts val="655"/>
              </a:spcBef>
              <a:buClr>
                <a:srgbClr val="006FC0"/>
              </a:buClr>
              <a:buSzPct val="81250"/>
              <a:buFont typeface="Arial" panose="020B0604020202020204" pitchFamily="34" charset="0"/>
              <a:buChar char="•"/>
              <a:tabLst>
                <a:tab pos="470534" algn="l"/>
              </a:tabLst>
            </a:pPr>
            <a:r>
              <a:rPr lang="nl-BE" sz="2400" spc="5" dirty="0">
                <a:latin typeface="Segoe UI"/>
                <a:cs typeface="Segoe UI"/>
              </a:rPr>
              <a:t>Lock </a:t>
            </a:r>
            <a:r>
              <a:rPr lang="nl-BE" sz="2400" spc="5" dirty="0" err="1">
                <a:latin typeface="Segoe UI"/>
                <a:cs typeface="Segoe UI"/>
              </a:rPr>
              <a:t>for</a:t>
            </a:r>
            <a:r>
              <a:rPr lang="nl-BE" sz="2400" spc="5" dirty="0">
                <a:latin typeface="Segoe UI"/>
                <a:cs typeface="Segoe UI"/>
              </a:rPr>
              <a:t> a </a:t>
            </a:r>
            <a:r>
              <a:rPr lang="nl-BE" sz="2400" spc="5" dirty="0" err="1">
                <a:latin typeface="Segoe UI"/>
                <a:cs typeface="Segoe UI"/>
              </a:rPr>
              <a:t>very</a:t>
            </a:r>
            <a:r>
              <a:rPr lang="nl-BE" sz="2400" spc="5" dirty="0">
                <a:latin typeface="Segoe UI"/>
                <a:cs typeface="Segoe UI"/>
              </a:rPr>
              <a:t> short time</a:t>
            </a:r>
            <a:endParaRPr sz="2400" dirty="0">
              <a:latin typeface="Segoe UI"/>
              <a:cs typeface="Segoe UI"/>
            </a:endParaRPr>
          </a:p>
          <a:p>
            <a:pPr marL="640715" lvl="1" indent="-342900">
              <a:lnSpc>
                <a:spcPct val="100000"/>
              </a:lnSpc>
              <a:spcBef>
                <a:spcPts val="575"/>
              </a:spcBef>
              <a:buClr>
                <a:srgbClr val="006FC0"/>
              </a:buClr>
              <a:buSzPct val="81250"/>
              <a:buFont typeface="Arial" panose="020B0604020202020204" pitchFamily="34" charset="0"/>
              <a:buChar char="•"/>
              <a:tabLst>
                <a:tab pos="470534" algn="l"/>
              </a:tabLst>
            </a:pPr>
            <a:r>
              <a:rPr sz="2400" spc="-5" dirty="0">
                <a:latin typeface="Segoe UI"/>
                <a:cs typeface="Segoe UI"/>
              </a:rPr>
              <a:t>Rarely</a:t>
            </a:r>
            <a:r>
              <a:rPr sz="2400" spc="-20" dirty="0">
                <a:latin typeface="Segoe UI"/>
                <a:cs typeface="Segoe UI"/>
              </a:rPr>
              <a:t> </a:t>
            </a:r>
            <a:r>
              <a:rPr sz="2400" dirty="0">
                <a:latin typeface="Segoe UI"/>
                <a:cs typeface="Segoe UI"/>
              </a:rPr>
              <a:t>cause</a:t>
            </a:r>
            <a:r>
              <a:rPr sz="2400" spc="40" dirty="0">
                <a:latin typeface="Segoe UI"/>
                <a:cs typeface="Segoe UI"/>
              </a:rPr>
              <a:t> </a:t>
            </a:r>
            <a:r>
              <a:rPr sz="2400" dirty="0">
                <a:latin typeface="Segoe UI"/>
                <a:cs typeface="Segoe UI"/>
              </a:rPr>
              <a:t>performance</a:t>
            </a:r>
            <a:r>
              <a:rPr sz="2400" spc="-40" dirty="0">
                <a:latin typeface="Segoe UI"/>
                <a:cs typeface="Segoe UI"/>
              </a:rPr>
              <a:t> </a:t>
            </a:r>
            <a:r>
              <a:rPr sz="2400" spc="10" dirty="0">
                <a:latin typeface="Segoe UI"/>
                <a:cs typeface="Segoe UI"/>
              </a:rPr>
              <a:t>problems</a:t>
            </a:r>
            <a:endParaRPr sz="2400" dirty="0">
              <a:latin typeface="Segoe UI"/>
              <a:cs typeface="Segoe UI"/>
            </a:endParaRPr>
          </a:p>
        </p:txBody>
      </p:sp>
    </p:spTree>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151880" cy="449580"/>
          </a:xfrm>
          <a:prstGeom prst="rect">
            <a:avLst/>
          </a:prstGeom>
        </p:spPr>
        <p:txBody>
          <a:bodyPr vert="horz" wrap="square" lIns="0" tIns="16510" rIns="0" bIns="0" rtlCol="0">
            <a:spAutoFit/>
          </a:bodyPr>
          <a:lstStyle/>
          <a:p>
            <a:pPr marL="12700">
              <a:lnSpc>
                <a:spcPct val="100000"/>
              </a:lnSpc>
              <a:spcBef>
                <a:spcPts val="130"/>
              </a:spcBef>
            </a:pPr>
            <a:r>
              <a:rPr spc="15" dirty="0"/>
              <a:t>Demonstration:</a:t>
            </a:r>
            <a:r>
              <a:rPr dirty="0"/>
              <a:t> </a:t>
            </a:r>
            <a:r>
              <a:rPr spc="15" dirty="0"/>
              <a:t>Applying</a:t>
            </a:r>
            <a:r>
              <a:rPr spc="85" dirty="0"/>
              <a:t> </a:t>
            </a:r>
            <a:r>
              <a:rPr dirty="0"/>
              <a:t>Locking</a:t>
            </a:r>
            <a:r>
              <a:rPr spc="90" dirty="0"/>
              <a:t> </a:t>
            </a:r>
            <a:r>
              <a:rPr spc="10" dirty="0"/>
              <a:t>Hints</a:t>
            </a:r>
          </a:p>
        </p:txBody>
      </p:sp>
      <p:sp>
        <p:nvSpPr>
          <p:cNvPr id="3" name="object 3"/>
          <p:cNvSpPr txBox="1"/>
          <p:nvPr/>
        </p:nvSpPr>
        <p:spPr>
          <a:xfrm>
            <a:off x="538162" y="1046416"/>
            <a:ext cx="7687945" cy="2466060"/>
          </a:xfrm>
          <a:prstGeom prst="rect">
            <a:avLst/>
          </a:prstGeom>
        </p:spPr>
        <p:txBody>
          <a:bodyPr vert="horz" wrap="square" lIns="0" tIns="5715" rIns="0" bIns="0" rtlCol="0">
            <a:spAutoFit/>
          </a:bodyPr>
          <a:lstStyle/>
          <a:p>
            <a:pPr marL="469900" marR="5080" indent="-457200">
              <a:lnSpc>
                <a:spcPct val="150000"/>
              </a:lnSpc>
              <a:spcBef>
                <a:spcPts val="45"/>
              </a:spcBef>
              <a:buClr>
                <a:srgbClr val="006FC0"/>
              </a:buClr>
              <a:buSzPct val="92727"/>
              <a:buFont typeface="Arial" panose="020B0604020202020204" pitchFamily="34" charset="0"/>
              <a:buChar char="•"/>
              <a:tabLst>
                <a:tab pos="184150" algn="l"/>
              </a:tabLst>
            </a:pPr>
            <a:r>
              <a:rPr sz="2750" spc="15" dirty="0">
                <a:latin typeface="Segoe UI"/>
                <a:cs typeface="Segoe UI"/>
              </a:rPr>
              <a:t>In</a:t>
            </a:r>
            <a:r>
              <a:rPr sz="2750" spc="5" dirty="0">
                <a:latin typeface="Segoe UI"/>
                <a:cs typeface="Segoe UI"/>
              </a:rPr>
              <a:t> </a:t>
            </a:r>
            <a:r>
              <a:rPr sz="2750" spc="15" dirty="0">
                <a:latin typeface="Segoe UI"/>
                <a:cs typeface="Segoe UI"/>
              </a:rPr>
              <a:t>this</a:t>
            </a:r>
            <a:r>
              <a:rPr sz="2750" spc="20" dirty="0">
                <a:latin typeface="Segoe UI"/>
                <a:cs typeface="Segoe UI"/>
              </a:rPr>
              <a:t> demonstration,</a:t>
            </a:r>
            <a:r>
              <a:rPr sz="2750" spc="5"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75" dirty="0">
                <a:latin typeface="Segoe UI"/>
                <a:cs typeface="Segoe UI"/>
              </a:rPr>
              <a:t> </a:t>
            </a:r>
            <a:r>
              <a:rPr sz="2750" spc="10" dirty="0">
                <a:latin typeface="Segoe UI"/>
                <a:cs typeface="Segoe UI"/>
              </a:rPr>
              <a:t>see</a:t>
            </a:r>
            <a:r>
              <a:rPr sz="2750" spc="45" dirty="0">
                <a:latin typeface="Segoe UI"/>
                <a:cs typeface="Segoe UI"/>
              </a:rPr>
              <a:t> </a:t>
            </a:r>
            <a:r>
              <a:rPr sz="2750" spc="20" dirty="0">
                <a:latin typeface="Segoe UI"/>
                <a:cs typeface="Segoe UI"/>
              </a:rPr>
              <a:t>the</a:t>
            </a:r>
            <a:r>
              <a:rPr sz="2750" spc="-20" dirty="0">
                <a:latin typeface="Segoe UI"/>
                <a:cs typeface="Segoe UI"/>
              </a:rPr>
              <a:t> </a:t>
            </a:r>
            <a:r>
              <a:rPr sz="2750" spc="15" dirty="0">
                <a:latin typeface="Segoe UI"/>
                <a:cs typeface="Segoe UI"/>
              </a:rPr>
              <a:t>effects</a:t>
            </a:r>
            <a:r>
              <a:rPr sz="2750" spc="20" dirty="0">
                <a:latin typeface="Segoe UI"/>
                <a:cs typeface="Segoe UI"/>
              </a:rPr>
              <a:t> of </a:t>
            </a:r>
            <a:r>
              <a:rPr sz="2750" spc="-735" dirty="0">
                <a:latin typeface="Segoe UI"/>
                <a:cs typeface="Segoe UI"/>
              </a:rPr>
              <a:t> </a:t>
            </a:r>
            <a:r>
              <a:rPr sz="2750" spc="10" dirty="0">
                <a:latin typeface="Segoe UI"/>
                <a:cs typeface="Segoe UI"/>
              </a:rPr>
              <a:t>several</a:t>
            </a:r>
            <a:r>
              <a:rPr sz="2750" spc="65" dirty="0">
                <a:latin typeface="Segoe UI"/>
                <a:cs typeface="Segoe UI"/>
              </a:rPr>
              <a:t> </a:t>
            </a:r>
            <a:r>
              <a:rPr sz="2750" spc="10" dirty="0">
                <a:latin typeface="Segoe UI"/>
                <a:cs typeface="Segoe UI"/>
              </a:rPr>
              <a:t>locking</a:t>
            </a:r>
            <a:r>
              <a:rPr sz="2750" spc="80" dirty="0">
                <a:latin typeface="Segoe UI"/>
                <a:cs typeface="Segoe UI"/>
              </a:rPr>
              <a:t> </a:t>
            </a:r>
            <a:r>
              <a:rPr sz="2750" spc="20" dirty="0">
                <a:latin typeface="Segoe UI"/>
                <a:cs typeface="Segoe UI"/>
              </a:rPr>
              <a:t>hints</a:t>
            </a:r>
            <a:endParaRPr lang="en-US" sz="2750" spc="20" dirty="0">
              <a:latin typeface="Segoe UI"/>
              <a:cs typeface="Segoe UI"/>
            </a:endParaRPr>
          </a:p>
          <a:p>
            <a:pPr marL="469900" marR="5080" indent="-457200">
              <a:lnSpc>
                <a:spcPct val="150000"/>
              </a:lnSpc>
              <a:spcBef>
                <a:spcPts val="45"/>
              </a:spcBef>
              <a:buClr>
                <a:srgbClr val="006FC0"/>
              </a:buClr>
              <a:buSzPct val="92727"/>
              <a:buFont typeface="Arial" panose="020B0604020202020204" pitchFamily="34" charset="0"/>
              <a:buChar char="•"/>
              <a:tabLst>
                <a:tab pos="184150" algn="l"/>
              </a:tabLst>
            </a:pPr>
            <a:endParaRPr lang="en-US" sz="2750" spc="20" dirty="0">
              <a:latin typeface="Segoe UI"/>
              <a:cs typeface="Segoe UI"/>
            </a:endParaRPr>
          </a:p>
          <a:p>
            <a:pPr marL="469900" marR="5080" indent="-457200">
              <a:lnSpc>
                <a:spcPct val="150000"/>
              </a:lnSpc>
              <a:spcBef>
                <a:spcPts val="45"/>
              </a:spcBef>
              <a:buClr>
                <a:srgbClr val="006FC0"/>
              </a:buClr>
              <a:buSzPct val="92727"/>
              <a:buFont typeface="Arial" panose="020B0604020202020204" pitchFamily="34" charset="0"/>
              <a:buChar char="•"/>
              <a:tabLst>
                <a:tab pos="184150" algn="l"/>
              </a:tabLst>
            </a:pPr>
            <a:r>
              <a:rPr lang="en-US" sz="2750" b="1" spc="20" dirty="0">
                <a:solidFill>
                  <a:srgbClr val="FF0000"/>
                </a:solidFill>
                <a:effectLst>
                  <a:outerShdw blurRad="38100" dist="38100" dir="2700000" algn="tl">
                    <a:srgbClr val="000000">
                      <a:alpha val="43137"/>
                    </a:srgbClr>
                  </a:outerShdw>
                </a:effectLst>
                <a:latin typeface="Segoe UI"/>
                <a:cs typeface="Segoe UI"/>
              </a:rPr>
              <a:t>Pg145</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554278" cy="2579552"/>
          </a:xfrm>
          <a:prstGeom prst="rect">
            <a:avLst/>
          </a:prstGeom>
        </p:spPr>
        <p:txBody>
          <a:bodyPr vert="horz" wrap="square" lIns="0" tIns="16510" rIns="0" bIns="0" rtlCol="0">
            <a:spAutoFit/>
          </a:bodyPr>
          <a:lstStyle/>
          <a:p>
            <a:pPr marL="13970">
              <a:lnSpc>
                <a:spcPct val="150000"/>
              </a:lnSpc>
              <a:spcBef>
                <a:spcPts val="130"/>
              </a:spcBef>
            </a:pPr>
            <a:r>
              <a:rPr sz="2750" spc="5" dirty="0">
                <a:solidFill>
                  <a:srgbClr val="FFFFFF"/>
                </a:solidFill>
                <a:latin typeface="Segoe UI"/>
                <a:cs typeface="Segoe UI"/>
              </a:rPr>
              <a:t>Lab:</a:t>
            </a:r>
            <a:r>
              <a:rPr sz="2750" spc="60" dirty="0">
                <a:solidFill>
                  <a:srgbClr val="FFFFFF"/>
                </a:solidFill>
                <a:latin typeface="Segoe UI"/>
                <a:cs typeface="Segoe UI"/>
              </a:rPr>
              <a:t> </a:t>
            </a:r>
            <a:r>
              <a:rPr sz="2750" spc="10" dirty="0">
                <a:solidFill>
                  <a:srgbClr val="FFFFFF"/>
                </a:solidFill>
                <a:latin typeface="Segoe UI"/>
                <a:cs typeface="Segoe UI"/>
              </a:rPr>
              <a:t>Concurrency</a:t>
            </a:r>
            <a:r>
              <a:rPr sz="2750" spc="60" dirty="0">
                <a:solidFill>
                  <a:srgbClr val="FFFFFF"/>
                </a:solidFill>
                <a:latin typeface="Segoe UI"/>
                <a:cs typeface="Segoe UI"/>
              </a:rPr>
              <a:t> </a:t>
            </a:r>
            <a:r>
              <a:rPr sz="2750" spc="15" dirty="0">
                <a:solidFill>
                  <a:srgbClr val="FFFFFF"/>
                </a:solidFill>
                <a:latin typeface="Segoe UI"/>
                <a:cs typeface="Segoe UI"/>
              </a:rPr>
              <a:t>and</a:t>
            </a:r>
            <a:r>
              <a:rPr sz="2750" spc="70" dirty="0">
                <a:solidFill>
                  <a:srgbClr val="FFFFFF"/>
                </a:solidFill>
                <a:latin typeface="Segoe UI"/>
                <a:cs typeface="Segoe UI"/>
              </a:rPr>
              <a:t> </a:t>
            </a:r>
            <a:r>
              <a:rPr sz="2750" spc="15" dirty="0">
                <a:solidFill>
                  <a:srgbClr val="FFFFFF"/>
                </a:solidFill>
                <a:latin typeface="Segoe UI"/>
                <a:cs typeface="Segoe UI"/>
              </a:rPr>
              <a:t>Transactions</a:t>
            </a:r>
            <a:endParaRPr sz="2750" dirty="0">
              <a:latin typeface="Segoe UI"/>
              <a:cs typeface="Segoe UI"/>
            </a:endParaRPr>
          </a:p>
          <a:p>
            <a:pPr>
              <a:lnSpc>
                <a:spcPct val="150000"/>
              </a:lnSpc>
              <a:spcBef>
                <a:spcPts val="55"/>
              </a:spcBef>
            </a:pPr>
            <a:endParaRPr sz="2750"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z="2750" spc="10" dirty="0">
                <a:latin typeface="Segoe UI"/>
                <a:cs typeface="Segoe UI"/>
              </a:rPr>
              <a:t>Exercise</a:t>
            </a:r>
            <a:r>
              <a:rPr sz="2750" spc="35" dirty="0">
                <a:latin typeface="Segoe UI"/>
                <a:cs typeface="Segoe UI"/>
              </a:rPr>
              <a:t> </a:t>
            </a:r>
            <a:r>
              <a:rPr sz="2750" spc="5" dirty="0">
                <a:latin typeface="Segoe UI"/>
                <a:cs typeface="Segoe UI"/>
              </a:rPr>
              <a:t>1:</a:t>
            </a:r>
            <a:r>
              <a:rPr sz="2750" spc="60" dirty="0">
                <a:latin typeface="Segoe UI"/>
                <a:cs typeface="Segoe UI"/>
              </a:rPr>
              <a:t> </a:t>
            </a:r>
            <a:r>
              <a:rPr sz="2750" spc="10" dirty="0">
                <a:latin typeface="Segoe UI"/>
                <a:cs typeface="Segoe UI"/>
              </a:rPr>
              <a:t>Implement</a:t>
            </a:r>
            <a:r>
              <a:rPr sz="2750" spc="100" dirty="0">
                <a:latin typeface="Segoe UI"/>
                <a:cs typeface="Segoe UI"/>
              </a:rPr>
              <a:t> </a:t>
            </a:r>
            <a:r>
              <a:rPr sz="2750" spc="25" dirty="0">
                <a:latin typeface="Segoe UI"/>
                <a:cs typeface="Segoe UI"/>
              </a:rPr>
              <a:t>Snapshot </a:t>
            </a:r>
            <a:r>
              <a:rPr sz="2750" spc="20" dirty="0">
                <a:latin typeface="Segoe UI"/>
                <a:cs typeface="Segoe UI"/>
              </a:rPr>
              <a:t>Isolation</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0" dirty="0">
                <a:latin typeface="Segoe UI"/>
                <a:cs typeface="Segoe UI"/>
              </a:rPr>
              <a:t>Exercise</a:t>
            </a:r>
            <a:r>
              <a:rPr sz="2750" spc="45" dirty="0">
                <a:latin typeface="Segoe UI"/>
                <a:cs typeface="Segoe UI"/>
              </a:rPr>
              <a:t> </a:t>
            </a:r>
            <a:r>
              <a:rPr sz="2750" spc="5" dirty="0">
                <a:latin typeface="Segoe UI"/>
                <a:cs typeface="Segoe UI"/>
              </a:rPr>
              <a:t>2:</a:t>
            </a:r>
            <a:r>
              <a:rPr sz="2750" spc="75" dirty="0">
                <a:latin typeface="Segoe UI"/>
                <a:cs typeface="Segoe UI"/>
              </a:rPr>
              <a:t> </a:t>
            </a:r>
            <a:r>
              <a:rPr sz="2750" spc="10" dirty="0">
                <a:latin typeface="Segoe UI"/>
                <a:cs typeface="Segoe UI"/>
              </a:rPr>
              <a:t>Implement</a:t>
            </a:r>
            <a:r>
              <a:rPr sz="2750" spc="110" dirty="0">
                <a:latin typeface="Segoe UI"/>
                <a:cs typeface="Segoe UI"/>
              </a:rPr>
              <a:t> </a:t>
            </a:r>
            <a:r>
              <a:rPr sz="2750" spc="20" dirty="0">
                <a:latin typeface="Segoe UI"/>
                <a:cs typeface="Segoe UI"/>
              </a:rPr>
              <a:t>Partition</a:t>
            </a:r>
            <a:r>
              <a:rPr sz="2750" spc="-70" dirty="0">
                <a:latin typeface="Segoe UI"/>
                <a:cs typeface="Segoe UI"/>
              </a:rPr>
              <a:t> </a:t>
            </a:r>
            <a:r>
              <a:rPr sz="2750" spc="-5" dirty="0">
                <a:latin typeface="Segoe UI"/>
                <a:cs typeface="Segoe UI"/>
              </a:rPr>
              <a:t>Level</a:t>
            </a:r>
            <a:r>
              <a:rPr sz="2750" spc="150" dirty="0">
                <a:latin typeface="Segoe UI"/>
                <a:cs typeface="Segoe UI"/>
              </a:rPr>
              <a:t> </a:t>
            </a:r>
            <a:r>
              <a:rPr sz="2750" dirty="0">
                <a:latin typeface="Segoe UI"/>
                <a:cs typeface="Segoe UI"/>
              </a:rPr>
              <a:t>Locking</a:t>
            </a:r>
          </a:p>
        </p:txBody>
      </p:sp>
      <p:sp>
        <p:nvSpPr>
          <p:cNvPr id="3" name="object 3"/>
          <p:cNvSpPr txBox="1"/>
          <p:nvPr/>
        </p:nvSpPr>
        <p:spPr>
          <a:xfrm>
            <a:off x="538162" y="3774122"/>
            <a:ext cx="6703695" cy="1131720"/>
          </a:xfrm>
          <a:prstGeom prst="rect">
            <a:avLst/>
          </a:prstGeom>
        </p:spPr>
        <p:txBody>
          <a:bodyPr vert="horz" wrap="square" lIns="0" tIns="15875" rIns="0" bIns="0" rtlCol="0">
            <a:spAutoFit/>
          </a:bodyPr>
          <a:lstStyle/>
          <a:p>
            <a:pPr>
              <a:lnSpc>
                <a:spcPct val="100000"/>
              </a:lnSpc>
              <a:spcBef>
                <a:spcPts val="20"/>
              </a:spcBef>
            </a:pPr>
            <a:endParaRPr sz="4500" dirty="0">
              <a:latin typeface="Segoe UI"/>
              <a:cs typeface="Segoe UI"/>
            </a:endParaRPr>
          </a:p>
          <a:p>
            <a:pPr marL="12700">
              <a:lnSpc>
                <a:spcPct val="100000"/>
              </a:lnSpc>
            </a:pPr>
            <a:r>
              <a:rPr sz="2750" b="1" spc="5" dirty="0">
                <a:latin typeface="Segoe UI"/>
                <a:cs typeface="Segoe UI"/>
              </a:rPr>
              <a:t>Estimated</a:t>
            </a:r>
            <a:r>
              <a:rPr sz="2750" b="1" spc="130" dirty="0">
                <a:latin typeface="Segoe UI"/>
                <a:cs typeface="Segoe UI"/>
              </a:rPr>
              <a:t> </a:t>
            </a:r>
            <a:r>
              <a:rPr sz="2750" b="1" spc="20" dirty="0">
                <a:latin typeface="Segoe UI"/>
                <a:cs typeface="Segoe UI"/>
              </a:rPr>
              <a:t>Time:</a:t>
            </a:r>
            <a:r>
              <a:rPr sz="2750" b="1" spc="-20" dirty="0">
                <a:latin typeface="Segoe UI"/>
                <a:cs typeface="Segoe UI"/>
              </a:rPr>
              <a:t> </a:t>
            </a:r>
            <a:r>
              <a:rPr sz="2750" b="1" spc="5" dirty="0">
                <a:latin typeface="Segoe UI"/>
                <a:cs typeface="Segoe UI"/>
              </a:rPr>
              <a:t>45</a:t>
            </a:r>
            <a:r>
              <a:rPr sz="2750" b="1" spc="105" dirty="0">
                <a:latin typeface="Segoe UI"/>
                <a:cs typeface="Segoe UI"/>
              </a:rPr>
              <a:t> </a:t>
            </a:r>
            <a:r>
              <a:rPr sz="2750" b="1" spc="5" dirty="0">
                <a:latin typeface="Segoe UI"/>
                <a:cs typeface="Segoe UI"/>
              </a:rPr>
              <a:t>minutes</a:t>
            </a:r>
            <a:endParaRPr sz="2750" dirty="0">
              <a:latin typeface="Segoe UI"/>
              <a:cs typeface="Segoe UI"/>
            </a:endParaRP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64475" cy="5264711"/>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Lab</a:t>
            </a:r>
            <a:r>
              <a:rPr sz="2750" spc="40" dirty="0">
                <a:solidFill>
                  <a:srgbClr val="FFFFFF"/>
                </a:solidFill>
                <a:latin typeface="Segoe UI"/>
                <a:cs typeface="Segoe UI"/>
              </a:rPr>
              <a:t> </a:t>
            </a:r>
            <a:r>
              <a:rPr sz="2750" spc="10" dirty="0">
                <a:solidFill>
                  <a:srgbClr val="FFFFFF"/>
                </a:solidFill>
                <a:latin typeface="Segoe UI"/>
                <a:cs typeface="Segoe UI"/>
              </a:rPr>
              <a:t>Scenario</a:t>
            </a:r>
            <a:endParaRPr sz="2750" dirty="0">
              <a:latin typeface="Segoe UI"/>
              <a:cs typeface="Segoe UI"/>
            </a:endParaRPr>
          </a:p>
          <a:p>
            <a:pPr>
              <a:lnSpc>
                <a:spcPct val="100000"/>
              </a:lnSpc>
              <a:spcBef>
                <a:spcPts val="5"/>
              </a:spcBef>
            </a:pPr>
            <a:endParaRPr sz="3000" dirty="0">
              <a:latin typeface="Segoe UI"/>
              <a:cs typeface="Segoe UI"/>
            </a:endParaRPr>
          </a:p>
          <a:p>
            <a:pPr marL="102235" marR="31115">
              <a:lnSpc>
                <a:spcPct val="150000"/>
              </a:lnSpc>
            </a:pPr>
            <a:r>
              <a:rPr sz="2400" spc="-70" dirty="0">
                <a:latin typeface="Segoe UI"/>
                <a:cs typeface="Segoe UI"/>
              </a:rPr>
              <a:t>You </a:t>
            </a:r>
            <a:r>
              <a:rPr sz="2400" spc="20" dirty="0">
                <a:latin typeface="Segoe UI"/>
                <a:cs typeface="Segoe UI"/>
              </a:rPr>
              <a:t>have </a:t>
            </a:r>
            <a:r>
              <a:rPr sz="2400" spc="5" dirty="0">
                <a:latin typeface="Segoe UI"/>
                <a:cs typeface="Segoe UI"/>
              </a:rPr>
              <a:t>reviewed </a:t>
            </a:r>
            <a:r>
              <a:rPr sz="2400" spc="20" dirty="0">
                <a:latin typeface="Segoe UI"/>
                <a:cs typeface="Segoe UI"/>
              </a:rPr>
              <a:t>statistics </a:t>
            </a:r>
            <a:r>
              <a:rPr sz="2400" spc="25" dirty="0">
                <a:latin typeface="Segoe UI"/>
                <a:cs typeface="Segoe UI"/>
              </a:rPr>
              <a:t>for </a:t>
            </a:r>
            <a:r>
              <a:rPr sz="2400" spc="20" dirty="0">
                <a:latin typeface="Segoe UI"/>
                <a:cs typeface="Segoe UI"/>
              </a:rPr>
              <a:t>the </a:t>
            </a:r>
            <a:r>
              <a:rPr sz="2400" spc="25" dirty="0">
                <a:latin typeface="Segoe UI"/>
                <a:cs typeface="Segoe UI"/>
              </a:rPr>
              <a:t> </a:t>
            </a:r>
            <a:r>
              <a:rPr sz="2400" spc="10" dirty="0">
                <a:latin typeface="Segoe UI"/>
                <a:cs typeface="Segoe UI"/>
              </a:rPr>
              <a:t>AdventureWorks</a:t>
            </a:r>
            <a:r>
              <a:rPr sz="2400" spc="15" dirty="0">
                <a:latin typeface="Segoe UI"/>
                <a:cs typeface="Segoe UI"/>
              </a:rPr>
              <a:t> </a:t>
            </a:r>
            <a:r>
              <a:rPr sz="2400" spc="25" dirty="0">
                <a:latin typeface="Segoe UI"/>
                <a:cs typeface="Segoe UI"/>
              </a:rPr>
              <a:t>database</a:t>
            </a:r>
            <a:r>
              <a:rPr sz="2400" spc="-35" dirty="0">
                <a:latin typeface="Segoe UI"/>
                <a:cs typeface="Segoe UI"/>
              </a:rPr>
              <a:t> </a:t>
            </a:r>
            <a:r>
              <a:rPr sz="2400" spc="15" dirty="0">
                <a:latin typeface="Segoe UI"/>
                <a:cs typeface="Segoe UI"/>
              </a:rPr>
              <a:t>and</a:t>
            </a:r>
            <a:r>
              <a:rPr sz="2400" spc="10" dirty="0">
                <a:latin typeface="Segoe UI"/>
                <a:cs typeface="Segoe UI"/>
              </a:rPr>
              <a:t> noticed</a:t>
            </a:r>
            <a:r>
              <a:rPr sz="2400" spc="80" dirty="0">
                <a:latin typeface="Segoe UI"/>
                <a:cs typeface="Segoe UI"/>
              </a:rPr>
              <a:t> </a:t>
            </a:r>
            <a:r>
              <a:rPr sz="2400" spc="15" dirty="0">
                <a:latin typeface="Segoe UI"/>
                <a:cs typeface="Segoe UI"/>
              </a:rPr>
              <a:t>high</a:t>
            </a:r>
            <a:r>
              <a:rPr sz="2400" spc="5" dirty="0">
                <a:latin typeface="Segoe UI"/>
                <a:cs typeface="Segoe UI"/>
              </a:rPr>
              <a:t> </a:t>
            </a:r>
            <a:r>
              <a:rPr sz="2400" spc="10" dirty="0">
                <a:latin typeface="Segoe UI"/>
                <a:cs typeface="Segoe UI"/>
              </a:rPr>
              <a:t>wait </a:t>
            </a:r>
            <a:r>
              <a:rPr sz="2400" spc="15" dirty="0">
                <a:latin typeface="Segoe UI"/>
                <a:cs typeface="Segoe UI"/>
              </a:rPr>
              <a:t> </a:t>
            </a:r>
            <a:r>
              <a:rPr sz="2400" spc="25" dirty="0">
                <a:latin typeface="Segoe UI"/>
                <a:cs typeface="Segoe UI"/>
              </a:rPr>
              <a:t>stats</a:t>
            </a:r>
            <a:r>
              <a:rPr sz="2400" spc="-65" dirty="0">
                <a:latin typeface="Segoe UI"/>
                <a:cs typeface="Segoe UI"/>
              </a:rPr>
              <a:t> </a:t>
            </a:r>
            <a:r>
              <a:rPr sz="2400" spc="25" dirty="0">
                <a:latin typeface="Segoe UI"/>
                <a:cs typeface="Segoe UI"/>
              </a:rPr>
              <a:t>for</a:t>
            </a:r>
            <a:r>
              <a:rPr sz="2400" spc="5" dirty="0">
                <a:latin typeface="Segoe UI"/>
                <a:cs typeface="Segoe UI"/>
              </a:rPr>
              <a:t> CPU,</a:t>
            </a:r>
            <a:r>
              <a:rPr sz="2400" spc="65" dirty="0">
                <a:latin typeface="Segoe UI"/>
                <a:cs typeface="Segoe UI"/>
              </a:rPr>
              <a:t> </a:t>
            </a:r>
            <a:r>
              <a:rPr sz="2400" spc="5" dirty="0">
                <a:latin typeface="Segoe UI"/>
                <a:cs typeface="Segoe UI"/>
              </a:rPr>
              <a:t>memory,</a:t>
            </a:r>
            <a:r>
              <a:rPr sz="2400" spc="60" dirty="0">
                <a:latin typeface="Segoe UI"/>
                <a:cs typeface="Segoe UI"/>
              </a:rPr>
              <a:t> </a:t>
            </a:r>
            <a:r>
              <a:rPr sz="2400" spc="-35" dirty="0">
                <a:latin typeface="Segoe UI"/>
                <a:cs typeface="Segoe UI"/>
              </a:rPr>
              <a:t>IO,</a:t>
            </a:r>
            <a:r>
              <a:rPr sz="2400" spc="60" dirty="0">
                <a:latin typeface="Segoe UI"/>
                <a:cs typeface="Segoe UI"/>
              </a:rPr>
              <a:t> </a:t>
            </a:r>
            <a:r>
              <a:rPr sz="2400" spc="10" dirty="0">
                <a:latin typeface="Segoe UI"/>
                <a:cs typeface="Segoe UI"/>
              </a:rPr>
              <a:t>blocking,</a:t>
            </a:r>
            <a:r>
              <a:rPr sz="2400" spc="65" dirty="0">
                <a:latin typeface="Segoe UI"/>
                <a:cs typeface="Segoe UI"/>
              </a:rPr>
              <a:t> </a:t>
            </a:r>
            <a:r>
              <a:rPr sz="2400" spc="15" dirty="0">
                <a:latin typeface="Segoe UI"/>
                <a:cs typeface="Segoe UI"/>
              </a:rPr>
              <a:t>and</a:t>
            </a:r>
            <a:r>
              <a:rPr sz="2400" spc="80" dirty="0">
                <a:latin typeface="Segoe UI"/>
                <a:cs typeface="Segoe UI"/>
              </a:rPr>
              <a:t> </a:t>
            </a:r>
            <a:r>
              <a:rPr sz="2400" spc="15" dirty="0">
                <a:latin typeface="Segoe UI"/>
                <a:cs typeface="Segoe UI"/>
              </a:rPr>
              <a:t>latching. </a:t>
            </a:r>
            <a:r>
              <a:rPr sz="2400" spc="-740" dirty="0">
                <a:latin typeface="Segoe UI"/>
                <a:cs typeface="Segoe UI"/>
              </a:rPr>
              <a:t> </a:t>
            </a:r>
            <a:r>
              <a:rPr sz="2400" spc="15" dirty="0">
                <a:latin typeface="Segoe UI"/>
                <a:cs typeface="Segoe UI"/>
              </a:rPr>
              <a:t>In</a:t>
            </a:r>
            <a:r>
              <a:rPr sz="2400" dirty="0">
                <a:latin typeface="Segoe UI"/>
                <a:cs typeface="Segoe UI"/>
              </a:rPr>
              <a:t> </a:t>
            </a:r>
            <a:r>
              <a:rPr sz="2400" spc="15" dirty="0">
                <a:latin typeface="Segoe UI"/>
                <a:cs typeface="Segoe UI"/>
              </a:rPr>
              <a:t>this</a:t>
            </a:r>
            <a:r>
              <a:rPr sz="2400" spc="20" dirty="0">
                <a:latin typeface="Segoe UI"/>
                <a:cs typeface="Segoe UI"/>
              </a:rPr>
              <a:t> </a:t>
            </a:r>
            <a:r>
              <a:rPr sz="2400" spc="10" dirty="0">
                <a:latin typeface="Segoe UI"/>
                <a:cs typeface="Segoe UI"/>
              </a:rPr>
              <a:t>lab,</a:t>
            </a:r>
            <a:r>
              <a:rPr sz="2400" spc="-5" dirty="0">
                <a:latin typeface="Segoe UI"/>
                <a:cs typeface="Segoe UI"/>
              </a:rPr>
              <a:t> </a:t>
            </a:r>
            <a:r>
              <a:rPr sz="2400" spc="20" dirty="0">
                <a:latin typeface="Segoe UI"/>
                <a:cs typeface="Segoe UI"/>
              </a:rPr>
              <a:t>you</a:t>
            </a:r>
            <a:r>
              <a:rPr sz="2400" spc="5" dirty="0">
                <a:latin typeface="Segoe UI"/>
                <a:cs typeface="Segoe UI"/>
              </a:rPr>
              <a:t> will</a:t>
            </a:r>
            <a:r>
              <a:rPr sz="2400" spc="70" dirty="0">
                <a:latin typeface="Segoe UI"/>
                <a:cs typeface="Segoe UI"/>
              </a:rPr>
              <a:t> </a:t>
            </a:r>
            <a:r>
              <a:rPr sz="2400" spc="15" dirty="0">
                <a:latin typeface="Segoe UI"/>
                <a:cs typeface="Segoe UI"/>
              </a:rPr>
              <a:t>address</a:t>
            </a:r>
            <a:r>
              <a:rPr sz="2400" spc="-65" dirty="0">
                <a:latin typeface="Segoe UI"/>
                <a:cs typeface="Segoe UI"/>
              </a:rPr>
              <a:t> </a:t>
            </a:r>
            <a:r>
              <a:rPr sz="2400" spc="10" dirty="0">
                <a:latin typeface="Segoe UI"/>
                <a:cs typeface="Segoe UI"/>
              </a:rPr>
              <a:t>blocking</a:t>
            </a:r>
            <a:r>
              <a:rPr sz="2400" spc="85" dirty="0">
                <a:latin typeface="Segoe UI"/>
                <a:cs typeface="Segoe UI"/>
              </a:rPr>
              <a:t> </a:t>
            </a:r>
            <a:r>
              <a:rPr sz="2400" spc="15" dirty="0">
                <a:latin typeface="Segoe UI"/>
                <a:cs typeface="Segoe UI"/>
              </a:rPr>
              <a:t>wait</a:t>
            </a:r>
            <a:r>
              <a:rPr sz="2400" spc="30" dirty="0">
                <a:latin typeface="Segoe UI"/>
                <a:cs typeface="Segoe UI"/>
              </a:rPr>
              <a:t> </a:t>
            </a:r>
            <a:r>
              <a:rPr sz="2400" spc="25" dirty="0">
                <a:latin typeface="Segoe UI"/>
                <a:cs typeface="Segoe UI"/>
              </a:rPr>
              <a:t>stats.</a:t>
            </a:r>
            <a:endParaRPr sz="2400" dirty="0">
              <a:latin typeface="Segoe UI"/>
              <a:cs typeface="Segoe UI"/>
            </a:endParaRPr>
          </a:p>
          <a:p>
            <a:pPr marL="102235" marR="5080">
              <a:lnSpc>
                <a:spcPct val="150000"/>
              </a:lnSpc>
              <a:spcBef>
                <a:spcPts val="25"/>
              </a:spcBef>
            </a:pPr>
            <a:r>
              <a:rPr sz="2400" spc="-70" dirty="0">
                <a:latin typeface="Segoe UI"/>
                <a:cs typeface="Segoe UI"/>
              </a:rPr>
              <a:t>You</a:t>
            </a:r>
            <a:r>
              <a:rPr sz="2400" spc="70" dirty="0">
                <a:latin typeface="Segoe UI"/>
                <a:cs typeface="Segoe UI"/>
              </a:rPr>
              <a:t> </a:t>
            </a:r>
            <a:r>
              <a:rPr sz="2400" spc="10" dirty="0">
                <a:latin typeface="Segoe UI"/>
                <a:cs typeface="Segoe UI"/>
              </a:rPr>
              <a:t>will explore</a:t>
            </a:r>
            <a:r>
              <a:rPr sz="2400" spc="-25" dirty="0">
                <a:latin typeface="Segoe UI"/>
                <a:cs typeface="Segoe UI"/>
              </a:rPr>
              <a:t> </a:t>
            </a:r>
            <a:r>
              <a:rPr sz="2400" spc="15" dirty="0">
                <a:latin typeface="Segoe UI"/>
                <a:cs typeface="Segoe UI"/>
              </a:rPr>
              <a:t>workloads</a:t>
            </a:r>
            <a:r>
              <a:rPr sz="2400" spc="20" dirty="0">
                <a:latin typeface="Segoe UI"/>
                <a:cs typeface="Segoe UI"/>
              </a:rPr>
              <a:t> that</a:t>
            </a:r>
            <a:r>
              <a:rPr sz="2400" spc="25" dirty="0">
                <a:latin typeface="Segoe UI"/>
                <a:cs typeface="Segoe UI"/>
              </a:rPr>
              <a:t> </a:t>
            </a:r>
            <a:r>
              <a:rPr sz="2400" spc="10" dirty="0">
                <a:latin typeface="Segoe UI"/>
                <a:cs typeface="Segoe UI"/>
              </a:rPr>
              <a:t>can </a:t>
            </a:r>
            <a:r>
              <a:rPr sz="2400" spc="5" dirty="0">
                <a:latin typeface="Segoe UI"/>
                <a:cs typeface="Segoe UI"/>
              </a:rPr>
              <a:t>benefit</a:t>
            </a:r>
            <a:r>
              <a:rPr sz="2400" spc="105" dirty="0">
                <a:latin typeface="Segoe UI"/>
                <a:cs typeface="Segoe UI"/>
              </a:rPr>
              <a:t> </a:t>
            </a:r>
            <a:r>
              <a:rPr sz="2400" spc="25" dirty="0">
                <a:latin typeface="Segoe UI"/>
                <a:cs typeface="Segoe UI"/>
              </a:rPr>
              <a:t>from </a:t>
            </a:r>
            <a:r>
              <a:rPr sz="2400" spc="30" dirty="0">
                <a:latin typeface="Segoe UI"/>
                <a:cs typeface="Segoe UI"/>
              </a:rPr>
              <a:t> </a:t>
            </a:r>
            <a:r>
              <a:rPr sz="2400" spc="20" dirty="0">
                <a:latin typeface="Segoe UI"/>
                <a:cs typeface="Segoe UI"/>
              </a:rPr>
              <a:t>snapshot isolation </a:t>
            </a:r>
            <a:r>
              <a:rPr sz="2400" spc="15" dirty="0">
                <a:latin typeface="Segoe UI"/>
                <a:cs typeface="Segoe UI"/>
              </a:rPr>
              <a:t>and </a:t>
            </a:r>
            <a:r>
              <a:rPr sz="2400" spc="30" dirty="0">
                <a:latin typeface="Segoe UI"/>
                <a:cs typeface="Segoe UI"/>
              </a:rPr>
              <a:t>partition </a:t>
            </a:r>
            <a:r>
              <a:rPr sz="2400" dirty="0">
                <a:latin typeface="Segoe UI"/>
                <a:cs typeface="Segoe UI"/>
              </a:rPr>
              <a:t>level </a:t>
            </a:r>
            <a:r>
              <a:rPr sz="2400" spc="5" dirty="0">
                <a:latin typeface="Segoe UI"/>
                <a:cs typeface="Segoe UI"/>
              </a:rPr>
              <a:t>locking. </a:t>
            </a:r>
            <a:r>
              <a:rPr sz="2400" spc="-70" dirty="0">
                <a:latin typeface="Segoe UI"/>
                <a:cs typeface="Segoe UI"/>
              </a:rPr>
              <a:t>You </a:t>
            </a:r>
            <a:r>
              <a:rPr sz="2400" spc="-740" dirty="0">
                <a:latin typeface="Segoe UI"/>
                <a:cs typeface="Segoe UI"/>
              </a:rPr>
              <a:t> </a:t>
            </a:r>
            <a:r>
              <a:rPr sz="2400" spc="10" dirty="0">
                <a:latin typeface="Segoe UI"/>
                <a:cs typeface="Segoe UI"/>
              </a:rPr>
              <a:t>will</a:t>
            </a:r>
            <a:r>
              <a:rPr sz="2400" spc="-5" dirty="0">
                <a:latin typeface="Segoe UI"/>
                <a:cs typeface="Segoe UI"/>
              </a:rPr>
              <a:t> </a:t>
            </a:r>
            <a:r>
              <a:rPr sz="2400" spc="15" dirty="0">
                <a:latin typeface="Segoe UI"/>
                <a:cs typeface="Segoe UI"/>
              </a:rPr>
              <a:t>then</a:t>
            </a:r>
            <a:r>
              <a:rPr sz="2400" spc="65" dirty="0">
                <a:latin typeface="Segoe UI"/>
                <a:cs typeface="Segoe UI"/>
              </a:rPr>
              <a:t> </a:t>
            </a:r>
            <a:r>
              <a:rPr sz="2400" spc="10" dirty="0">
                <a:latin typeface="Segoe UI"/>
                <a:cs typeface="Segoe UI"/>
              </a:rPr>
              <a:t>implement</a:t>
            </a:r>
            <a:r>
              <a:rPr sz="2400" spc="100" dirty="0">
                <a:latin typeface="Segoe UI"/>
                <a:cs typeface="Segoe UI"/>
              </a:rPr>
              <a:t> </a:t>
            </a:r>
            <a:r>
              <a:rPr sz="2400" spc="20" dirty="0">
                <a:latin typeface="Segoe UI"/>
                <a:cs typeface="Segoe UI"/>
              </a:rPr>
              <a:t>snapshot</a:t>
            </a:r>
            <a:r>
              <a:rPr sz="2400" spc="25" dirty="0">
                <a:latin typeface="Segoe UI"/>
                <a:cs typeface="Segoe UI"/>
              </a:rPr>
              <a:t> </a:t>
            </a:r>
            <a:r>
              <a:rPr sz="2400" spc="20" dirty="0">
                <a:latin typeface="Segoe UI"/>
                <a:cs typeface="Segoe UI"/>
              </a:rPr>
              <a:t>isolation</a:t>
            </a:r>
            <a:r>
              <a:rPr sz="2400" spc="-80" dirty="0">
                <a:latin typeface="Segoe UI"/>
                <a:cs typeface="Segoe UI"/>
              </a:rPr>
              <a:t> </a:t>
            </a:r>
            <a:r>
              <a:rPr sz="2400" spc="15" dirty="0">
                <a:latin typeface="Segoe UI"/>
                <a:cs typeface="Segoe UI"/>
              </a:rPr>
              <a:t>and </a:t>
            </a:r>
            <a:r>
              <a:rPr sz="2400" spc="20" dirty="0">
                <a:latin typeface="Segoe UI"/>
                <a:cs typeface="Segoe UI"/>
              </a:rPr>
              <a:t> </a:t>
            </a:r>
            <a:r>
              <a:rPr sz="2400" spc="30" dirty="0">
                <a:latin typeface="Segoe UI"/>
                <a:cs typeface="Segoe UI"/>
              </a:rPr>
              <a:t>partition</a:t>
            </a:r>
            <a:r>
              <a:rPr sz="2400" spc="-80" dirty="0">
                <a:latin typeface="Segoe UI"/>
                <a:cs typeface="Segoe UI"/>
              </a:rPr>
              <a:t> </a:t>
            </a:r>
            <a:r>
              <a:rPr sz="2400" dirty="0">
                <a:latin typeface="Segoe UI"/>
                <a:cs typeface="Segoe UI"/>
              </a:rPr>
              <a:t>level</a:t>
            </a:r>
            <a:r>
              <a:rPr sz="2400" spc="65" dirty="0">
                <a:latin typeface="Segoe UI"/>
                <a:cs typeface="Segoe UI"/>
              </a:rPr>
              <a:t> </a:t>
            </a:r>
            <a:r>
              <a:rPr sz="2400" spc="5" dirty="0">
                <a:latin typeface="Segoe UI"/>
                <a:cs typeface="Segoe UI"/>
              </a:rPr>
              <a:t>locking</a:t>
            </a:r>
            <a:r>
              <a:rPr sz="2400" spc="85" dirty="0">
                <a:latin typeface="Segoe UI"/>
                <a:cs typeface="Segoe UI"/>
              </a:rPr>
              <a:t> </a:t>
            </a:r>
            <a:r>
              <a:rPr sz="2400" spc="25" dirty="0">
                <a:latin typeface="Segoe UI"/>
                <a:cs typeface="Segoe UI"/>
              </a:rPr>
              <a:t>to</a:t>
            </a:r>
            <a:r>
              <a:rPr sz="2400" spc="-60" dirty="0">
                <a:latin typeface="Segoe UI"/>
                <a:cs typeface="Segoe UI"/>
              </a:rPr>
              <a:t> </a:t>
            </a:r>
            <a:r>
              <a:rPr sz="2400" spc="10" dirty="0">
                <a:latin typeface="Segoe UI"/>
                <a:cs typeface="Segoe UI"/>
              </a:rPr>
              <a:t>reduce</a:t>
            </a:r>
            <a:r>
              <a:rPr sz="2400" spc="30" dirty="0">
                <a:latin typeface="Segoe UI"/>
                <a:cs typeface="Segoe UI"/>
              </a:rPr>
              <a:t> </a:t>
            </a:r>
            <a:r>
              <a:rPr sz="2400" spc="10" dirty="0">
                <a:latin typeface="Segoe UI"/>
                <a:cs typeface="Segoe UI"/>
              </a:rPr>
              <a:t>overall</a:t>
            </a:r>
            <a:r>
              <a:rPr sz="2400" spc="5" dirty="0">
                <a:latin typeface="Segoe UI"/>
                <a:cs typeface="Segoe UI"/>
              </a:rPr>
              <a:t> </a:t>
            </a:r>
            <a:r>
              <a:rPr sz="2400" spc="10" dirty="0">
                <a:latin typeface="Segoe UI"/>
                <a:cs typeface="Segoe UI"/>
              </a:rPr>
              <a:t>blocking.</a:t>
            </a:r>
            <a:endParaRPr sz="2400" dirty="0">
              <a:latin typeface="Segoe UI"/>
              <a:cs typeface="Segoe UI"/>
            </a:endParaRP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884159" cy="3002553"/>
          </a:xfrm>
          <a:prstGeom prst="rect">
            <a:avLst/>
          </a:prstGeom>
        </p:spPr>
        <p:txBody>
          <a:bodyPr vert="horz" wrap="square" lIns="0" tIns="16510" rIns="0" bIns="0" rtlCol="0">
            <a:spAutoFit/>
          </a:bodyPr>
          <a:lstStyle/>
          <a:p>
            <a:pPr marL="13970" algn="just">
              <a:lnSpc>
                <a:spcPct val="100000"/>
              </a:lnSpc>
              <a:spcBef>
                <a:spcPts val="130"/>
              </a:spcBef>
            </a:pPr>
            <a:r>
              <a:rPr sz="2750" spc="5" dirty="0">
                <a:solidFill>
                  <a:srgbClr val="FFFFFF"/>
                </a:solidFill>
                <a:latin typeface="Segoe UI"/>
                <a:cs typeface="Segoe UI"/>
              </a:rPr>
              <a:t>Lab</a:t>
            </a:r>
            <a:r>
              <a:rPr sz="2750" spc="45" dirty="0">
                <a:solidFill>
                  <a:srgbClr val="FFFFFF"/>
                </a:solidFill>
                <a:latin typeface="Segoe UI"/>
                <a:cs typeface="Segoe UI"/>
              </a:rPr>
              <a:t> </a:t>
            </a:r>
            <a:r>
              <a:rPr sz="2750" dirty="0">
                <a:solidFill>
                  <a:srgbClr val="FFFFFF"/>
                </a:solidFill>
                <a:latin typeface="Segoe UI"/>
                <a:cs typeface="Segoe UI"/>
              </a:rPr>
              <a:t>Review</a:t>
            </a:r>
            <a:endParaRPr sz="2750" dirty="0">
              <a:latin typeface="Segoe UI"/>
              <a:cs typeface="Segoe UI"/>
            </a:endParaRPr>
          </a:p>
          <a:p>
            <a:pPr>
              <a:lnSpc>
                <a:spcPct val="100000"/>
              </a:lnSpc>
              <a:spcBef>
                <a:spcPts val="40"/>
              </a:spcBef>
            </a:pPr>
            <a:endParaRPr sz="2700" dirty="0">
              <a:latin typeface="Segoe UI"/>
              <a:cs typeface="Segoe UI"/>
            </a:endParaRPr>
          </a:p>
          <a:p>
            <a:pPr marL="12700" marR="5080" algn="just">
              <a:lnSpc>
                <a:spcPct val="150000"/>
              </a:lnSpc>
            </a:pPr>
            <a:r>
              <a:rPr sz="2400" spc="15" dirty="0">
                <a:latin typeface="Segoe UI"/>
                <a:cs typeface="Segoe UI"/>
              </a:rPr>
              <a:t>In this </a:t>
            </a:r>
            <a:r>
              <a:rPr sz="2400" spc="10" dirty="0">
                <a:latin typeface="Segoe UI"/>
                <a:cs typeface="Segoe UI"/>
              </a:rPr>
              <a:t>lab, </a:t>
            </a:r>
            <a:r>
              <a:rPr sz="2400" spc="20" dirty="0">
                <a:latin typeface="Segoe UI"/>
                <a:cs typeface="Segoe UI"/>
              </a:rPr>
              <a:t>you </a:t>
            </a:r>
            <a:r>
              <a:rPr sz="2400" spc="5" dirty="0">
                <a:latin typeface="Segoe UI"/>
                <a:cs typeface="Segoe UI"/>
              </a:rPr>
              <a:t>learned </a:t>
            </a:r>
            <a:r>
              <a:rPr sz="2400" spc="20" dirty="0">
                <a:latin typeface="Segoe UI"/>
                <a:cs typeface="Segoe UI"/>
              </a:rPr>
              <a:t>how </a:t>
            </a:r>
            <a:r>
              <a:rPr sz="2400" spc="25" dirty="0">
                <a:latin typeface="Segoe UI"/>
                <a:cs typeface="Segoe UI"/>
              </a:rPr>
              <a:t>to </a:t>
            </a:r>
            <a:r>
              <a:rPr sz="2400" spc="10" dirty="0">
                <a:latin typeface="Segoe UI"/>
                <a:cs typeface="Segoe UI"/>
              </a:rPr>
              <a:t>enable </a:t>
            </a:r>
            <a:r>
              <a:rPr sz="2400" spc="20" dirty="0">
                <a:latin typeface="Segoe UI"/>
                <a:cs typeface="Segoe UI"/>
              </a:rPr>
              <a:t>SNAPSHOT </a:t>
            </a:r>
            <a:r>
              <a:rPr sz="2400" spc="25" dirty="0">
                <a:latin typeface="Segoe UI"/>
                <a:cs typeface="Segoe UI"/>
              </a:rPr>
              <a:t> </a:t>
            </a:r>
            <a:r>
              <a:rPr sz="2400" spc="15" dirty="0">
                <a:latin typeface="Segoe UI"/>
                <a:cs typeface="Segoe UI"/>
              </a:rPr>
              <a:t>isolation and </a:t>
            </a:r>
            <a:r>
              <a:rPr sz="2400" spc="20" dirty="0">
                <a:latin typeface="Segoe UI"/>
                <a:cs typeface="Segoe UI"/>
              </a:rPr>
              <a:t>partition </a:t>
            </a:r>
            <a:r>
              <a:rPr sz="2400" dirty="0">
                <a:latin typeface="Segoe UI"/>
                <a:cs typeface="Segoe UI"/>
              </a:rPr>
              <a:t>level </a:t>
            </a:r>
            <a:r>
              <a:rPr sz="2400" spc="5" dirty="0">
                <a:latin typeface="Segoe UI"/>
                <a:cs typeface="Segoe UI"/>
              </a:rPr>
              <a:t>locking </a:t>
            </a:r>
            <a:r>
              <a:rPr sz="2400" spc="25" dirty="0">
                <a:latin typeface="Segoe UI"/>
                <a:cs typeface="Segoe UI"/>
              </a:rPr>
              <a:t>to </a:t>
            </a:r>
            <a:r>
              <a:rPr sz="2400" spc="10" dirty="0">
                <a:latin typeface="Segoe UI"/>
                <a:cs typeface="Segoe UI"/>
              </a:rPr>
              <a:t>reduce lock </a:t>
            </a:r>
            <a:r>
              <a:rPr sz="2400" spc="-740" dirty="0">
                <a:latin typeface="Segoe UI"/>
                <a:cs typeface="Segoe UI"/>
              </a:rPr>
              <a:t> </a:t>
            </a:r>
            <a:r>
              <a:rPr sz="2400" spc="15" dirty="0">
                <a:latin typeface="Segoe UI"/>
                <a:cs typeface="Segoe UI"/>
              </a:rPr>
              <a:t>contention. </a:t>
            </a:r>
            <a:r>
              <a:rPr sz="2400" spc="5" dirty="0">
                <a:latin typeface="Segoe UI"/>
                <a:cs typeface="Segoe UI"/>
              </a:rPr>
              <a:t>You </a:t>
            </a:r>
            <a:r>
              <a:rPr sz="2400" spc="15" dirty="0">
                <a:latin typeface="Segoe UI"/>
                <a:cs typeface="Segoe UI"/>
              </a:rPr>
              <a:t>also </a:t>
            </a:r>
            <a:r>
              <a:rPr sz="2400" spc="5" dirty="0">
                <a:latin typeface="Segoe UI"/>
                <a:cs typeface="Segoe UI"/>
              </a:rPr>
              <a:t>learned </a:t>
            </a:r>
            <a:r>
              <a:rPr sz="2400" spc="25" dirty="0">
                <a:latin typeface="Segoe UI"/>
                <a:cs typeface="Segoe UI"/>
              </a:rPr>
              <a:t>two </a:t>
            </a:r>
            <a:r>
              <a:rPr sz="2400" spc="10" dirty="0">
                <a:latin typeface="Segoe UI"/>
                <a:cs typeface="Segoe UI"/>
              </a:rPr>
              <a:t>different </a:t>
            </a:r>
            <a:r>
              <a:rPr sz="2400" spc="15" dirty="0">
                <a:latin typeface="Segoe UI"/>
                <a:cs typeface="Segoe UI"/>
              </a:rPr>
              <a:t>ways </a:t>
            </a:r>
            <a:r>
              <a:rPr sz="2400" spc="25" dirty="0">
                <a:latin typeface="Segoe UI"/>
                <a:cs typeface="Segoe UI"/>
              </a:rPr>
              <a:t>to </a:t>
            </a:r>
            <a:r>
              <a:rPr sz="2400" spc="-740" dirty="0">
                <a:latin typeface="Segoe UI"/>
                <a:cs typeface="Segoe UI"/>
              </a:rPr>
              <a:t> </a:t>
            </a:r>
            <a:r>
              <a:rPr sz="2400" spc="20" dirty="0">
                <a:latin typeface="Segoe UI"/>
                <a:cs typeface="Segoe UI"/>
              </a:rPr>
              <a:t>monitor</a:t>
            </a:r>
            <a:r>
              <a:rPr sz="2400" spc="5" dirty="0">
                <a:latin typeface="Segoe UI"/>
                <a:cs typeface="Segoe UI"/>
              </a:rPr>
              <a:t> </a:t>
            </a:r>
            <a:r>
              <a:rPr sz="2400" spc="10" dirty="0">
                <a:latin typeface="Segoe UI"/>
                <a:cs typeface="Segoe UI"/>
              </a:rPr>
              <a:t>lock</a:t>
            </a:r>
            <a:r>
              <a:rPr sz="2400" spc="-35" dirty="0">
                <a:latin typeface="Segoe UI"/>
                <a:cs typeface="Segoe UI"/>
              </a:rPr>
              <a:t> </a:t>
            </a:r>
            <a:r>
              <a:rPr sz="2400" spc="15" dirty="0">
                <a:latin typeface="Segoe UI"/>
                <a:cs typeface="Segoe UI"/>
              </a:rPr>
              <a:t>wait</a:t>
            </a:r>
            <a:r>
              <a:rPr sz="2400" spc="30" dirty="0">
                <a:latin typeface="Segoe UI"/>
                <a:cs typeface="Segoe UI"/>
              </a:rPr>
              <a:t> </a:t>
            </a:r>
            <a:r>
              <a:rPr sz="2400" spc="20" dirty="0">
                <a:latin typeface="Segoe UI"/>
                <a:cs typeface="Segoe UI"/>
              </a:rPr>
              <a:t>statistics.</a:t>
            </a:r>
            <a:endParaRPr sz="2400" dirty="0">
              <a:latin typeface="Segoe UI"/>
              <a:cs typeface="Segoe UI"/>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896225" cy="5785366"/>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30" dirty="0">
                <a:solidFill>
                  <a:srgbClr val="FFFFFF"/>
                </a:solidFill>
                <a:latin typeface="Segoe UI"/>
                <a:cs typeface="Segoe UI"/>
              </a:rPr>
              <a:t> </a:t>
            </a:r>
            <a:r>
              <a:rPr sz="2750" dirty="0">
                <a:solidFill>
                  <a:srgbClr val="FFFFFF"/>
                </a:solidFill>
                <a:latin typeface="Segoe UI"/>
                <a:cs typeface="Segoe UI"/>
              </a:rPr>
              <a:t>Review</a:t>
            </a:r>
            <a:r>
              <a:rPr sz="2750" spc="75" dirty="0">
                <a:solidFill>
                  <a:srgbClr val="FFFFFF"/>
                </a:solidFill>
                <a:latin typeface="Segoe UI"/>
                <a:cs typeface="Segoe UI"/>
              </a:rPr>
              <a:t> </a:t>
            </a:r>
            <a:r>
              <a:rPr sz="2750" spc="15" dirty="0">
                <a:solidFill>
                  <a:srgbClr val="FFFFFF"/>
                </a:solidFill>
                <a:latin typeface="Segoe UI"/>
                <a:cs typeface="Segoe UI"/>
              </a:rPr>
              <a:t>and</a:t>
            </a:r>
            <a:r>
              <a:rPr sz="2750" spc="75" dirty="0">
                <a:solidFill>
                  <a:srgbClr val="FFFFFF"/>
                </a:solidFill>
                <a:latin typeface="Segoe UI"/>
                <a:cs typeface="Segoe UI"/>
              </a:rPr>
              <a:t> </a:t>
            </a:r>
            <a:r>
              <a:rPr sz="2750" spc="5" dirty="0">
                <a:solidFill>
                  <a:srgbClr val="FFFFFF"/>
                </a:solidFill>
                <a:latin typeface="Segoe UI"/>
                <a:cs typeface="Segoe UI"/>
              </a:rPr>
              <a:t>Takeaways</a:t>
            </a:r>
            <a:endParaRPr sz="2750" dirty="0">
              <a:latin typeface="Segoe UI"/>
              <a:cs typeface="Segoe UI"/>
            </a:endParaRPr>
          </a:p>
          <a:p>
            <a:pPr>
              <a:lnSpc>
                <a:spcPct val="100000"/>
              </a:lnSpc>
              <a:spcBef>
                <a:spcPts val="55"/>
              </a:spcBef>
            </a:pPr>
            <a:endParaRPr sz="2700" dirty="0">
              <a:latin typeface="Segoe UI"/>
              <a:cs typeface="Segoe UI"/>
            </a:endParaRPr>
          </a:p>
          <a:p>
            <a:pPr marL="12700" marR="1005205">
              <a:lnSpc>
                <a:spcPct val="150000"/>
              </a:lnSpc>
            </a:pPr>
            <a:r>
              <a:rPr sz="2400" spc="15" dirty="0">
                <a:latin typeface="Segoe UI"/>
                <a:cs typeface="Segoe UI"/>
              </a:rPr>
              <a:t>In</a:t>
            </a:r>
            <a:r>
              <a:rPr sz="2400" spc="-15" dirty="0">
                <a:latin typeface="Segoe UI"/>
                <a:cs typeface="Segoe UI"/>
              </a:rPr>
              <a:t> </a:t>
            </a:r>
            <a:r>
              <a:rPr sz="2400" spc="15" dirty="0">
                <a:latin typeface="Segoe UI"/>
                <a:cs typeface="Segoe UI"/>
              </a:rPr>
              <a:t>this</a:t>
            </a:r>
            <a:r>
              <a:rPr sz="2400" spc="10" dirty="0">
                <a:latin typeface="Segoe UI"/>
                <a:cs typeface="Segoe UI"/>
              </a:rPr>
              <a:t> </a:t>
            </a:r>
            <a:r>
              <a:rPr sz="2400" spc="15" dirty="0">
                <a:latin typeface="Segoe UI"/>
                <a:cs typeface="Segoe UI"/>
              </a:rPr>
              <a:t>module,</a:t>
            </a:r>
            <a:r>
              <a:rPr sz="2400" spc="60" dirty="0">
                <a:latin typeface="Segoe UI"/>
                <a:cs typeface="Segoe UI"/>
              </a:rPr>
              <a:t> </a:t>
            </a:r>
            <a:r>
              <a:rPr sz="2400" spc="20" dirty="0">
                <a:latin typeface="Segoe UI"/>
                <a:cs typeface="Segoe UI"/>
              </a:rPr>
              <a:t>you</a:t>
            </a:r>
            <a:r>
              <a:rPr sz="2400" spc="-10" dirty="0">
                <a:latin typeface="Segoe UI"/>
                <a:cs typeface="Segoe UI"/>
              </a:rPr>
              <a:t> </a:t>
            </a:r>
            <a:r>
              <a:rPr sz="2400" spc="20" dirty="0">
                <a:latin typeface="Segoe UI"/>
                <a:cs typeface="Segoe UI"/>
              </a:rPr>
              <a:t>have</a:t>
            </a:r>
            <a:r>
              <a:rPr sz="2400" spc="35" dirty="0">
                <a:latin typeface="Segoe UI"/>
                <a:cs typeface="Segoe UI"/>
              </a:rPr>
              <a:t> </a:t>
            </a:r>
            <a:r>
              <a:rPr sz="2400" spc="5" dirty="0">
                <a:latin typeface="Segoe UI"/>
                <a:cs typeface="Segoe UI"/>
              </a:rPr>
              <a:t>learned</a:t>
            </a:r>
            <a:r>
              <a:rPr sz="2400" spc="75" dirty="0">
                <a:latin typeface="Segoe UI"/>
                <a:cs typeface="Segoe UI"/>
              </a:rPr>
              <a:t> </a:t>
            </a:r>
            <a:r>
              <a:rPr sz="2400" spc="20" dirty="0">
                <a:latin typeface="Segoe UI"/>
                <a:cs typeface="Segoe UI"/>
              </a:rPr>
              <a:t>about SQL </a:t>
            </a:r>
            <a:r>
              <a:rPr sz="2400" spc="-740" dirty="0">
                <a:latin typeface="Segoe UI"/>
                <a:cs typeface="Segoe UI"/>
              </a:rPr>
              <a:t> </a:t>
            </a:r>
            <a:r>
              <a:rPr sz="2400" spc="5" dirty="0">
                <a:latin typeface="Segoe UI"/>
                <a:cs typeface="Segoe UI"/>
              </a:rPr>
              <a:t>Server’s</a:t>
            </a:r>
            <a:r>
              <a:rPr sz="2400" spc="70" dirty="0">
                <a:latin typeface="Segoe UI"/>
                <a:cs typeface="Segoe UI"/>
              </a:rPr>
              <a:t> </a:t>
            </a:r>
            <a:r>
              <a:rPr sz="2400" spc="15" dirty="0">
                <a:latin typeface="Segoe UI"/>
                <a:cs typeface="Segoe UI"/>
              </a:rPr>
              <a:t>implementation</a:t>
            </a:r>
            <a:r>
              <a:rPr sz="2400" spc="60" dirty="0">
                <a:latin typeface="Segoe UI"/>
                <a:cs typeface="Segoe UI"/>
              </a:rPr>
              <a:t> </a:t>
            </a:r>
            <a:r>
              <a:rPr sz="2400" spc="20" dirty="0">
                <a:latin typeface="Segoe UI"/>
                <a:cs typeface="Segoe UI"/>
              </a:rPr>
              <a:t>of</a:t>
            </a:r>
            <a:r>
              <a:rPr sz="2400" spc="10" dirty="0">
                <a:latin typeface="Segoe UI"/>
                <a:cs typeface="Segoe UI"/>
              </a:rPr>
              <a:t> </a:t>
            </a:r>
            <a:r>
              <a:rPr sz="2400" spc="20" dirty="0">
                <a:latin typeface="Segoe UI"/>
                <a:cs typeface="Segoe UI"/>
              </a:rPr>
              <a:t>transactions</a:t>
            </a:r>
            <a:r>
              <a:rPr sz="2400" spc="-70" dirty="0">
                <a:latin typeface="Segoe UI"/>
                <a:cs typeface="Segoe UI"/>
              </a:rPr>
              <a:t> </a:t>
            </a:r>
            <a:r>
              <a:rPr sz="2400" spc="15" dirty="0">
                <a:latin typeface="Segoe UI"/>
                <a:cs typeface="Segoe UI"/>
              </a:rPr>
              <a:t>and </a:t>
            </a:r>
            <a:r>
              <a:rPr sz="2400" spc="-735" dirty="0">
                <a:latin typeface="Segoe UI"/>
                <a:cs typeface="Segoe UI"/>
              </a:rPr>
              <a:t> </a:t>
            </a:r>
            <a:r>
              <a:rPr sz="2400" spc="10" dirty="0">
                <a:latin typeface="Segoe UI"/>
                <a:cs typeface="Segoe UI"/>
              </a:rPr>
              <a:t>concurrency.</a:t>
            </a:r>
            <a:r>
              <a:rPr sz="2400" spc="130" dirty="0">
                <a:latin typeface="Segoe UI"/>
                <a:cs typeface="Segoe UI"/>
              </a:rPr>
              <a:t> </a:t>
            </a:r>
            <a:r>
              <a:rPr sz="2400" spc="5" dirty="0">
                <a:latin typeface="Segoe UI"/>
                <a:cs typeface="Segoe UI"/>
              </a:rPr>
              <a:t>You</a:t>
            </a:r>
            <a:r>
              <a:rPr sz="2400" spc="-10" dirty="0">
                <a:latin typeface="Segoe UI"/>
                <a:cs typeface="Segoe UI"/>
              </a:rPr>
              <a:t> </a:t>
            </a:r>
            <a:r>
              <a:rPr sz="2400" spc="20" dirty="0">
                <a:latin typeface="Segoe UI"/>
                <a:cs typeface="Segoe UI"/>
              </a:rPr>
              <a:t>have</a:t>
            </a:r>
            <a:r>
              <a:rPr sz="2400" spc="35" dirty="0">
                <a:latin typeface="Segoe UI"/>
                <a:cs typeface="Segoe UI"/>
              </a:rPr>
              <a:t> </a:t>
            </a:r>
            <a:r>
              <a:rPr sz="2400" spc="5" dirty="0">
                <a:latin typeface="Segoe UI"/>
                <a:cs typeface="Segoe UI"/>
              </a:rPr>
              <a:t>learned</a:t>
            </a:r>
            <a:r>
              <a:rPr sz="2400" spc="80" dirty="0">
                <a:latin typeface="Segoe UI"/>
                <a:cs typeface="Segoe UI"/>
              </a:rPr>
              <a:t> </a:t>
            </a:r>
            <a:r>
              <a:rPr sz="2400" spc="20" dirty="0">
                <a:latin typeface="Segoe UI"/>
                <a:cs typeface="Segoe UI"/>
              </a:rPr>
              <a:t>how</a:t>
            </a:r>
            <a:r>
              <a:rPr sz="2400" spc="75" dirty="0">
                <a:latin typeface="Segoe UI"/>
                <a:cs typeface="Segoe UI"/>
              </a:rPr>
              <a:t> </a:t>
            </a:r>
            <a:r>
              <a:rPr sz="2400" spc="25" dirty="0">
                <a:latin typeface="Segoe UI"/>
                <a:cs typeface="Segoe UI"/>
              </a:rPr>
              <a:t>to</a:t>
            </a:r>
            <a:r>
              <a:rPr sz="2400" spc="-65" dirty="0">
                <a:latin typeface="Segoe UI"/>
                <a:cs typeface="Segoe UI"/>
              </a:rPr>
              <a:t> </a:t>
            </a:r>
            <a:r>
              <a:rPr sz="2400" spc="20" dirty="0">
                <a:latin typeface="Segoe UI"/>
                <a:cs typeface="Segoe UI"/>
              </a:rPr>
              <a:t>use </a:t>
            </a:r>
            <a:r>
              <a:rPr sz="2400" spc="25" dirty="0">
                <a:latin typeface="Segoe UI"/>
                <a:cs typeface="Segoe UI"/>
              </a:rPr>
              <a:t> </a:t>
            </a:r>
            <a:r>
              <a:rPr sz="2400" spc="20" dirty="0">
                <a:latin typeface="Segoe UI"/>
                <a:cs typeface="Segoe UI"/>
              </a:rPr>
              <a:t>transaction </a:t>
            </a:r>
            <a:r>
              <a:rPr sz="2400" spc="15" dirty="0">
                <a:latin typeface="Segoe UI"/>
                <a:cs typeface="Segoe UI"/>
              </a:rPr>
              <a:t>isolation </a:t>
            </a:r>
            <a:r>
              <a:rPr sz="2400" dirty="0">
                <a:latin typeface="Segoe UI"/>
                <a:cs typeface="Segoe UI"/>
              </a:rPr>
              <a:t>levels </a:t>
            </a:r>
            <a:r>
              <a:rPr sz="2400" spc="25" dirty="0">
                <a:latin typeface="Segoe UI"/>
                <a:cs typeface="Segoe UI"/>
              </a:rPr>
              <a:t>to </a:t>
            </a:r>
            <a:r>
              <a:rPr sz="2400" spc="20" dirty="0">
                <a:latin typeface="Segoe UI"/>
                <a:cs typeface="Segoe UI"/>
              </a:rPr>
              <a:t>control </a:t>
            </a:r>
            <a:r>
              <a:rPr sz="2400" spc="25" dirty="0">
                <a:latin typeface="Segoe UI"/>
                <a:cs typeface="Segoe UI"/>
              </a:rPr>
              <a:t>data </a:t>
            </a:r>
            <a:r>
              <a:rPr sz="2400" spc="30" dirty="0">
                <a:latin typeface="Segoe UI"/>
                <a:cs typeface="Segoe UI"/>
              </a:rPr>
              <a:t> </a:t>
            </a:r>
            <a:r>
              <a:rPr sz="2400" spc="15" dirty="0">
                <a:latin typeface="Segoe UI"/>
                <a:cs typeface="Segoe UI"/>
              </a:rPr>
              <a:t>consistency within </a:t>
            </a:r>
            <a:r>
              <a:rPr sz="2400" spc="10" dirty="0">
                <a:latin typeface="Segoe UI"/>
                <a:cs typeface="Segoe UI"/>
              </a:rPr>
              <a:t>a </a:t>
            </a:r>
            <a:r>
              <a:rPr sz="2400" spc="20" dirty="0">
                <a:latin typeface="Segoe UI"/>
                <a:cs typeface="Segoe UI"/>
              </a:rPr>
              <a:t>transaction, </a:t>
            </a:r>
            <a:r>
              <a:rPr sz="2400" spc="15" dirty="0">
                <a:latin typeface="Segoe UI"/>
                <a:cs typeface="Segoe UI"/>
              </a:rPr>
              <a:t>and </a:t>
            </a:r>
            <a:r>
              <a:rPr sz="2400" spc="20" dirty="0">
                <a:latin typeface="Segoe UI"/>
                <a:cs typeface="Segoe UI"/>
              </a:rPr>
              <a:t>the </a:t>
            </a:r>
            <a:r>
              <a:rPr sz="2400" spc="25" dirty="0">
                <a:latin typeface="Segoe UI"/>
                <a:cs typeface="Segoe UI"/>
              </a:rPr>
              <a:t> </a:t>
            </a:r>
            <a:r>
              <a:rPr sz="2400" spc="10" dirty="0">
                <a:latin typeface="Segoe UI"/>
                <a:cs typeface="Segoe UI"/>
              </a:rPr>
              <a:t>concurrency</a:t>
            </a:r>
            <a:r>
              <a:rPr sz="2400" spc="65" dirty="0">
                <a:latin typeface="Segoe UI"/>
                <a:cs typeface="Segoe UI"/>
              </a:rPr>
              <a:t> </a:t>
            </a:r>
            <a:r>
              <a:rPr sz="2400" spc="10" dirty="0">
                <a:latin typeface="Segoe UI"/>
                <a:cs typeface="Segoe UI"/>
              </a:rPr>
              <a:t>issues</a:t>
            </a:r>
            <a:r>
              <a:rPr sz="2400" spc="85" dirty="0">
                <a:latin typeface="Segoe UI"/>
                <a:cs typeface="Segoe UI"/>
              </a:rPr>
              <a:t> </a:t>
            </a:r>
            <a:r>
              <a:rPr sz="2400" spc="20" dirty="0">
                <a:latin typeface="Segoe UI"/>
                <a:cs typeface="Segoe UI"/>
              </a:rPr>
              <a:t>you</a:t>
            </a:r>
            <a:r>
              <a:rPr sz="2400" spc="5" dirty="0">
                <a:latin typeface="Segoe UI"/>
                <a:cs typeface="Segoe UI"/>
              </a:rPr>
              <a:t> </a:t>
            </a:r>
            <a:r>
              <a:rPr sz="2400" spc="15" dirty="0">
                <a:latin typeface="Segoe UI"/>
                <a:cs typeface="Segoe UI"/>
              </a:rPr>
              <a:t>may</a:t>
            </a:r>
            <a:r>
              <a:rPr sz="2400" spc="10" dirty="0">
                <a:latin typeface="Segoe UI"/>
                <a:cs typeface="Segoe UI"/>
              </a:rPr>
              <a:t> </a:t>
            </a:r>
            <a:r>
              <a:rPr sz="2400" dirty="0">
                <a:latin typeface="Segoe UI"/>
                <a:cs typeface="Segoe UI"/>
              </a:rPr>
              <a:t>expect</a:t>
            </a:r>
            <a:r>
              <a:rPr sz="2400" spc="90" dirty="0">
                <a:latin typeface="Segoe UI"/>
                <a:cs typeface="Segoe UI"/>
              </a:rPr>
              <a:t> </a:t>
            </a:r>
            <a:r>
              <a:rPr sz="2400" spc="10" dirty="0">
                <a:latin typeface="Segoe UI"/>
                <a:cs typeface="Segoe UI"/>
              </a:rPr>
              <a:t>at</a:t>
            </a:r>
            <a:r>
              <a:rPr sz="2400" spc="25" dirty="0">
                <a:latin typeface="Segoe UI"/>
                <a:cs typeface="Segoe UI"/>
              </a:rPr>
              <a:t> </a:t>
            </a:r>
            <a:r>
              <a:rPr sz="2400" spc="5" dirty="0">
                <a:latin typeface="Segoe UI"/>
                <a:cs typeface="Segoe UI"/>
              </a:rPr>
              <a:t>each</a:t>
            </a:r>
            <a:endParaRPr sz="2400" dirty="0">
              <a:latin typeface="Segoe UI"/>
              <a:cs typeface="Segoe UI"/>
            </a:endParaRPr>
          </a:p>
          <a:p>
            <a:pPr marL="12700" marR="5080">
              <a:lnSpc>
                <a:spcPct val="150000"/>
              </a:lnSpc>
            </a:pPr>
            <a:r>
              <a:rPr sz="2400" spc="20" dirty="0">
                <a:latin typeface="Segoe UI"/>
                <a:cs typeface="Segoe UI"/>
              </a:rPr>
              <a:t>isolation</a:t>
            </a:r>
            <a:r>
              <a:rPr sz="2400" spc="-85" dirty="0">
                <a:latin typeface="Segoe UI"/>
                <a:cs typeface="Segoe UI"/>
              </a:rPr>
              <a:t> </a:t>
            </a:r>
            <a:r>
              <a:rPr sz="2400" dirty="0">
                <a:latin typeface="Segoe UI"/>
                <a:cs typeface="Segoe UI"/>
              </a:rPr>
              <a:t>level.</a:t>
            </a:r>
            <a:r>
              <a:rPr sz="2400" spc="135" dirty="0">
                <a:latin typeface="Segoe UI"/>
                <a:cs typeface="Segoe UI"/>
              </a:rPr>
              <a:t> </a:t>
            </a:r>
            <a:r>
              <a:rPr sz="2400" spc="5" dirty="0">
                <a:latin typeface="Segoe UI"/>
                <a:cs typeface="Segoe UI"/>
              </a:rPr>
              <a:t>You</a:t>
            </a:r>
            <a:r>
              <a:rPr sz="2400" dirty="0">
                <a:latin typeface="Segoe UI"/>
                <a:cs typeface="Segoe UI"/>
              </a:rPr>
              <a:t> </a:t>
            </a:r>
            <a:r>
              <a:rPr sz="2400" spc="15" dirty="0">
                <a:latin typeface="Segoe UI"/>
                <a:cs typeface="Segoe UI"/>
              </a:rPr>
              <a:t>have</a:t>
            </a:r>
            <a:r>
              <a:rPr sz="2400" spc="40" dirty="0">
                <a:latin typeface="Segoe UI"/>
                <a:cs typeface="Segoe UI"/>
              </a:rPr>
              <a:t> </a:t>
            </a:r>
            <a:r>
              <a:rPr sz="2400" spc="15" dirty="0">
                <a:latin typeface="Segoe UI"/>
                <a:cs typeface="Segoe UI"/>
              </a:rPr>
              <a:t>also</a:t>
            </a:r>
            <a:r>
              <a:rPr sz="2400" spc="10" dirty="0">
                <a:latin typeface="Segoe UI"/>
                <a:cs typeface="Segoe UI"/>
              </a:rPr>
              <a:t> </a:t>
            </a:r>
            <a:r>
              <a:rPr sz="2400" spc="5" dirty="0">
                <a:latin typeface="Segoe UI"/>
                <a:cs typeface="Segoe UI"/>
              </a:rPr>
              <a:t>learned</a:t>
            </a:r>
            <a:r>
              <a:rPr sz="2400" spc="75" dirty="0">
                <a:latin typeface="Segoe UI"/>
                <a:cs typeface="Segoe UI"/>
              </a:rPr>
              <a:t> </a:t>
            </a:r>
            <a:r>
              <a:rPr sz="2400" spc="20" dirty="0">
                <a:latin typeface="Segoe UI"/>
                <a:cs typeface="Segoe UI"/>
              </a:rPr>
              <a:t>about</a:t>
            </a:r>
            <a:r>
              <a:rPr sz="2400" spc="25" dirty="0">
                <a:latin typeface="Segoe UI"/>
                <a:cs typeface="Segoe UI"/>
              </a:rPr>
              <a:t> </a:t>
            </a:r>
            <a:r>
              <a:rPr sz="2400" spc="20" dirty="0">
                <a:latin typeface="Segoe UI"/>
                <a:cs typeface="Segoe UI"/>
              </a:rPr>
              <a:t>how </a:t>
            </a:r>
            <a:r>
              <a:rPr sz="2400" spc="25" dirty="0">
                <a:latin typeface="Segoe UI"/>
                <a:cs typeface="Segoe UI"/>
              </a:rPr>
              <a:t> </a:t>
            </a:r>
            <a:r>
              <a:rPr sz="2400" spc="5" dirty="0">
                <a:latin typeface="Segoe UI"/>
                <a:cs typeface="Segoe UI"/>
              </a:rPr>
              <a:t>locking</a:t>
            </a:r>
            <a:r>
              <a:rPr sz="2400" spc="85" dirty="0">
                <a:latin typeface="Segoe UI"/>
                <a:cs typeface="Segoe UI"/>
              </a:rPr>
              <a:t> </a:t>
            </a:r>
            <a:r>
              <a:rPr sz="2400" spc="5" dirty="0">
                <a:latin typeface="Segoe UI"/>
                <a:cs typeface="Segoe UI"/>
              </a:rPr>
              <a:t>is</a:t>
            </a:r>
            <a:r>
              <a:rPr sz="2400" spc="20" dirty="0">
                <a:latin typeface="Segoe UI"/>
                <a:cs typeface="Segoe UI"/>
              </a:rPr>
              <a:t> </a:t>
            </a:r>
            <a:r>
              <a:rPr sz="2400" spc="10" dirty="0">
                <a:latin typeface="Segoe UI"/>
                <a:cs typeface="Segoe UI"/>
              </a:rPr>
              <a:t>used </a:t>
            </a:r>
            <a:r>
              <a:rPr sz="2400" spc="25" dirty="0">
                <a:latin typeface="Segoe UI"/>
                <a:cs typeface="Segoe UI"/>
              </a:rPr>
              <a:t>to</a:t>
            </a:r>
            <a:r>
              <a:rPr sz="2400" spc="20" dirty="0">
                <a:latin typeface="Segoe UI"/>
                <a:cs typeface="Segoe UI"/>
              </a:rPr>
              <a:t> </a:t>
            </a:r>
            <a:r>
              <a:rPr sz="2400" spc="5" dirty="0">
                <a:latin typeface="Segoe UI"/>
                <a:cs typeface="Segoe UI"/>
              </a:rPr>
              <a:t>implement</a:t>
            </a:r>
            <a:r>
              <a:rPr sz="2400" spc="105" dirty="0">
                <a:latin typeface="Segoe UI"/>
                <a:cs typeface="Segoe UI"/>
              </a:rPr>
              <a:t> </a:t>
            </a:r>
            <a:r>
              <a:rPr sz="2400" spc="20" dirty="0">
                <a:latin typeface="Segoe UI"/>
                <a:cs typeface="Segoe UI"/>
              </a:rPr>
              <a:t>transaction</a:t>
            </a:r>
            <a:r>
              <a:rPr sz="2400" dirty="0">
                <a:latin typeface="Segoe UI"/>
                <a:cs typeface="Segoe UI"/>
              </a:rPr>
              <a:t> </a:t>
            </a:r>
            <a:r>
              <a:rPr sz="2400" spc="15" dirty="0">
                <a:latin typeface="Segoe UI"/>
                <a:cs typeface="Segoe UI"/>
              </a:rPr>
              <a:t>isolation </a:t>
            </a:r>
            <a:r>
              <a:rPr sz="2400" spc="20" dirty="0">
                <a:latin typeface="Segoe UI"/>
                <a:cs typeface="Segoe UI"/>
              </a:rPr>
              <a:t> </a:t>
            </a:r>
            <a:r>
              <a:rPr sz="2400" spc="5" dirty="0">
                <a:latin typeface="Segoe UI"/>
                <a:cs typeface="Segoe UI"/>
              </a:rPr>
              <a:t>levels, </a:t>
            </a:r>
            <a:r>
              <a:rPr sz="2400" spc="15" dirty="0">
                <a:latin typeface="Segoe UI"/>
                <a:cs typeface="Segoe UI"/>
              </a:rPr>
              <a:t>and </a:t>
            </a:r>
            <a:r>
              <a:rPr sz="2400" spc="20" dirty="0">
                <a:latin typeface="Segoe UI"/>
                <a:cs typeface="Segoe UI"/>
              </a:rPr>
              <a:t>how </a:t>
            </a:r>
            <a:r>
              <a:rPr sz="2400" spc="25" dirty="0">
                <a:latin typeface="Segoe UI"/>
                <a:cs typeface="Segoe UI"/>
              </a:rPr>
              <a:t>to </a:t>
            </a:r>
            <a:r>
              <a:rPr sz="2400" spc="20" dirty="0">
                <a:latin typeface="Segoe UI"/>
                <a:cs typeface="Segoe UI"/>
              </a:rPr>
              <a:t>use </a:t>
            </a:r>
            <a:r>
              <a:rPr sz="2400" spc="10" dirty="0">
                <a:latin typeface="Segoe UI"/>
                <a:cs typeface="Segoe UI"/>
              </a:rPr>
              <a:t>lock </a:t>
            </a:r>
            <a:r>
              <a:rPr sz="2400" spc="15" dirty="0">
                <a:latin typeface="Segoe UI"/>
                <a:cs typeface="Segoe UI"/>
              </a:rPr>
              <a:t>hints </a:t>
            </a:r>
            <a:r>
              <a:rPr sz="2400" spc="25" dirty="0">
                <a:latin typeface="Segoe UI"/>
                <a:cs typeface="Segoe UI"/>
              </a:rPr>
              <a:t>to </a:t>
            </a:r>
            <a:r>
              <a:rPr sz="2400" spc="20" dirty="0">
                <a:latin typeface="Segoe UI"/>
                <a:cs typeface="Segoe UI"/>
              </a:rPr>
              <a:t>modify </a:t>
            </a:r>
            <a:r>
              <a:rPr sz="2400" spc="5" dirty="0">
                <a:latin typeface="Segoe UI"/>
                <a:cs typeface="Segoe UI"/>
              </a:rPr>
              <a:t>locking </a:t>
            </a:r>
            <a:r>
              <a:rPr sz="2400" spc="-740" dirty="0">
                <a:latin typeface="Segoe UI"/>
                <a:cs typeface="Segoe UI"/>
              </a:rPr>
              <a:t> </a:t>
            </a:r>
            <a:r>
              <a:rPr sz="2400" spc="10" dirty="0">
                <a:latin typeface="Segoe UI"/>
                <a:cs typeface="Segoe UI"/>
              </a:rPr>
              <a:t>behavior.</a:t>
            </a:r>
            <a:endParaRPr sz="2400" dirty="0">
              <a:latin typeface="Segoe UI"/>
              <a:cs typeface="Segoe U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244080" cy="43986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Allocation</a:t>
            </a:r>
            <a:r>
              <a:rPr sz="2750" spc="-10" dirty="0">
                <a:solidFill>
                  <a:srgbClr val="FFFFFF"/>
                </a:solidFill>
                <a:latin typeface="Segoe UI"/>
                <a:cs typeface="Segoe UI"/>
              </a:rPr>
              <a:t> </a:t>
            </a:r>
            <a:r>
              <a:rPr sz="2750" spc="15" dirty="0">
                <a:solidFill>
                  <a:srgbClr val="FFFFFF"/>
                </a:solidFill>
                <a:latin typeface="Segoe UI"/>
                <a:cs typeface="Segoe UI"/>
              </a:rPr>
              <a:t>Bitmaps</a:t>
            </a:r>
            <a:r>
              <a:rPr sz="2750" spc="10" dirty="0">
                <a:solidFill>
                  <a:srgbClr val="FFFFFF"/>
                </a:solidFill>
                <a:latin typeface="Segoe UI"/>
                <a:cs typeface="Segoe UI"/>
              </a:rPr>
              <a:t> </a:t>
            </a:r>
            <a:r>
              <a:rPr sz="2750" spc="15" dirty="0">
                <a:solidFill>
                  <a:srgbClr val="FFFFFF"/>
                </a:solidFill>
                <a:latin typeface="Segoe UI"/>
                <a:cs typeface="Segoe UI"/>
              </a:rPr>
              <a:t>and</a:t>
            </a:r>
            <a:r>
              <a:rPr sz="2750" dirty="0">
                <a:solidFill>
                  <a:srgbClr val="FFFFFF"/>
                </a:solidFill>
                <a:latin typeface="Segoe UI"/>
                <a:cs typeface="Segoe UI"/>
              </a:rPr>
              <a:t> </a:t>
            </a:r>
            <a:r>
              <a:rPr sz="2750" spc="10" dirty="0">
                <a:solidFill>
                  <a:srgbClr val="FFFFFF"/>
                </a:solidFill>
                <a:latin typeface="Segoe UI"/>
                <a:cs typeface="Segoe UI"/>
              </a:rPr>
              <a:t>Special</a:t>
            </a:r>
            <a:r>
              <a:rPr sz="2750" spc="65" dirty="0">
                <a:solidFill>
                  <a:srgbClr val="FFFFFF"/>
                </a:solidFill>
                <a:latin typeface="Segoe UI"/>
                <a:cs typeface="Segoe UI"/>
              </a:rPr>
              <a:t> </a:t>
            </a:r>
            <a:r>
              <a:rPr sz="2750" spc="15" dirty="0">
                <a:solidFill>
                  <a:srgbClr val="FFFFFF"/>
                </a:solidFill>
                <a:latin typeface="Segoe UI"/>
                <a:cs typeface="Segoe UI"/>
              </a:rPr>
              <a:t>Pages</a:t>
            </a:r>
            <a:endParaRPr sz="2750" dirty="0">
              <a:latin typeface="Segoe UI"/>
              <a:cs typeface="Segoe UI"/>
            </a:endParaRPr>
          </a:p>
        </p:txBody>
      </p:sp>
      <p:sp>
        <p:nvSpPr>
          <p:cNvPr id="4" name="Text Placeholder 3">
            <a:extLst>
              <a:ext uri="{FF2B5EF4-FFF2-40B4-BE49-F238E27FC236}">
                <a16:creationId xmlns:a16="http://schemas.microsoft.com/office/drawing/2014/main" id="{2E636E40-9E62-0B87-EC41-B352A1094400}"/>
              </a:ext>
            </a:extLst>
          </p:cNvPr>
          <p:cNvSpPr>
            <a:spLocks noGrp="1"/>
          </p:cNvSpPr>
          <p:nvPr>
            <p:ph type="body" idx="1"/>
          </p:nvPr>
        </p:nvSpPr>
        <p:spPr>
          <a:xfrm>
            <a:off x="681723" y="1066800"/>
            <a:ext cx="7920355" cy="4761496"/>
          </a:xfrm>
        </p:spPr>
        <p:txBody>
          <a:bodyPr/>
          <a:lstStyle/>
          <a:p>
            <a:pPr algn="l">
              <a:lnSpc>
                <a:spcPct val="150000"/>
              </a:lnSpc>
            </a:pPr>
            <a:r>
              <a:rPr lang="fr-FR" sz="1600" b="0" i="0" u="none" strike="noStrike" baseline="0" dirty="0">
                <a:latin typeface="Segoe"/>
              </a:rPr>
              <a:t>The </a:t>
            </a:r>
            <a:r>
              <a:rPr lang="fr-FR" sz="1600" b="0" i="0" u="none" strike="noStrike" baseline="0" dirty="0" err="1">
                <a:latin typeface="Segoe"/>
              </a:rPr>
              <a:t>different</a:t>
            </a:r>
            <a:r>
              <a:rPr lang="fr-FR" sz="1600" b="0" i="0" u="none" strike="noStrike" baseline="0" dirty="0">
                <a:latin typeface="Segoe"/>
              </a:rPr>
              <a:t> types of </a:t>
            </a:r>
            <a:r>
              <a:rPr lang="en-GB" sz="1600" b="0" i="0" u="none" strike="noStrike" baseline="0" dirty="0">
                <a:latin typeface="Segoe"/>
              </a:rPr>
              <a:t>pages which track allocations are as follows:</a:t>
            </a:r>
          </a:p>
          <a:p>
            <a:pPr marL="285750" indent="-285750" algn="l">
              <a:lnSpc>
                <a:spcPct val="150000"/>
              </a:lnSpc>
              <a:buFont typeface="Arial" panose="020B0604020202020204" pitchFamily="34" charset="0"/>
              <a:buChar char="•"/>
            </a:pPr>
            <a:r>
              <a:rPr lang="en-GB" sz="1600" b="1" i="0" u="none" strike="noStrike" baseline="0" dirty="0">
                <a:latin typeface="Segoe-Bold"/>
              </a:rPr>
              <a:t>Global Allocation Map</a:t>
            </a:r>
            <a:r>
              <a:rPr lang="en-GB" sz="1600" b="0" i="0" u="none" strike="noStrike" baseline="0" dirty="0">
                <a:latin typeface="Segoe"/>
              </a:rPr>
              <a:t>: the GAM pages track whether an extent is allocated or not. A data file is logically divided into a GAM interval of 4 GB, or 64,000 extents. At the start of every GAM interval, there is a GAM extent that contains GAM pages to track the GAM interval. The bits in the GAM bitmap have the </a:t>
            </a:r>
            <a:r>
              <a:rPr lang="fr-FR" sz="1600" b="0" i="0" u="none" strike="noStrike" baseline="0" dirty="0" err="1">
                <a:latin typeface="Segoe"/>
              </a:rPr>
              <a:t>following</a:t>
            </a:r>
            <a:r>
              <a:rPr lang="fr-FR" sz="1600" b="0" i="0" u="none" strike="noStrike" baseline="0" dirty="0">
                <a:latin typeface="Segoe"/>
              </a:rPr>
              <a:t> </a:t>
            </a:r>
            <a:r>
              <a:rPr lang="fr-FR" sz="1600" b="0" i="0" u="none" strike="noStrike" baseline="0" dirty="0" err="1">
                <a:latin typeface="Segoe"/>
              </a:rPr>
              <a:t>meaning</a:t>
            </a:r>
            <a:r>
              <a:rPr lang="fr-FR" sz="1600" b="0" i="0" u="none" strike="noStrike" baseline="0" dirty="0">
                <a:latin typeface="Segoe"/>
              </a:rPr>
              <a:t>:</a:t>
            </a:r>
          </a:p>
          <a:p>
            <a:pPr marL="742950" lvl="1" indent="-285750" algn="l">
              <a:lnSpc>
                <a:spcPct val="150000"/>
              </a:lnSpc>
              <a:buFont typeface="Arial" panose="020B0604020202020204" pitchFamily="34" charset="0"/>
              <a:buChar char="•"/>
            </a:pPr>
            <a:r>
              <a:rPr lang="en-GB" sz="1600" b="0" i="0" u="none" strike="noStrike" baseline="0" dirty="0">
                <a:latin typeface="Segoe"/>
              </a:rPr>
              <a:t>Bit 1. The extent is available for allocation.</a:t>
            </a:r>
          </a:p>
          <a:p>
            <a:pPr marL="742950" lvl="1" indent="-285750" algn="l">
              <a:lnSpc>
                <a:spcPct val="150000"/>
              </a:lnSpc>
              <a:buFont typeface="Arial" panose="020B0604020202020204" pitchFamily="34" charset="0"/>
              <a:buChar char="•"/>
            </a:pPr>
            <a:r>
              <a:rPr lang="en-GB" sz="1600" b="0" i="0" u="none" strike="noStrike" baseline="0" dirty="0">
                <a:latin typeface="Segoe"/>
              </a:rPr>
              <a:t>Bit  0. The extent is already allocated and is not available for further allocations.</a:t>
            </a:r>
          </a:p>
          <a:p>
            <a:pPr marL="285750" indent="-285750" algn="l">
              <a:lnSpc>
                <a:spcPct val="150000"/>
              </a:lnSpc>
              <a:buFont typeface="Arial" panose="020B0604020202020204" pitchFamily="34" charset="0"/>
              <a:buChar char="•"/>
            </a:pPr>
            <a:r>
              <a:rPr lang="en-GB" sz="1600" b="1" i="0" u="none" strike="noStrike" baseline="0" dirty="0">
                <a:latin typeface="Segoe-Bold"/>
              </a:rPr>
              <a:t>Shared Global Allocation Map</a:t>
            </a:r>
            <a:r>
              <a:rPr lang="en-GB" sz="1600" b="0" i="0" u="none" strike="noStrike" baseline="0" dirty="0">
                <a:latin typeface="Segoe"/>
              </a:rPr>
              <a:t>: the SGAM is exactly same as the GAM and tracks mixed extents. It is essentially used to track mixed extents with unallocated pages. The bits in the SGAM bitmap have the </a:t>
            </a:r>
            <a:r>
              <a:rPr lang="fr-FR" sz="1600" b="0" i="0" u="none" strike="noStrike" baseline="0" dirty="0" err="1">
                <a:latin typeface="Segoe"/>
              </a:rPr>
              <a:t>following</a:t>
            </a:r>
            <a:r>
              <a:rPr lang="fr-FR" sz="1600" b="0" i="0" u="none" strike="noStrike" baseline="0" dirty="0">
                <a:latin typeface="Segoe"/>
              </a:rPr>
              <a:t> </a:t>
            </a:r>
            <a:r>
              <a:rPr lang="fr-FR" sz="1600" b="0" i="0" u="none" strike="noStrike" baseline="0" dirty="0" err="1">
                <a:latin typeface="Segoe"/>
              </a:rPr>
              <a:t>meaning</a:t>
            </a:r>
            <a:r>
              <a:rPr lang="fr-FR" sz="1600" b="0" i="0" u="none" strike="noStrike" baseline="0" dirty="0">
                <a:latin typeface="Segoe"/>
              </a:rPr>
              <a:t>:</a:t>
            </a:r>
          </a:p>
          <a:p>
            <a:pPr marL="742950" lvl="1" indent="-285750" algn="l">
              <a:lnSpc>
                <a:spcPct val="150000"/>
              </a:lnSpc>
              <a:buFont typeface="Arial" panose="020B0604020202020204" pitchFamily="34" charset="0"/>
              <a:buChar char="•"/>
            </a:pPr>
            <a:r>
              <a:rPr lang="en-GB" sz="1600" b="0" i="0" u="none" strike="noStrike" baseline="0" dirty="0">
                <a:latin typeface="Segoe"/>
              </a:rPr>
              <a:t>Bit 1. The extent is a mixed extent with a free page available for use.</a:t>
            </a:r>
          </a:p>
          <a:p>
            <a:pPr marL="742950" lvl="1" indent="-285750" algn="l">
              <a:lnSpc>
                <a:spcPct val="150000"/>
              </a:lnSpc>
              <a:buFont typeface="Arial" panose="020B0604020202020204" pitchFamily="34" charset="0"/>
              <a:buChar char="•"/>
            </a:pPr>
            <a:r>
              <a:rPr lang="en-GB" sz="1600" b="0" i="0" u="none" strike="noStrike" baseline="0" dirty="0">
                <a:latin typeface="Segoe"/>
              </a:rPr>
              <a:t>Bit 0. The extent is either uniform or mixed with no free page available for allocation.</a:t>
            </a:r>
            <a:endParaRPr lang="fr-FR" sz="1200" dirty="0"/>
          </a:p>
        </p:txBody>
      </p:sp>
    </p:spTree>
    <p:extLst>
      <p:ext uri="{BB962C8B-B14F-4D97-AF65-F5344CB8AC3E}">
        <p14:creationId xmlns:p14="http://schemas.microsoft.com/office/powerpoint/2010/main" val="32990076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244080" cy="43986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Allocation</a:t>
            </a:r>
            <a:r>
              <a:rPr sz="2750" spc="-10" dirty="0">
                <a:solidFill>
                  <a:srgbClr val="FFFFFF"/>
                </a:solidFill>
                <a:latin typeface="Segoe UI"/>
                <a:cs typeface="Segoe UI"/>
              </a:rPr>
              <a:t> </a:t>
            </a:r>
            <a:r>
              <a:rPr sz="2750" spc="15" dirty="0">
                <a:solidFill>
                  <a:srgbClr val="FFFFFF"/>
                </a:solidFill>
                <a:latin typeface="Segoe UI"/>
                <a:cs typeface="Segoe UI"/>
              </a:rPr>
              <a:t>Bitmaps</a:t>
            </a:r>
            <a:r>
              <a:rPr sz="2750" spc="10" dirty="0">
                <a:solidFill>
                  <a:srgbClr val="FFFFFF"/>
                </a:solidFill>
                <a:latin typeface="Segoe UI"/>
                <a:cs typeface="Segoe UI"/>
              </a:rPr>
              <a:t> </a:t>
            </a:r>
            <a:r>
              <a:rPr sz="2750" spc="15" dirty="0">
                <a:solidFill>
                  <a:srgbClr val="FFFFFF"/>
                </a:solidFill>
                <a:latin typeface="Segoe UI"/>
                <a:cs typeface="Segoe UI"/>
              </a:rPr>
              <a:t>and</a:t>
            </a:r>
            <a:r>
              <a:rPr sz="2750" dirty="0">
                <a:solidFill>
                  <a:srgbClr val="FFFFFF"/>
                </a:solidFill>
                <a:latin typeface="Segoe UI"/>
                <a:cs typeface="Segoe UI"/>
              </a:rPr>
              <a:t> </a:t>
            </a:r>
            <a:r>
              <a:rPr sz="2750" spc="10" dirty="0">
                <a:solidFill>
                  <a:srgbClr val="FFFFFF"/>
                </a:solidFill>
                <a:latin typeface="Segoe UI"/>
                <a:cs typeface="Segoe UI"/>
              </a:rPr>
              <a:t>Special</a:t>
            </a:r>
            <a:r>
              <a:rPr sz="2750" spc="65" dirty="0">
                <a:solidFill>
                  <a:srgbClr val="FFFFFF"/>
                </a:solidFill>
                <a:latin typeface="Segoe UI"/>
                <a:cs typeface="Segoe UI"/>
              </a:rPr>
              <a:t> </a:t>
            </a:r>
            <a:r>
              <a:rPr sz="2750" spc="15" dirty="0">
                <a:solidFill>
                  <a:srgbClr val="FFFFFF"/>
                </a:solidFill>
                <a:latin typeface="Segoe UI"/>
                <a:cs typeface="Segoe UI"/>
              </a:rPr>
              <a:t>Pages</a:t>
            </a:r>
            <a:endParaRPr sz="2750" dirty="0">
              <a:latin typeface="Segoe UI"/>
              <a:cs typeface="Segoe UI"/>
            </a:endParaRPr>
          </a:p>
        </p:txBody>
      </p:sp>
      <p:sp>
        <p:nvSpPr>
          <p:cNvPr id="4" name="Text Placeholder 3">
            <a:extLst>
              <a:ext uri="{FF2B5EF4-FFF2-40B4-BE49-F238E27FC236}">
                <a16:creationId xmlns:a16="http://schemas.microsoft.com/office/drawing/2014/main" id="{2E636E40-9E62-0B87-EC41-B352A1094400}"/>
              </a:ext>
            </a:extLst>
          </p:cNvPr>
          <p:cNvSpPr>
            <a:spLocks noGrp="1"/>
          </p:cNvSpPr>
          <p:nvPr>
            <p:ph type="body" idx="1"/>
          </p:nvPr>
        </p:nvSpPr>
        <p:spPr>
          <a:xfrm>
            <a:off x="681723" y="1066800"/>
            <a:ext cx="7920355" cy="4616648"/>
          </a:xfrm>
        </p:spPr>
        <p:txBody>
          <a:bodyPr/>
          <a:lstStyle/>
          <a:p>
            <a:pPr marL="285750" indent="-285750" algn="l">
              <a:lnSpc>
                <a:spcPct val="150000"/>
              </a:lnSpc>
              <a:buFont typeface="Arial" panose="020B0604020202020204" pitchFamily="34" charset="0"/>
              <a:buChar char="•"/>
            </a:pPr>
            <a:r>
              <a:rPr lang="en-GB" sz="1600" b="1" i="0" u="none" strike="noStrike" baseline="0" dirty="0">
                <a:latin typeface="Segoe-Bold"/>
              </a:rPr>
              <a:t>Differential Change Map</a:t>
            </a:r>
            <a:r>
              <a:rPr lang="en-GB" sz="1600" b="0" i="0" u="none" strike="noStrike" baseline="0" dirty="0">
                <a:latin typeface="Segoe"/>
              </a:rPr>
              <a:t>: the DCM pages track the extents modified since the last full backup was taken. The DCM page is structured in the same way as the GAM and covers the same interval. The bits in the DCM page have the following meaning:</a:t>
            </a:r>
          </a:p>
          <a:p>
            <a:pPr marL="742950" lvl="1" indent="-285750" algn="l">
              <a:lnSpc>
                <a:spcPct val="150000"/>
              </a:lnSpc>
              <a:buFont typeface="Arial" panose="020B0604020202020204" pitchFamily="34" charset="0"/>
              <a:buChar char="•"/>
            </a:pPr>
            <a:r>
              <a:rPr lang="en-GB" sz="1600" b="0" i="0" u="none" strike="noStrike" baseline="0" dirty="0">
                <a:latin typeface="Segoe"/>
              </a:rPr>
              <a:t>Bit 1. The extent has been modified since the last full backup.</a:t>
            </a:r>
          </a:p>
          <a:p>
            <a:pPr marL="742950" lvl="1" indent="-285750" algn="l">
              <a:lnSpc>
                <a:spcPct val="150000"/>
              </a:lnSpc>
              <a:buFont typeface="Arial" panose="020B0604020202020204" pitchFamily="34" charset="0"/>
              <a:buChar char="•"/>
            </a:pPr>
            <a:r>
              <a:rPr lang="en-GB" sz="1600" b="0" i="0" u="none" strike="noStrike" baseline="0" dirty="0">
                <a:latin typeface="Segoe"/>
              </a:rPr>
              <a:t>Bit 0. The extent has not been modified.</a:t>
            </a:r>
          </a:p>
          <a:p>
            <a:pPr marL="285750" indent="-285750" algn="l">
              <a:lnSpc>
                <a:spcPct val="150000"/>
              </a:lnSpc>
              <a:buFont typeface="Arial" panose="020B0604020202020204" pitchFamily="34" charset="0"/>
              <a:buChar char="•"/>
            </a:pPr>
            <a:r>
              <a:rPr lang="en-GB" sz="1600" b="1" i="0" u="none" strike="noStrike" baseline="0" dirty="0">
                <a:latin typeface="Segoe-Bold"/>
              </a:rPr>
              <a:t>Bulk Change Map</a:t>
            </a:r>
            <a:r>
              <a:rPr lang="en-GB" sz="1600" b="0" i="0" u="none" strike="noStrike" baseline="0" dirty="0">
                <a:latin typeface="Segoe"/>
              </a:rPr>
              <a:t>: minimally logged pages track extents modified by the minimally logged operations, such as SELECT INTO and BULK INSERT, since the last transaction log backup in </a:t>
            </a:r>
            <a:r>
              <a:rPr lang="en-GB" sz="1600" b="0" i="0" u="none" strike="noStrike" baseline="0" dirty="0" err="1">
                <a:latin typeface="Segoe"/>
              </a:rPr>
              <a:t>bulklogged</a:t>
            </a:r>
            <a:r>
              <a:rPr lang="en-GB" sz="1600" b="0" i="0" u="none" strike="noStrike" baseline="0" dirty="0">
                <a:latin typeface="Segoe"/>
              </a:rPr>
              <a:t> recovery model. The ML bitmaps are similar in structure to GAM bitmaps, but differ in </a:t>
            </a:r>
            <a:r>
              <a:rPr lang="fr-FR" sz="1600" b="0" i="0" u="none" strike="noStrike" baseline="0" dirty="0">
                <a:latin typeface="Segoe"/>
              </a:rPr>
              <a:t>bitmaps </a:t>
            </a:r>
            <a:r>
              <a:rPr lang="fr-FR" sz="1600" b="0" i="0" u="none" strike="noStrike" baseline="0" dirty="0" err="1">
                <a:latin typeface="Segoe"/>
              </a:rPr>
              <a:t>semantics</a:t>
            </a:r>
            <a:r>
              <a:rPr lang="fr-FR" sz="1600" b="0" i="0" u="none" strike="noStrike" baseline="0" dirty="0">
                <a:latin typeface="Segoe"/>
              </a:rPr>
              <a:t>.</a:t>
            </a:r>
          </a:p>
          <a:p>
            <a:pPr marL="742950" lvl="1" indent="-285750" algn="l">
              <a:lnSpc>
                <a:spcPct val="150000"/>
              </a:lnSpc>
              <a:buFont typeface="Arial" panose="020B0604020202020204" pitchFamily="34" charset="0"/>
              <a:buChar char="•"/>
            </a:pPr>
            <a:r>
              <a:rPr lang="en-GB" sz="1600" b="0" i="0" u="none" strike="noStrike" baseline="0" dirty="0">
                <a:latin typeface="Segoe"/>
              </a:rPr>
              <a:t>Bit 1. The extent has been modified by the minimally logged operation since the last transaction </a:t>
            </a:r>
            <a:r>
              <a:rPr lang="fr-FR" sz="1600" b="0" i="0" u="none" strike="noStrike" baseline="0" dirty="0">
                <a:latin typeface="Segoe"/>
              </a:rPr>
              <a:t>log backup.</a:t>
            </a:r>
          </a:p>
          <a:p>
            <a:pPr marL="742950" lvl="1" indent="-285750" algn="l">
              <a:lnSpc>
                <a:spcPct val="150000"/>
              </a:lnSpc>
              <a:buFont typeface="Arial" panose="020B0604020202020204" pitchFamily="34" charset="0"/>
              <a:buChar char="•"/>
            </a:pPr>
            <a:r>
              <a:rPr lang="en-GB" sz="1600" b="0" i="0" u="none" strike="noStrike" baseline="0" dirty="0">
                <a:latin typeface="Segoe"/>
              </a:rPr>
              <a:t>Bit 0. The extent has not been modified.</a:t>
            </a:r>
          </a:p>
          <a:p>
            <a:pPr algn="l"/>
            <a:endParaRPr lang="fr-FR" sz="1200" dirty="0"/>
          </a:p>
        </p:txBody>
      </p:sp>
    </p:spTree>
    <p:extLst>
      <p:ext uri="{BB962C8B-B14F-4D97-AF65-F5344CB8AC3E}">
        <p14:creationId xmlns:p14="http://schemas.microsoft.com/office/powerpoint/2010/main" val="12228432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244080" cy="43986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Allocation</a:t>
            </a:r>
            <a:r>
              <a:rPr sz="2750" spc="-10" dirty="0">
                <a:solidFill>
                  <a:srgbClr val="FFFFFF"/>
                </a:solidFill>
                <a:latin typeface="Segoe UI"/>
                <a:cs typeface="Segoe UI"/>
              </a:rPr>
              <a:t> </a:t>
            </a:r>
            <a:r>
              <a:rPr sz="2750" spc="15" dirty="0">
                <a:solidFill>
                  <a:srgbClr val="FFFFFF"/>
                </a:solidFill>
                <a:latin typeface="Segoe UI"/>
                <a:cs typeface="Segoe UI"/>
              </a:rPr>
              <a:t>Bitmaps</a:t>
            </a:r>
            <a:r>
              <a:rPr sz="2750" spc="10" dirty="0">
                <a:solidFill>
                  <a:srgbClr val="FFFFFF"/>
                </a:solidFill>
                <a:latin typeface="Segoe UI"/>
                <a:cs typeface="Segoe UI"/>
              </a:rPr>
              <a:t> </a:t>
            </a:r>
            <a:r>
              <a:rPr sz="2750" spc="15" dirty="0">
                <a:solidFill>
                  <a:srgbClr val="FFFFFF"/>
                </a:solidFill>
                <a:latin typeface="Segoe UI"/>
                <a:cs typeface="Segoe UI"/>
              </a:rPr>
              <a:t>and</a:t>
            </a:r>
            <a:r>
              <a:rPr sz="2750" dirty="0">
                <a:solidFill>
                  <a:srgbClr val="FFFFFF"/>
                </a:solidFill>
                <a:latin typeface="Segoe UI"/>
                <a:cs typeface="Segoe UI"/>
              </a:rPr>
              <a:t> </a:t>
            </a:r>
            <a:r>
              <a:rPr sz="2750" spc="10" dirty="0">
                <a:solidFill>
                  <a:srgbClr val="FFFFFF"/>
                </a:solidFill>
                <a:latin typeface="Segoe UI"/>
                <a:cs typeface="Segoe UI"/>
              </a:rPr>
              <a:t>Special</a:t>
            </a:r>
            <a:r>
              <a:rPr sz="2750" spc="65" dirty="0">
                <a:solidFill>
                  <a:srgbClr val="FFFFFF"/>
                </a:solidFill>
                <a:latin typeface="Segoe UI"/>
                <a:cs typeface="Segoe UI"/>
              </a:rPr>
              <a:t> </a:t>
            </a:r>
            <a:r>
              <a:rPr sz="2750" spc="15" dirty="0">
                <a:solidFill>
                  <a:srgbClr val="FFFFFF"/>
                </a:solidFill>
                <a:latin typeface="Segoe UI"/>
                <a:cs typeface="Segoe UI"/>
              </a:rPr>
              <a:t>Pages</a:t>
            </a:r>
            <a:endParaRPr sz="2750" dirty="0">
              <a:latin typeface="Segoe UI"/>
              <a:cs typeface="Segoe UI"/>
            </a:endParaRPr>
          </a:p>
        </p:txBody>
      </p:sp>
      <p:sp>
        <p:nvSpPr>
          <p:cNvPr id="4" name="Text Placeholder 3">
            <a:extLst>
              <a:ext uri="{FF2B5EF4-FFF2-40B4-BE49-F238E27FC236}">
                <a16:creationId xmlns:a16="http://schemas.microsoft.com/office/drawing/2014/main" id="{2E636E40-9E62-0B87-EC41-B352A1094400}"/>
              </a:ext>
            </a:extLst>
          </p:cNvPr>
          <p:cNvSpPr>
            <a:spLocks noGrp="1"/>
          </p:cNvSpPr>
          <p:nvPr>
            <p:ph type="body" idx="1"/>
          </p:nvPr>
        </p:nvSpPr>
        <p:spPr>
          <a:xfrm>
            <a:off x="681723" y="1066800"/>
            <a:ext cx="7920355" cy="3661643"/>
          </a:xfrm>
        </p:spPr>
        <p:txBody>
          <a:bodyPr/>
          <a:lstStyle/>
          <a:p>
            <a:pPr marL="285750" indent="-285750" algn="l">
              <a:lnSpc>
                <a:spcPct val="150000"/>
              </a:lnSpc>
              <a:buFont typeface="Arial" panose="020B0604020202020204" pitchFamily="34" charset="0"/>
              <a:buChar char="•"/>
            </a:pPr>
            <a:r>
              <a:rPr lang="en-GB" sz="1600" b="1" i="0" u="none" strike="noStrike" baseline="0" dirty="0">
                <a:latin typeface="Segoe-Bold"/>
              </a:rPr>
              <a:t>Page Free Space</a:t>
            </a:r>
            <a:r>
              <a:rPr lang="en-GB" sz="1600" b="0" i="0" u="none" strike="noStrike" baseline="0" dirty="0">
                <a:latin typeface="Segoe"/>
              </a:rPr>
              <a:t>: PFS tracks free space in pages. The data file is logically divided into a PFS interval of 64 MB or 8,088 pages. The PFS page has a byte map instead of bitmap, with one byte for each page in the PFS interval (excluding itself). The bits in each byte have the following meaning:</a:t>
            </a:r>
          </a:p>
          <a:p>
            <a:pPr marL="742950" lvl="1" indent="-285750" algn="l">
              <a:lnSpc>
                <a:spcPct val="150000"/>
              </a:lnSpc>
              <a:buFont typeface="Arial" panose="020B0604020202020204" pitchFamily="34" charset="0"/>
              <a:buChar char="•"/>
            </a:pPr>
            <a:r>
              <a:rPr lang="en-GB" sz="1600" b="0" i="0" u="none" strike="noStrike" baseline="0" dirty="0">
                <a:latin typeface="Segoe"/>
              </a:rPr>
              <a:t>Bits 0-2. The amount of free space in a page.</a:t>
            </a:r>
          </a:p>
          <a:p>
            <a:pPr marL="742950" lvl="1" indent="-285750" algn="l">
              <a:lnSpc>
                <a:spcPct val="150000"/>
              </a:lnSpc>
              <a:buFont typeface="Arial" panose="020B0604020202020204" pitchFamily="34" charset="0"/>
              <a:buChar char="•"/>
            </a:pPr>
            <a:r>
              <a:rPr lang="en-GB" sz="1600" b="0" i="0" u="none" strike="noStrike" baseline="0" dirty="0">
                <a:latin typeface="Segoe"/>
              </a:rPr>
              <a:t>Bit 3. This records the presence of a ghost record in a page.</a:t>
            </a:r>
          </a:p>
          <a:p>
            <a:pPr marL="742950" lvl="1" indent="-285750" algn="l">
              <a:lnSpc>
                <a:spcPct val="150000"/>
              </a:lnSpc>
              <a:buFont typeface="Arial" panose="020B0604020202020204" pitchFamily="34" charset="0"/>
              <a:buChar char="•"/>
            </a:pPr>
            <a:r>
              <a:rPr lang="en-GB" sz="1600" b="0" i="0" u="none" strike="noStrike" baseline="0" dirty="0">
                <a:latin typeface="Segoe"/>
              </a:rPr>
              <a:t>Bit 4. This indicates whether a page is an Index Allocation Map (IAM) page.</a:t>
            </a:r>
          </a:p>
          <a:p>
            <a:pPr marL="742950" lvl="1" indent="-285750" algn="l">
              <a:lnSpc>
                <a:spcPct val="150000"/>
              </a:lnSpc>
              <a:buFont typeface="Arial" panose="020B0604020202020204" pitchFamily="34" charset="0"/>
              <a:buChar char="•"/>
            </a:pPr>
            <a:r>
              <a:rPr lang="en-GB" sz="1600" b="0" i="0" u="none" strike="noStrike" baseline="0" dirty="0">
                <a:latin typeface="Segoe"/>
              </a:rPr>
              <a:t>Bit 5. This indicates whether a page is a mixed page.</a:t>
            </a:r>
          </a:p>
          <a:p>
            <a:pPr marL="742950" lvl="1" indent="-285750" algn="l">
              <a:lnSpc>
                <a:spcPct val="150000"/>
              </a:lnSpc>
              <a:buFont typeface="Arial" panose="020B0604020202020204" pitchFamily="34" charset="0"/>
              <a:buChar char="•"/>
            </a:pPr>
            <a:r>
              <a:rPr lang="en-GB" sz="1600" b="0" i="0" u="none" strike="noStrike" baseline="0" dirty="0">
                <a:latin typeface="Segoe"/>
              </a:rPr>
              <a:t>Bit 6. This indicates whether a page is allocated or not.</a:t>
            </a:r>
          </a:p>
          <a:p>
            <a:pPr marL="742950" lvl="1" indent="-285750" algn="l">
              <a:lnSpc>
                <a:spcPct val="150000"/>
              </a:lnSpc>
              <a:buFont typeface="Arial" panose="020B0604020202020204" pitchFamily="34" charset="0"/>
              <a:buChar char="•"/>
            </a:pPr>
            <a:r>
              <a:rPr lang="en-GB" sz="1600" b="0" i="0" u="none" strike="noStrike" baseline="0" dirty="0">
                <a:latin typeface="Segoe"/>
              </a:rPr>
              <a:t>Bit 7. This is unused.</a:t>
            </a:r>
          </a:p>
        </p:txBody>
      </p:sp>
      <p:pic>
        <p:nvPicPr>
          <p:cNvPr id="5" name="Picture 2">
            <a:extLst>
              <a:ext uri="{FF2B5EF4-FFF2-40B4-BE49-F238E27FC236}">
                <a16:creationId xmlns:a16="http://schemas.microsoft.com/office/drawing/2014/main" id="{85D9E333-3030-1C94-4D48-F4CBEC34D571}"/>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41980" y="4343400"/>
            <a:ext cx="3848100" cy="22838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71612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244080" cy="43986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Allocation</a:t>
            </a:r>
            <a:r>
              <a:rPr sz="2750" spc="-10" dirty="0">
                <a:solidFill>
                  <a:srgbClr val="FFFFFF"/>
                </a:solidFill>
                <a:latin typeface="Segoe UI"/>
                <a:cs typeface="Segoe UI"/>
              </a:rPr>
              <a:t> </a:t>
            </a:r>
            <a:r>
              <a:rPr sz="2750" spc="15" dirty="0">
                <a:solidFill>
                  <a:srgbClr val="FFFFFF"/>
                </a:solidFill>
                <a:latin typeface="Segoe UI"/>
                <a:cs typeface="Segoe UI"/>
              </a:rPr>
              <a:t>Bitmaps</a:t>
            </a:r>
            <a:r>
              <a:rPr sz="2750" spc="10" dirty="0">
                <a:solidFill>
                  <a:srgbClr val="FFFFFF"/>
                </a:solidFill>
                <a:latin typeface="Segoe UI"/>
                <a:cs typeface="Segoe UI"/>
              </a:rPr>
              <a:t> </a:t>
            </a:r>
            <a:r>
              <a:rPr sz="2750" spc="15" dirty="0">
                <a:solidFill>
                  <a:srgbClr val="FFFFFF"/>
                </a:solidFill>
                <a:latin typeface="Segoe UI"/>
                <a:cs typeface="Segoe UI"/>
              </a:rPr>
              <a:t>and</a:t>
            </a:r>
            <a:r>
              <a:rPr sz="2750" dirty="0">
                <a:solidFill>
                  <a:srgbClr val="FFFFFF"/>
                </a:solidFill>
                <a:latin typeface="Segoe UI"/>
                <a:cs typeface="Segoe UI"/>
              </a:rPr>
              <a:t> </a:t>
            </a:r>
            <a:r>
              <a:rPr sz="2750" spc="10" dirty="0">
                <a:solidFill>
                  <a:srgbClr val="FFFFFF"/>
                </a:solidFill>
                <a:latin typeface="Segoe UI"/>
                <a:cs typeface="Segoe UI"/>
              </a:rPr>
              <a:t>Special</a:t>
            </a:r>
            <a:r>
              <a:rPr sz="2750" spc="65" dirty="0">
                <a:solidFill>
                  <a:srgbClr val="FFFFFF"/>
                </a:solidFill>
                <a:latin typeface="Segoe UI"/>
                <a:cs typeface="Segoe UI"/>
              </a:rPr>
              <a:t> </a:t>
            </a:r>
            <a:r>
              <a:rPr sz="2750" spc="15" dirty="0">
                <a:solidFill>
                  <a:srgbClr val="FFFFFF"/>
                </a:solidFill>
                <a:latin typeface="Segoe UI"/>
                <a:cs typeface="Segoe UI"/>
              </a:rPr>
              <a:t>Pages</a:t>
            </a:r>
            <a:endParaRPr sz="2750" dirty="0">
              <a:latin typeface="Segoe UI"/>
              <a:cs typeface="Segoe UI"/>
            </a:endParaRPr>
          </a:p>
        </p:txBody>
      </p:sp>
      <p:sp>
        <p:nvSpPr>
          <p:cNvPr id="4" name="Text Placeholder 3">
            <a:extLst>
              <a:ext uri="{FF2B5EF4-FFF2-40B4-BE49-F238E27FC236}">
                <a16:creationId xmlns:a16="http://schemas.microsoft.com/office/drawing/2014/main" id="{2E636E40-9E62-0B87-EC41-B352A1094400}"/>
              </a:ext>
            </a:extLst>
          </p:cNvPr>
          <p:cNvSpPr>
            <a:spLocks noGrp="1"/>
          </p:cNvSpPr>
          <p:nvPr>
            <p:ph type="body" idx="1"/>
          </p:nvPr>
        </p:nvSpPr>
        <p:spPr>
          <a:xfrm>
            <a:off x="681723" y="1066800"/>
            <a:ext cx="7920355" cy="5863465"/>
          </a:xfrm>
        </p:spPr>
        <p:txBody>
          <a:bodyPr/>
          <a:lstStyle/>
          <a:p>
            <a:pPr algn="l">
              <a:lnSpc>
                <a:spcPct val="150000"/>
              </a:lnSpc>
            </a:pPr>
            <a:r>
              <a:rPr lang="en-GB" sz="1600" b="1" i="0" u="none" strike="noStrike" baseline="0" dirty="0">
                <a:latin typeface="Segoe-Bold"/>
              </a:rPr>
              <a:t>Index Allocation Map</a:t>
            </a:r>
            <a:r>
              <a:rPr lang="en-GB" sz="1600" b="0" i="0" u="none" strike="noStrike" baseline="0" dirty="0">
                <a:latin typeface="Segoe"/>
              </a:rPr>
              <a:t>: Index Allocation Map (IAM) pages track all extent allocations for a table/index/partition in a GAM interval of a data file. An IAM page only tracks the space for a single GAM interval in a single file. If a database has multiple data files or a data file larger than 4 GB then multiple IAM pages are required. An IAM page has two records, an IAM header, and the bitmap. The IAM header has the following information:</a:t>
            </a:r>
          </a:p>
          <a:p>
            <a:pPr marL="285750" indent="-285750" algn="l">
              <a:lnSpc>
                <a:spcPct val="150000"/>
              </a:lnSpc>
              <a:buFont typeface="Arial" panose="020B0604020202020204" pitchFamily="34" charset="0"/>
              <a:buChar char="•"/>
            </a:pPr>
            <a:r>
              <a:rPr lang="en-GB" sz="1600" b="0" i="0" u="none" strike="noStrike" baseline="0" dirty="0">
                <a:latin typeface="Segoe"/>
              </a:rPr>
              <a:t>The position of the IAM page in the IAM chain.</a:t>
            </a:r>
          </a:p>
          <a:p>
            <a:pPr marL="285750" indent="-285750" algn="l">
              <a:lnSpc>
                <a:spcPct val="150000"/>
              </a:lnSpc>
              <a:buFont typeface="Arial" panose="020B0604020202020204" pitchFamily="34" charset="0"/>
              <a:buChar char="•"/>
            </a:pPr>
            <a:r>
              <a:rPr lang="en-GB" sz="1600" b="0" i="0" u="none" strike="noStrike" baseline="0" dirty="0">
                <a:latin typeface="Segoe"/>
              </a:rPr>
              <a:t>The GAM interval that the page tracks.</a:t>
            </a:r>
          </a:p>
          <a:p>
            <a:pPr marL="285750" indent="-285750" algn="l">
              <a:lnSpc>
                <a:spcPct val="150000"/>
              </a:lnSpc>
              <a:buFont typeface="Arial" panose="020B0604020202020204" pitchFamily="34" charset="0"/>
              <a:buChar char="•"/>
            </a:pPr>
            <a:r>
              <a:rPr lang="en-GB" sz="1600" b="0" i="0" u="none" strike="noStrike" baseline="0" dirty="0">
                <a:latin typeface="Segoe"/>
              </a:rPr>
              <a:t>The pages allocated from the mixed extents. This information is only used in the first IAM page in </a:t>
            </a:r>
            <a:r>
              <a:rPr lang="fr-FR" sz="1600" b="0" i="0" u="none" strike="noStrike" baseline="0" dirty="0">
                <a:latin typeface="Segoe"/>
              </a:rPr>
              <a:t>an IAM </a:t>
            </a:r>
            <a:r>
              <a:rPr lang="fr-FR" sz="1600" b="0" i="0" u="none" strike="noStrike" baseline="0" dirty="0" err="1">
                <a:latin typeface="Segoe"/>
              </a:rPr>
              <a:t>chain</a:t>
            </a:r>
            <a:r>
              <a:rPr lang="fr-FR" sz="1600" b="0" i="0" u="none" strike="noStrike" baseline="0" dirty="0">
                <a:latin typeface="Segoe"/>
              </a:rPr>
              <a:t>.</a:t>
            </a:r>
          </a:p>
          <a:p>
            <a:pPr algn="l">
              <a:lnSpc>
                <a:spcPct val="150000"/>
              </a:lnSpc>
            </a:pPr>
            <a:r>
              <a:rPr lang="en-GB" sz="1600" b="0" i="0" u="none" strike="noStrike" baseline="0" dirty="0">
                <a:latin typeface="Segoe"/>
              </a:rPr>
              <a:t>An IAM page has the same structure as that of a GAM, but the bitmap has different semantics:</a:t>
            </a:r>
          </a:p>
          <a:p>
            <a:pPr marL="285750" indent="-285750" algn="l">
              <a:lnSpc>
                <a:spcPct val="150000"/>
              </a:lnSpc>
              <a:buFont typeface="Arial" panose="020B0604020202020204" pitchFamily="34" charset="0"/>
              <a:buChar char="•"/>
            </a:pPr>
            <a:r>
              <a:rPr lang="en-GB" sz="1600" b="0" i="0" u="none" strike="noStrike" baseline="0" dirty="0">
                <a:latin typeface="Segoe"/>
              </a:rPr>
              <a:t>Bit 1. The extent is allocated to the IAM chain or allocation unit.</a:t>
            </a:r>
          </a:p>
          <a:p>
            <a:pPr marL="285750" indent="-285750" algn="l">
              <a:lnSpc>
                <a:spcPct val="150000"/>
              </a:lnSpc>
              <a:buFont typeface="Arial" panose="020B0604020202020204" pitchFamily="34" charset="0"/>
              <a:buChar char="•"/>
            </a:pPr>
            <a:r>
              <a:rPr lang="en-GB" sz="1600" b="0" i="0" u="none" strike="noStrike" baseline="0" dirty="0">
                <a:latin typeface="Segoe"/>
              </a:rPr>
              <a:t>Bit 0. The extent is not allocated.</a:t>
            </a:r>
          </a:p>
          <a:p>
            <a:pPr algn="l">
              <a:lnSpc>
                <a:spcPct val="150000"/>
              </a:lnSpc>
            </a:pPr>
            <a:r>
              <a:rPr lang="en-GB" sz="1600" b="0" i="0" u="none" strike="noStrike" baseline="0" dirty="0">
                <a:latin typeface="Segoe"/>
              </a:rPr>
              <a:t>An IAM page from one file can track the allocations of the other file. IAM pages are single page allocations associated with mixed extents. An IAM page isn’t tracked anywhere.</a:t>
            </a:r>
            <a:endParaRPr lang="en-GB" sz="1400" b="0" i="0" u="none" strike="noStrike" baseline="0" dirty="0">
              <a:latin typeface="Segoe"/>
            </a:endParaRPr>
          </a:p>
        </p:txBody>
      </p:sp>
    </p:spTree>
    <p:extLst>
      <p:ext uri="{BB962C8B-B14F-4D97-AF65-F5344CB8AC3E}">
        <p14:creationId xmlns:p14="http://schemas.microsoft.com/office/powerpoint/2010/main" val="5443562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704205" cy="449580"/>
          </a:xfrm>
          <a:prstGeom prst="rect">
            <a:avLst/>
          </a:prstGeom>
        </p:spPr>
        <p:txBody>
          <a:bodyPr vert="horz" wrap="square" lIns="0" tIns="16510" rIns="0" bIns="0" rtlCol="0">
            <a:spAutoFit/>
          </a:bodyPr>
          <a:lstStyle/>
          <a:p>
            <a:pPr marL="12700">
              <a:lnSpc>
                <a:spcPct val="100000"/>
              </a:lnSpc>
              <a:spcBef>
                <a:spcPts val="130"/>
              </a:spcBef>
            </a:pPr>
            <a:r>
              <a:rPr spc="20" dirty="0"/>
              <a:t>Page</a:t>
            </a:r>
            <a:r>
              <a:rPr spc="-40" dirty="0"/>
              <a:t> </a:t>
            </a:r>
            <a:r>
              <a:rPr spc="15" dirty="0"/>
              <a:t>Allocation</a:t>
            </a:r>
            <a:r>
              <a:rPr spc="-10" dirty="0"/>
              <a:t> </a:t>
            </a:r>
            <a:r>
              <a:rPr spc="15" dirty="0"/>
              <a:t>and</a:t>
            </a:r>
            <a:r>
              <a:rPr spc="80" dirty="0"/>
              <a:t> </a:t>
            </a:r>
            <a:r>
              <a:rPr spc="15" dirty="0"/>
              <a:t>Allocation</a:t>
            </a:r>
            <a:r>
              <a:rPr spc="-85" dirty="0"/>
              <a:t> </a:t>
            </a:r>
            <a:r>
              <a:rPr spc="10" dirty="0"/>
              <a:t>Units</a:t>
            </a:r>
          </a:p>
        </p:txBody>
      </p:sp>
      <p:sp>
        <p:nvSpPr>
          <p:cNvPr id="3" name="object 3"/>
          <p:cNvSpPr txBox="1"/>
          <p:nvPr/>
        </p:nvSpPr>
        <p:spPr>
          <a:xfrm>
            <a:off x="538162" y="951275"/>
            <a:ext cx="7267575" cy="5652509"/>
          </a:xfrm>
          <a:prstGeom prst="rect">
            <a:avLst/>
          </a:prstGeom>
        </p:spPr>
        <p:txBody>
          <a:bodyPr vert="horz" wrap="square" lIns="0" tIns="111125" rIns="0" bIns="0" rtlCol="0">
            <a:spAutoFit/>
          </a:bodyPr>
          <a:lstStyle/>
          <a:p>
            <a:pPr algn="l">
              <a:lnSpc>
                <a:spcPct val="150000"/>
              </a:lnSpc>
            </a:pPr>
            <a:r>
              <a:rPr lang="en-GB" b="1" i="0" u="none" strike="noStrike" baseline="0" dirty="0">
                <a:latin typeface="Segoe"/>
              </a:rPr>
              <a:t>Page Allocation</a:t>
            </a:r>
          </a:p>
          <a:p>
            <a:pPr algn="l">
              <a:lnSpc>
                <a:spcPct val="150000"/>
              </a:lnSpc>
            </a:pPr>
            <a:r>
              <a:rPr lang="en-GB" sz="1600" b="0" i="0" u="none" strike="noStrike" baseline="0" dirty="0">
                <a:latin typeface="Segoe"/>
              </a:rPr>
              <a:t>Page allocation is the process of allocating new pages to an object. A page is either allocated from a mixed extent or from a uniform extent. A brief summary of the steps involved in allocating the first page is as follows:</a:t>
            </a:r>
          </a:p>
          <a:p>
            <a:pPr marL="342900" indent="-342900" algn="l">
              <a:lnSpc>
                <a:spcPct val="150000"/>
              </a:lnSpc>
              <a:buFont typeface="+mj-lt"/>
              <a:buAutoNum type="arabicPeriod"/>
            </a:pPr>
            <a:r>
              <a:rPr lang="en-GB" sz="1600" b="1" i="0" u="none" strike="noStrike" baseline="0" dirty="0">
                <a:latin typeface="Segoe-Bold"/>
              </a:rPr>
              <a:t>Find an extent to allocate</a:t>
            </a:r>
            <a:r>
              <a:rPr lang="en-GB" sz="1600" b="0" i="0" u="none" strike="noStrike" baseline="0" dirty="0">
                <a:latin typeface="Segoe"/>
              </a:rPr>
              <a:t>: SQL Server looks for an available mixed extent to allocate. If a mixed extent is not available, a new mixed extent is allocated.</a:t>
            </a:r>
          </a:p>
          <a:p>
            <a:pPr marL="342900" indent="-342900" algn="l">
              <a:lnSpc>
                <a:spcPct val="150000"/>
              </a:lnSpc>
              <a:buFont typeface="+mj-lt"/>
              <a:buAutoNum type="arabicPeriod"/>
            </a:pPr>
            <a:r>
              <a:rPr lang="en-GB" sz="1600" b="1" i="0" u="none" strike="noStrike" baseline="0" dirty="0">
                <a:latin typeface="Segoe-Bold"/>
              </a:rPr>
              <a:t>Allocate the data page</a:t>
            </a:r>
            <a:r>
              <a:rPr lang="en-GB" sz="1600" b="0" i="0" u="none" strike="noStrike" baseline="0" dirty="0">
                <a:latin typeface="Segoe"/>
              </a:rPr>
              <a:t>: the data page is marked as allocated and mixed in the PFS; the extent is marked as available in the SGAM.</a:t>
            </a:r>
          </a:p>
          <a:p>
            <a:pPr marL="342900" indent="-342900" algn="l">
              <a:lnSpc>
                <a:spcPct val="150000"/>
              </a:lnSpc>
              <a:buFont typeface="+mj-lt"/>
              <a:buAutoNum type="arabicPeriod"/>
            </a:pPr>
            <a:r>
              <a:rPr lang="en-GB" sz="1600" b="1" i="0" u="none" strike="noStrike" baseline="0" dirty="0">
                <a:latin typeface="Segoe-Bold"/>
              </a:rPr>
              <a:t>Allocate the IAM page</a:t>
            </a:r>
            <a:r>
              <a:rPr lang="en-GB" sz="1600" b="0" i="0" u="none" strike="noStrike" baseline="0" dirty="0">
                <a:latin typeface="Segoe"/>
              </a:rPr>
              <a:t>: the page is marked as allocated, mixed, and an IAM page in the PFS. The corresponding extent is marked as available in the SGAM page.</a:t>
            </a:r>
          </a:p>
          <a:p>
            <a:pPr marL="342900" indent="-342900" algn="l">
              <a:lnSpc>
                <a:spcPct val="150000"/>
              </a:lnSpc>
              <a:buFont typeface="+mj-lt"/>
              <a:buAutoNum type="arabicPeriod"/>
            </a:pPr>
            <a:r>
              <a:rPr lang="en-GB" sz="1600" b="1" i="0" u="none" strike="noStrike" baseline="0" dirty="0">
                <a:latin typeface="Segoe-Bold"/>
              </a:rPr>
              <a:t>Modify IAM page</a:t>
            </a:r>
            <a:r>
              <a:rPr lang="en-GB" sz="1600" b="0" i="0" u="none" strike="noStrike" baseline="0" dirty="0">
                <a:latin typeface="Segoe"/>
              </a:rPr>
              <a:t>: the allocated data page ID is recorded in the IAM single page slot array.</a:t>
            </a:r>
          </a:p>
          <a:p>
            <a:pPr marL="342900" indent="-342900" algn="l">
              <a:lnSpc>
                <a:spcPct val="150000"/>
              </a:lnSpc>
              <a:buFont typeface="+mj-lt"/>
              <a:buAutoNum type="arabicPeriod"/>
            </a:pPr>
            <a:r>
              <a:rPr lang="en-GB" sz="1600" b="1" i="0" u="none" strike="noStrike" baseline="0" dirty="0">
                <a:latin typeface="Segoe-Bold"/>
              </a:rPr>
              <a:t>Modify table metadata</a:t>
            </a:r>
            <a:r>
              <a:rPr lang="en-GB" sz="1600" b="0" i="0" u="none" strike="noStrike" baseline="0" dirty="0">
                <a:latin typeface="Segoe"/>
              </a:rPr>
              <a:t>: the allocated IAM page ID and the data page ID are recorded in the table </a:t>
            </a:r>
            <a:r>
              <a:rPr lang="fr-FR" sz="1600" b="0" i="0" u="none" strike="noStrike" baseline="0" dirty="0" err="1">
                <a:latin typeface="Segoe"/>
              </a:rPr>
              <a:t>metadata</a:t>
            </a:r>
            <a:r>
              <a:rPr lang="fr-FR" sz="1600" b="0" i="0" u="none" strike="noStrike" baseline="0" dirty="0">
                <a:latin typeface="Segoe"/>
              </a:rPr>
              <a:t>.</a:t>
            </a:r>
            <a:endParaRPr sz="2400" dirty="0">
              <a:latin typeface="Segoe UI"/>
              <a:cs typeface="Segoe UI"/>
            </a:endParaRPr>
          </a:p>
        </p:txBody>
      </p:sp>
    </p:spTree>
    <p:extLst>
      <p:ext uri="{BB962C8B-B14F-4D97-AF65-F5344CB8AC3E}">
        <p14:creationId xmlns:p14="http://schemas.microsoft.com/office/powerpoint/2010/main" val="304944867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163878" cy="4966103"/>
          </a:xfrm>
          <a:prstGeom prst="rect">
            <a:avLst/>
          </a:prstGeom>
        </p:spPr>
        <p:txBody>
          <a:bodyPr vert="horz" wrap="square" lIns="0" tIns="16510" rIns="0" bIns="0" rtlCol="0">
            <a:spAutoFit/>
          </a:bodyPr>
          <a:lstStyle/>
          <a:p>
            <a:pPr marL="13970">
              <a:lnSpc>
                <a:spcPct val="150000"/>
              </a:lnSpc>
              <a:spcBef>
                <a:spcPts val="130"/>
              </a:spcBef>
            </a:pPr>
            <a:r>
              <a:rPr sz="2750" spc="15" dirty="0">
                <a:solidFill>
                  <a:srgbClr val="FFFFFF"/>
                </a:solidFill>
                <a:latin typeface="Segoe UI"/>
                <a:cs typeface="Segoe UI"/>
              </a:rPr>
              <a:t>Module</a:t>
            </a:r>
            <a:r>
              <a:rPr sz="2750" spc="5" dirty="0">
                <a:solidFill>
                  <a:srgbClr val="FFFFFF"/>
                </a:solidFill>
                <a:latin typeface="Segoe UI"/>
                <a:cs typeface="Segoe UI"/>
              </a:rPr>
              <a:t> </a:t>
            </a:r>
            <a:r>
              <a:rPr sz="2750" spc="10" dirty="0">
                <a:solidFill>
                  <a:srgbClr val="FFFFFF"/>
                </a:solidFill>
                <a:latin typeface="Segoe UI"/>
                <a:cs typeface="Segoe UI"/>
              </a:rPr>
              <a:t>Overview</a:t>
            </a:r>
            <a:endParaRPr sz="2750" dirty="0">
              <a:latin typeface="Segoe UI"/>
              <a:cs typeface="Segoe UI"/>
            </a:endParaRPr>
          </a:p>
          <a:p>
            <a:pPr>
              <a:lnSpc>
                <a:spcPct val="150000"/>
              </a:lnSpc>
              <a:spcBef>
                <a:spcPts val="55"/>
              </a:spcBef>
            </a:pPr>
            <a:endParaRPr lang="en-GB" sz="2750" dirty="0">
              <a:latin typeface="Segoe UI"/>
              <a:cs typeface="Segoe UI"/>
            </a:endParaRPr>
          </a:p>
          <a:p>
            <a:pPr algn="l">
              <a:lnSpc>
                <a:spcPct val="150000"/>
              </a:lnSpc>
            </a:pPr>
            <a:r>
              <a:rPr lang="en-GB" sz="1600" b="0" i="0" u="none" strike="noStrike" baseline="0" dirty="0">
                <a:latin typeface="Segoe"/>
              </a:rPr>
              <a:t>This module covers database structures, data files, and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internals. It focuses on the architectural concepts and best practices related to data files, for user databases and </a:t>
            </a:r>
            <a:r>
              <a:rPr lang="en-GB" sz="1600" b="1" i="0" u="none" strike="noStrike" baseline="0" dirty="0" err="1">
                <a:latin typeface="Segoe-Bold"/>
              </a:rPr>
              <a:t>tempdb</a:t>
            </a:r>
            <a:r>
              <a:rPr lang="en-GB" sz="1600" b="0" i="0" u="none" strike="noStrike" baseline="0" dirty="0">
                <a:latin typeface="Segoe"/>
              </a:rPr>
              <a:t>, which enable you to </a:t>
            </a:r>
            <a:r>
              <a:rPr lang="fr-FR" sz="1600" b="0" i="0" u="none" strike="noStrike" baseline="0" dirty="0">
                <a:latin typeface="Segoe"/>
              </a:rPr>
              <a:t>configure SQL Server® for maximum performance.</a:t>
            </a:r>
          </a:p>
          <a:p>
            <a:pPr algn="l">
              <a:lnSpc>
                <a:spcPct val="150000"/>
              </a:lnSpc>
            </a:pPr>
            <a:endParaRPr sz="2400" dirty="0">
              <a:latin typeface="Segoe UI"/>
              <a:cs typeface="Segoe UI"/>
            </a:endParaRPr>
          </a:p>
          <a:p>
            <a:pPr marL="527050" indent="-514350">
              <a:lnSpc>
                <a:spcPct val="150000"/>
              </a:lnSpc>
              <a:buClr>
                <a:srgbClr val="006FC0"/>
              </a:buClr>
              <a:buSzPct val="92727"/>
              <a:buFont typeface="+mj-lt"/>
              <a:buAutoNum type="arabicPeriod"/>
              <a:tabLst>
                <a:tab pos="184150" algn="l"/>
              </a:tabLst>
            </a:pPr>
            <a:r>
              <a:rPr sz="2750" spc="20" dirty="0">
                <a:latin typeface="Segoe UI"/>
                <a:cs typeface="Segoe UI"/>
              </a:rPr>
              <a:t>Database</a:t>
            </a:r>
            <a:r>
              <a:rPr sz="2750" spc="-30" dirty="0">
                <a:latin typeface="Segoe UI"/>
                <a:cs typeface="Segoe UI"/>
              </a:rPr>
              <a:t> </a:t>
            </a:r>
            <a:r>
              <a:rPr sz="2750" spc="20" dirty="0">
                <a:latin typeface="Segoe UI"/>
                <a:cs typeface="Segoe UI"/>
              </a:rPr>
              <a:t>Structure</a:t>
            </a:r>
            <a:r>
              <a:rPr sz="2750" spc="45" dirty="0">
                <a:latin typeface="Segoe UI"/>
                <a:cs typeface="Segoe UI"/>
              </a:rPr>
              <a:t> </a:t>
            </a:r>
            <a:r>
              <a:rPr sz="2750" spc="10" dirty="0">
                <a:latin typeface="Segoe UI"/>
                <a:cs typeface="Segoe UI"/>
              </a:rPr>
              <a:t>Internals</a:t>
            </a:r>
            <a:endParaRPr sz="2750" dirty="0">
              <a:latin typeface="Segoe UI"/>
              <a:cs typeface="Segoe UI"/>
            </a:endParaRPr>
          </a:p>
          <a:p>
            <a:pPr marL="527050" indent="-514350">
              <a:lnSpc>
                <a:spcPct val="150000"/>
              </a:lnSpc>
              <a:spcBef>
                <a:spcPts val="680"/>
              </a:spcBef>
              <a:buClr>
                <a:srgbClr val="006FC0"/>
              </a:buClr>
              <a:buSzPct val="92727"/>
              <a:buFont typeface="+mj-lt"/>
              <a:buAutoNum type="arabicPeriod"/>
              <a:tabLst>
                <a:tab pos="184150" algn="l"/>
              </a:tabLst>
            </a:pPr>
            <a:r>
              <a:rPr sz="2750" spc="20" dirty="0">
                <a:latin typeface="Segoe UI"/>
                <a:cs typeface="Segoe UI"/>
              </a:rPr>
              <a:t>Data</a:t>
            </a:r>
            <a:r>
              <a:rPr sz="2750" spc="-10" dirty="0">
                <a:latin typeface="Segoe UI"/>
                <a:cs typeface="Segoe UI"/>
              </a:rPr>
              <a:t> </a:t>
            </a:r>
            <a:r>
              <a:rPr sz="2750" spc="5" dirty="0">
                <a:latin typeface="Segoe UI"/>
                <a:cs typeface="Segoe UI"/>
              </a:rPr>
              <a:t>File</a:t>
            </a:r>
            <a:r>
              <a:rPr sz="2750" spc="35" dirty="0">
                <a:latin typeface="Segoe UI"/>
                <a:cs typeface="Segoe UI"/>
              </a:rPr>
              <a:t> </a:t>
            </a:r>
            <a:r>
              <a:rPr sz="2750" spc="10" dirty="0">
                <a:latin typeface="Segoe UI"/>
                <a:cs typeface="Segoe UI"/>
              </a:rPr>
              <a:t>Internals</a:t>
            </a:r>
            <a:endParaRPr sz="2750" dirty="0">
              <a:latin typeface="Segoe UI"/>
              <a:cs typeface="Segoe UI"/>
            </a:endParaRPr>
          </a:p>
          <a:p>
            <a:pPr marL="527050" indent="-514350">
              <a:lnSpc>
                <a:spcPct val="150000"/>
              </a:lnSpc>
              <a:spcBef>
                <a:spcPts val="680"/>
              </a:spcBef>
              <a:buClr>
                <a:srgbClr val="006FC0"/>
              </a:buClr>
              <a:buSzPct val="92727"/>
              <a:buFont typeface="+mj-lt"/>
              <a:buAutoNum type="arabicPeriod"/>
              <a:tabLst>
                <a:tab pos="184150" algn="l"/>
              </a:tabLst>
            </a:pPr>
            <a:r>
              <a:rPr sz="2750" spc="20" dirty="0">
                <a:latin typeface="Segoe UI"/>
                <a:cs typeface="Segoe UI"/>
              </a:rPr>
              <a:t>tempdb</a:t>
            </a:r>
            <a:r>
              <a:rPr sz="2750" spc="-15" dirty="0">
                <a:latin typeface="Segoe UI"/>
                <a:cs typeface="Segoe UI"/>
              </a:rPr>
              <a:t> </a:t>
            </a:r>
            <a:r>
              <a:rPr sz="2750" spc="10" dirty="0">
                <a:latin typeface="Segoe UI"/>
                <a:cs typeface="Segoe UI"/>
              </a:rPr>
              <a:t>Internals</a:t>
            </a:r>
            <a:endParaRPr sz="2750" dirty="0">
              <a:latin typeface="Segoe UI"/>
              <a:cs typeface="Segoe U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704205" cy="449580"/>
          </a:xfrm>
          <a:prstGeom prst="rect">
            <a:avLst/>
          </a:prstGeom>
        </p:spPr>
        <p:txBody>
          <a:bodyPr vert="horz" wrap="square" lIns="0" tIns="16510" rIns="0" bIns="0" rtlCol="0">
            <a:spAutoFit/>
          </a:bodyPr>
          <a:lstStyle/>
          <a:p>
            <a:pPr marL="12700">
              <a:lnSpc>
                <a:spcPct val="100000"/>
              </a:lnSpc>
              <a:spcBef>
                <a:spcPts val="130"/>
              </a:spcBef>
            </a:pPr>
            <a:r>
              <a:rPr spc="20" dirty="0"/>
              <a:t>Page</a:t>
            </a:r>
            <a:r>
              <a:rPr spc="-40" dirty="0"/>
              <a:t> </a:t>
            </a:r>
            <a:r>
              <a:rPr spc="15" dirty="0"/>
              <a:t>Allocation</a:t>
            </a:r>
            <a:r>
              <a:rPr spc="-10" dirty="0"/>
              <a:t> </a:t>
            </a:r>
            <a:r>
              <a:rPr spc="15" dirty="0"/>
              <a:t>and</a:t>
            </a:r>
            <a:r>
              <a:rPr spc="80" dirty="0"/>
              <a:t> </a:t>
            </a:r>
            <a:r>
              <a:rPr spc="15" dirty="0"/>
              <a:t>Allocation</a:t>
            </a:r>
            <a:r>
              <a:rPr spc="-85" dirty="0"/>
              <a:t> </a:t>
            </a:r>
            <a:r>
              <a:rPr spc="10" dirty="0"/>
              <a:t>Units</a:t>
            </a:r>
          </a:p>
        </p:txBody>
      </p:sp>
      <p:sp>
        <p:nvSpPr>
          <p:cNvPr id="3" name="object 3"/>
          <p:cNvSpPr txBox="1"/>
          <p:nvPr/>
        </p:nvSpPr>
        <p:spPr>
          <a:xfrm>
            <a:off x="228600" y="762000"/>
            <a:ext cx="8686800" cy="5514010"/>
          </a:xfrm>
          <a:prstGeom prst="rect">
            <a:avLst/>
          </a:prstGeom>
        </p:spPr>
        <p:txBody>
          <a:bodyPr vert="horz" wrap="square" lIns="0" tIns="111125" rIns="0" bIns="0" rtlCol="0">
            <a:spAutoFit/>
          </a:bodyPr>
          <a:lstStyle/>
          <a:p>
            <a:pPr algn="l"/>
            <a:r>
              <a:rPr lang="fr-FR" sz="1800" b="1" i="0" u="none" strike="noStrike" baseline="0" dirty="0">
                <a:latin typeface="Segoe-Bold"/>
              </a:rPr>
              <a:t>Allocation </a:t>
            </a:r>
            <a:r>
              <a:rPr lang="fr-FR" sz="1800" b="1" i="0" u="none" strike="noStrike" baseline="0" dirty="0" err="1">
                <a:latin typeface="Segoe-Bold"/>
              </a:rPr>
              <a:t>Units</a:t>
            </a:r>
            <a:endParaRPr lang="fr-FR" sz="1800" b="1" i="0" u="none" strike="noStrike" baseline="0" dirty="0">
              <a:latin typeface="Segoe-Bold"/>
            </a:endParaRPr>
          </a:p>
          <a:p>
            <a:pPr algn="l">
              <a:lnSpc>
                <a:spcPct val="150000"/>
              </a:lnSpc>
            </a:pPr>
            <a:r>
              <a:rPr lang="en-GB" sz="1600" b="0" i="0" u="none" strike="noStrike" baseline="0" dirty="0">
                <a:latin typeface="Segoe"/>
              </a:rPr>
              <a:t>An allocation unit is a group of pages within a heap or a b-tree (clustered index) used to manage data based on different page types. There are three types of allocation units in SQL Server:</a:t>
            </a:r>
          </a:p>
          <a:p>
            <a:pPr marL="285750" indent="-285750" algn="l">
              <a:lnSpc>
                <a:spcPct val="150000"/>
              </a:lnSpc>
              <a:buFont typeface="Arial" panose="020B0604020202020204" pitchFamily="34" charset="0"/>
              <a:buChar char="•"/>
            </a:pPr>
            <a:r>
              <a:rPr lang="en-GB" sz="1600" b="1" i="0" u="none" strike="noStrike" baseline="0" dirty="0">
                <a:latin typeface="Segoe-Bold"/>
              </a:rPr>
              <a:t>IN_ROW_DATA </a:t>
            </a:r>
            <a:r>
              <a:rPr lang="en-GB" sz="1600" b="0" i="0" u="none" strike="noStrike" baseline="0" dirty="0">
                <a:latin typeface="Segoe"/>
              </a:rPr>
              <a:t>is a collection of data/index pages containing all data except LOB data. Every table, view, or indexed view partition has one IN_ROW_DATA allocation unit. This also contains additional pages for each </a:t>
            </a:r>
            <a:r>
              <a:rPr lang="en-GB" sz="1600" b="0" i="0" u="none" strike="noStrike" baseline="0" dirty="0" err="1">
                <a:latin typeface="Segoe"/>
              </a:rPr>
              <a:t>nonclustered</a:t>
            </a:r>
            <a:r>
              <a:rPr lang="en-GB" sz="1600" b="0" i="0" u="none" strike="noStrike" baseline="0" dirty="0">
                <a:latin typeface="Segoe"/>
              </a:rPr>
              <a:t> and xml index defined on a table or a view. The </a:t>
            </a:r>
            <a:r>
              <a:rPr lang="en-GB" sz="1600" b="1" i="0" u="none" strike="noStrike" baseline="0" dirty="0" err="1">
                <a:latin typeface="Segoe-Bold"/>
              </a:rPr>
              <a:t>sys.allocation_units</a:t>
            </a:r>
            <a:r>
              <a:rPr lang="en-GB" sz="1600" b="1" i="0" u="none" strike="noStrike" baseline="0" dirty="0">
                <a:latin typeface="Segoe-Bold"/>
              </a:rPr>
              <a:t> </a:t>
            </a:r>
            <a:r>
              <a:rPr lang="en-GB" sz="1600" b="0" i="0" u="none" strike="noStrike" baseline="0" dirty="0">
                <a:latin typeface="Segoe"/>
              </a:rPr>
              <a:t>dynamic management view (DMV) contains a row for each allocation unit in a database. The internal name of this allocation unit is </a:t>
            </a:r>
            <a:r>
              <a:rPr lang="en-GB" sz="1600" b="0" i="0" u="none" strike="noStrike" baseline="0" dirty="0" err="1">
                <a:latin typeface="Segoe"/>
              </a:rPr>
              <a:t>HoBt</a:t>
            </a:r>
            <a:r>
              <a:rPr lang="en-GB" sz="1600" b="0" i="0" u="none" strike="noStrike" baseline="0" dirty="0">
                <a:latin typeface="Segoe"/>
              </a:rPr>
              <a:t>—heap or b-tree.</a:t>
            </a:r>
          </a:p>
          <a:p>
            <a:pPr marL="285750" indent="-285750" algn="l">
              <a:lnSpc>
                <a:spcPct val="150000"/>
              </a:lnSpc>
              <a:buFont typeface="Arial" panose="020B0604020202020204" pitchFamily="34" charset="0"/>
              <a:buChar char="•"/>
            </a:pPr>
            <a:r>
              <a:rPr lang="en-GB" sz="1600" b="1" i="0" u="none" strike="noStrike" baseline="0" dirty="0">
                <a:latin typeface="Segoe-Bold"/>
              </a:rPr>
              <a:t>ROW_OVERFLOW_DATA </a:t>
            </a:r>
            <a:r>
              <a:rPr lang="en-GB" sz="1600" b="0" i="0" u="none" strike="noStrike" baseline="0" dirty="0">
                <a:latin typeface="Segoe"/>
              </a:rPr>
              <a:t>is a collection of text/image pages containing LOB data. Every table, view, or indexed view partition has one ROW_OVERFLOW_DATA allocation unit. The pages to this allocation unit are only allotted when a data row with variable length column (</a:t>
            </a:r>
            <a:r>
              <a:rPr lang="en-GB" sz="1600" b="1" i="0" u="none" strike="noStrike" baseline="0" dirty="0">
                <a:latin typeface="Segoe-Bold"/>
              </a:rPr>
              <a:t>varchar</a:t>
            </a:r>
            <a:r>
              <a:rPr lang="en-GB" sz="1600" b="0" i="0" u="none" strike="noStrike" baseline="0" dirty="0">
                <a:latin typeface="Segoe"/>
              </a:rPr>
              <a:t>, </a:t>
            </a:r>
            <a:r>
              <a:rPr lang="en-GB" sz="1600" b="1" i="0" u="none" strike="noStrike" baseline="0" dirty="0" err="1">
                <a:latin typeface="Segoe-Bold"/>
              </a:rPr>
              <a:t>nvarchar</a:t>
            </a:r>
            <a:r>
              <a:rPr lang="en-GB" sz="1600" b="0" i="0" u="none" strike="noStrike" baseline="0" dirty="0">
                <a:latin typeface="Segoe"/>
              </a:rPr>
              <a:t>, </a:t>
            </a:r>
            <a:r>
              <a:rPr lang="en-GB" sz="1600" b="1" i="0" u="none" strike="noStrike" baseline="0" dirty="0" err="1">
                <a:latin typeface="Segoe-Bold"/>
              </a:rPr>
              <a:t>varbinary</a:t>
            </a:r>
            <a:r>
              <a:rPr lang="en-GB" sz="1600" b="0" i="0" u="none" strike="noStrike" baseline="0" dirty="0">
                <a:latin typeface="Segoe"/>
              </a:rPr>
              <a:t>, </a:t>
            </a:r>
            <a:r>
              <a:rPr lang="en-GB" sz="1600" b="1" i="0" u="none" strike="noStrike" baseline="0" dirty="0" err="1">
                <a:latin typeface="Segoe-Bold"/>
              </a:rPr>
              <a:t>sql_variant</a:t>
            </a:r>
            <a:r>
              <a:rPr lang="en-GB" sz="1600" b="0" i="0" u="none" strike="noStrike" baseline="0" dirty="0">
                <a:latin typeface="Segoe"/>
              </a:rPr>
              <a:t>) in an IN_ROW_DATA allocation unit exceeds the 8 KB row size limit. </a:t>
            </a:r>
            <a:r>
              <a:rPr lang="en-GB" sz="1600" b="0" i="0" u="none" strike="noStrike" baseline="0" dirty="0" err="1">
                <a:latin typeface="Segoe"/>
              </a:rPr>
              <a:t>Whenthe</a:t>
            </a:r>
            <a:r>
              <a:rPr lang="en-GB" sz="1600" b="0" i="0" u="none" strike="noStrike" baseline="0" dirty="0">
                <a:latin typeface="Segoe"/>
              </a:rPr>
              <a:t> size limit is reached, the column on the data page is moved to a page in ROW_OVERFLOW_DATA and the original page is updated with a 24-bit pointer to the new page. The internal name of this allocation unit is small LOB.</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704205" cy="449580"/>
          </a:xfrm>
          <a:prstGeom prst="rect">
            <a:avLst/>
          </a:prstGeom>
        </p:spPr>
        <p:txBody>
          <a:bodyPr vert="horz" wrap="square" lIns="0" tIns="16510" rIns="0" bIns="0" rtlCol="0">
            <a:spAutoFit/>
          </a:bodyPr>
          <a:lstStyle/>
          <a:p>
            <a:pPr marL="12700">
              <a:lnSpc>
                <a:spcPct val="100000"/>
              </a:lnSpc>
              <a:spcBef>
                <a:spcPts val="130"/>
              </a:spcBef>
            </a:pPr>
            <a:r>
              <a:rPr spc="20" dirty="0"/>
              <a:t>Page</a:t>
            </a:r>
            <a:r>
              <a:rPr spc="-40" dirty="0"/>
              <a:t> </a:t>
            </a:r>
            <a:r>
              <a:rPr spc="15" dirty="0"/>
              <a:t>Allocation</a:t>
            </a:r>
            <a:r>
              <a:rPr spc="-10" dirty="0"/>
              <a:t> </a:t>
            </a:r>
            <a:r>
              <a:rPr spc="15" dirty="0"/>
              <a:t>and</a:t>
            </a:r>
            <a:r>
              <a:rPr spc="80" dirty="0"/>
              <a:t> </a:t>
            </a:r>
            <a:r>
              <a:rPr spc="15" dirty="0"/>
              <a:t>Allocation</a:t>
            </a:r>
            <a:r>
              <a:rPr spc="-85" dirty="0"/>
              <a:t> </a:t>
            </a:r>
            <a:r>
              <a:rPr spc="10" dirty="0"/>
              <a:t>Units</a:t>
            </a:r>
          </a:p>
        </p:txBody>
      </p:sp>
      <p:sp>
        <p:nvSpPr>
          <p:cNvPr id="3" name="object 3"/>
          <p:cNvSpPr txBox="1"/>
          <p:nvPr/>
        </p:nvSpPr>
        <p:spPr>
          <a:xfrm>
            <a:off x="538162" y="951275"/>
            <a:ext cx="8224838" cy="1451359"/>
          </a:xfrm>
          <a:prstGeom prst="rect">
            <a:avLst/>
          </a:prstGeom>
        </p:spPr>
        <p:txBody>
          <a:bodyPr vert="horz" wrap="square" lIns="0" tIns="111125" rIns="0" bIns="0" rtlCol="0">
            <a:spAutoFit/>
          </a:bodyPr>
          <a:lstStyle/>
          <a:p>
            <a:pPr algn="l"/>
            <a:r>
              <a:rPr lang="fr-FR" sz="1800" b="1" i="0" u="none" strike="noStrike" baseline="0" dirty="0">
                <a:latin typeface="Segoe-Bold"/>
              </a:rPr>
              <a:t>Allocation </a:t>
            </a:r>
            <a:r>
              <a:rPr lang="fr-FR" sz="1800" b="1" i="0" u="none" strike="noStrike" baseline="0" dirty="0" err="1">
                <a:latin typeface="Segoe-Bold"/>
              </a:rPr>
              <a:t>Units</a:t>
            </a:r>
            <a:endParaRPr lang="fr-FR" sz="1800" b="1" i="0" u="none" strike="noStrike" baseline="0" dirty="0">
              <a:latin typeface="Segoe-Bold"/>
            </a:endParaRPr>
          </a:p>
          <a:p>
            <a:pPr marL="285750" indent="-285750" algn="l">
              <a:lnSpc>
                <a:spcPct val="150000"/>
              </a:lnSpc>
              <a:buFont typeface="Arial" panose="020B0604020202020204" pitchFamily="34" charset="0"/>
              <a:buChar char="•"/>
            </a:pPr>
            <a:r>
              <a:rPr lang="en-GB" sz="1600" b="1" i="0" u="none" strike="noStrike" baseline="0" dirty="0">
                <a:latin typeface="Segoe-Bold"/>
              </a:rPr>
              <a:t>LOB_DATA </a:t>
            </a:r>
            <a:r>
              <a:rPr lang="en-GB" sz="1600" b="0" i="0" u="none" strike="noStrike" baseline="0" dirty="0">
                <a:latin typeface="Segoe"/>
              </a:rPr>
              <a:t>is a collection of text/image pages containing LOB data of the data types </a:t>
            </a:r>
            <a:r>
              <a:rPr lang="en-GB" sz="1600" b="1" i="0" u="none" strike="noStrike" baseline="0" dirty="0">
                <a:latin typeface="Segoe-Bold"/>
              </a:rPr>
              <a:t>text</a:t>
            </a:r>
            <a:r>
              <a:rPr lang="en-GB" sz="1600" b="0" i="0" u="none" strike="noStrike" baseline="0" dirty="0">
                <a:latin typeface="Segoe"/>
              </a:rPr>
              <a:t>, </a:t>
            </a:r>
            <a:r>
              <a:rPr lang="en-GB" sz="1600" b="1" i="0" u="none" strike="noStrike" baseline="0" dirty="0" err="1">
                <a:latin typeface="Segoe-Bold"/>
              </a:rPr>
              <a:t>ntext</a:t>
            </a:r>
            <a:r>
              <a:rPr lang="en-GB" sz="1600" b="0" i="0" u="none" strike="noStrike" baseline="0" dirty="0">
                <a:latin typeface="Segoe"/>
              </a:rPr>
              <a:t>, </a:t>
            </a:r>
            <a:r>
              <a:rPr lang="fr-FR" sz="1600" b="1" i="0" u="none" strike="noStrike" baseline="0" dirty="0">
                <a:latin typeface="Segoe-Bold"/>
              </a:rPr>
              <a:t>image</a:t>
            </a:r>
            <a:r>
              <a:rPr lang="fr-FR" sz="1600" b="0" i="0" u="none" strike="noStrike" baseline="0" dirty="0">
                <a:latin typeface="Segoe"/>
              </a:rPr>
              <a:t>, </a:t>
            </a:r>
            <a:r>
              <a:rPr lang="fr-FR" sz="1600" b="1" i="0" u="none" strike="noStrike" baseline="0" dirty="0">
                <a:latin typeface="Segoe-Bold"/>
              </a:rPr>
              <a:t>xml</a:t>
            </a:r>
            <a:r>
              <a:rPr lang="fr-FR" sz="1600" b="0" i="0" u="none" strike="noStrike" baseline="0" dirty="0">
                <a:latin typeface="Segoe"/>
              </a:rPr>
              <a:t>, </a:t>
            </a:r>
            <a:r>
              <a:rPr lang="fr-FR" sz="1600" b="1" i="0" u="none" strike="noStrike" baseline="0" dirty="0">
                <a:latin typeface="Segoe-Bold"/>
              </a:rPr>
              <a:t>varchar(max)</a:t>
            </a:r>
            <a:r>
              <a:rPr lang="fr-FR" sz="1600" b="0" i="0" u="none" strike="noStrike" baseline="0" dirty="0">
                <a:latin typeface="Segoe"/>
              </a:rPr>
              <a:t>, </a:t>
            </a:r>
            <a:r>
              <a:rPr lang="fr-FR" sz="1600" b="1" i="0" u="none" strike="noStrike" baseline="0" dirty="0" err="1">
                <a:latin typeface="Segoe-Bold"/>
              </a:rPr>
              <a:t>nvarchar</a:t>
            </a:r>
            <a:r>
              <a:rPr lang="fr-FR" sz="1600" b="1" i="0" u="none" strike="noStrike" baseline="0" dirty="0">
                <a:latin typeface="Segoe-Bold"/>
              </a:rPr>
              <a:t>(max)</a:t>
            </a:r>
            <a:r>
              <a:rPr lang="fr-FR" sz="1600" b="0" i="0" u="none" strike="noStrike" baseline="0" dirty="0">
                <a:latin typeface="Segoe"/>
              </a:rPr>
              <a:t>, </a:t>
            </a:r>
            <a:r>
              <a:rPr lang="fr-FR" sz="1600" b="1" i="0" u="none" strike="noStrike" baseline="0" dirty="0" err="1">
                <a:latin typeface="Segoe-Bold"/>
              </a:rPr>
              <a:t>varbinary</a:t>
            </a:r>
            <a:r>
              <a:rPr lang="fr-FR" sz="1600" b="1" i="0" u="none" strike="noStrike" baseline="0" dirty="0">
                <a:latin typeface="Segoe-Bold"/>
              </a:rPr>
              <a:t>(max)</a:t>
            </a:r>
            <a:r>
              <a:rPr lang="fr-FR" sz="1600" b="0" i="0" u="none" strike="noStrike" baseline="0" dirty="0">
                <a:latin typeface="Segoe"/>
              </a:rPr>
              <a:t>, or CLR user-</a:t>
            </a:r>
            <a:r>
              <a:rPr lang="fr-FR" sz="1600" b="0" i="0" u="none" strike="noStrike" baseline="0" dirty="0" err="1">
                <a:latin typeface="Segoe"/>
              </a:rPr>
              <a:t>defined</a:t>
            </a:r>
            <a:r>
              <a:rPr lang="fr-FR" sz="1600" b="0" i="0" u="none" strike="noStrike" baseline="0" dirty="0">
                <a:latin typeface="Segoe"/>
              </a:rPr>
              <a:t> types. </a:t>
            </a:r>
            <a:r>
              <a:rPr lang="fr-FR" sz="1600" b="0" i="0" u="none" strike="noStrike" baseline="0" dirty="0" err="1">
                <a:latin typeface="Segoe"/>
              </a:rPr>
              <a:t>Internally</a:t>
            </a:r>
            <a:r>
              <a:rPr lang="fr-FR" sz="1600" b="0" i="0" u="none" strike="noStrike" baseline="0" dirty="0">
                <a:latin typeface="Segoe"/>
              </a:rPr>
              <a:t>, </a:t>
            </a:r>
            <a:r>
              <a:rPr lang="en-GB" sz="1600" b="0" i="0" u="none" strike="noStrike" baseline="0" dirty="0">
                <a:latin typeface="Segoe"/>
              </a:rPr>
              <a:t>this is called a LOB.</a:t>
            </a:r>
            <a:endParaRPr sz="2000" dirty="0">
              <a:latin typeface="Segoe UI"/>
              <a:cs typeface="Segoe UI"/>
            </a:endParaRPr>
          </a:p>
        </p:txBody>
      </p:sp>
    </p:spTree>
    <p:extLst>
      <p:ext uri="{BB962C8B-B14F-4D97-AF65-F5344CB8AC3E}">
        <p14:creationId xmlns:p14="http://schemas.microsoft.com/office/powerpoint/2010/main" val="304798899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704205" cy="449580"/>
          </a:xfrm>
          <a:prstGeom prst="rect">
            <a:avLst/>
          </a:prstGeom>
        </p:spPr>
        <p:txBody>
          <a:bodyPr vert="horz" wrap="square" lIns="0" tIns="16510" rIns="0" bIns="0" rtlCol="0">
            <a:spAutoFit/>
          </a:bodyPr>
          <a:lstStyle/>
          <a:p>
            <a:pPr marL="12700">
              <a:lnSpc>
                <a:spcPct val="100000"/>
              </a:lnSpc>
              <a:spcBef>
                <a:spcPts val="130"/>
              </a:spcBef>
            </a:pPr>
            <a:r>
              <a:rPr lang="en-GB" spc="20" dirty="0" err="1"/>
              <a:t>Analyzing</a:t>
            </a:r>
            <a:r>
              <a:rPr lang="en-GB" spc="20" dirty="0"/>
              <a:t> Page Allocations</a:t>
            </a:r>
            <a:endParaRPr spc="10" dirty="0"/>
          </a:p>
        </p:txBody>
      </p:sp>
      <p:sp>
        <p:nvSpPr>
          <p:cNvPr id="3" name="object 3"/>
          <p:cNvSpPr txBox="1"/>
          <p:nvPr/>
        </p:nvSpPr>
        <p:spPr>
          <a:xfrm>
            <a:off x="538162" y="951275"/>
            <a:ext cx="8224838" cy="3759684"/>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You can </a:t>
            </a:r>
            <a:r>
              <a:rPr lang="en-GB" sz="1600" b="0" i="0" u="none" strike="noStrike" baseline="0" dirty="0" err="1">
                <a:latin typeface="Segoe"/>
              </a:rPr>
              <a:t>analyze</a:t>
            </a:r>
            <a:r>
              <a:rPr lang="en-GB" sz="1600" b="0" i="0" u="none" strike="noStrike" baseline="0" dirty="0">
                <a:latin typeface="Segoe"/>
              </a:rPr>
              <a:t> page allocations using the </a:t>
            </a:r>
            <a:r>
              <a:rPr lang="en-GB" sz="1600" b="1" i="0" u="none" strike="noStrike" baseline="0" dirty="0" err="1">
                <a:latin typeface="Segoe-Bold"/>
              </a:rPr>
              <a:t>sys.dm_db_database_page_allocations</a:t>
            </a:r>
            <a:r>
              <a:rPr lang="en-GB" sz="1600" b="1" i="0" u="none" strike="noStrike" baseline="0" dirty="0">
                <a:latin typeface="Segoe-Bold"/>
              </a:rPr>
              <a:t> </a:t>
            </a:r>
            <a:r>
              <a:rPr lang="en-GB" sz="1600" b="0" i="0" u="none" strike="noStrike" baseline="0" dirty="0">
                <a:latin typeface="Segoe"/>
              </a:rPr>
              <a:t>DMV and the </a:t>
            </a:r>
            <a:r>
              <a:rPr lang="en-GB" sz="1600" b="1" i="0" u="none" strike="noStrike" baseline="0" dirty="0">
                <a:latin typeface="Segoe-Bold"/>
              </a:rPr>
              <a:t>DBCC page </a:t>
            </a:r>
            <a:r>
              <a:rPr lang="en-GB" sz="1600" b="0" i="0" u="none" strike="noStrike" baseline="0" dirty="0">
                <a:latin typeface="Segoe"/>
              </a:rPr>
              <a:t>command. You can use the </a:t>
            </a:r>
            <a:r>
              <a:rPr lang="en-GB" sz="1600" b="1" i="0" u="none" strike="noStrike" baseline="0" dirty="0" err="1">
                <a:latin typeface="Segoe-Bold"/>
              </a:rPr>
              <a:t>sys.dm_db_database_page_allocations</a:t>
            </a:r>
            <a:r>
              <a:rPr lang="en-GB" sz="1600" b="1" i="0" u="none" strike="noStrike" baseline="0" dirty="0">
                <a:latin typeface="Segoe-Bold"/>
              </a:rPr>
              <a:t> </a:t>
            </a:r>
            <a:r>
              <a:rPr lang="en-GB" sz="1600" b="0" i="0" u="none" strike="noStrike" baseline="0" dirty="0">
                <a:latin typeface="Segoe"/>
              </a:rPr>
              <a:t>DMV to obtain page information for a specific database and/or table. With the </a:t>
            </a:r>
            <a:r>
              <a:rPr lang="en-GB" sz="1600" b="1" i="0" u="none" strike="noStrike" baseline="0" dirty="0">
                <a:latin typeface="Segoe-Bold"/>
              </a:rPr>
              <a:t>DBCC page </a:t>
            </a:r>
            <a:r>
              <a:rPr lang="en-GB" sz="1600" b="0" i="0" u="none" strike="noStrike" baseline="0" dirty="0">
                <a:latin typeface="Segoe"/>
              </a:rPr>
              <a:t>command, you can view the </a:t>
            </a:r>
            <a:r>
              <a:rPr lang="fr-FR" sz="1600" b="0" i="0" u="none" strike="noStrike" baseline="0" dirty="0">
                <a:latin typeface="Segoe"/>
              </a:rPr>
              <a:t>contents of a page.</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sys.dm_db_database_page_allocations</a:t>
            </a:r>
            <a:r>
              <a:rPr lang="en-GB" sz="1600" b="1" i="0" u="none" strike="noStrike" baseline="0" dirty="0">
                <a:latin typeface="Segoe-Bold"/>
              </a:rPr>
              <a:t> </a:t>
            </a:r>
            <a:r>
              <a:rPr lang="en-GB" sz="1600" b="0" i="0" u="none" strike="noStrike" baseline="0" dirty="0">
                <a:latin typeface="Segoe"/>
              </a:rPr>
              <a:t>takes five mandatory parameters: database id, table id, index id, partition id, and mode. Table id, index id and partition id can be passed the value NULL to return information on all tables, indexes, or partitions. The mode parameter accepts the values detailed or limited. Limited returns only page metadata, detailed returns metadata, and additional information such as inter-page relationship chains and page types.</a:t>
            </a:r>
            <a:endParaRPr dirty="0">
              <a:latin typeface="Segoe UI"/>
              <a:cs typeface="Segoe UI"/>
            </a:endParaRPr>
          </a:p>
        </p:txBody>
      </p:sp>
    </p:spTree>
    <p:extLst>
      <p:ext uri="{BB962C8B-B14F-4D97-AF65-F5344CB8AC3E}">
        <p14:creationId xmlns:p14="http://schemas.microsoft.com/office/powerpoint/2010/main" val="35131281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704205" cy="449580"/>
          </a:xfrm>
          <a:prstGeom prst="rect">
            <a:avLst/>
          </a:prstGeom>
        </p:spPr>
        <p:txBody>
          <a:bodyPr vert="horz" wrap="square" lIns="0" tIns="16510" rIns="0" bIns="0" rtlCol="0">
            <a:spAutoFit/>
          </a:bodyPr>
          <a:lstStyle/>
          <a:p>
            <a:pPr marL="12700">
              <a:lnSpc>
                <a:spcPct val="100000"/>
              </a:lnSpc>
              <a:spcBef>
                <a:spcPts val="130"/>
              </a:spcBef>
            </a:pPr>
            <a:r>
              <a:rPr lang="en-GB" spc="20" dirty="0" err="1"/>
              <a:t>Analyzing</a:t>
            </a:r>
            <a:r>
              <a:rPr lang="en-GB" spc="20" dirty="0"/>
              <a:t> Page Allocations</a:t>
            </a:r>
            <a:endParaRPr spc="10" dirty="0"/>
          </a:p>
        </p:txBody>
      </p:sp>
      <p:sp>
        <p:nvSpPr>
          <p:cNvPr id="3" name="object 3"/>
          <p:cNvSpPr txBox="1"/>
          <p:nvPr/>
        </p:nvSpPr>
        <p:spPr>
          <a:xfrm>
            <a:off x="538162" y="951275"/>
            <a:ext cx="8224838" cy="3430747"/>
          </a:xfrm>
          <a:prstGeom prst="rect">
            <a:avLst/>
          </a:prstGeom>
        </p:spPr>
        <p:txBody>
          <a:bodyPr vert="horz" wrap="square" lIns="0" tIns="111125" rIns="0" bIns="0" rtlCol="0">
            <a:spAutoFit/>
          </a:bodyPr>
          <a:lstStyle/>
          <a:p>
            <a:pPr marL="285750" indent="-285750" algn="l">
              <a:lnSpc>
                <a:spcPct val="150000"/>
              </a:lnSpc>
              <a:buFont typeface="Arial" panose="020B0604020202020204" pitchFamily="34" charset="0"/>
              <a:buChar char="•"/>
            </a:pPr>
            <a:r>
              <a:rPr lang="en-GB" sz="1600" b="1" i="0" u="none" strike="noStrike" baseline="0" dirty="0">
                <a:latin typeface="Segoe-Bold"/>
              </a:rPr>
              <a:t>DBCC page </a:t>
            </a:r>
            <a:r>
              <a:rPr lang="en-GB" sz="1600" b="0" i="0" u="none" strike="noStrike" baseline="0" dirty="0">
                <a:latin typeface="Segoe"/>
              </a:rPr>
              <a:t>takes four mandatory parameters: database id or name, file number, page number, and output option. Output option can be any of the following four integers, which give different levels of </a:t>
            </a:r>
            <a:r>
              <a:rPr lang="fr-FR" sz="1600" b="0" i="0" u="none" strike="noStrike" baseline="0" dirty="0" err="1">
                <a:latin typeface="Segoe"/>
              </a:rPr>
              <a:t>detail</a:t>
            </a:r>
            <a:r>
              <a:rPr lang="fr-FR" sz="1600" b="0" i="0" u="none" strike="noStrike" baseline="0" dirty="0">
                <a:latin typeface="Segoe"/>
              </a:rPr>
              <a:t>:</a:t>
            </a:r>
          </a:p>
          <a:p>
            <a:pPr marL="1200150" lvl="2" indent="-285750">
              <a:lnSpc>
                <a:spcPct val="150000"/>
              </a:lnSpc>
              <a:buFont typeface="Arial" panose="020B0604020202020204" pitchFamily="34" charset="0"/>
              <a:buChar char="•"/>
            </a:pPr>
            <a:r>
              <a:rPr lang="en-GB" sz="1600" b="0" i="0" u="none" strike="noStrike" baseline="0" dirty="0">
                <a:latin typeface="Segoe"/>
              </a:rPr>
              <a:t>0 – Prints the page header only.</a:t>
            </a:r>
          </a:p>
          <a:p>
            <a:pPr marL="1200150" lvl="2" indent="-285750">
              <a:lnSpc>
                <a:spcPct val="150000"/>
              </a:lnSpc>
              <a:buFont typeface="Arial" panose="020B0604020202020204" pitchFamily="34" charset="0"/>
              <a:buChar char="•"/>
            </a:pPr>
            <a:r>
              <a:rPr lang="en-GB" sz="1600" b="0" i="0" u="none" strike="noStrike" baseline="0" dirty="0">
                <a:latin typeface="Segoe"/>
              </a:rPr>
              <a:t>1 – Prints the page header, per row hex and page slot array dump.</a:t>
            </a:r>
          </a:p>
          <a:p>
            <a:pPr marL="1200150" lvl="2" indent="-285750">
              <a:lnSpc>
                <a:spcPct val="150000"/>
              </a:lnSpc>
              <a:buFont typeface="Arial" panose="020B0604020202020204" pitchFamily="34" charset="0"/>
              <a:buChar char="•"/>
            </a:pPr>
            <a:r>
              <a:rPr lang="en-GB" sz="1600" b="0" i="0" u="none" strike="noStrike" baseline="0" dirty="0">
                <a:latin typeface="Segoe"/>
              </a:rPr>
              <a:t>2 – Prints the page header and the complete page hex dump.</a:t>
            </a:r>
          </a:p>
          <a:p>
            <a:pPr marL="1200150" lvl="2" indent="-285750">
              <a:lnSpc>
                <a:spcPct val="150000"/>
              </a:lnSpc>
              <a:buFont typeface="Arial" panose="020B0604020202020204" pitchFamily="34" charset="0"/>
              <a:buChar char="•"/>
            </a:pPr>
            <a:r>
              <a:rPr lang="en-GB" sz="1600" b="0" i="0" u="none" strike="noStrike" baseline="0" dirty="0">
                <a:latin typeface="Segoe"/>
              </a:rPr>
              <a:t>3 – Prints the page header and detailed row information.</a:t>
            </a:r>
          </a:p>
          <a:p>
            <a:pPr algn="l">
              <a:lnSpc>
                <a:spcPct val="150000"/>
              </a:lnSpc>
            </a:pPr>
            <a:r>
              <a:rPr lang="en-GB" sz="1600" b="0" i="0" u="none" strike="noStrike" baseline="0" dirty="0">
                <a:latin typeface="Segoe"/>
              </a:rPr>
              <a:t>The output of </a:t>
            </a:r>
            <a:r>
              <a:rPr lang="en-GB" sz="1600" b="1" i="0" u="none" strike="noStrike" baseline="0" dirty="0">
                <a:latin typeface="Segoe-Bold"/>
              </a:rPr>
              <a:t>DBCC page </a:t>
            </a:r>
            <a:r>
              <a:rPr lang="en-GB" sz="1600" b="0" i="0" u="none" strike="noStrike" baseline="0" dirty="0">
                <a:latin typeface="Segoe"/>
              </a:rPr>
              <a:t>is sent to the SQL Server error log, but can be viewed in SQL Server Management Studio by turning on the trace flag 3604</a:t>
            </a:r>
            <a:r>
              <a:rPr lang="en-GB" sz="1800" b="0" i="0" u="none" strike="noStrike" baseline="0" dirty="0">
                <a:latin typeface="Segoe"/>
              </a:rPr>
              <a:t>.</a:t>
            </a:r>
            <a:endParaRPr dirty="0">
              <a:latin typeface="Segoe UI"/>
              <a:cs typeface="Segoe UI"/>
            </a:endParaRPr>
          </a:p>
        </p:txBody>
      </p:sp>
    </p:spTree>
    <p:extLst>
      <p:ext uri="{BB962C8B-B14F-4D97-AF65-F5344CB8AC3E}">
        <p14:creationId xmlns:p14="http://schemas.microsoft.com/office/powerpoint/2010/main" val="23529579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293609" cy="436337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Demonstration: </a:t>
            </a:r>
            <a:r>
              <a:rPr sz="2750" spc="10" dirty="0">
                <a:solidFill>
                  <a:srgbClr val="FFFFFF"/>
                </a:solidFill>
                <a:latin typeface="Segoe UI"/>
                <a:cs typeface="Segoe UI"/>
              </a:rPr>
              <a:t>Analyzing</a:t>
            </a:r>
            <a:r>
              <a:rPr sz="2750" spc="105" dirty="0">
                <a:solidFill>
                  <a:srgbClr val="FFFFFF"/>
                </a:solidFill>
                <a:latin typeface="Segoe UI"/>
                <a:cs typeface="Segoe UI"/>
              </a:rPr>
              <a:t> </a:t>
            </a:r>
            <a:r>
              <a:rPr sz="2750" spc="20" dirty="0">
                <a:solidFill>
                  <a:srgbClr val="FFFFFF"/>
                </a:solidFill>
                <a:latin typeface="Segoe UI"/>
                <a:cs typeface="Segoe UI"/>
              </a:rPr>
              <a:t>Database</a:t>
            </a:r>
            <a:r>
              <a:rPr sz="2750" spc="-15" dirty="0">
                <a:solidFill>
                  <a:srgbClr val="FFFFFF"/>
                </a:solidFill>
                <a:latin typeface="Segoe UI"/>
                <a:cs typeface="Segoe UI"/>
              </a:rPr>
              <a:t> </a:t>
            </a:r>
            <a:r>
              <a:rPr sz="2750" spc="15" dirty="0">
                <a:solidFill>
                  <a:srgbClr val="FFFFFF"/>
                </a:solidFill>
                <a:latin typeface="Segoe UI"/>
                <a:cs typeface="Segoe UI"/>
              </a:rPr>
              <a:t>Structures</a:t>
            </a:r>
            <a:endParaRPr sz="2750" dirty="0">
              <a:latin typeface="Segoe UI"/>
              <a:cs typeface="Segoe UI"/>
            </a:endParaRPr>
          </a:p>
          <a:p>
            <a:pPr>
              <a:lnSpc>
                <a:spcPct val="100000"/>
              </a:lnSpc>
              <a:spcBef>
                <a:spcPts val="15"/>
              </a:spcBef>
            </a:pPr>
            <a:endParaRPr sz="3050" dirty="0">
              <a:latin typeface="Segoe UI"/>
              <a:cs typeface="Segoe UI"/>
            </a:endParaRPr>
          </a:p>
          <a:p>
            <a:pPr marL="102235">
              <a:lnSpc>
                <a:spcPct val="150000"/>
              </a:lnSpc>
            </a:pPr>
            <a:r>
              <a:rPr sz="2750" spc="10" dirty="0">
                <a:latin typeface="Segoe UI"/>
                <a:cs typeface="Segoe UI"/>
              </a:rPr>
              <a:t>In</a:t>
            </a:r>
            <a:r>
              <a:rPr sz="2750" spc="-5" dirty="0">
                <a:latin typeface="Segoe UI"/>
                <a:cs typeface="Segoe UI"/>
              </a:rPr>
              <a:t> </a:t>
            </a:r>
            <a:r>
              <a:rPr sz="2750" spc="15" dirty="0">
                <a:latin typeface="Segoe UI"/>
                <a:cs typeface="Segoe UI"/>
              </a:rPr>
              <a:t>this </a:t>
            </a:r>
            <a:r>
              <a:rPr sz="2750" spc="20" dirty="0">
                <a:latin typeface="Segoe UI"/>
                <a:cs typeface="Segoe UI"/>
              </a:rPr>
              <a:t>demonstration,</a:t>
            </a:r>
            <a:r>
              <a:rPr sz="2750" dirty="0">
                <a:latin typeface="Segoe UI"/>
                <a:cs typeface="Segoe UI"/>
              </a:rPr>
              <a:t> </a:t>
            </a:r>
            <a:r>
              <a:rPr sz="2750" spc="20" dirty="0">
                <a:latin typeface="Segoe UI"/>
                <a:cs typeface="Segoe UI"/>
              </a:rPr>
              <a:t>you</a:t>
            </a:r>
            <a:r>
              <a:rPr sz="2750" dirty="0">
                <a:latin typeface="Segoe UI"/>
                <a:cs typeface="Segoe UI"/>
              </a:rPr>
              <a:t> </a:t>
            </a:r>
            <a:r>
              <a:rPr sz="2750" spc="10" dirty="0">
                <a:latin typeface="Segoe UI"/>
                <a:cs typeface="Segoe UI"/>
              </a:rPr>
              <a:t>will</a:t>
            </a:r>
            <a:r>
              <a:rPr sz="2750" spc="65" dirty="0">
                <a:latin typeface="Segoe UI"/>
                <a:cs typeface="Segoe UI"/>
              </a:rPr>
              <a:t> </a:t>
            </a:r>
            <a:r>
              <a:rPr sz="2750" spc="5" dirty="0">
                <a:latin typeface="Segoe UI"/>
                <a:cs typeface="Segoe UI"/>
              </a:rPr>
              <a:t>see</a:t>
            </a:r>
            <a:r>
              <a:rPr sz="2750" spc="35" dirty="0">
                <a:latin typeface="Segoe UI"/>
                <a:cs typeface="Segoe UI"/>
              </a:rPr>
              <a:t> </a:t>
            </a:r>
            <a:r>
              <a:rPr sz="2750" spc="25" dirty="0">
                <a:latin typeface="Segoe UI"/>
                <a:cs typeface="Segoe UI"/>
              </a:rPr>
              <a:t>how</a:t>
            </a:r>
            <a:r>
              <a:rPr sz="2750" spc="5" dirty="0">
                <a:latin typeface="Segoe UI"/>
                <a:cs typeface="Segoe UI"/>
              </a:rPr>
              <a:t> </a:t>
            </a:r>
            <a:r>
              <a:rPr sz="2750" spc="25" dirty="0">
                <a:latin typeface="Segoe UI"/>
                <a:cs typeface="Segoe UI"/>
              </a:rPr>
              <a:t>to:</a:t>
            </a:r>
            <a:endParaRPr sz="2750" dirty="0">
              <a:latin typeface="Segoe UI"/>
              <a:cs typeface="Segoe UI"/>
            </a:endParaRPr>
          </a:p>
          <a:p>
            <a:pPr marL="558800" indent="-457200">
              <a:lnSpc>
                <a:spcPct val="150000"/>
              </a:lnSpc>
              <a:spcBef>
                <a:spcPts val="680"/>
              </a:spcBef>
              <a:buClr>
                <a:srgbClr val="006FC0"/>
              </a:buClr>
              <a:buSzPct val="92727"/>
              <a:buFont typeface="Arial" panose="020B0604020202020204" pitchFamily="34" charset="0"/>
              <a:buChar char="•"/>
              <a:tabLst>
                <a:tab pos="274320" algn="l"/>
              </a:tabLst>
            </a:pPr>
            <a:r>
              <a:rPr sz="2750" spc="15" dirty="0">
                <a:latin typeface="Segoe UI"/>
                <a:cs typeface="Segoe UI"/>
              </a:rPr>
              <a:t>Analyze</a:t>
            </a:r>
            <a:r>
              <a:rPr sz="2750" spc="40" dirty="0">
                <a:latin typeface="Segoe UI"/>
                <a:cs typeface="Segoe UI"/>
              </a:rPr>
              <a:t> </a:t>
            </a:r>
            <a:r>
              <a:rPr sz="2750" spc="20" dirty="0">
                <a:latin typeface="Segoe UI"/>
                <a:cs typeface="Segoe UI"/>
              </a:rPr>
              <a:t>SQL</a:t>
            </a:r>
            <a:r>
              <a:rPr sz="2750" spc="-25" dirty="0">
                <a:latin typeface="Segoe UI"/>
                <a:cs typeface="Segoe UI"/>
              </a:rPr>
              <a:t> </a:t>
            </a:r>
            <a:r>
              <a:rPr sz="2750" spc="10" dirty="0">
                <a:latin typeface="Segoe UI"/>
                <a:cs typeface="Segoe UI"/>
              </a:rPr>
              <a:t>Server</a:t>
            </a:r>
            <a:r>
              <a:rPr sz="2750" spc="80" dirty="0">
                <a:latin typeface="Segoe UI"/>
                <a:cs typeface="Segoe UI"/>
              </a:rPr>
              <a:t> </a:t>
            </a:r>
            <a:r>
              <a:rPr sz="2750" spc="20" dirty="0">
                <a:latin typeface="Segoe UI"/>
                <a:cs typeface="Segoe UI"/>
              </a:rPr>
              <a:t>page</a:t>
            </a:r>
            <a:r>
              <a:rPr sz="2750" spc="45" dirty="0">
                <a:latin typeface="Segoe UI"/>
                <a:cs typeface="Segoe UI"/>
              </a:rPr>
              <a:t> </a:t>
            </a:r>
            <a:r>
              <a:rPr sz="2750" spc="15" dirty="0">
                <a:latin typeface="Segoe UI"/>
                <a:cs typeface="Segoe UI"/>
              </a:rPr>
              <a:t>structures</a:t>
            </a:r>
            <a:endParaRPr sz="2750" dirty="0">
              <a:latin typeface="Segoe UI"/>
              <a:cs typeface="Segoe UI"/>
            </a:endParaRPr>
          </a:p>
          <a:p>
            <a:pPr marL="558800" indent="-457200">
              <a:lnSpc>
                <a:spcPct val="150000"/>
              </a:lnSpc>
              <a:spcBef>
                <a:spcPts val="680"/>
              </a:spcBef>
              <a:buClr>
                <a:srgbClr val="006FC0"/>
              </a:buClr>
              <a:buSzPct val="92727"/>
              <a:buFont typeface="Arial" panose="020B0604020202020204" pitchFamily="34" charset="0"/>
              <a:buChar char="•"/>
              <a:tabLst>
                <a:tab pos="274320" algn="l"/>
              </a:tabLst>
            </a:pPr>
            <a:r>
              <a:rPr sz="2750" spc="15" dirty="0">
                <a:latin typeface="Segoe UI"/>
                <a:cs typeface="Segoe UI"/>
              </a:rPr>
              <a:t>Analyze</a:t>
            </a:r>
            <a:r>
              <a:rPr sz="2750" spc="35" dirty="0">
                <a:latin typeface="Segoe UI"/>
                <a:cs typeface="Segoe UI"/>
              </a:rPr>
              <a:t> </a:t>
            </a:r>
            <a:r>
              <a:rPr sz="2750" spc="10" dirty="0">
                <a:latin typeface="Segoe UI"/>
                <a:cs typeface="Segoe UI"/>
              </a:rPr>
              <a:t>record</a:t>
            </a:r>
            <a:r>
              <a:rPr sz="2750" spc="5" dirty="0">
                <a:latin typeface="Segoe UI"/>
                <a:cs typeface="Segoe UI"/>
              </a:rPr>
              <a:t> </a:t>
            </a:r>
            <a:r>
              <a:rPr sz="2750" spc="15" dirty="0">
                <a:latin typeface="Segoe UI"/>
                <a:cs typeface="Segoe UI"/>
              </a:rPr>
              <a:t>structures</a:t>
            </a:r>
            <a:endParaRPr lang="en-US" sz="2750" spc="15" dirty="0">
              <a:latin typeface="Segoe UI"/>
              <a:cs typeface="Segoe UI"/>
            </a:endParaRPr>
          </a:p>
          <a:p>
            <a:pPr marL="558800" indent="-457200">
              <a:lnSpc>
                <a:spcPct val="150000"/>
              </a:lnSpc>
              <a:spcBef>
                <a:spcPts val="680"/>
              </a:spcBef>
              <a:buClr>
                <a:srgbClr val="006FC0"/>
              </a:buClr>
              <a:buSzPct val="92727"/>
              <a:buFont typeface="Arial" panose="020B0604020202020204" pitchFamily="34" charset="0"/>
              <a:buChar char="•"/>
              <a:tabLst>
                <a:tab pos="274320" algn="l"/>
              </a:tabLst>
            </a:pPr>
            <a:endParaRPr lang="en-US" sz="2750" spc="15" dirty="0">
              <a:latin typeface="Segoe UI"/>
              <a:cs typeface="Segoe UI"/>
            </a:endParaRPr>
          </a:p>
          <a:p>
            <a:pPr marL="558800" indent="-457200">
              <a:lnSpc>
                <a:spcPct val="150000"/>
              </a:lnSpc>
              <a:spcBef>
                <a:spcPts val="680"/>
              </a:spcBef>
              <a:buClr>
                <a:srgbClr val="006FC0"/>
              </a:buClr>
              <a:buSzPct val="92727"/>
              <a:buFont typeface="Arial" panose="020B0604020202020204" pitchFamily="34" charset="0"/>
              <a:buChar char="•"/>
              <a:tabLst>
                <a:tab pos="274320" algn="l"/>
              </a:tabLst>
            </a:pPr>
            <a:r>
              <a:rPr lang="en-US" sz="2750" b="1" spc="15" dirty="0">
                <a:solidFill>
                  <a:srgbClr val="FF0000"/>
                </a:solidFill>
                <a:effectLst>
                  <a:outerShdw blurRad="38100" dist="38100" dir="2700000" algn="tl">
                    <a:srgbClr val="000000">
                      <a:alpha val="43137"/>
                    </a:srgbClr>
                  </a:outerShdw>
                </a:effectLst>
                <a:latin typeface="Segoe UI"/>
                <a:cs typeface="Segoe UI"/>
              </a:rPr>
              <a:t>Pg82</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249478" cy="5389937"/>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60" dirty="0">
                <a:solidFill>
                  <a:srgbClr val="FFFFFF"/>
                </a:solidFill>
                <a:latin typeface="Segoe UI"/>
                <a:cs typeface="Segoe UI"/>
              </a:rPr>
              <a:t> </a:t>
            </a:r>
            <a:r>
              <a:rPr sz="2750" spc="5" dirty="0">
                <a:solidFill>
                  <a:srgbClr val="FFFFFF"/>
                </a:solidFill>
                <a:latin typeface="Segoe UI"/>
                <a:cs typeface="Segoe UI"/>
              </a:rPr>
              <a:t>2:</a:t>
            </a:r>
            <a:r>
              <a:rPr sz="2750" spc="-15" dirty="0">
                <a:solidFill>
                  <a:srgbClr val="FFFFFF"/>
                </a:solidFill>
                <a:latin typeface="Segoe UI"/>
                <a:cs typeface="Segoe UI"/>
              </a:rPr>
              <a:t> </a:t>
            </a:r>
            <a:r>
              <a:rPr sz="2750" spc="20" dirty="0">
                <a:solidFill>
                  <a:srgbClr val="FFFFFF"/>
                </a:solidFill>
                <a:latin typeface="Segoe UI"/>
                <a:cs typeface="Segoe UI"/>
              </a:rPr>
              <a:t>Data</a:t>
            </a:r>
            <a:r>
              <a:rPr sz="2750" dirty="0">
                <a:solidFill>
                  <a:srgbClr val="FFFFFF"/>
                </a:solidFill>
                <a:latin typeface="Segoe UI"/>
                <a:cs typeface="Segoe UI"/>
              </a:rPr>
              <a:t> </a:t>
            </a:r>
            <a:r>
              <a:rPr sz="2750" spc="5" dirty="0">
                <a:solidFill>
                  <a:srgbClr val="FFFFFF"/>
                </a:solidFill>
                <a:latin typeface="Segoe UI"/>
                <a:cs typeface="Segoe UI"/>
              </a:rPr>
              <a:t>File</a:t>
            </a:r>
            <a:r>
              <a:rPr sz="2750" spc="30" dirty="0">
                <a:solidFill>
                  <a:srgbClr val="FFFFFF"/>
                </a:solidFill>
                <a:latin typeface="Segoe UI"/>
                <a:cs typeface="Segoe UI"/>
              </a:rPr>
              <a:t> </a:t>
            </a:r>
            <a:r>
              <a:rPr sz="2750" spc="10" dirty="0">
                <a:solidFill>
                  <a:srgbClr val="FFFFFF"/>
                </a:solidFill>
                <a:latin typeface="Segoe UI"/>
                <a:cs typeface="Segoe UI"/>
              </a:rPr>
              <a:t>Internals</a:t>
            </a:r>
            <a:endParaRPr sz="2750" dirty="0">
              <a:latin typeface="Segoe UI"/>
              <a:cs typeface="Segoe UI"/>
            </a:endParaRPr>
          </a:p>
          <a:p>
            <a:pPr>
              <a:lnSpc>
                <a:spcPct val="100000"/>
              </a:lnSpc>
              <a:spcBef>
                <a:spcPts val="55"/>
              </a:spcBef>
            </a:pPr>
            <a:endParaRPr sz="2750" dirty="0">
              <a:latin typeface="Segoe UI"/>
              <a:cs typeface="Segoe UI"/>
            </a:endParaRPr>
          </a:p>
          <a:p>
            <a:pPr marL="469900" indent="-457200">
              <a:lnSpc>
                <a:spcPct val="100000"/>
              </a:lnSpc>
              <a:buClr>
                <a:srgbClr val="006FC0"/>
              </a:buClr>
              <a:buSzPct val="92727"/>
              <a:buFont typeface="Arial" panose="020B0604020202020204" pitchFamily="34" charset="0"/>
              <a:buChar char="•"/>
              <a:tabLst>
                <a:tab pos="184150" algn="l"/>
              </a:tabLst>
            </a:pPr>
            <a:r>
              <a:rPr sz="2750" spc="15" dirty="0">
                <a:latin typeface="Segoe UI"/>
                <a:cs typeface="Segoe UI"/>
              </a:rPr>
              <a:t>Volume</a:t>
            </a:r>
            <a:r>
              <a:rPr sz="2750" spc="35" dirty="0">
                <a:latin typeface="Segoe UI"/>
                <a:cs typeface="Segoe UI"/>
              </a:rPr>
              <a:t> </a:t>
            </a:r>
            <a:r>
              <a:rPr sz="2750" spc="20" dirty="0">
                <a:latin typeface="Segoe UI"/>
                <a:cs typeface="Segoe UI"/>
              </a:rPr>
              <a:t>Configuration</a:t>
            </a:r>
            <a:r>
              <a:rPr sz="2750" spc="5" dirty="0">
                <a:latin typeface="Segoe UI"/>
                <a:cs typeface="Segoe UI"/>
              </a:rPr>
              <a:t> Best</a:t>
            </a:r>
            <a:r>
              <a:rPr sz="2750" spc="30" dirty="0">
                <a:latin typeface="Segoe UI"/>
                <a:cs typeface="Segoe UI"/>
              </a:rPr>
              <a:t> </a:t>
            </a:r>
            <a:r>
              <a:rPr sz="2750" spc="10" dirty="0">
                <a:latin typeface="Segoe UI"/>
                <a:cs typeface="Segoe UI"/>
              </a:rPr>
              <a:t>Practices</a:t>
            </a:r>
            <a:endParaRPr sz="275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750" spc="20" dirty="0">
                <a:latin typeface="Segoe UI"/>
                <a:cs typeface="Segoe UI"/>
              </a:rPr>
              <a:t>Number</a:t>
            </a:r>
            <a:r>
              <a:rPr sz="2750" spc="60" dirty="0">
                <a:latin typeface="Segoe UI"/>
                <a:cs typeface="Segoe UI"/>
              </a:rPr>
              <a:t> </a:t>
            </a:r>
            <a:r>
              <a:rPr sz="2750" spc="20" dirty="0">
                <a:latin typeface="Segoe UI"/>
                <a:cs typeface="Segoe UI"/>
              </a:rPr>
              <a:t>of</a:t>
            </a:r>
            <a:r>
              <a:rPr sz="2750" spc="10" dirty="0">
                <a:latin typeface="Segoe UI"/>
                <a:cs typeface="Segoe UI"/>
              </a:rPr>
              <a:t> </a:t>
            </a:r>
            <a:r>
              <a:rPr sz="2750" spc="20" dirty="0">
                <a:latin typeface="Segoe UI"/>
                <a:cs typeface="Segoe UI"/>
              </a:rPr>
              <a:t>Data</a:t>
            </a:r>
            <a:r>
              <a:rPr sz="2750" spc="-5" dirty="0">
                <a:latin typeface="Segoe UI"/>
                <a:cs typeface="Segoe UI"/>
              </a:rPr>
              <a:t> </a:t>
            </a:r>
            <a:r>
              <a:rPr sz="2750" dirty="0">
                <a:latin typeface="Segoe UI"/>
                <a:cs typeface="Segoe UI"/>
              </a:rPr>
              <a:t>Files</a:t>
            </a:r>
            <a:r>
              <a:rPr sz="2750" spc="5" dirty="0">
                <a:latin typeface="Segoe UI"/>
                <a:cs typeface="Segoe UI"/>
              </a:rPr>
              <a:t> </a:t>
            </a:r>
            <a:r>
              <a:rPr sz="2750" spc="15" dirty="0">
                <a:latin typeface="Segoe UI"/>
                <a:cs typeface="Segoe UI"/>
              </a:rPr>
              <a:t>and</a:t>
            </a:r>
            <a:r>
              <a:rPr sz="2750" spc="75" dirty="0">
                <a:latin typeface="Segoe UI"/>
                <a:cs typeface="Segoe UI"/>
              </a:rPr>
              <a:t> </a:t>
            </a:r>
            <a:r>
              <a:rPr sz="2750" spc="10" dirty="0">
                <a:latin typeface="Segoe UI"/>
                <a:cs typeface="Segoe UI"/>
              </a:rPr>
              <a:t>Placement</a:t>
            </a:r>
            <a:endParaRPr sz="275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Physical</a:t>
            </a:r>
            <a:r>
              <a:rPr sz="2750" spc="-5" dirty="0">
                <a:latin typeface="Segoe UI"/>
                <a:cs typeface="Segoe UI"/>
              </a:rPr>
              <a:t> </a:t>
            </a:r>
            <a:r>
              <a:rPr sz="2750" dirty="0">
                <a:latin typeface="Segoe UI"/>
                <a:cs typeface="Segoe UI"/>
              </a:rPr>
              <a:t>I/O</a:t>
            </a:r>
            <a:r>
              <a:rPr sz="2750" spc="65" dirty="0">
                <a:latin typeface="Segoe UI"/>
                <a:cs typeface="Segoe UI"/>
              </a:rPr>
              <a:t> </a:t>
            </a:r>
            <a:r>
              <a:rPr sz="2750" spc="20" dirty="0">
                <a:latin typeface="Segoe UI"/>
                <a:cs typeface="Segoe UI"/>
              </a:rPr>
              <a:t>vs.</a:t>
            </a:r>
            <a:r>
              <a:rPr sz="2750" spc="-15" dirty="0">
                <a:latin typeface="Segoe UI"/>
                <a:cs typeface="Segoe UI"/>
              </a:rPr>
              <a:t> </a:t>
            </a:r>
            <a:r>
              <a:rPr sz="2750" spc="10" dirty="0">
                <a:latin typeface="Segoe UI"/>
                <a:cs typeface="Segoe UI"/>
              </a:rPr>
              <a:t>Logical</a:t>
            </a:r>
            <a:r>
              <a:rPr sz="2750" spc="60" dirty="0">
                <a:latin typeface="Segoe UI"/>
                <a:cs typeface="Segoe UI"/>
              </a:rPr>
              <a:t> </a:t>
            </a:r>
            <a:r>
              <a:rPr sz="2750" dirty="0">
                <a:latin typeface="Segoe UI"/>
                <a:cs typeface="Segoe UI"/>
              </a:rPr>
              <a:t>I/O</a:t>
            </a: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Allocations </a:t>
            </a:r>
            <a:r>
              <a:rPr sz="2750" spc="20" dirty="0">
                <a:latin typeface="Segoe UI"/>
                <a:cs typeface="Segoe UI"/>
              </a:rPr>
              <a:t>Within</a:t>
            </a:r>
            <a:r>
              <a:rPr sz="2750" spc="5" dirty="0">
                <a:latin typeface="Segoe UI"/>
                <a:cs typeface="Segoe UI"/>
              </a:rPr>
              <a:t> </a:t>
            </a:r>
            <a:r>
              <a:rPr sz="2750" spc="20" dirty="0">
                <a:latin typeface="Segoe UI"/>
                <a:cs typeface="Segoe UI"/>
              </a:rPr>
              <a:t>Data</a:t>
            </a:r>
            <a:r>
              <a:rPr sz="2750" dirty="0">
                <a:latin typeface="Segoe UI"/>
                <a:cs typeface="Segoe UI"/>
              </a:rPr>
              <a:t> Files</a:t>
            </a: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750" spc="20" dirty="0">
                <a:latin typeface="Segoe UI"/>
                <a:cs typeface="Segoe UI"/>
              </a:rPr>
              <a:t>Instant </a:t>
            </a:r>
            <a:r>
              <a:rPr sz="2750" spc="5" dirty="0">
                <a:latin typeface="Segoe UI"/>
                <a:cs typeface="Segoe UI"/>
              </a:rPr>
              <a:t>File</a:t>
            </a:r>
            <a:r>
              <a:rPr sz="2750" spc="-35" dirty="0">
                <a:latin typeface="Segoe UI"/>
                <a:cs typeface="Segoe UI"/>
              </a:rPr>
              <a:t> </a:t>
            </a:r>
            <a:r>
              <a:rPr sz="2750" spc="15" dirty="0">
                <a:latin typeface="Segoe UI"/>
                <a:cs typeface="Segoe UI"/>
              </a:rPr>
              <a:t>Initialization</a:t>
            </a:r>
            <a:endParaRPr sz="2750" dirty="0">
              <a:latin typeface="Segoe UI"/>
              <a:cs typeface="Segoe UI"/>
            </a:endParaRPr>
          </a:p>
          <a:p>
            <a:pPr marL="469900" indent="-457200">
              <a:lnSpc>
                <a:spcPct val="100000"/>
              </a:lnSpc>
              <a:spcBef>
                <a:spcPts val="605"/>
              </a:spcBef>
              <a:buClr>
                <a:srgbClr val="006FC0"/>
              </a:buClr>
              <a:buSzPct val="92727"/>
              <a:buFont typeface="Arial" panose="020B0604020202020204" pitchFamily="34" charset="0"/>
              <a:buChar char="•"/>
              <a:tabLst>
                <a:tab pos="184150" algn="l"/>
              </a:tabLst>
            </a:pPr>
            <a:r>
              <a:rPr sz="2750" spc="25" dirty="0">
                <a:latin typeface="Segoe UI"/>
                <a:cs typeface="Segoe UI"/>
              </a:rPr>
              <a:t>Auto</a:t>
            </a:r>
            <a:r>
              <a:rPr sz="2750" dirty="0">
                <a:latin typeface="Segoe UI"/>
                <a:cs typeface="Segoe UI"/>
              </a:rPr>
              <a:t> </a:t>
            </a:r>
            <a:r>
              <a:rPr sz="2750" spc="10" dirty="0">
                <a:latin typeface="Segoe UI"/>
                <a:cs typeface="Segoe UI"/>
              </a:rPr>
              <a:t>Grow</a:t>
            </a:r>
            <a:r>
              <a:rPr sz="2750" dirty="0">
                <a:latin typeface="Segoe UI"/>
                <a:cs typeface="Segoe UI"/>
              </a:rPr>
              <a:t> </a:t>
            </a:r>
            <a:r>
              <a:rPr sz="2750" spc="15" dirty="0">
                <a:latin typeface="Segoe UI"/>
                <a:cs typeface="Segoe UI"/>
              </a:rPr>
              <a:t>and</a:t>
            </a:r>
            <a:r>
              <a:rPr sz="2750" spc="75" dirty="0">
                <a:latin typeface="Segoe UI"/>
                <a:cs typeface="Segoe UI"/>
              </a:rPr>
              <a:t> </a:t>
            </a:r>
            <a:r>
              <a:rPr sz="2750" spc="25" dirty="0">
                <a:latin typeface="Segoe UI"/>
                <a:cs typeface="Segoe UI"/>
              </a:rPr>
              <a:t>Auto</a:t>
            </a:r>
            <a:r>
              <a:rPr sz="2750" dirty="0">
                <a:latin typeface="Segoe UI"/>
                <a:cs typeface="Segoe UI"/>
              </a:rPr>
              <a:t> </a:t>
            </a:r>
            <a:r>
              <a:rPr sz="2750" spc="15" dirty="0">
                <a:latin typeface="Segoe UI"/>
                <a:cs typeface="Segoe UI"/>
              </a:rPr>
              <a:t>Shrink</a:t>
            </a:r>
            <a:endParaRPr sz="2750" dirty="0">
              <a:latin typeface="Segoe UI"/>
              <a:cs typeface="Segoe UI"/>
            </a:endParaRPr>
          </a:p>
          <a:p>
            <a:pPr marL="469900" indent="-457200">
              <a:lnSpc>
                <a:spcPct val="100000"/>
              </a:lnSpc>
              <a:spcBef>
                <a:spcPts val="685"/>
              </a:spcBef>
              <a:buClr>
                <a:srgbClr val="006FC0"/>
              </a:buClr>
              <a:buSzPct val="92727"/>
              <a:buFont typeface="Arial" panose="020B0604020202020204" pitchFamily="34" charset="0"/>
              <a:buChar char="•"/>
              <a:tabLst>
                <a:tab pos="184150" algn="l"/>
              </a:tabLst>
            </a:pPr>
            <a:r>
              <a:rPr sz="2750" spc="20" dirty="0">
                <a:latin typeface="Segoe UI"/>
                <a:cs typeface="Segoe UI"/>
              </a:rPr>
              <a:t>Data</a:t>
            </a:r>
            <a:r>
              <a:rPr sz="2750" spc="-20" dirty="0">
                <a:latin typeface="Segoe UI"/>
                <a:cs typeface="Segoe UI"/>
              </a:rPr>
              <a:t> </a:t>
            </a:r>
            <a:r>
              <a:rPr sz="2750" spc="5" dirty="0">
                <a:latin typeface="Segoe UI"/>
                <a:cs typeface="Segoe UI"/>
              </a:rPr>
              <a:t>File</a:t>
            </a:r>
            <a:r>
              <a:rPr sz="2750" spc="25" dirty="0">
                <a:latin typeface="Segoe UI"/>
                <a:cs typeface="Segoe UI"/>
              </a:rPr>
              <a:t> </a:t>
            </a:r>
            <a:r>
              <a:rPr sz="2750" spc="10" dirty="0">
                <a:latin typeface="Segoe UI"/>
                <a:cs typeface="Segoe UI"/>
              </a:rPr>
              <a:t>Shrinking</a:t>
            </a:r>
            <a:endParaRPr sz="275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750" spc="20" dirty="0">
                <a:latin typeface="Segoe UI"/>
                <a:cs typeface="Segoe UI"/>
              </a:rPr>
              <a:t>Demonstration:</a:t>
            </a:r>
            <a:r>
              <a:rPr sz="2750" spc="-20" dirty="0">
                <a:latin typeface="Segoe UI"/>
                <a:cs typeface="Segoe UI"/>
              </a:rPr>
              <a:t> </a:t>
            </a:r>
            <a:r>
              <a:rPr sz="2750" spc="10" dirty="0">
                <a:latin typeface="Segoe UI"/>
                <a:cs typeface="Segoe UI"/>
              </a:rPr>
              <a:t>Shrinking</a:t>
            </a:r>
            <a:r>
              <a:rPr sz="2750" spc="70" dirty="0">
                <a:latin typeface="Segoe UI"/>
                <a:cs typeface="Segoe UI"/>
              </a:rPr>
              <a:t> </a:t>
            </a:r>
            <a:r>
              <a:rPr sz="2750" spc="20" dirty="0">
                <a:latin typeface="Segoe UI"/>
                <a:cs typeface="Segoe UI"/>
              </a:rPr>
              <a:t>Databases</a:t>
            </a:r>
            <a:endParaRPr sz="275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Monitoring</a:t>
            </a:r>
            <a:r>
              <a:rPr sz="2750" spc="10" dirty="0">
                <a:latin typeface="Segoe UI"/>
                <a:cs typeface="Segoe UI"/>
              </a:rPr>
              <a:t> </a:t>
            </a:r>
            <a:r>
              <a:rPr sz="2750" spc="20" dirty="0">
                <a:latin typeface="Segoe UI"/>
                <a:cs typeface="Segoe UI"/>
              </a:rPr>
              <a:t>Database</a:t>
            </a:r>
            <a:r>
              <a:rPr sz="2750" spc="35" dirty="0">
                <a:latin typeface="Segoe UI"/>
                <a:cs typeface="Segoe UI"/>
              </a:rPr>
              <a:t> </a:t>
            </a:r>
            <a:r>
              <a:rPr sz="2750" dirty="0">
                <a:latin typeface="Segoe UI"/>
                <a:cs typeface="Segoe UI"/>
              </a:rPr>
              <a:t>Files</a:t>
            </a: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54315" cy="43986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Volume</a:t>
            </a:r>
            <a:r>
              <a:rPr sz="2750" spc="30" dirty="0">
                <a:solidFill>
                  <a:srgbClr val="FFFFFF"/>
                </a:solidFill>
                <a:latin typeface="Segoe UI"/>
                <a:cs typeface="Segoe UI"/>
              </a:rPr>
              <a:t> </a:t>
            </a:r>
            <a:r>
              <a:rPr sz="2750" spc="20" dirty="0">
                <a:solidFill>
                  <a:srgbClr val="FFFFFF"/>
                </a:solidFill>
                <a:latin typeface="Segoe UI"/>
                <a:cs typeface="Segoe UI"/>
              </a:rPr>
              <a:t>Configuration</a:t>
            </a:r>
            <a:r>
              <a:rPr sz="2750" spc="-15" dirty="0">
                <a:solidFill>
                  <a:srgbClr val="FFFFFF"/>
                </a:solidFill>
                <a:latin typeface="Segoe UI"/>
                <a:cs typeface="Segoe UI"/>
              </a:rPr>
              <a:t> </a:t>
            </a:r>
            <a:r>
              <a:rPr sz="2750" spc="5" dirty="0">
                <a:solidFill>
                  <a:srgbClr val="FFFFFF"/>
                </a:solidFill>
                <a:latin typeface="Segoe UI"/>
                <a:cs typeface="Segoe UI"/>
              </a:rPr>
              <a:t>Best</a:t>
            </a:r>
            <a:r>
              <a:rPr sz="2750" spc="15" dirty="0">
                <a:solidFill>
                  <a:srgbClr val="FFFFFF"/>
                </a:solidFill>
                <a:latin typeface="Segoe UI"/>
                <a:cs typeface="Segoe UI"/>
              </a:rPr>
              <a:t> </a:t>
            </a:r>
            <a:r>
              <a:rPr sz="2750" spc="10" dirty="0">
                <a:solidFill>
                  <a:srgbClr val="FFFFFF"/>
                </a:solidFill>
                <a:latin typeface="Segoe UI"/>
                <a:cs typeface="Segoe UI"/>
              </a:rPr>
              <a:t>Practices</a:t>
            </a:r>
            <a:endParaRPr sz="2750" dirty="0">
              <a:latin typeface="Segoe UI"/>
              <a:cs typeface="Segoe UI"/>
            </a:endParaRPr>
          </a:p>
        </p:txBody>
      </p:sp>
      <p:sp>
        <p:nvSpPr>
          <p:cNvPr id="4" name="Text Placeholder 3">
            <a:extLst>
              <a:ext uri="{FF2B5EF4-FFF2-40B4-BE49-F238E27FC236}">
                <a16:creationId xmlns:a16="http://schemas.microsoft.com/office/drawing/2014/main" id="{82BBC39E-66A0-592B-AC9B-1D34BC52B771}"/>
              </a:ext>
            </a:extLst>
          </p:cNvPr>
          <p:cNvSpPr>
            <a:spLocks noGrp="1"/>
          </p:cNvSpPr>
          <p:nvPr>
            <p:ph type="body" idx="1"/>
          </p:nvPr>
        </p:nvSpPr>
        <p:spPr>
          <a:xfrm>
            <a:off x="448309" y="838200"/>
            <a:ext cx="8695691" cy="6076958"/>
          </a:xfrm>
        </p:spPr>
        <p:txBody>
          <a:bodyPr/>
          <a:lstStyle/>
          <a:p>
            <a:pPr algn="l">
              <a:lnSpc>
                <a:spcPct val="150000"/>
              </a:lnSpc>
            </a:pPr>
            <a:r>
              <a:rPr lang="en-GB" sz="1800" b="0" i="0" u="none" strike="noStrike" baseline="0" dirty="0">
                <a:latin typeface="Segoe"/>
              </a:rPr>
              <a:t>A database consists of two types of files: data files </a:t>
            </a:r>
            <a:r>
              <a:rPr lang="fr-FR" sz="1800" b="0" i="0" u="none" strike="noStrike" baseline="0" dirty="0">
                <a:latin typeface="Segoe"/>
              </a:rPr>
              <a:t>for </a:t>
            </a:r>
            <a:r>
              <a:rPr lang="fr-FR" sz="1800" b="0" i="0" u="none" strike="noStrike" baseline="0" dirty="0" err="1">
                <a:latin typeface="Segoe"/>
              </a:rPr>
              <a:t>storing</a:t>
            </a:r>
            <a:r>
              <a:rPr lang="fr-FR" sz="1800" b="0" i="0" u="none" strike="noStrike" baseline="0" dirty="0">
                <a:latin typeface="Segoe"/>
              </a:rPr>
              <a:t> data, and transaction log files for </a:t>
            </a:r>
            <a:r>
              <a:rPr lang="en-GB" sz="1800" b="0" i="0" u="none" strike="noStrike" baseline="0" dirty="0">
                <a:latin typeface="Segoe"/>
              </a:rPr>
              <a:t>recording database transactions. The configuration</a:t>
            </a:r>
          </a:p>
          <a:p>
            <a:pPr algn="l">
              <a:lnSpc>
                <a:spcPct val="150000"/>
              </a:lnSpc>
            </a:pPr>
            <a:r>
              <a:rPr lang="en-GB" sz="1800" b="0" i="0" u="none" strike="noStrike" baseline="0" dirty="0">
                <a:latin typeface="Segoe"/>
              </a:rPr>
              <a:t>of the volumes on which these files are stored affects overall database performance, so consideration must be given to the configuration</a:t>
            </a:r>
          </a:p>
          <a:p>
            <a:pPr algn="l">
              <a:lnSpc>
                <a:spcPct val="150000"/>
              </a:lnSpc>
            </a:pPr>
            <a:r>
              <a:rPr lang="fr-FR" sz="1800" b="0" i="0" u="none" strike="noStrike" baseline="0" dirty="0">
                <a:latin typeface="Segoe"/>
              </a:rPr>
              <a:t>of </a:t>
            </a:r>
            <a:r>
              <a:rPr lang="fr-FR" sz="1800" b="0" i="0" u="none" strike="noStrike" baseline="0" dirty="0" err="1">
                <a:latin typeface="Segoe"/>
              </a:rPr>
              <a:t>these</a:t>
            </a:r>
            <a:r>
              <a:rPr lang="fr-FR" sz="1800" b="0" i="0" u="none" strike="noStrike" baseline="0" dirty="0">
                <a:latin typeface="Segoe"/>
              </a:rPr>
              <a:t> volumes.</a:t>
            </a:r>
          </a:p>
          <a:p>
            <a:pPr algn="l">
              <a:lnSpc>
                <a:spcPct val="150000"/>
              </a:lnSpc>
            </a:pPr>
            <a:endParaRPr lang="fr-FR" sz="1800" b="0" i="0" u="none" strike="noStrike" baseline="0" dirty="0">
              <a:latin typeface="Segoe"/>
            </a:endParaRPr>
          </a:p>
          <a:p>
            <a:pPr algn="l">
              <a:lnSpc>
                <a:spcPct val="150000"/>
              </a:lnSpc>
            </a:pPr>
            <a:endParaRPr lang="fr-FR" sz="1800" b="0" i="0" u="none" strike="noStrike" baseline="0" dirty="0">
              <a:latin typeface="Segoe"/>
            </a:endParaRPr>
          </a:p>
          <a:p>
            <a:pPr algn="l">
              <a:lnSpc>
                <a:spcPct val="150000"/>
              </a:lnSpc>
            </a:pPr>
            <a:r>
              <a:rPr lang="en-GB" sz="1800" b="0" i="0" u="none" strike="noStrike" baseline="0" dirty="0">
                <a:latin typeface="Segoe"/>
              </a:rPr>
              <a:t>When using RAID sets, RAID level 10 is the preferred option for both data and transaction log files. To make cost savings over a complete RAID</a:t>
            </a:r>
          </a:p>
          <a:p>
            <a:pPr algn="l">
              <a:lnSpc>
                <a:spcPct val="150000"/>
              </a:lnSpc>
            </a:pPr>
            <a:r>
              <a:rPr lang="en-GB" sz="1800" b="0" i="0" u="none" strike="noStrike" baseline="0" dirty="0">
                <a:latin typeface="Segoe"/>
              </a:rPr>
              <a:t>10 solution, you can place data files on RAID 5, leaving log files on RAID 10.</a:t>
            </a:r>
          </a:p>
          <a:p>
            <a:pPr algn="l">
              <a:lnSpc>
                <a:spcPct val="150000"/>
              </a:lnSpc>
            </a:pPr>
            <a:r>
              <a:rPr lang="en-GB" sz="1800" b="0" i="0" u="none" strike="noStrike" baseline="0" dirty="0">
                <a:latin typeface="Segoe"/>
              </a:rPr>
              <a:t>Because the performance of a database is directly proportional to the speed at which SQL Server can write to the transaction log files, RAID 5 should not be used for transaction log files—RAID 5 writes are slower, due to the calculation of parity bits.</a:t>
            </a:r>
            <a:endParaRPr lang="fr-FR" dirty="0"/>
          </a:p>
        </p:txBody>
      </p:sp>
      <p:sp>
        <p:nvSpPr>
          <p:cNvPr id="3" name="object 3">
            <a:extLst>
              <a:ext uri="{FF2B5EF4-FFF2-40B4-BE49-F238E27FC236}">
                <a16:creationId xmlns:a16="http://schemas.microsoft.com/office/drawing/2014/main" id="{31684425-9D0D-BA47-9371-B565694D50C8}"/>
              </a:ext>
            </a:extLst>
          </p:cNvPr>
          <p:cNvSpPr txBox="1"/>
          <p:nvPr/>
        </p:nvSpPr>
        <p:spPr>
          <a:xfrm>
            <a:off x="1524000" y="3086797"/>
            <a:ext cx="1101090" cy="293029"/>
          </a:xfrm>
          <a:prstGeom prst="rect">
            <a:avLst/>
          </a:prstGeom>
        </p:spPr>
        <p:txBody>
          <a:bodyPr vert="horz" wrap="square" lIns="0" tIns="15875" rIns="0" bIns="0" rtlCol="0">
            <a:spAutoFit/>
          </a:bodyPr>
          <a:lstStyle/>
          <a:p>
            <a:pPr marL="12700">
              <a:lnSpc>
                <a:spcPct val="100000"/>
              </a:lnSpc>
              <a:spcBef>
                <a:spcPts val="125"/>
              </a:spcBef>
            </a:pPr>
            <a:r>
              <a:rPr b="1" spc="10" dirty="0">
                <a:latin typeface="Segoe UI"/>
                <a:cs typeface="Segoe UI"/>
              </a:rPr>
              <a:t>RAID</a:t>
            </a:r>
            <a:r>
              <a:rPr b="1" dirty="0">
                <a:latin typeface="Segoe UI"/>
                <a:cs typeface="Segoe UI"/>
              </a:rPr>
              <a:t> </a:t>
            </a:r>
            <a:r>
              <a:rPr lang="en-GB" b="1" spc="10" dirty="0">
                <a:latin typeface="Segoe UI"/>
                <a:cs typeface="Segoe UI"/>
              </a:rPr>
              <a:t>5</a:t>
            </a:r>
            <a:endParaRPr b="1" dirty="0">
              <a:latin typeface="Segoe UI"/>
              <a:cs typeface="Segoe UI"/>
            </a:endParaRPr>
          </a:p>
        </p:txBody>
      </p:sp>
      <p:graphicFrame>
        <p:nvGraphicFramePr>
          <p:cNvPr id="5" name="object 10">
            <a:extLst>
              <a:ext uri="{FF2B5EF4-FFF2-40B4-BE49-F238E27FC236}">
                <a16:creationId xmlns:a16="http://schemas.microsoft.com/office/drawing/2014/main" id="{37EE98B9-325A-8A57-BD8F-776965F99B30}"/>
              </a:ext>
            </a:extLst>
          </p:cNvPr>
          <p:cNvGraphicFramePr>
            <a:graphicFrameLocks noGrp="1"/>
          </p:cNvGraphicFramePr>
          <p:nvPr>
            <p:extLst>
              <p:ext uri="{D42A27DB-BD31-4B8C-83A1-F6EECF244321}">
                <p14:modId xmlns:p14="http://schemas.microsoft.com/office/powerpoint/2010/main" val="911187767"/>
              </p:ext>
            </p:extLst>
          </p:nvPr>
        </p:nvGraphicFramePr>
        <p:xfrm>
          <a:off x="2404110" y="2538157"/>
          <a:ext cx="2133600" cy="1097280"/>
        </p:xfrm>
        <a:graphic>
          <a:graphicData uri="http://schemas.openxmlformats.org/drawingml/2006/table">
            <a:tbl>
              <a:tblPr firstRow="1" bandRow="1">
                <a:tableStyleId>{2D5ABB26-0587-4C30-8999-92F81FD0307C}</a:tableStyleId>
              </a:tblPr>
              <a:tblGrid>
                <a:gridCol w="86677">
                  <a:extLst>
                    <a:ext uri="{9D8B030D-6E8A-4147-A177-3AD203B41FA5}">
                      <a16:colId xmlns:a16="http://schemas.microsoft.com/office/drawing/2014/main" val="20000"/>
                    </a:ext>
                  </a:extLst>
                </a:gridCol>
                <a:gridCol w="1173480">
                  <a:extLst>
                    <a:ext uri="{9D8B030D-6E8A-4147-A177-3AD203B41FA5}">
                      <a16:colId xmlns:a16="http://schemas.microsoft.com/office/drawing/2014/main" val="20001"/>
                    </a:ext>
                  </a:extLst>
                </a:gridCol>
                <a:gridCol w="873443">
                  <a:extLst>
                    <a:ext uri="{9D8B030D-6E8A-4147-A177-3AD203B41FA5}">
                      <a16:colId xmlns:a16="http://schemas.microsoft.com/office/drawing/2014/main" val="20002"/>
                    </a:ext>
                  </a:extLst>
                </a:gridCol>
              </a:tblGrid>
              <a:tr h="270574">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marR="12065" algn="ctr">
                        <a:lnSpc>
                          <a:spcPct val="100000"/>
                        </a:lnSpc>
                        <a:spcBef>
                          <a:spcPts val="430"/>
                        </a:spcBef>
                      </a:pPr>
                      <a:r>
                        <a:rPr sz="1400" b="1" dirty="0">
                          <a:solidFill>
                            <a:srgbClr val="FFFFFF"/>
                          </a:solidFill>
                          <a:latin typeface="Verdana"/>
                          <a:cs typeface="Verdana"/>
                        </a:rPr>
                        <a:t>A</a:t>
                      </a:r>
                      <a:r>
                        <a:rPr sz="1400" b="1" spc="-10" dirty="0">
                          <a:solidFill>
                            <a:srgbClr val="FFFFFF"/>
                          </a:solidFill>
                          <a:latin typeface="Verdana"/>
                          <a:cs typeface="Verdana"/>
                        </a:rPr>
                        <a:t> </a:t>
                      </a:r>
                      <a:r>
                        <a:rPr sz="1400" b="1" dirty="0">
                          <a:solidFill>
                            <a:srgbClr val="FFFFFF"/>
                          </a:solidFill>
                          <a:latin typeface="Verdana"/>
                          <a:cs typeface="Verdana"/>
                        </a:rPr>
                        <a:t>#</a:t>
                      </a:r>
                      <a:r>
                        <a:rPr sz="1400" b="1" spc="-15" dirty="0">
                          <a:solidFill>
                            <a:srgbClr val="FFFFFF"/>
                          </a:solidFill>
                          <a:latin typeface="Verdana"/>
                          <a:cs typeface="Verdana"/>
                        </a:rPr>
                        <a:t> </a:t>
                      </a:r>
                      <a:r>
                        <a:rPr sz="1400" b="1" dirty="0">
                          <a:solidFill>
                            <a:srgbClr val="FFFFFF"/>
                          </a:solidFill>
                          <a:latin typeface="Verdana"/>
                          <a:cs typeface="Verdana"/>
                        </a:rPr>
                        <a:t>E</a:t>
                      </a:r>
                      <a:r>
                        <a:rPr sz="1400" b="1" spc="-65" dirty="0">
                          <a:solidFill>
                            <a:srgbClr val="FFFFFF"/>
                          </a:solidFill>
                          <a:latin typeface="Verdana"/>
                          <a:cs typeface="Verdana"/>
                        </a:rPr>
                        <a:t> </a:t>
                      </a:r>
                      <a:r>
                        <a:rPr sz="1400" b="1" dirty="0">
                          <a:solidFill>
                            <a:srgbClr val="FFFFFF"/>
                          </a:solidFill>
                          <a:latin typeface="Verdana"/>
                          <a:cs typeface="Verdana"/>
                        </a:rPr>
                        <a:t>G</a:t>
                      </a:r>
                      <a:r>
                        <a:rPr sz="1400" b="1" spc="5" dirty="0">
                          <a:solidFill>
                            <a:srgbClr val="FFFFFF"/>
                          </a:solidFill>
                          <a:latin typeface="Verdana"/>
                          <a:cs typeface="Verdana"/>
                        </a:rPr>
                        <a:t> </a:t>
                      </a:r>
                      <a:r>
                        <a:rPr sz="1400" b="1" dirty="0">
                          <a:solidFill>
                            <a:srgbClr val="FFFFFF"/>
                          </a:solidFill>
                          <a:latin typeface="Verdana"/>
                          <a:cs typeface="Verdana"/>
                        </a:rPr>
                        <a:t>#</a:t>
                      </a:r>
                      <a:r>
                        <a:rPr sz="1400" b="1" spc="-20" dirty="0">
                          <a:solidFill>
                            <a:srgbClr val="FFFFFF"/>
                          </a:solidFill>
                          <a:latin typeface="Verdana"/>
                          <a:cs typeface="Verdana"/>
                        </a:rPr>
                        <a:t> </a:t>
                      </a:r>
                      <a:r>
                        <a:rPr sz="1400" b="1" dirty="0">
                          <a:solidFill>
                            <a:srgbClr val="FFFFFF"/>
                          </a:solidFill>
                          <a:latin typeface="Verdana"/>
                          <a:cs typeface="Verdana"/>
                        </a:rPr>
                        <a:t>K</a:t>
                      </a:r>
                      <a:endParaRPr sz="1400" dirty="0">
                        <a:latin typeface="Verdana"/>
                        <a:cs typeface="Verdana"/>
                      </a:endParaRPr>
                    </a:p>
                  </a:txBody>
                  <a:tcPr marL="0" marR="0" marT="5461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0"/>
                  </a:ext>
                </a:extLst>
              </a:tr>
              <a:tr h="81172">
                <a:tc>
                  <a:txBody>
                    <a:bodyPr/>
                    <a:lstStyle/>
                    <a:p>
                      <a:pPr>
                        <a:lnSpc>
                          <a:spcPct val="100000"/>
                        </a:lnSpc>
                      </a:pPr>
                      <a:endParaRPr sz="600">
                        <a:latin typeface="Times New Roman"/>
                        <a:cs typeface="Times New Roman"/>
                      </a:endParaRPr>
                    </a:p>
                  </a:txBody>
                  <a:tcPr marL="0" marR="0" marT="0" marB="0">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a:lnSpc>
                          <a:spcPct val="100000"/>
                        </a:lnSpc>
                      </a:pPr>
                      <a:endParaRPr sz="400" dirty="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600">
                        <a:latin typeface="Times New Roman"/>
                        <a:cs typeface="Times New Roman"/>
                      </a:endParaRPr>
                    </a:p>
                  </a:txBody>
                  <a:tcPr marL="0" marR="0" marT="0" marB="0">
                    <a:lnL w="28575">
                      <a:solidFill>
                        <a:srgbClr val="667C97"/>
                      </a:solidFill>
                      <a:prstDash val="solid"/>
                    </a:lnL>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1"/>
                  </a:ext>
                </a:extLst>
              </a:tr>
              <a:tr h="270574">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marR="47625" algn="ctr">
                        <a:lnSpc>
                          <a:spcPct val="100000"/>
                        </a:lnSpc>
                        <a:spcBef>
                          <a:spcPts val="434"/>
                        </a:spcBef>
                      </a:pPr>
                      <a:r>
                        <a:rPr sz="1400" b="1" dirty="0">
                          <a:solidFill>
                            <a:srgbClr val="FFFFFF"/>
                          </a:solidFill>
                          <a:latin typeface="Verdana"/>
                          <a:cs typeface="Verdana"/>
                        </a:rPr>
                        <a:t>B</a:t>
                      </a:r>
                      <a:r>
                        <a:rPr sz="1400" b="1" spc="-55" dirty="0">
                          <a:solidFill>
                            <a:srgbClr val="FFFFFF"/>
                          </a:solidFill>
                          <a:latin typeface="Verdana"/>
                          <a:cs typeface="Verdana"/>
                        </a:rPr>
                        <a:t> </a:t>
                      </a:r>
                      <a:r>
                        <a:rPr sz="1400" b="1" dirty="0">
                          <a:solidFill>
                            <a:srgbClr val="FFFFFF"/>
                          </a:solidFill>
                          <a:latin typeface="Verdana"/>
                          <a:cs typeface="Verdana"/>
                        </a:rPr>
                        <a:t>C</a:t>
                      </a:r>
                      <a:r>
                        <a:rPr sz="1400" b="1" spc="10" dirty="0">
                          <a:solidFill>
                            <a:srgbClr val="FFFFFF"/>
                          </a:solidFill>
                          <a:latin typeface="Verdana"/>
                          <a:cs typeface="Verdana"/>
                        </a:rPr>
                        <a:t> </a:t>
                      </a:r>
                      <a:r>
                        <a:rPr sz="1400" b="1" dirty="0">
                          <a:solidFill>
                            <a:srgbClr val="FFFFFF"/>
                          </a:solidFill>
                          <a:latin typeface="Verdana"/>
                          <a:cs typeface="Verdana"/>
                        </a:rPr>
                        <a:t>#</a:t>
                      </a:r>
                      <a:r>
                        <a:rPr sz="1400" b="1" spc="-20" dirty="0">
                          <a:solidFill>
                            <a:srgbClr val="FFFFFF"/>
                          </a:solidFill>
                          <a:latin typeface="Verdana"/>
                          <a:cs typeface="Verdana"/>
                        </a:rPr>
                        <a:t> </a:t>
                      </a:r>
                      <a:r>
                        <a:rPr sz="1400" b="1" dirty="0">
                          <a:solidFill>
                            <a:srgbClr val="FFFFFF"/>
                          </a:solidFill>
                          <a:latin typeface="Verdana"/>
                          <a:cs typeface="Verdana"/>
                        </a:rPr>
                        <a:t>H</a:t>
                      </a:r>
                      <a:r>
                        <a:rPr sz="1400" b="1" spc="-40" dirty="0">
                          <a:solidFill>
                            <a:srgbClr val="FFFFFF"/>
                          </a:solidFill>
                          <a:latin typeface="Verdana"/>
                          <a:cs typeface="Verdana"/>
                        </a:rPr>
                        <a:t> </a:t>
                      </a:r>
                      <a:r>
                        <a:rPr sz="1400" b="1" dirty="0">
                          <a:solidFill>
                            <a:srgbClr val="FFFFFF"/>
                          </a:solidFill>
                          <a:latin typeface="Verdana"/>
                          <a:cs typeface="Verdana"/>
                        </a:rPr>
                        <a:t>I</a:t>
                      </a:r>
                      <a:r>
                        <a:rPr sz="1400" b="1" spc="30" dirty="0">
                          <a:solidFill>
                            <a:srgbClr val="FFFFFF"/>
                          </a:solidFill>
                          <a:latin typeface="Verdana"/>
                          <a:cs typeface="Verdana"/>
                        </a:rPr>
                        <a:t> </a:t>
                      </a:r>
                      <a:r>
                        <a:rPr sz="1400" b="1" dirty="0">
                          <a:solidFill>
                            <a:srgbClr val="FFFFFF"/>
                          </a:solidFill>
                          <a:latin typeface="Verdana"/>
                          <a:cs typeface="Verdana"/>
                        </a:rPr>
                        <a:t>#</a:t>
                      </a:r>
                      <a:endParaRPr sz="1400" dirty="0">
                        <a:latin typeface="Verdana"/>
                        <a:cs typeface="Verdana"/>
                      </a:endParaRPr>
                    </a:p>
                  </a:txBody>
                  <a:tcPr marL="0" marR="0" marT="55244"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2000" dirty="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2"/>
                  </a:ext>
                </a:extLst>
              </a:tr>
              <a:tr h="81172">
                <a:tc>
                  <a:txBody>
                    <a:bodyPr/>
                    <a:lstStyle/>
                    <a:p>
                      <a:pPr>
                        <a:lnSpc>
                          <a:spcPct val="100000"/>
                        </a:lnSpc>
                      </a:pPr>
                      <a:endParaRPr sz="600">
                        <a:latin typeface="Times New Roman"/>
                        <a:cs typeface="Times New Roman"/>
                      </a:endParaRPr>
                    </a:p>
                  </a:txBody>
                  <a:tcPr marL="0" marR="0" marT="0" marB="0">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a:lnSpc>
                          <a:spcPct val="100000"/>
                        </a:lnSpc>
                      </a:pPr>
                      <a:endParaRPr sz="400" dirty="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600">
                        <a:latin typeface="Times New Roman"/>
                        <a:cs typeface="Times New Roman"/>
                      </a:endParaRPr>
                    </a:p>
                  </a:txBody>
                  <a:tcPr marL="0" marR="0" marT="0" marB="0">
                    <a:lnL w="28575">
                      <a:solidFill>
                        <a:srgbClr val="667C97"/>
                      </a:solidFill>
                      <a:prstDash val="solid"/>
                    </a:lnL>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3"/>
                  </a:ext>
                </a:extLst>
              </a:tr>
              <a:tr h="270574">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marR="52069" algn="ctr">
                        <a:lnSpc>
                          <a:spcPct val="100000"/>
                        </a:lnSpc>
                        <a:spcBef>
                          <a:spcPts val="405"/>
                        </a:spcBef>
                      </a:pPr>
                      <a:r>
                        <a:rPr sz="1400" b="1" dirty="0">
                          <a:solidFill>
                            <a:srgbClr val="FFFFFF"/>
                          </a:solidFill>
                          <a:latin typeface="Verdana"/>
                          <a:cs typeface="Verdana"/>
                        </a:rPr>
                        <a:t>#</a:t>
                      </a:r>
                      <a:r>
                        <a:rPr sz="1400" b="1" spc="-20" dirty="0">
                          <a:solidFill>
                            <a:srgbClr val="FFFFFF"/>
                          </a:solidFill>
                          <a:latin typeface="Verdana"/>
                          <a:cs typeface="Verdana"/>
                        </a:rPr>
                        <a:t> </a:t>
                      </a:r>
                      <a:r>
                        <a:rPr sz="1400" b="1" dirty="0">
                          <a:solidFill>
                            <a:srgbClr val="FFFFFF"/>
                          </a:solidFill>
                          <a:latin typeface="Verdana"/>
                          <a:cs typeface="Verdana"/>
                        </a:rPr>
                        <a:t>D</a:t>
                      </a:r>
                      <a:r>
                        <a:rPr sz="1400" b="1" spc="-30" dirty="0">
                          <a:solidFill>
                            <a:srgbClr val="FFFFFF"/>
                          </a:solidFill>
                          <a:latin typeface="Verdana"/>
                          <a:cs typeface="Verdana"/>
                        </a:rPr>
                        <a:t> </a:t>
                      </a:r>
                      <a:r>
                        <a:rPr sz="1400" b="1" dirty="0">
                          <a:solidFill>
                            <a:srgbClr val="FFFFFF"/>
                          </a:solidFill>
                          <a:latin typeface="Verdana"/>
                          <a:cs typeface="Verdana"/>
                        </a:rPr>
                        <a:t>F</a:t>
                      </a:r>
                      <a:r>
                        <a:rPr sz="1400" b="1" spc="-10" dirty="0">
                          <a:solidFill>
                            <a:srgbClr val="FFFFFF"/>
                          </a:solidFill>
                          <a:latin typeface="Verdana"/>
                          <a:cs typeface="Verdana"/>
                        </a:rPr>
                        <a:t> </a:t>
                      </a:r>
                      <a:r>
                        <a:rPr sz="1400" b="1" dirty="0">
                          <a:solidFill>
                            <a:srgbClr val="FFFFFF"/>
                          </a:solidFill>
                          <a:latin typeface="Verdana"/>
                          <a:cs typeface="Verdana"/>
                        </a:rPr>
                        <a:t>#</a:t>
                      </a:r>
                      <a:r>
                        <a:rPr sz="1400" b="1" spc="-20" dirty="0">
                          <a:solidFill>
                            <a:srgbClr val="FFFFFF"/>
                          </a:solidFill>
                          <a:latin typeface="Verdana"/>
                          <a:cs typeface="Verdana"/>
                        </a:rPr>
                        <a:t> </a:t>
                      </a:r>
                      <a:r>
                        <a:rPr sz="1400" b="1" dirty="0">
                          <a:solidFill>
                            <a:srgbClr val="FFFFFF"/>
                          </a:solidFill>
                          <a:latin typeface="Verdana"/>
                          <a:cs typeface="Verdana"/>
                        </a:rPr>
                        <a:t>J</a:t>
                      </a:r>
                      <a:r>
                        <a:rPr sz="1400" b="1" spc="-55" dirty="0">
                          <a:solidFill>
                            <a:srgbClr val="FFFFFF"/>
                          </a:solidFill>
                          <a:latin typeface="Verdana"/>
                          <a:cs typeface="Verdana"/>
                        </a:rPr>
                        <a:t> </a:t>
                      </a:r>
                      <a:r>
                        <a:rPr sz="1400" b="1" dirty="0">
                          <a:solidFill>
                            <a:srgbClr val="FFFFFF"/>
                          </a:solidFill>
                          <a:latin typeface="Verdana"/>
                          <a:cs typeface="Verdana"/>
                        </a:rPr>
                        <a:t>L</a:t>
                      </a:r>
                      <a:endParaRPr sz="1400" dirty="0">
                        <a:latin typeface="Verdana"/>
                        <a:cs typeface="Verdana"/>
                      </a:endParaRPr>
                    </a:p>
                  </a:txBody>
                  <a:tcPr marL="0" marR="0" marT="51435"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2000" dirty="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4"/>
                  </a:ext>
                </a:extLst>
              </a:tr>
            </a:tbl>
          </a:graphicData>
        </a:graphic>
      </p:graphicFrame>
      <p:sp>
        <p:nvSpPr>
          <p:cNvPr id="6" name="object 3">
            <a:extLst>
              <a:ext uri="{FF2B5EF4-FFF2-40B4-BE49-F238E27FC236}">
                <a16:creationId xmlns:a16="http://schemas.microsoft.com/office/drawing/2014/main" id="{CDE6777E-F29D-C510-FAFD-31221A417639}"/>
              </a:ext>
            </a:extLst>
          </p:cNvPr>
          <p:cNvSpPr txBox="1"/>
          <p:nvPr/>
        </p:nvSpPr>
        <p:spPr>
          <a:xfrm>
            <a:off x="5029200" y="3429000"/>
            <a:ext cx="1368743" cy="293029"/>
          </a:xfrm>
          <a:prstGeom prst="rect">
            <a:avLst/>
          </a:prstGeom>
        </p:spPr>
        <p:txBody>
          <a:bodyPr vert="horz" wrap="square" lIns="0" tIns="15875" rIns="0" bIns="0" rtlCol="0">
            <a:spAutoFit/>
          </a:bodyPr>
          <a:lstStyle/>
          <a:p>
            <a:pPr marL="12700">
              <a:lnSpc>
                <a:spcPct val="100000"/>
              </a:lnSpc>
              <a:spcBef>
                <a:spcPts val="125"/>
              </a:spcBef>
            </a:pPr>
            <a:r>
              <a:rPr b="1" spc="10" dirty="0">
                <a:latin typeface="Segoe UI"/>
                <a:cs typeface="Segoe UI"/>
              </a:rPr>
              <a:t>RAID</a:t>
            </a:r>
            <a:r>
              <a:rPr b="1" dirty="0">
                <a:latin typeface="Segoe UI"/>
                <a:cs typeface="Segoe UI"/>
              </a:rPr>
              <a:t> </a:t>
            </a:r>
            <a:r>
              <a:rPr lang="en-GB" b="1" spc="10" dirty="0">
                <a:latin typeface="Segoe UI"/>
                <a:cs typeface="Segoe UI"/>
              </a:rPr>
              <a:t>10</a:t>
            </a:r>
            <a:endParaRPr b="1" dirty="0">
              <a:latin typeface="Segoe UI"/>
              <a:cs typeface="Segoe UI"/>
            </a:endParaRPr>
          </a:p>
        </p:txBody>
      </p:sp>
      <p:graphicFrame>
        <p:nvGraphicFramePr>
          <p:cNvPr id="7" name="object 7">
            <a:extLst>
              <a:ext uri="{FF2B5EF4-FFF2-40B4-BE49-F238E27FC236}">
                <a16:creationId xmlns:a16="http://schemas.microsoft.com/office/drawing/2014/main" id="{C9CF1A21-7C8E-ED43-6E6D-DF3606BA3898}"/>
              </a:ext>
            </a:extLst>
          </p:cNvPr>
          <p:cNvGraphicFramePr>
            <a:graphicFrameLocks noGrp="1"/>
          </p:cNvGraphicFramePr>
          <p:nvPr>
            <p:extLst>
              <p:ext uri="{D42A27DB-BD31-4B8C-83A1-F6EECF244321}">
                <p14:modId xmlns:p14="http://schemas.microsoft.com/office/powerpoint/2010/main" val="2533892831"/>
              </p:ext>
            </p:extLst>
          </p:nvPr>
        </p:nvGraphicFramePr>
        <p:xfrm>
          <a:off x="6019800" y="2194560"/>
          <a:ext cx="2472691" cy="1539240"/>
        </p:xfrm>
        <a:graphic>
          <a:graphicData uri="http://schemas.openxmlformats.org/drawingml/2006/table">
            <a:tbl>
              <a:tblPr firstRow="1" bandRow="1">
                <a:tableStyleId>{2D5ABB26-0587-4C30-8999-92F81FD0307C}</a:tableStyleId>
              </a:tblPr>
              <a:tblGrid>
                <a:gridCol w="84999">
                  <a:extLst>
                    <a:ext uri="{9D8B030D-6E8A-4147-A177-3AD203B41FA5}">
                      <a16:colId xmlns:a16="http://schemas.microsoft.com/office/drawing/2014/main" val="20000"/>
                    </a:ext>
                  </a:extLst>
                </a:gridCol>
                <a:gridCol w="1367707">
                  <a:extLst>
                    <a:ext uri="{9D8B030D-6E8A-4147-A177-3AD203B41FA5}">
                      <a16:colId xmlns:a16="http://schemas.microsoft.com/office/drawing/2014/main" val="20001"/>
                    </a:ext>
                  </a:extLst>
                </a:gridCol>
                <a:gridCol w="1019985">
                  <a:extLst>
                    <a:ext uri="{9D8B030D-6E8A-4147-A177-3AD203B41FA5}">
                      <a16:colId xmlns:a16="http://schemas.microsoft.com/office/drawing/2014/main" val="20002"/>
                    </a:ext>
                  </a:extLst>
                </a:gridCol>
              </a:tblGrid>
              <a:tr h="258943">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53975">
                      <a:solidFill>
                        <a:srgbClr val="000000"/>
                      </a:solidFill>
                      <a:prstDash val="solid"/>
                    </a:lnR>
                    <a:lnT w="28575">
                      <a:solidFill>
                        <a:srgbClr val="667C97"/>
                      </a:solidFill>
                      <a:prstDash val="solid"/>
                    </a:lnT>
                    <a:lnB w="28575">
                      <a:solidFill>
                        <a:srgbClr val="667C97"/>
                      </a:solidFill>
                      <a:prstDash val="solid"/>
                    </a:lnB>
                  </a:tcPr>
                </a:tc>
                <a:tc>
                  <a:txBody>
                    <a:bodyPr/>
                    <a:lstStyle/>
                    <a:p>
                      <a:pPr marL="112395">
                        <a:lnSpc>
                          <a:spcPct val="100000"/>
                        </a:lnSpc>
                        <a:spcBef>
                          <a:spcPts val="430"/>
                        </a:spcBef>
                      </a:pPr>
                      <a:r>
                        <a:rPr sz="1200" b="1" dirty="0">
                          <a:solidFill>
                            <a:srgbClr val="FFFFFF"/>
                          </a:solidFill>
                          <a:latin typeface="Verdana"/>
                          <a:cs typeface="Verdana"/>
                        </a:rPr>
                        <a:t>A</a:t>
                      </a:r>
                      <a:r>
                        <a:rPr sz="1200" b="1" spc="-10" dirty="0">
                          <a:solidFill>
                            <a:srgbClr val="FFFFFF"/>
                          </a:solidFill>
                          <a:latin typeface="Verdana"/>
                          <a:cs typeface="Verdana"/>
                        </a:rPr>
                        <a:t> </a:t>
                      </a:r>
                      <a:r>
                        <a:rPr sz="1200" b="1" dirty="0">
                          <a:solidFill>
                            <a:srgbClr val="FFFFFF"/>
                          </a:solidFill>
                          <a:latin typeface="Verdana"/>
                          <a:cs typeface="Verdana"/>
                        </a:rPr>
                        <a:t>C</a:t>
                      </a:r>
                      <a:r>
                        <a:rPr sz="1200" b="1" spc="-55" dirty="0">
                          <a:solidFill>
                            <a:srgbClr val="FFFFFF"/>
                          </a:solidFill>
                          <a:latin typeface="Verdana"/>
                          <a:cs typeface="Verdana"/>
                        </a:rPr>
                        <a:t> </a:t>
                      </a:r>
                      <a:r>
                        <a:rPr sz="1200" b="1" dirty="0">
                          <a:solidFill>
                            <a:srgbClr val="FFFFFF"/>
                          </a:solidFill>
                          <a:latin typeface="Verdana"/>
                          <a:cs typeface="Verdana"/>
                        </a:rPr>
                        <a:t>E</a:t>
                      </a:r>
                      <a:r>
                        <a:rPr sz="1200" b="1" spc="10" dirty="0">
                          <a:solidFill>
                            <a:srgbClr val="FFFFFF"/>
                          </a:solidFill>
                          <a:latin typeface="Verdana"/>
                          <a:cs typeface="Verdana"/>
                        </a:rPr>
                        <a:t> </a:t>
                      </a:r>
                      <a:r>
                        <a:rPr sz="1200" b="1" dirty="0">
                          <a:solidFill>
                            <a:srgbClr val="FFFFFF"/>
                          </a:solidFill>
                          <a:latin typeface="Verdana"/>
                          <a:cs typeface="Verdana"/>
                        </a:rPr>
                        <a:t>G</a:t>
                      </a:r>
                      <a:r>
                        <a:rPr sz="1200" b="1" spc="-65" dirty="0">
                          <a:solidFill>
                            <a:srgbClr val="FFFFFF"/>
                          </a:solidFill>
                          <a:latin typeface="Verdana"/>
                          <a:cs typeface="Verdana"/>
                        </a:rPr>
                        <a:t> </a:t>
                      </a:r>
                      <a:r>
                        <a:rPr sz="1200" b="1" dirty="0">
                          <a:solidFill>
                            <a:srgbClr val="FFFFFF"/>
                          </a:solidFill>
                          <a:latin typeface="Verdana"/>
                          <a:cs typeface="Verdana"/>
                        </a:rPr>
                        <a:t>I</a:t>
                      </a:r>
                      <a:r>
                        <a:rPr sz="1200" b="1" spc="30" dirty="0">
                          <a:solidFill>
                            <a:srgbClr val="FFFFFF"/>
                          </a:solidFill>
                          <a:latin typeface="Verdana"/>
                          <a:cs typeface="Verdana"/>
                        </a:rPr>
                        <a:t> </a:t>
                      </a:r>
                      <a:r>
                        <a:rPr sz="1200" b="1" dirty="0">
                          <a:solidFill>
                            <a:srgbClr val="FFFFFF"/>
                          </a:solidFill>
                          <a:latin typeface="Verdana"/>
                          <a:cs typeface="Verdana"/>
                        </a:rPr>
                        <a:t>K</a:t>
                      </a:r>
                      <a:endParaRPr sz="1200" dirty="0">
                        <a:latin typeface="Verdana"/>
                        <a:cs typeface="Verdana"/>
                      </a:endParaRPr>
                    </a:p>
                  </a:txBody>
                  <a:tcPr marL="0" marR="0" marT="54610" marB="0">
                    <a:lnL w="53975">
                      <a:solidFill>
                        <a:srgbClr val="000000"/>
                      </a:solidFill>
                      <a:prstDash val="solid"/>
                    </a:lnL>
                    <a:lnR w="38100">
                      <a:solidFill>
                        <a:srgbClr val="000000"/>
                      </a:solidFill>
                      <a:prstDash val="solid"/>
                    </a:lnR>
                    <a:lnT w="38100">
                      <a:solidFill>
                        <a:srgbClr val="000000"/>
                      </a:solidFill>
                      <a:prstDash val="solid"/>
                    </a:lnT>
                    <a:lnB w="28575">
                      <a:solidFill>
                        <a:srgbClr val="667C97"/>
                      </a:solidFill>
                      <a:prstDash val="solid"/>
                    </a:lnB>
                    <a:solidFill>
                      <a:srgbClr val="8DACD0"/>
                    </a:solidFill>
                  </a:tcPr>
                </a:tc>
                <a:tc>
                  <a:txBody>
                    <a:bodyPr/>
                    <a:lstStyle/>
                    <a:p>
                      <a:pPr>
                        <a:lnSpc>
                          <a:spcPct val="100000"/>
                        </a:lnSpc>
                      </a:pPr>
                      <a:endParaRPr sz="2000" dirty="0">
                        <a:latin typeface="Times New Roman"/>
                        <a:cs typeface="Times New Roman"/>
                      </a:endParaRPr>
                    </a:p>
                  </a:txBody>
                  <a:tcPr marL="0" marR="0" marT="0" marB="0">
                    <a:lnL w="38100">
                      <a:solidFill>
                        <a:srgbClr val="000000"/>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0"/>
                  </a:ext>
                </a:extLst>
              </a:tr>
              <a:tr h="77683">
                <a:tc>
                  <a:txBody>
                    <a:bodyPr/>
                    <a:lstStyle/>
                    <a:p>
                      <a:pPr>
                        <a:lnSpc>
                          <a:spcPct val="100000"/>
                        </a:lnSpc>
                      </a:pPr>
                      <a:endParaRPr sz="600">
                        <a:latin typeface="Times New Roman"/>
                        <a:cs typeface="Times New Roman"/>
                      </a:endParaRPr>
                    </a:p>
                  </a:txBody>
                  <a:tcPr marL="0" marR="0" marT="0" marB="0">
                    <a:lnR w="53975">
                      <a:solidFill>
                        <a:srgbClr val="000000"/>
                      </a:solidFill>
                      <a:prstDash val="solid"/>
                    </a:lnR>
                    <a:lnT w="28575">
                      <a:solidFill>
                        <a:srgbClr val="667C97"/>
                      </a:solidFill>
                      <a:prstDash val="solid"/>
                    </a:lnT>
                    <a:lnB w="28575">
                      <a:solidFill>
                        <a:srgbClr val="667C97"/>
                      </a:solidFill>
                      <a:prstDash val="solid"/>
                    </a:lnB>
                  </a:tcPr>
                </a:tc>
                <a:tc>
                  <a:txBody>
                    <a:bodyPr/>
                    <a:lstStyle/>
                    <a:p>
                      <a:pPr>
                        <a:lnSpc>
                          <a:spcPct val="100000"/>
                        </a:lnSpc>
                      </a:pPr>
                      <a:endParaRPr sz="300">
                        <a:latin typeface="Times New Roman"/>
                        <a:cs typeface="Times New Roman"/>
                      </a:endParaRPr>
                    </a:p>
                  </a:txBody>
                  <a:tcPr marL="0" marR="0" marT="0" marB="0">
                    <a:lnL w="53975">
                      <a:solidFill>
                        <a:srgbClr val="000000"/>
                      </a:solidFill>
                      <a:prstDash val="solid"/>
                    </a:lnL>
                    <a:lnR w="38100">
                      <a:solidFill>
                        <a:srgbClr val="000000"/>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600">
                        <a:latin typeface="Times New Roman"/>
                        <a:cs typeface="Times New Roman"/>
                      </a:endParaRPr>
                    </a:p>
                  </a:txBody>
                  <a:tcPr marL="0" marR="0" marT="0" marB="0">
                    <a:lnL w="38100">
                      <a:solidFill>
                        <a:srgbClr val="000000"/>
                      </a:solidFill>
                      <a:prstDash val="solid"/>
                    </a:lnL>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1"/>
                  </a:ext>
                </a:extLst>
              </a:tr>
              <a:tr h="258943">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53975">
                      <a:solidFill>
                        <a:srgbClr val="000000"/>
                      </a:solidFill>
                      <a:prstDash val="solid"/>
                    </a:lnR>
                    <a:lnT w="28575">
                      <a:solidFill>
                        <a:srgbClr val="667C97"/>
                      </a:solidFill>
                      <a:prstDash val="solid"/>
                    </a:lnT>
                    <a:lnB w="28575">
                      <a:solidFill>
                        <a:srgbClr val="667C97"/>
                      </a:solidFill>
                      <a:prstDash val="solid"/>
                    </a:lnB>
                  </a:tcPr>
                </a:tc>
                <a:tc>
                  <a:txBody>
                    <a:bodyPr/>
                    <a:lstStyle/>
                    <a:p>
                      <a:pPr marL="112395">
                        <a:lnSpc>
                          <a:spcPct val="100000"/>
                        </a:lnSpc>
                        <a:spcBef>
                          <a:spcPts val="434"/>
                        </a:spcBef>
                      </a:pPr>
                      <a:r>
                        <a:rPr sz="1200" b="1" dirty="0">
                          <a:solidFill>
                            <a:srgbClr val="FFFFFF"/>
                          </a:solidFill>
                          <a:latin typeface="Verdana"/>
                          <a:cs typeface="Verdana"/>
                        </a:rPr>
                        <a:t>B</a:t>
                      </a:r>
                      <a:r>
                        <a:rPr sz="1200" b="1" spc="-55" dirty="0">
                          <a:solidFill>
                            <a:srgbClr val="FFFFFF"/>
                          </a:solidFill>
                          <a:latin typeface="Verdana"/>
                          <a:cs typeface="Verdana"/>
                        </a:rPr>
                        <a:t> </a:t>
                      </a:r>
                      <a:r>
                        <a:rPr sz="1200" b="1" dirty="0">
                          <a:solidFill>
                            <a:srgbClr val="FFFFFF"/>
                          </a:solidFill>
                          <a:latin typeface="Verdana"/>
                          <a:cs typeface="Verdana"/>
                        </a:rPr>
                        <a:t>D</a:t>
                      </a:r>
                      <a:r>
                        <a:rPr sz="1200" b="1" spc="40" dirty="0">
                          <a:solidFill>
                            <a:srgbClr val="FFFFFF"/>
                          </a:solidFill>
                          <a:latin typeface="Verdana"/>
                          <a:cs typeface="Verdana"/>
                        </a:rPr>
                        <a:t> </a:t>
                      </a:r>
                      <a:r>
                        <a:rPr sz="1200" b="1" dirty="0">
                          <a:solidFill>
                            <a:srgbClr val="FFFFFF"/>
                          </a:solidFill>
                          <a:latin typeface="Verdana"/>
                          <a:cs typeface="Verdana"/>
                        </a:rPr>
                        <a:t>F</a:t>
                      </a:r>
                      <a:r>
                        <a:rPr sz="1200" b="1" spc="-75" dirty="0">
                          <a:solidFill>
                            <a:srgbClr val="FFFFFF"/>
                          </a:solidFill>
                          <a:latin typeface="Verdana"/>
                          <a:cs typeface="Verdana"/>
                        </a:rPr>
                        <a:t> </a:t>
                      </a:r>
                      <a:r>
                        <a:rPr sz="1200" b="1" dirty="0">
                          <a:solidFill>
                            <a:srgbClr val="FFFFFF"/>
                          </a:solidFill>
                          <a:latin typeface="Verdana"/>
                          <a:cs typeface="Verdana"/>
                        </a:rPr>
                        <a:t>H</a:t>
                      </a:r>
                      <a:r>
                        <a:rPr sz="1200" b="1" spc="30" dirty="0">
                          <a:solidFill>
                            <a:srgbClr val="FFFFFF"/>
                          </a:solidFill>
                          <a:latin typeface="Verdana"/>
                          <a:cs typeface="Verdana"/>
                        </a:rPr>
                        <a:t> </a:t>
                      </a:r>
                      <a:r>
                        <a:rPr sz="1200" b="1" dirty="0">
                          <a:solidFill>
                            <a:srgbClr val="FFFFFF"/>
                          </a:solidFill>
                          <a:latin typeface="Verdana"/>
                          <a:cs typeface="Verdana"/>
                        </a:rPr>
                        <a:t>J</a:t>
                      </a:r>
                      <a:r>
                        <a:rPr sz="1200" b="1" spc="-55" dirty="0">
                          <a:solidFill>
                            <a:srgbClr val="FFFFFF"/>
                          </a:solidFill>
                          <a:latin typeface="Verdana"/>
                          <a:cs typeface="Verdana"/>
                        </a:rPr>
                        <a:t> </a:t>
                      </a:r>
                      <a:r>
                        <a:rPr sz="1200" b="1" dirty="0">
                          <a:solidFill>
                            <a:srgbClr val="FFFFFF"/>
                          </a:solidFill>
                          <a:latin typeface="Verdana"/>
                          <a:cs typeface="Verdana"/>
                        </a:rPr>
                        <a:t>L</a:t>
                      </a:r>
                      <a:endParaRPr sz="1200" dirty="0">
                        <a:latin typeface="Verdana"/>
                        <a:cs typeface="Verdana"/>
                      </a:endParaRPr>
                    </a:p>
                  </a:txBody>
                  <a:tcPr marL="0" marR="0" marT="55244" marB="0">
                    <a:lnL w="53975">
                      <a:solidFill>
                        <a:srgbClr val="000000"/>
                      </a:solidFill>
                      <a:prstDash val="solid"/>
                    </a:lnL>
                    <a:lnR w="38100">
                      <a:solidFill>
                        <a:srgbClr val="000000"/>
                      </a:solidFill>
                      <a:prstDash val="solid"/>
                    </a:lnR>
                    <a:lnT w="28575">
                      <a:solidFill>
                        <a:srgbClr val="667C97"/>
                      </a:solidFill>
                      <a:prstDash val="solid"/>
                    </a:lnT>
                    <a:lnB w="28575">
                      <a:solidFill>
                        <a:srgbClr val="000000"/>
                      </a:solidFill>
                      <a:prstDash val="solid"/>
                    </a:lnB>
                    <a:solidFill>
                      <a:srgbClr val="8DACD0"/>
                    </a:solidFill>
                  </a:tcPr>
                </a:tc>
                <a:tc>
                  <a:txBody>
                    <a:bodyPr/>
                    <a:lstStyle/>
                    <a:p>
                      <a:pPr>
                        <a:lnSpc>
                          <a:spcPct val="100000"/>
                        </a:lnSpc>
                      </a:pPr>
                      <a:endParaRPr sz="2000">
                        <a:latin typeface="Times New Roman"/>
                        <a:cs typeface="Times New Roman"/>
                      </a:endParaRPr>
                    </a:p>
                  </a:txBody>
                  <a:tcPr marL="0" marR="0" marT="0" marB="0">
                    <a:lnL w="38100">
                      <a:solidFill>
                        <a:srgbClr val="000000"/>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2"/>
                  </a:ext>
                </a:extLst>
              </a:tr>
              <a:tr h="110007">
                <a:tc>
                  <a:txBody>
                    <a:bodyPr/>
                    <a:lstStyle/>
                    <a:p>
                      <a:pPr>
                        <a:lnSpc>
                          <a:spcPct val="100000"/>
                        </a:lnSpc>
                      </a:pPr>
                      <a:endParaRPr sz="900">
                        <a:latin typeface="Times New Roman"/>
                        <a:cs typeface="Times New Roman"/>
                      </a:endParaRPr>
                    </a:p>
                  </a:txBody>
                  <a:tcPr marL="0" marR="0" marT="0" marB="0">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a:lnSpc>
                          <a:spcPct val="100000"/>
                        </a:lnSpc>
                      </a:pPr>
                      <a:endParaRPr sz="6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000000"/>
                      </a:solidFill>
                      <a:prstDash val="solid"/>
                    </a:lnT>
                    <a:lnB w="28575">
                      <a:solidFill>
                        <a:srgbClr val="000000"/>
                      </a:solidFill>
                      <a:prstDash val="solid"/>
                    </a:lnB>
                    <a:solidFill>
                      <a:srgbClr val="8DACD0"/>
                    </a:solidFill>
                  </a:tcPr>
                </a:tc>
                <a:tc>
                  <a:txBody>
                    <a:bodyPr/>
                    <a:lstStyle/>
                    <a:p>
                      <a:pPr>
                        <a:lnSpc>
                          <a:spcPct val="100000"/>
                        </a:lnSpc>
                      </a:pPr>
                      <a:endParaRPr sz="900">
                        <a:latin typeface="Times New Roman"/>
                        <a:cs typeface="Times New Roman"/>
                      </a:endParaRPr>
                    </a:p>
                  </a:txBody>
                  <a:tcPr marL="0" marR="0" marT="0" marB="0">
                    <a:lnL w="28575">
                      <a:solidFill>
                        <a:srgbClr val="667C97"/>
                      </a:solidFill>
                      <a:prstDash val="solid"/>
                    </a:lnL>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3"/>
                  </a:ext>
                </a:extLst>
              </a:tr>
              <a:tr h="252469">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53975">
                      <a:solidFill>
                        <a:srgbClr val="000000"/>
                      </a:solidFill>
                      <a:prstDash val="solid"/>
                    </a:lnR>
                    <a:lnT w="28575">
                      <a:solidFill>
                        <a:srgbClr val="667C97"/>
                      </a:solidFill>
                      <a:prstDash val="solid"/>
                    </a:lnT>
                    <a:lnB w="28575">
                      <a:solidFill>
                        <a:srgbClr val="667C97"/>
                      </a:solidFill>
                      <a:prstDash val="solid"/>
                    </a:lnB>
                  </a:tcPr>
                </a:tc>
                <a:tc>
                  <a:txBody>
                    <a:bodyPr/>
                    <a:lstStyle/>
                    <a:p>
                      <a:pPr marL="112395">
                        <a:lnSpc>
                          <a:spcPct val="100000"/>
                        </a:lnSpc>
                        <a:spcBef>
                          <a:spcPts val="400"/>
                        </a:spcBef>
                      </a:pPr>
                      <a:r>
                        <a:rPr sz="1200" b="1" dirty="0">
                          <a:solidFill>
                            <a:srgbClr val="FFFFFF"/>
                          </a:solidFill>
                          <a:latin typeface="Verdana"/>
                          <a:cs typeface="Verdana"/>
                        </a:rPr>
                        <a:t>A</a:t>
                      </a:r>
                      <a:r>
                        <a:rPr sz="1200" b="1" spc="-10" dirty="0">
                          <a:solidFill>
                            <a:srgbClr val="FFFFFF"/>
                          </a:solidFill>
                          <a:latin typeface="Verdana"/>
                          <a:cs typeface="Verdana"/>
                        </a:rPr>
                        <a:t> </a:t>
                      </a:r>
                      <a:r>
                        <a:rPr sz="1200" b="1" dirty="0">
                          <a:solidFill>
                            <a:srgbClr val="FFFFFF"/>
                          </a:solidFill>
                          <a:latin typeface="Verdana"/>
                          <a:cs typeface="Verdana"/>
                        </a:rPr>
                        <a:t>C</a:t>
                      </a:r>
                      <a:r>
                        <a:rPr sz="1200" b="1" spc="-55" dirty="0">
                          <a:solidFill>
                            <a:srgbClr val="FFFFFF"/>
                          </a:solidFill>
                          <a:latin typeface="Verdana"/>
                          <a:cs typeface="Verdana"/>
                        </a:rPr>
                        <a:t> </a:t>
                      </a:r>
                      <a:r>
                        <a:rPr sz="1200" b="1" dirty="0">
                          <a:solidFill>
                            <a:srgbClr val="FFFFFF"/>
                          </a:solidFill>
                          <a:latin typeface="Verdana"/>
                          <a:cs typeface="Verdana"/>
                        </a:rPr>
                        <a:t>E</a:t>
                      </a:r>
                      <a:r>
                        <a:rPr sz="1200" b="1" spc="10" dirty="0">
                          <a:solidFill>
                            <a:srgbClr val="FFFFFF"/>
                          </a:solidFill>
                          <a:latin typeface="Verdana"/>
                          <a:cs typeface="Verdana"/>
                        </a:rPr>
                        <a:t> </a:t>
                      </a:r>
                      <a:r>
                        <a:rPr sz="1200" b="1" dirty="0">
                          <a:solidFill>
                            <a:srgbClr val="FFFFFF"/>
                          </a:solidFill>
                          <a:latin typeface="Verdana"/>
                          <a:cs typeface="Verdana"/>
                        </a:rPr>
                        <a:t>G</a:t>
                      </a:r>
                      <a:r>
                        <a:rPr sz="1200" b="1" spc="-65" dirty="0">
                          <a:solidFill>
                            <a:srgbClr val="FFFFFF"/>
                          </a:solidFill>
                          <a:latin typeface="Verdana"/>
                          <a:cs typeface="Verdana"/>
                        </a:rPr>
                        <a:t> </a:t>
                      </a:r>
                      <a:r>
                        <a:rPr sz="1200" b="1" dirty="0">
                          <a:solidFill>
                            <a:srgbClr val="FFFFFF"/>
                          </a:solidFill>
                          <a:latin typeface="Verdana"/>
                          <a:cs typeface="Verdana"/>
                        </a:rPr>
                        <a:t>I</a:t>
                      </a:r>
                      <a:r>
                        <a:rPr sz="1200" b="1" spc="30" dirty="0">
                          <a:solidFill>
                            <a:srgbClr val="FFFFFF"/>
                          </a:solidFill>
                          <a:latin typeface="Verdana"/>
                          <a:cs typeface="Verdana"/>
                        </a:rPr>
                        <a:t> </a:t>
                      </a:r>
                      <a:r>
                        <a:rPr sz="1200" b="1" dirty="0">
                          <a:solidFill>
                            <a:srgbClr val="FFFFFF"/>
                          </a:solidFill>
                          <a:latin typeface="Verdana"/>
                          <a:cs typeface="Verdana"/>
                        </a:rPr>
                        <a:t>K</a:t>
                      </a:r>
                      <a:endParaRPr sz="1200" dirty="0">
                        <a:latin typeface="Verdana"/>
                        <a:cs typeface="Verdana"/>
                      </a:endParaRPr>
                    </a:p>
                  </a:txBody>
                  <a:tcPr marL="0" marR="0" marT="50800" marB="0">
                    <a:lnL w="53975">
                      <a:solidFill>
                        <a:srgbClr val="000000"/>
                      </a:solidFill>
                      <a:prstDash val="solid"/>
                    </a:lnL>
                    <a:lnR w="38100">
                      <a:solidFill>
                        <a:srgbClr val="000000"/>
                      </a:solidFill>
                      <a:prstDash val="solid"/>
                    </a:lnR>
                    <a:lnT w="28575">
                      <a:solidFill>
                        <a:srgbClr val="000000"/>
                      </a:solidFill>
                      <a:prstDash val="solid"/>
                    </a:lnT>
                    <a:lnB w="28575">
                      <a:solidFill>
                        <a:srgbClr val="667C97"/>
                      </a:solidFill>
                      <a:prstDash val="solid"/>
                    </a:lnB>
                    <a:solidFill>
                      <a:srgbClr val="8DACD0"/>
                    </a:solidFill>
                  </a:tcPr>
                </a:tc>
                <a:tc>
                  <a:txBody>
                    <a:bodyPr/>
                    <a:lstStyle/>
                    <a:p>
                      <a:pPr>
                        <a:lnSpc>
                          <a:spcPct val="100000"/>
                        </a:lnSpc>
                      </a:pPr>
                      <a:endParaRPr sz="2000">
                        <a:latin typeface="Times New Roman"/>
                        <a:cs typeface="Times New Roman"/>
                      </a:endParaRPr>
                    </a:p>
                  </a:txBody>
                  <a:tcPr marL="0" marR="0" marT="0" marB="0">
                    <a:lnL w="38100">
                      <a:solidFill>
                        <a:srgbClr val="000000"/>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4"/>
                  </a:ext>
                </a:extLst>
              </a:tr>
              <a:tr h="84156">
                <a:tc>
                  <a:txBody>
                    <a:bodyPr/>
                    <a:lstStyle/>
                    <a:p>
                      <a:pPr>
                        <a:lnSpc>
                          <a:spcPct val="100000"/>
                        </a:lnSpc>
                      </a:pPr>
                      <a:endParaRPr sz="600">
                        <a:latin typeface="Times New Roman"/>
                        <a:cs typeface="Times New Roman"/>
                      </a:endParaRPr>
                    </a:p>
                  </a:txBody>
                  <a:tcPr marL="0" marR="0" marT="0" marB="0">
                    <a:lnR w="53975">
                      <a:solidFill>
                        <a:srgbClr val="000000"/>
                      </a:solidFill>
                      <a:prstDash val="solid"/>
                    </a:lnR>
                    <a:lnT w="28575">
                      <a:solidFill>
                        <a:srgbClr val="667C97"/>
                      </a:solidFill>
                      <a:prstDash val="solid"/>
                    </a:lnT>
                    <a:lnB w="28575">
                      <a:solidFill>
                        <a:srgbClr val="667C97"/>
                      </a:solidFill>
                      <a:prstDash val="solid"/>
                    </a:lnB>
                  </a:tcPr>
                </a:tc>
                <a:tc>
                  <a:txBody>
                    <a:bodyPr/>
                    <a:lstStyle/>
                    <a:p>
                      <a:pPr>
                        <a:lnSpc>
                          <a:spcPct val="100000"/>
                        </a:lnSpc>
                      </a:pPr>
                      <a:endParaRPr sz="300" dirty="0">
                        <a:latin typeface="Times New Roman"/>
                        <a:cs typeface="Times New Roman"/>
                      </a:endParaRPr>
                    </a:p>
                  </a:txBody>
                  <a:tcPr marL="0" marR="0" marT="0" marB="0">
                    <a:lnL w="53975">
                      <a:solidFill>
                        <a:srgbClr val="000000"/>
                      </a:solidFill>
                      <a:prstDash val="solid"/>
                    </a:lnL>
                    <a:lnR w="38100">
                      <a:solidFill>
                        <a:srgbClr val="000000"/>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600">
                        <a:latin typeface="Times New Roman"/>
                        <a:cs typeface="Times New Roman"/>
                      </a:endParaRPr>
                    </a:p>
                  </a:txBody>
                  <a:tcPr marL="0" marR="0" marT="0" marB="0">
                    <a:lnL w="38100">
                      <a:solidFill>
                        <a:srgbClr val="000000"/>
                      </a:solidFill>
                      <a:prstDash val="solid"/>
                    </a:lnL>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5"/>
                  </a:ext>
                </a:extLst>
              </a:tr>
              <a:tr h="252469">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53975">
                      <a:solidFill>
                        <a:srgbClr val="000000"/>
                      </a:solidFill>
                      <a:prstDash val="solid"/>
                    </a:lnR>
                    <a:lnT w="28575">
                      <a:solidFill>
                        <a:srgbClr val="667C97"/>
                      </a:solidFill>
                      <a:prstDash val="solid"/>
                    </a:lnT>
                    <a:lnB w="28575">
                      <a:solidFill>
                        <a:srgbClr val="667C97"/>
                      </a:solidFill>
                      <a:prstDash val="solid"/>
                    </a:lnB>
                  </a:tcPr>
                </a:tc>
                <a:tc>
                  <a:txBody>
                    <a:bodyPr/>
                    <a:lstStyle/>
                    <a:p>
                      <a:pPr marL="112395">
                        <a:lnSpc>
                          <a:spcPct val="100000"/>
                        </a:lnSpc>
                        <a:spcBef>
                          <a:spcPts val="400"/>
                        </a:spcBef>
                      </a:pPr>
                      <a:r>
                        <a:rPr sz="1200" b="1" dirty="0">
                          <a:solidFill>
                            <a:srgbClr val="FFFFFF"/>
                          </a:solidFill>
                          <a:latin typeface="Verdana"/>
                          <a:cs typeface="Verdana"/>
                        </a:rPr>
                        <a:t>B</a:t>
                      </a:r>
                      <a:r>
                        <a:rPr sz="1200" b="1" spc="-55" dirty="0">
                          <a:solidFill>
                            <a:srgbClr val="FFFFFF"/>
                          </a:solidFill>
                          <a:latin typeface="Verdana"/>
                          <a:cs typeface="Verdana"/>
                        </a:rPr>
                        <a:t> </a:t>
                      </a:r>
                      <a:r>
                        <a:rPr sz="1200" b="1" dirty="0">
                          <a:solidFill>
                            <a:srgbClr val="FFFFFF"/>
                          </a:solidFill>
                          <a:latin typeface="Verdana"/>
                          <a:cs typeface="Verdana"/>
                        </a:rPr>
                        <a:t>D</a:t>
                      </a:r>
                      <a:r>
                        <a:rPr sz="1200" b="1" spc="40" dirty="0">
                          <a:solidFill>
                            <a:srgbClr val="FFFFFF"/>
                          </a:solidFill>
                          <a:latin typeface="Verdana"/>
                          <a:cs typeface="Verdana"/>
                        </a:rPr>
                        <a:t> </a:t>
                      </a:r>
                      <a:r>
                        <a:rPr sz="1200" b="1" dirty="0">
                          <a:solidFill>
                            <a:srgbClr val="FFFFFF"/>
                          </a:solidFill>
                          <a:latin typeface="Verdana"/>
                          <a:cs typeface="Verdana"/>
                        </a:rPr>
                        <a:t>F</a:t>
                      </a:r>
                      <a:r>
                        <a:rPr sz="1200" b="1" spc="-75" dirty="0">
                          <a:solidFill>
                            <a:srgbClr val="FFFFFF"/>
                          </a:solidFill>
                          <a:latin typeface="Verdana"/>
                          <a:cs typeface="Verdana"/>
                        </a:rPr>
                        <a:t> </a:t>
                      </a:r>
                      <a:r>
                        <a:rPr sz="1200" b="1" dirty="0">
                          <a:solidFill>
                            <a:srgbClr val="FFFFFF"/>
                          </a:solidFill>
                          <a:latin typeface="Verdana"/>
                          <a:cs typeface="Verdana"/>
                        </a:rPr>
                        <a:t>H</a:t>
                      </a:r>
                      <a:r>
                        <a:rPr sz="1200" b="1" spc="30" dirty="0">
                          <a:solidFill>
                            <a:srgbClr val="FFFFFF"/>
                          </a:solidFill>
                          <a:latin typeface="Verdana"/>
                          <a:cs typeface="Verdana"/>
                        </a:rPr>
                        <a:t> </a:t>
                      </a:r>
                      <a:r>
                        <a:rPr sz="1200" b="1" dirty="0">
                          <a:solidFill>
                            <a:srgbClr val="FFFFFF"/>
                          </a:solidFill>
                          <a:latin typeface="Verdana"/>
                          <a:cs typeface="Verdana"/>
                        </a:rPr>
                        <a:t>J</a:t>
                      </a:r>
                      <a:r>
                        <a:rPr sz="1200" b="1" spc="-55" dirty="0">
                          <a:solidFill>
                            <a:srgbClr val="FFFFFF"/>
                          </a:solidFill>
                          <a:latin typeface="Verdana"/>
                          <a:cs typeface="Verdana"/>
                        </a:rPr>
                        <a:t> </a:t>
                      </a:r>
                      <a:r>
                        <a:rPr sz="1200" b="1" dirty="0">
                          <a:solidFill>
                            <a:srgbClr val="FFFFFF"/>
                          </a:solidFill>
                          <a:latin typeface="Verdana"/>
                          <a:cs typeface="Verdana"/>
                        </a:rPr>
                        <a:t>L</a:t>
                      </a:r>
                      <a:endParaRPr sz="1200" dirty="0">
                        <a:latin typeface="Verdana"/>
                        <a:cs typeface="Verdana"/>
                      </a:endParaRPr>
                    </a:p>
                  </a:txBody>
                  <a:tcPr marL="0" marR="0" marT="50800" marB="0">
                    <a:lnL w="53975">
                      <a:solidFill>
                        <a:srgbClr val="000000"/>
                      </a:solidFill>
                      <a:prstDash val="solid"/>
                    </a:lnL>
                    <a:lnR w="38100">
                      <a:solidFill>
                        <a:srgbClr val="000000"/>
                      </a:solidFill>
                      <a:prstDash val="solid"/>
                    </a:lnR>
                    <a:lnT w="28575">
                      <a:solidFill>
                        <a:srgbClr val="667C97"/>
                      </a:solidFill>
                      <a:prstDash val="solid"/>
                    </a:lnT>
                    <a:lnB w="28575">
                      <a:solidFill>
                        <a:srgbClr val="000000"/>
                      </a:solidFill>
                      <a:prstDash val="solid"/>
                    </a:lnB>
                    <a:solidFill>
                      <a:srgbClr val="8DACD0"/>
                    </a:solidFill>
                  </a:tcPr>
                </a:tc>
                <a:tc>
                  <a:txBody>
                    <a:bodyPr/>
                    <a:lstStyle/>
                    <a:p>
                      <a:pPr>
                        <a:lnSpc>
                          <a:spcPct val="100000"/>
                        </a:lnSpc>
                      </a:pPr>
                      <a:endParaRPr sz="2000" dirty="0">
                        <a:latin typeface="Times New Roman"/>
                        <a:cs typeface="Times New Roman"/>
                      </a:endParaRPr>
                    </a:p>
                  </a:txBody>
                  <a:tcPr marL="0" marR="0" marT="0" marB="0">
                    <a:lnL w="38100">
                      <a:solidFill>
                        <a:srgbClr val="000000"/>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6"/>
                  </a:ext>
                </a:extLst>
              </a:tr>
            </a:tbl>
          </a:graphicData>
        </a:graphic>
      </p:graphicFrame>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54315" cy="43986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Volume</a:t>
            </a:r>
            <a:r>
              <a:rPr sz="2750" spc="30" dirty="0">
                <a:solidFill>
                  <a:srgbClr val="FFFFFF"/>
                </a:solidFill>
                <a:latin typeface="Segoe UI"/>
                <a:cs typeface="Segoe UI"/>
              </a:rPr>
              <a:t> </a:t>
            </a:r>
            <a:r>
              <a:rPr sz="2750" spc="20" dirty="0">
                <a:solidFill>
                  <a:srgbClr val="FFFFFF"/>
                </a:solidFill>
                <a:latin typeface="Segoe UI"/>
                <a:cs typeface="Segoe UI"/>
              </a:rPr>
              <a:t>Configuration</a:t>
            </a:r>
            <a:r>
              <a:rPr sz="2750" spc="-15" dirty="0">
                <a:solidFill>
                  <a:srgbClr val="FFFFFF"/>
                </a:solidFill>
                <a:latin typeface="Segoe UI"/>
                <a:cs typeface="Segoe UI"/>
              </a:rPr>
              <a:t> </a:t>
            </a:r>
            <a:r>
              <a:rPr sz="2750" spc="5" dirty="0">
                <a:solidFill>
                  <a:srgbClr val="FFFFFF"/>
                </a:solidFill>
                <a:latin typeface="Segoe UI"/>
                <a:cs typeface="Segoe UI"/>
              </a:rPr>
              <a:t>Best</a:t>
            </a:r>
            <a:r>
              <a:rPr sz="2750" spc="15" dirty="0">
                <a:solidFill>
                  <a:srgbClr val="FFFFFF"/>
                </a:solidFill>
                <a:latin typeface="Segoe UI"/>
                <a:cs typeface="Segoe UI"/>
              </a:rPr>
              <a:t> </a:t>
            </a:r>
            <a:r>
              <a:rPr sz="2750" spc="10" dirty="0">
                <a:solidFill>
                  <a:srgbClr val="FFFFFF"/>
                </a:solidFill>
                <a:latin typeface="Segoe UI"/>
                <a:cs typeface="Segoe UI"/>
              </a:rPr>
              <a:t>Practices</a:t>
            </a:r>
            <a:endParaRPr sz="2750" dirty="0">
              <a:latin typeface="Segoe UI"/>
              <a:cs typeface="Segoe UI"/>
            </a:endParaRPr>
          </a:p>
        </p:txBody>
      </p:sp>
      <p:sp>
        <p:nvSpPr>
          <p:cNvPr id="4" name="Text Placeholder 3">
            <a:extLst>
              <a:ext uri="{FF2B5EF4-FFF2-40B4-BE49-F238E27FC236}">
                <a16:creationId xmlns:a16="http://schemas.microsoft.com/office/drawing/2014/main" id="{82BBC39E-66A0-592B-AC9B-1D34BC52B771}"/>
              </a:ext>
            </a:extLst>
          </p:cNvPr>
          <p:cNvSpPr>
            <a:spLocks noGrp="1"/>
          </p:cNvSpPr>
          <p:nvPr>
            <p:ph type="body" idx="1"/>
          </p:nvPr>
        </p:nvSpPr>
        <p:spPr>
          <a:xfrm>
            <a:off x="685800" y="1143000"/>
            <a:ext cx="7920355" cy="3653501"/>
          </a:xfrm>
        </p:spPr>
        <p:txBody>
          <a:bodyPr/>
          <a:lstStyle/>
          <a:p>
            <a:pPr algn="l">
              <a:lnSpc>
                <a:spcPct val="150000"/>
              </a:lnSpc>
            </a:pPr>
            <a:r>
              <a:rPr lang="en-GB" sz="1600" b="0" i="0" u="none" strike="noStrike" baseline="0" dirty="0">
                <a:latin typeface="Segoe"/>
              </a:rPr>
              <a:t>Always store database data files and transaction log files on different physical disks and, where possible, have the disks attached to different controllers. The aim is to isolate the I/O of transaction log files from the I/O of data files as much as possible.</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NTFS volumes become fragmented over time and this fragmentation degrades performance. To maintain optimal performance, it is important to regularly defragment volumes. Volumes should only be defragmented when the SQL Server service is not running. You can minimize disk fragmentation by</a:t>
            </a:r>
          </a:p>
          <a:p>
            <a:pPr algn="l">
              <a:lnSpc>
                <a:spcPct val="150000"/>
              </a:lnSpc>
            </a:pPr>
            <a:r>
              <a:rPr lang="en-GB" sz="1600" b="0" i="0" u="none" strike="noStrike" baseline="0" dirty="0">
                <a:latin typeface="Segoe"/>
              </a:rPr>
              <a:t>having dedicated disks for SQL Server data files and pre-allocating data file sizes to avoid auto growth.</a:t>
            </a:r>
            <a:endParaRPr lang="fr-FR" sz="1600" dirty="0"/>
          </a:p>
        </p:txBody>
      </p:sp>
    </p:spTree>
    <p:extLst>
      <p:ext uri="{BB962C8B-B14F-4D97-AF65-F5344CB8AC3E}">
        <p14:creationId xmlns:p14="http://schemas.microsoft.com/office/powerpoint/2010/main" val="63597810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742305" cy="449580"/>
          </a:xfrm>
          <a:prstGeom prst="rect">
            <a:avLst/>
          </a:prstGeom>
        </p:spPr>
        <p:txBody>
          <a:bodyPr vert="horz" wrap="square" lIns="0" tIns="16510" rIns="0" bIns="0" rtlCol="0">
            <a:spAutoFit/>
          </a:bodyPr>
          <a:lstStyle/>
          <a:p>
            <a:pPr marL="12700">
              <a:lnSpc>
                <a:spcPct val="100000"/>
              </a:lnSpc>
              <a:spcBef>
                <a:spcPts val="130"/>
              </a:spcBef>
            </a:pPr>
            <a:r>
              <a:rPr spc="15" dirty="0"/>
              <a:t>Number</a:t>
            </a:r>
            <a:r>
              <a:rPr spc="70" dirty="0"/>
              <a:t> </a:t>
            </a:r>
            <a:r>
              <a:rPr spc="20" dirty="0"/>
              <a:t>of</a:t>
            </a:r>
            <a:r>
              <a:rPr spc="25" dirty="0"/>
              <a:t> </a:t>
            </a:r>
            <a:r>
              <a:rPr spc="20" dirty="0"/>
              <a:t>Data</a:t>
            </a:r>
            <a:r>
              <a:rPr dirty="0"/>
              <a:t> Files</a:t>
            </a:r>
            <a:r>
              <a:rPr spc="15" dirty="0"/>
              <a:t> and</a:t>
            </a:r>
            <a:r>
              <a:rPr spc="75" dirty="0"/>
              <a:t> </a:t>
            </a:r>
            <a:r>
              <a:rPr spc="5" dirty="0"/>
              <a:t>Placement</a:t>
            </a:r>
          </a:p>
        </p:txBody>
      </p:sp>
      <p:sp>
        <p:nvSpPr>
          <p:cNvPr id="3" name="object 3"/>
          <p:cNvSpPr txBox="1"/>
          <p:nvPr/>
        </p:nvSpPr>
        <p:spPr>
          <a:xfrm>
            <a:off x="538162" y="951275"/>
            <a:ext cx="7832725" cy="4482317"/>
          </a:xfrm>
          <a:prstGeom prst="rect">
            <a:avLst/>
          </a:prstGeom>
        </p:spPr>
        <p:txBody>
          <a:bodyPr vert="horz" wrap="square" lIns="0" tIns="111125" rIns="0" bIns="0" rtlCol="0">
            <a:spAutoFit/>
          </a:bodyPr>
          <a:lstStyle/>
          <a:p>
            <a:pPr marL="184150" indent="-171450" algn="just">
              <a:lnSpc>
                <a:spcPct val="150000"/>
              </a:lnSpc>
              <a:spcBef>
                <a:spcPts val="875"/>
              </a:spcBef>
              <a:buClr>
                <a:srgbClr val="006FC0"/>
              </a:buClr>
              <a:buSzPct val="92727"/>
              <a:buFont typeface="Arial MT"/>
              <a:buChar char="•"/>
              <a:tabLst>
                <a:tab pos="184150" algn="l"/>
              </a:tabLst>
            </a:pPr>
            <a:r>
              <a:rPr lang="en-GB" sz="2000" spc="15" dirty="0">
                <a:latin typeface="Segoe UI"/>
                <a:cs typeface="Segoe UI"/>
              </a:rPr>
              <a:t>For</a:t>
            </a:r>
            <a:r>
              <a:rPr lang="en-GB" sz="2000" dirty="0">
                <a:latin typeface="Segoe UI"/>
                <a:cs typeface="Segoe UI"/>
              </a:rPr>
              <a:t> </a:t>
            </a:r>
            <a:r>
              <a:rPr lang="en-GB" sz="2000" spc="25" dirty="0">
                <a:latin typeface="Segoe UI"/>
                <a:cs typeface="Segoe UI"/>
              </a:rPr>
              <a:t>most</a:t>
            </a:r>
            <a:r>
              <a:rPr lang="en-GB" sz="2000" spc="30" dirty="0">
                <a:latin typeface="Segoe UI"/>
                <a:cs typeface="Segoe UI"/>
              </a:rPr>
              <a:t> </a:t>
            </a:r>
            <a:r>
              <a:rPr lang="en-GB" sz="2000" spc="20" dirty="0">
                <a:latin typeface="Segoe UI"/>
                <a:cs typeface="Segoe UI"/>
              </a:rPr>
              <a:t>databases </a:t>
            </a:r>
            <a:r>
              <a:rPr lang="en-GB" sz="2000" spc="10" dirty="0">
                <a:latin typeface="Segoe UI"/>
                <a:cs typeface="Segoe UI"/>
              </a:rPr>
              <a:t>a </a:t>
            </a:r>
            <a:r>
              <a:rPr lang="en-GB" sz="2000" spc="15" dirty="0">
                <a:latin typeface="Segoe UI"/>
                <a:cs typeface="Segoe UI"/>
              </a:rPr>
              <a:t>single</a:t>
            </a:r>
            <a:r>
              <a:rPr lang="en-GB" sz="2000" spc="45" dirty="0">
                <a:latin typeface="Segoe UI"/>
                <a:cs typeface="Segoe UI"/>
              </a:rPr>
              <a:t> </a:t>
            </a:r>
            <a:r>
              <a:rPr lang="en-GB" sz="2000" spc="25" dirty="0">
                <a:latin typeface="Segoe UI"/>
                <a:cs typeface="Segoe UI"/>
              </a:rPr>
              <a:t>data</a:t>
            </a:r>
            <a:r>
              <a:rPr lang="en-GB" sz="2000" spc="-65" dirty="0">
                <a:latin typeface="Segoe UI"/>
                <a:cs typeface="Segoe UI"/>
              </a:rPr>
              <a:t> </a:t>
            </a:r>
            <a:r>
              <a:rPr lang="en-GB" sz="2000" spc="15" dirty="0">
                <a:latin typeface="Segoe UI"/>
                <a:cs typeface="Segoe UI"/>
              </a:rPr>
              <a:t>file</a:t>
            </a:r>
            <a:r>
              <a:rPr lang="en-GB" sz="2000" spc="45" dirty="0">
                <a:latin typeface="Segoe UI"/>
                <a:cs typeface="Segoe UI"/>
              </a:rPr>
              <a:t> </a:t>
            </a:r>
            <a:r>
              <a:rPr lang="en-GB" sz="2000" spc="5" dirty="0">
                <a:latin typeface="Segoe UI"/>
                <a:cs typeface="Segoe UI"/>
              </a:rPr>
              <a:t>is</a:t>
            </a:r>
            <a:r>
              <a:rPr lang="en-GB" sz="2000" spc="25" dirty="0">
                <a:latin typeface="Segoe UI"/>
                <a:cs typeface="Segoe UI"/>
              </a:rPr>
              <a:t> </a:t>
            </a:r>
            <a:r>
              <a:rPr lang="en-GB" sz="2000" spc="15" dirty="0">
                <a:latin typeface="Segoe UI"/>
                <a:cs typeface="Segoe UI"/>
              </a:rPr>
              <a:t>sufficient:</a:t>
            </a:r>
            <a:endParaRPr lang="en-GB" sz="2000" dirty="0">
              <a:latin typeface="Segoe UI"/>
              <a:cs typeface="Segoe UI"/>
            </a:endParaRPr>
          </a:p>
          <a:p>
            <a:pPr marL="469900" marR="837565" lvl="1" indent="-171450">
              <a:lnSpc>
                <a:spcPct val="150000"/>
              </a:lnSpc>
              <a:spcBef>
                <a:spcPts val="775"/>
              </a:spcBef>
              <a:buClr>
                <a:srgbClr val="006FC0"/>
              </a:buClr>
              <a:buSzPct val="89583"/>
              <a:buFont typeface="Arial MT"/>
              <a:buChar char="•"/>
              <a:tabLst>
                <a:tab pos="470534" algn="l"/>
              </a:tabLst>
            </a:pPr>
            <a:r>
              <a:rPr lang="en-GB" dirty="0">
                <a:latin typeface="Segoe UI"/>
                <a:cs typeface="Segoe UI"/>
              </a:rPr>
              <a:t>Store </a:t>
            </a:r>
            <a:r>
              <a:rPr lang="en-GB" spc="-5" dirty="0">
                <a:latin typeface="Segoe UI"/>
                <a:cs typeface="Segoe UI"/>
              </a:rPr>
              <a:t>data </a:t>
            </a:r>
            <a:r>
              <a:rPr lang="en-GB" spc="-10" dirty="0">
                <a:latin typeface="Segoe UI"/>
                <a:cs typeface="Segoe UI"/>
              </a:rPr>
              <a:t>and </a:t>
            </a:r>
            <a:r>
              <a:rPr lang="en-GB" dirty="0">
                <a:latin typeface="Segoe UI"/>
                <a:cs typeface="Segoe UI"/>
              </a:rPr>
              <a:t>transaction </a:t>
            </a:r>
            <a:r>
              <a:rPr lang="en-GB" spc="10" dirty="0">
                <a:latin typeface="Segoe UI"/>
                <a:cs typeface="Segoe UI"/>
              </a:rPr>
              <a:t>log </a:t>
            </a:r>
            <a:r>
              <a:rPr lang="en-GB" spc="5" dirty="0">
                <a:latin typeface="Segoe UI"/>
                <a:cs typeface="Segoe UI"/>
              </a:rPr>
              <a:t>files on </a:t>
            </a:r>
            <a:r>
              <a:rPr lang="en-GB" dirty="0">
                <a:latin typeface="Segoe UI"/>
                <a:cs typeface="Segoe UI"/>
              </a:rPr>
              <a:t>physically </a:t>
            </a:r>
            <a:r>
              <a:rPr lang="en-GB" spc="-645" dirty="0">
                <a:latin typeface="Segoe UI"/>
                <a:cs typeface="Segoe UI"/>
              </a:rPr>
              <a:t> </a:t>
            </a:r>
            <a:r>
              <a:rPr lang="en-GB" dirty="0">
                <a:latin typeface="Segoe UI"/>
                <a:cs typeface="Segoe UI"/>
              </a:rPr>
              <a:t>separate</a:t>
            </a:r>
            <a:r>
              <a:rPr lang="en-GB" spc="-45" dirty="0">
                <a:latin typeface="Segoe UI"/>
                <a:cs typeface="Segoe UI"/>
              </a:rPr>
              <a:t> </a:t>
            </a:r>
            <a:r>
              <a:rPr lang="en-GB" spc="10" dirty="0">
                <a:latin typeface="Segoe UI"/>
                <a:cs typeface="Segoe UI"/>
              </a:rPr>
              <a:t>disks</a:t>
            </a:r>
            <a:endParaRPr lang="en-GB" dirty="0">
              <a:latin typeface="Segoe UI"/>
              <a:cs typeface="Segoe UI"/>
            </a:endParaRPr>
          </a:p>
          <a:p>
            <a:pPr lvl="1">
              <a:lnSpc>
                <a:spcPct val="150000"/>
              </a:lnSpc>
              <a:spcBef>
                <a:spcPts val="45"/>
              </a:spcBef>
              <a:buClr>
                <a:srgbClr val="006FC0"/>
              </a:buClr>
              <a:buFont typeface="Arial MT"/>
              <a:buChar char="•"/>
            </a:pPr>
            <a:endParaRPr lang="en-GB" sz="2800" dirty="0">
              <a:latin typeface="Segoe UI"/>
              <a:cs typeface="Segoe UI"/>
            </a:endParaRPr>
          </a:p>
          <a:p>
            <a:pPr marL="184150" indent="-171450" algn="just">
              <a:lnSpc>
                <a:spcPct val="150000"/>
              </a:lnSpc>
              <a:spcBef>
                <a:spcPts val="5"/>
              </a:spcBef>
              <a:buClr>
                <a:srgbClr val="006FC0"/>
              </a:buClr>
              <a:buSzPct val="92727"/>
              <a:buFont typeface="Arial MT"/>
              <a:buChar char="•"/>
              <a:tabLst>
                <a:tab pos="184150" algn="l"/>
              </a:tabLst>
            </a:pPr>
            <a:r>
              <a:rPr lang="en-GB" sz="2000" dirty="0">
                <a:latin typeface="Segoe UI"/>
                <a:cs typeface="Segoe UI"/>
              </a:rPr>
              <a:t>To </a:t>
            </a:r>
            <a:r>
              <a:rPr lang="en-GB" sz="2000" spc="20" dirty="0">
                <a:latin typeface="Segoe UI"/>
                <a:cs typeface="Segoe UI"/>
              </a:rPr>
              <a:t>improve</a:t>
            </a:r>
            <a:r>
              <a:rPr lang="en-GB" sz="2000" spc="25" dirty="0">
                <a:latin typeface="Segoe UI"/>
                <a:cs typeface="Segoe UI"/>
              </a:rPr>
              <a:t> </a:t>
            </a:r>
            <a:r>
              <a:rPr lang="en-GB" sz="2000" spc="15" dirty="0">
                <a:latin typeface="Segoe UI"/>
                <a:cs typeface="Segoe UI"/>
              </a:rPr>
              <a:t>performance:</a:t>
            </a:r>
            <a:endParaRPr lang="en-GB" sz="2000" dirty="0">
              <a:latin typeface="Segoe UI"/>
              <a:cs typeface="Segoe UI"/>
            </a:endParaRPr>
          </a:p>
          <a:p>
            <a:pPr marL="469900" marR="355600" lvl="1" indent="-171450" algn="just">
              <a:lnSpc>
                <a:spcPct val="150000"/>
              </a:lnSpc>
              <a:spcBef>
                <a:spcPts val="565"/>
              </a:spcBef>
              <a:buClr>
                <a:srgbClr val="006FC0"/>
              </a:buClr>
              <a:buSzPct val="89583"/>
              <a:buFont typeface="Arial MT"/>
              <a:buChar char="•"/>
              <a:tabLst>
                <a:tab pos="470534" algn="l"/>
              </a:tabLst>
            </a:pPr>
            <a:r>
              <a:rPr lang="en-GB" dirty="0">
                <a:latin typeface="Segoe UI"/>
                <a:cs typeface="Segoe UI"/>
              </a:rPr>
              <a:t>Place additional </a:t>
            </a:r>
            <a:r>
              <a:rPr lang="en-GB" spc="-5" dirty="0">
                <a:latin typeface="Segoe UI"/>
                <a:cs typeface="Segoe UI"/>
              </a:rPr>
              <a:t>data </a:t>
            </a:r>
            <a:r>
              <a:rPr lang="en-GB" spc="10" dirty="0">
                <a:latin typeface="Segoe UI"/>
                <a:cs typeface="Segoe UI"/>
              </a:rPr>
              <a:t>files </a:t>
            </a:r>
            <a:r>
              <a:rPr lang="en-GB" spc="5" dirty="0">
                <a:latin typeface="Segoe UI"/>
                <a:cs typeface="Segoe UI"/>
              </a:rPr>
              <a:t>in </a:t>
            </a:r>
            <a:r>
              <a:rPr lang="en-GB" dirty="0">
                <a:latin typeface="Segoe UI"/>
                <a:cs typeface="Segoe UI"/>
              </a:rPr>
              <a:t>a separate </a:t>
            </a:r>
            <a:r>
              <a:rPr lang="en-GB" spc="5" dirty="0">
                <a:latin typeface="Segoe UI"/>
                <a:cs typeface="Segoe UI"/>
              </a:rPr>
              <a:t>file </a:t>
            </a:r>
            <a:r>
              <a:rPr lang="en-GB" dirty="0">
                <a:latin typeface="Segoe UI"/>
                <a:cs typeface="Segoe UI"/>
              </a:rPr>
              <a:t>group to </a:t>
            </a:r>
            <a:r>
              <a:rPr lang="en-GB" spc="-645" dirty="0">
                <a:latin typeface="Segoe UI"/>
                <a:cs typeface="Segoe UI"/>
              </a:rPr>
              <a:t> </a:t>
            </a:r>
            <a:r>
              <a:rPr lang="en-GB" spc="-5" dirty="0">
                <a:latin typeface="Segoe UI"/>
                <a:cs typeface="Segoe UI"/>
              </a:rPr>
              <a:t>the </a:t>
            </a:r>
            <a:r>
              <a:rPr lang="en-GB" dirty="0">
                <a:latin typeface="Segoe UI"/>
                <a:cs typeface="Segoe UI"/>
              </a:rPr>
              <a:t>primary </a:t>
            </a:r>
            <a:r>
              <a:rPr lang="en-GB" spc="-5" dirty="0">
                <a:latin typeface="Segoe UI"/>
                <a:cs typeface="Segoe UI"/>
              </a:rPr>
              <a:t>data </a:t>
            </a:r>
            <a:r>
              <a:rPr lang="en-GB" spc="5" dirty="0">
                <a:latin typeface="Segoe UI"/>
                <a:cs typeface="Segoe UI"/>
              </a:rPr>
              <a:t>file </a:t>
            </a:r>
            <a:r>
              <a:rPr lang="en-GB" spc="-10" dirty="0">
                <a:latin typeface="Segoe UI"/>
                <a:cs typeface="Segoe UI"/>
              </a:rPr>
              <a:t>and </a:t>
            </a:r>
            <a:r>
              <a:rPr lang="en-GB" dirty="0">
                <a:latin typeface="Segoe UI"/>
                <a:cs typeface="Segoe UI"/>
              </a:rPr>
              <a:t>mark </a:t>
            </a:r>
            <a:r>
              <a:rPr lang="en-GB" spc="-5" dirty="0">
                <a:latin typeface="Segoe UI"/>
                <a:cs typeface="Segoe UI"/>
              </a:rPr>
              <a:t>the </a:t>
            </a:r>
            <a:r>
              <a:rPr lang="en-GB" dirty="0">
                <a:latin typeface="Segoe UI"/>
                <a:cs typeface="Segoe UI"/>
              </a:rPr>
              <a:t>new </a:t>
            </a:r>
            <a:r>
              <a:rPr lang="en-GB" spc="5" dirty="0">
                <a:latin typeface="Segoe UI"/>
                <a:cs typeface="Segoe UI"/>
              </a:rPr>
              <a:t>file </a:t>
            </a:r>
            <a:r>
              <a:rPr lang="en-GB" dirty="0">
                <a:latin typeface="Segoe UI"/>
                <a:cs typeface="Segoe UI"/>
              </a:rPr>
              <a:t>group </a:t>
            </a:r>
            <a:r>
              <a:rPr lang="en-GB" spc="-10" dirty="0">
                <a:latin typeface="Segoe UI"/>
                <a:cs typeface="Segoe UI"/>
              </a:rPr>
              <a:t>as </a:t>
            </a:r>
            <a:r>
              <a:rPr lang="en-GB" spc="-645" dirty="0">
                <a:latin typeface="Segoe UI"/>
                <a:cs typeface="Segoe UI"/>
              </a:rPr>
              <a:t> </a:t>
            </a:r>
            <a:r>
              <a:rPr lang="en-GB" dirty="0">
                <a:latin typeface="Segoe UI"/>
                <a:cs typeface="Segoe UI"/>
              </a:rPr>
              <a:t>DEFAULT</a:t>
            </a:r>
          </a:p>
          <a:p>
            <a:pPr marL="469900" lvl="1" indent="-172085">
              <a:lnSpc>
                <a:spcPct val="150000"/>
              </a:lnSpc>
              <a:spcBef>
                <a:spcPts val="650"/>
              </a:spcBef>
              <a:buClr>
                <a:srgbClr val="006FC0"/>
              </a:buClr>
              <a:buSzPct val="89583"/>
              <a:buFont typeface="Arial MT"/>
              <a:buChar char="•"/>
              <a:tabLst>
                <a:tab pos="470534" algn="l"/>
              </a:tabLst>
            </a:pPr>
            <a:r>
              <a:rPr lang="en-GB" spc="5" dirty="0">
                <a:latin typeface="Segoe UI"/>
                <a:cs typeface="Segoe UI"/>
              </a:rPr>
              <a:t>Split</a:t>
            </a:r>
            <a:r>
              <a:rPr lang="en-GB" spc="-45" dirty="0">
                <a:latin typeface="Segoe UI"/>
                <a:cs typeface="Segoe UI"/>
              </a:rPr>
              <a:t> </a:t>
            </a:r>
            <a:r>
              <a:rPr lang="en-GB" spc="10" dirty="0">
                <a:latin typeface="Segoe UI"/>
                <a:cs typeface="Segoe UI"/>
              </a:rPr>
              <a:t>multiple</a:t>
            </a:r>
            <a:r>
              <a:rPr lang="en-GB" spc="-110" dirty="0">
                <a:latin typeface="Segoe UI"/>
                <a:cs typeface="Segoe UI"/>
              </a:rPr>
              <a:t> </a:t>
            </a:r>
            <a:r>
              <a:rPr lang="en-GB" spc="-5" dirty="0">
                <a:latin typeface="Segoe UI"/>
                <a:cs typeface="Segoe UI"/>
              </a:rPr>
              <a:t>data</a:t>
            </a:r>
            <a:r>
              <a:rPr lang="en-GB" spc="75" dirty="0">
                <a:latin typeface="Segoe UI"/>
                <a:cs typeface="Segoe UI"/>
              </a:rPr>
              <a:t> </a:t>
            </a:r>
            <a:r>
              <a:rPr lang="en-GB" spc="5" dirty="0">
                <a:latin typeface="Segoe UI"/>
                <a:cs typeface="Segoe UI"/>
              </a:rPr>
              <a:t>files</a:t>
            </a:r>
            <a:r>
              <a:rPr lang="en-GB" spc="-100" dirty="0">
                <a:latin typeface="Segoe UI"/>
                <a:cs typeface="Segoe UI"/>
              </a:rPr>
              <a:t> </a:t>
            </a:r>
            <a:r>
              <a:rPr lang="en-GB" spc="5" dirty="0">
                <a:latin typeface="Segoe UI"/>
                <a:cs typeface="Segoe UI"/>
              </a:rPr>
              <a:t>across</a:t>
            </a:r>
            <a:r>
              <a:rPr lang="en-GB" spc="-20" dirty="0">
                <a:latin typeface="Segoe UI"/>
                <a:cs typeface="Segoe UI"/>
              </a:rPr>
              <a:t> </a:t>
            </a:r>
            <a:r>
              <a:rPr lang="en-GB" dirty="0">
                <a:latin typeface="Segoe UI"/>
                <a:cs typeface="Segoe UI"/>
              </a:rPr>
              <a:t>different</a:t>
            </a:r>
            <a:r>
              <a:rPr lang="en-GB" spc="-45" dirty="0">
                <a:latin typeface="Segoe UI"/>
                <a:cs typeface="Segoe UI"/>
              </a:rPr>
              <a:t> </a:t>
            </a:r>
            <a:r>
              <a:rPr lang="en-GB" dirty="0">
                <a:latin typeface="Segoe UI"/>
                <a:cs typeface="Segoe UI"/>
              </a:rPr>
              <a:t>physical</a:t>
            </a:r>
            <a:r>
              <a:rPr lang="en-GB" spc="40" dirty="0">
                <a:latin typeface="Segoe UI"/>
                <a:cs typeface="Segoe UI"/>
              </a:rPr>
              <a:t> </a:t>
            </a:r>
            <a:r>
              <a:rPr lang="en-GB" spc="10" dirty="0">
                <a:latin typeface="Segoe UI"/>
                <a:cs typeface="Segoe UI"/>
              </a:rPr>
              <a:t>disks</a:t>
            </a:r>
            <a:endParaRPr lang="en-GB" dirty="0">
              <a:latin typeface="Segoe UI"/>
              <a:cs typeface="Segoe UI"/>
            </a:endParaRPr>
          </a:p>
          <a:p>
            <a:pPr marL="469900" marR="890269" lvl="1" indent="-171450">
              <a:lnSpc>
                <a:spcPct val="150000"/>
              </a:lnSpc>
              <a:spcBef>
                <a:spcPts val="695"/>
              </a:spcBef>
              <a:buClr>
                <a:srgbClr val="006FC0"/>
              </a:buClr>
              <a:buSzPct val="89583"/>
              <a:buFont typeface="Arial MT"/>
              <a:buChar char="•"/>
              <a:tabLst>
                <a:tab pos="470534" algn="l"/>
              </a:tabLst>
            </a:pPr>
            <a:r>
              <a:rPr lang="en-GB" dirty="0">
                <a:latin typeface="Segoe UI"/>
                <a:cs typeface="Segoe UI"/>
              </a:rPr>
              <a:t>Place </a:t>
            </a:r>
            <a:r>
              <a:rPr lang="en-GB" spc="-5" dirty="0">
                <a:latin typeface="Segoe UI"/>
                <a:cs typeface="Segoe UI"/>
              </a:rPr>
              <a:t>heavily </a:t>
            </a:r>
            <a:r>
              <a:rPr lang="en-GB" spc="10" dirty="0">
                <a:latin typeface="Segoe UI"/>
                <a:cs typeface="Segoe UI"/>
              </a:rPr>
              <a:t>used </a:t>
            </a:r>
            <a:r>
              <a:rPr lang="en-GB" spc="5" dirty="0">
                <a:latin typeface="Segoe UI"/>
                <a:cs typeface="Segoe UI"/>
              </a:rPr>
              <a:t>tables </a:t>
            </a:r>
            <a:r>
              <a:rPr lang="en-GB" spc="-10" dirty="0">
                <a:latin typeface="Segoe UI"/>
                <a:cs typeface="Segoe UI"/>
              </a:rPr>
              <a:t>and </a:t>
            </a:r>
            <a:r>
              <a:rPr lang="en-GB" spc="5" dirty="0">
                <a:latin typeface="Segoe UI"/>
                <a:cs typeface="Segoe UI"/>
              </a:rPr>
              <a:t>their </a:t>
            </a:r>
            <a:r>
              <a:rPr lang="en-GB" spc="5" dirty="0" err="1">
                <a:latin typeface="Segoe UI"/>
                <a:cs typeface="Segoe UI"/>
              </a:rPr>
              <a:t>nonclustered</a:t>
            </a:r>
            <a:r>
              <a:rPr lang="en-GB" spc="5" dirty="0">
                <a:latin typeface="Segoe UI"/>
                <a:cs typeface="Segoe UI"/>
              </a:rPr>
              <a:t> </a:t>
            </a:r>
            <a:r>
              <a:rPr lang="en-GB" spc="-645" dirty="0">
                <a:latin typeface="Segoe UI"/>
                <a:cs typeface="Segoe UI"/>
              </a:rPr>
              <a:t> </a:t>
            </a:r>
            <a:r>
              <a:rPr lang="en-GB" spc="5" dirty="0">
                <a:latin typeface="Segoe UI"/>
                <a:cs typeface="Segoe UI"/>
              </a:rPr>
              <a:t>indexes</a:t>
            </a:r>
            <a:r>
              <a:rPr lang="en-GB" spc="-105" dirty="0">
                <a:latin typeface="Segoe UI"/>
                <a:cs typeface="Segoe UI"/>
              </a:rPr>
              <a:t> </a:t>
            </a:r>
            <a:r>
              <a:rPr lang="en-GB" spc="5" dirty="0">
                <a:latin typeface="Segoe UI"/>
                <a:cs typeface="Segoe UI"/>
              </a:rPr>
              <a:t>on</a:t>
            </a:r>
            <a:r>
              <a:rPr lang="en-GB" spc="10" dirty="0">
                <a:latin typeface="Segoe UI"/>
                <a:cs typeface="Segoe UI"/>
              </a:rPr>
              <a:t> </a:t>
            </a:r>
            <a:r>
              <a:rPr lang="en-GB" dirty="0">
                <a:latin typeface="Segoe UI"/>
                <a:cs typeface="Segoe UI"/>
              </a:rPr>
              <a:t>different</a:t>
            </a:r>
            <a:r>
              <a:rPr lang="en-GB" spc="-45" dirty="0">
                <a:latin typeface="Segoe UI"/>
                <a:cs typeface="Segoe UI"/>
              </a:rPr>
              <a:t> </a:t>
            </a:r>
            <a:r>
              <a:rPr lang="en-GB" dirty="0">
                <a:latin typeface="Segoe UI"/>
                <a:cs typeface="Segoe UI"/>
              </a:rPr>
              <a:t>physical</a:t>
            </a:r>
            <a:r>
              <a:rPr lang="en-GB" spc="35" dirty="0">
                <a:latin typeface="Segoe UI"/>
                <a:cs typeface="Segoe UI"/>
              </a:rPr>
              <a:t> </a:t>
            </a:r>
            <a:r>
              <a:rPr lang="en-GB" spc="10" dirty="0">
                <a:latin typeface="Segoe UI"/>
                <a:cs typeface="Segoe UI"/>
              </a:rPr>
              <a:t>disks</a:t>
            </a:r>
            <a:endParaRPr lang="en-GB" dirty="0">
              <a:latin typeface="Segoe UI"/>
              <a:cs typeface="Segoe U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919720" cy="5751896"/>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Physical</a:t>
            </a:r>
            <a:r>
              <a:rPr sz="2750" spc="-5" dirty="0">
                <a:solidFill>
                  <a:srgbClr val="FFFFFF"/>
                </a:solidFill>
                <a:latin typeface="Segoe UI"/>
                <a:cs typeface="Segoe UI"/>
              </a:rPr>
              <a:t> </a:t>
            </a:r>
            <a:r>
              <a:rPr sz="2750" dirty="0">
                <a:solidFill>
                  <a:srgbClr val="FFFFFF"/>
                </a:solidFill>
                <a:latin typeface="Segoe UI"/>
                <a:cs typeface="Segoe UI"/>
              </a:rPr>
              <a:t>I/O</a:t>
            </a:r>
            <a:r>
              <a:rPr sz="2750" spc="60" dirty="0">
                <a:solidFill>
                  <a:srgbClr val="FFFFFF"/>
                </a:solidFill>
                <a:latin typeface="Segoe UI"/>
                <a:cs typeface="Segoe UI"/>
              </a:rPr>
              <a:t> </a:t>
            </a:r>
            <a:r>
              <a:rPr sz="2750" spc="20" dirty="0">
                <a:solidFill>
                  <a:srgbClr val="FFFFFF"/>
                </a:solidFill>
                <a:latin typeface="Segoe UI"/>
                <a:cs typeface="Segoe UI"/>
              </a:rPr>
              <a:t>vs.</a:t>
            </a:r>
            <a:r>
              <a:rPr sz="2750" spc="-10" dirty="0">
                <a:solidFill>
                  <a:srgbClr val="FFFFFF"/>
                </a:solidFill>
                <a:latin typeface="Segoe UI"/>
                <a:cs typeface="Segoe UI"/>
              </a:rPr>
              <a:t> </a:t>
            </a:r>
            <a:r>
              <a:rPr sz="2750" spc="5" dirty="0">
                <a:solidFill>
                  <a:srgbClr val="FFFFFF"/>
                </a:solidFill>
                <a:latin typeface="Segoe UI"/>
                <a:cs typeface="Segoe UI"/>
              </a:rPr>
              <a:t>Logical</a:t>
            </a:r>
            <a:r>
              <a:rPr sz="2750" spc="60" dirty="0">
                <a:solidFill>
                  <a:srgbClr val="FFFFFF"/>
                </a:solidFill>
                <a:latin typeface="Segoe UI"/>
                <a:cs typeface="Segoe UI"/>
              </a:rPr>
              <a:t> </a:t>
            </a:r>
            <a:r>
              <a:rPr sz="2750" dirty="0">
                <a:solidFill>
                  <a:srgbClr val="FFFFFF"/>
                </a:solidFill>
                <a:latin typeface="Segoe UI"/>
                <a:cs typeface="Segoe UI"/>
              </a:rPr>
              <a:t>I/O</a:t>
            </a:r>
            <a:endParaRPr sz="2750" dirty="0">
              <a:latin typeface="Segoe UI"/>
              <a:cs typeface="Segoe UI"/>
            </a:endParaRPr>
          </a:p>
          <a:p>
            <a:pPr>
              <a:lnSpc>
                <a:spcPct val="100000"/>
              </a:lnSpc>
              <a:spcBef>
                <a:spcPts val="15"/>
              </a:spcBef>
            </a:pPr>
            <a:endParaRPr lang="fr-FR" sz="3050" dirty="0">
              <a:latin typeface="Segoe UI"/>
              <a:cs typeface="Segoe UI"/>
            </a:endParaRPr>
          </a:p>
          <a:p>
            <a:pPr marL="101600">
              <a:lnSpc>
                <a:spcPct val="100000"/>
              </a:lnSpc>
              <a:buClr>
                <a:srgbClr val="006FC0"/>
              </a:buClr>
              <a:buSzPct val="92727"/>
              <a:tabLst>
                <a:tab pos="274320" algn="l"/>
              </a:tabLst>
            </a:pPr>
            <a:r>
              <a:rPr sz="1600" spc="10" dirty="0">
                <a:latin typeface="Segoe UI"/>
                <a:cs typeface="Segoe UI"/>
              </a:rPr>
              <a:t>Logical</a:t>
            </a:r>
            <a:r>
              <a:rPr sz="1600" spc="65" dirty="0">
                <a:latin typeface="Segoe UI"/>
                <a:cs typeface="Segoe UI"/>
              </a:rPr>
              <a:t> </a:t>
            </a:r>
            <a:r>
              <a:rPr sz="1600" spc="5" dirty="0">
                <a:latin typeface="Segoe UI"/>
                <a:cs typeface="Segoe UI"/>
              </a:rPr>
              <a:t>I/O </a:t>
            </a:r>
            <a:r>
              <a:rPr sz="1600" spc="10" dirty="0">
                <a:latin typeface="Segoe UI"/>
                <a:cs typeface="Segoe UI"/>
              </a:rPr>
              <a:t>–</a:t>
            </a:r>
            <a:r>
              <a:rPr sz="1600" spc="30" dirty="0">
                <a:latin typeface="Segoe UI"/>
                <a:cs typeface="Segoe UI"/>
              </a:rPr>
              <a:t> </a:t>
            </a:r>
            <a:r>
              <a:rPr sz="1600" spc="15" dirty="0">
                <a:latin typeface="Segoe UI"/>
                <a:cs typeface="Segoe UI"/>
              </a:rPr>
              <a:t>pages</a:t>
            </a:r>
            <a:r>
              <a:rPr sz="1600" spc="85" dirty="0">
                <a:latin typeface="Segoe UI"/>
                <a:cs typeface="Segoe UI"/>
              </a:rPr>
              <a:t> </a:t>
            </a:r>
            <a:r>
              <a:rPr sz="1600" spc="10" dirty="0">
                <a:latin typeface="Segoe UI"/>
                <a:cs typeface="Segoe UI"/>
              </a:rPr>
              <a:t>read</a:t>
            </a:r>
            <a:r>
              <a:rPr sz="1600" spc="5" dirty="0">
                <a:latin typeface="Segoe UI"/>
                <a:cs typeface="Segoe UI"/>
              </a:rPr>
              <a:t> </a:t>
            </a:r>
            <a:r>
              <a:rPr sz="1600" spc="25" dirty="0">
                <a:latin typeface="Segoe UI"/>
                <a:cs typeface="Segoe UI"/>
              </a:rPr>
              <a:t>from</a:t>
            </a:r>
            <a:r>
              <a:rPr sz="1600" dirty="0">
                <a:latin typeface="Segoe UI"/>
                <a:cs typeface="Segoe UI"/>
              </a:rPr>
              <a:t> </a:t>
            </a:r>
            <a:r>
              <a:rPr lang="en-GB" sz="1600" spc="15" dirty="0">
                <a:latin typeface="Segoe UI"/>
                <a:cs typeface="Segoe UI"/>
              </a:rPr>
              <a:t>cache</a:t>
            </a:r>
            <a:endParaRPr sz="1600" dirty="0">
              <a:latin typeface="Segoe UI"/>
              <a:cs typeface="Segoe UI"/>
            </a:endParaRPr>
          </a:p>
          <a:p>
            <a:pPr marL="101600">
              <a:lnSpc>
                <a:spcPct val="100000"/>
              </a:lnSpc>
              <a:spcBef>
                <a:spcPts val="680"/>
              </a:spcBef>
              <a:buClr>
                <a:srgbClr val="006FC0"/>
              </a:buClr>
              <a:buSzPct val="92727"/>
              <a:tabLst>
                <a:tab pos="274320" algn="l"/>
              </a:tabLst>
            </a:pPr>
            <a:r>
              <a:rPr sz="1600" spc="15" dirty="0">
                <a:latin typeface="Segoe UI"/>
                <a:cs typeface="Segoe UI"/>
              </a:rPr>
              <a:t>Physical</a:t>
            </a:r>
            <a:r>
              <a:rPr sz="1600" dirty="0">
                <a:latin typeface="Segoe UI"/>
                <a:cs typeface="Segoe UI"/>
              </a:rPr>
              <a:t> I/O</a:t>
            </a:r>
            <a:r>
              <a:rPr sz="1600" spc="80" dirty="0">
                <a:latin typeface="Segoe UI"/>
                <a:cs typeface="Segoe UI"/>
              </a:rPr>
              <a:t> </a:t>
            </a:r>
            <a:r>
              <a:rPr sz="1600" spc="10" dirty="0">
                <a:latin typeface="Segoe UI"/>
                <a:cs typeface="Segoe UI"/>
              </a:rPr>
              <a:t>–</a:t>
            </a:r>
            <a:r>
              <a:rPr sz="1600" spc="35" dirty="0">
                <a:latin typeface="Segoe UI"/>
                <a:cs typeface="Segoe UI"/>
              </a:rPr>
              <a:t> </a:t>
            </a:r>
            <a:r>
              <a:rPr sz="1600" spc="10" dirty="0">
                <a:latin typeface="Segoe UI"/>
                <a:cs typeface="Segoe UI"/>
              </a:rPr>
              <a:t>pages</a:t>
            </a:r>
            <a:r>
              <a:rPr sz="1600" spc="15" dirty="0">
                <a:latin typeface="Segoe UI"/>
                <a:cs typeface="Segoe UI"/>
              </a:rPr>
              <a:t> </a:t>
            </a:r>
            <a:r>
              <a:rPr sz="1600" spc="5" dirty="0">
                <a:latin typeface="Segoe UI"/>
                <a:cs typeface="Segoe UI"/>
              </a:rPr>
              <a:t>read</a:t>
            </a:r>
            <a:r>
              <a:rPr sz="1600" spc="75" dirty="0">
                <a:latin typeface="Segoe UI"/>
                <a:cs typeface="Segoe UI"/>
              </a:rPr>
              <a:t> </a:t>
            </a:r>
            <a:r>
              <a:rPr sz="1600" spc="25" dirty="0">
                <a:latin typeface="Segoe UI"/>
                <a:cs typeface="Segoe UI"/>
              </a:rPr>
              <a:t>from</a:t>
            </a:r>
            <a:r>
              <a:rPr sz="1600" dirty="0">
                <a:latin typeface="Segoe UI"/>
                <a:cs typeface="Segoe UI"/>
              </a:rPr>
              <a:t> </a:t>
            </a:r>
            <a:r>
              <a:rPr lang="en-GB" sz="1600" spc="10" dirty="0">
                <a:latin typeface="Segoe UI"/>
                <a:cs typeface="Segoe UI"/>
              </a:rPr>
              <a:t>disk</a:t>
            </a:r>
          </a:p>
          <a:p>
            <a:pPr marL="558800" indent="-457200">
              <a:lnSpc>
                <a:spcPct val="100000"/>
              </a:lnSpc>
              <a:spcBef>
                <a:spcPts val="680"/>
              </a:spcBef>
              <a:buClr>
                <a:srgbClr val="006FC0"/>
              </a:buClr>
              <a:buSzPct val="92727"/>
              <a:buFont typeface="Arial" panose="020B0604020202020204" pitchFamily="34" charset="0"/>
              <a:buChar char="•"/>
              <a:tabLst>
                <a:tab pos="274320" algn="l"/>
              </a:tabLst>
            </a:pPr>
            <a:endParaRPr lang="en-GB" sz="1600" spc="10" dirty="0">
              <a:latin typeface="Segoe UI"/>
              <a:cs typeface="Segoe UI"/>
            </a:endParaRPr>
          </a:p>
          <a:p>
            <a:pPr>
              <a:lnSpc>
                <a:spcPct val="150000"/>
              </a:lnSpc>
            </a:pPr>
            <a:r>
              <a:rPr lang="en-GB" sz="1600" b="0" i="0" u="none" strike="noStrike" baseline="0" dirty="0">
                <a:latin typeface="Segoe"/>
              </a:rPr>
              <a:t>Ultimately, all queries are answered entirely from cache and therefore, when performance tuning, logical reads is a good performance indicator, because it represents the total number of pages SQL Server has to read to answer the query. Logical reads can normally be reduced by effective indexing or rewriting of the query.</a:t>
            </a:r>
            <a:endParaRPr lang="fr-FR" sz="1600" b="0" i="0" u="none" strike="noStrike" baseline="0" dirty="0">
              <a:latin typeface="Segoe UI"/>
              <a:cs typeface="Segoe UI"/>
            </a:endParaRPr>
          </a:p>
          <a:p>
            <a:pPr>
              <a:lnSpc>
                <a:spcPct val="150000"/>
              </a:lnSpc>
            </a:pPr>
            <a:r>
              <a:rPr lang="en-GB" sz="1600" spc="10" dirty="0">
                <a:latin typeface="Segoe UI"/>
                <a:cs typeface="Segoe UI"/>
              </a:rPr>
              <a:t>Buffer cache hit ratio – percentage of pages read  from cache without having to be read from disk :</a:t>
            </a:r>
          </a:p>
          <a:p>
            <a:pPr marL="1016000" marR="5080" lvl="2">
              <a:spcBef>
                <a:spcPts val="600"/>
              </a:spcBef>
              <a:buClr>
                <a:srgbClr val="006FC0"/>
              </a:buClr>
              <a:buSzPct val="92727"/>
              <a:tabLst>
                <a:tab pos="274320" algn="l"/>
              </a:tabLst>
            </a:pPr>
            <a:r>
              <a:rPr lang="en-GB" sz="1600" b="0" i="0" u="none" strike="noStrike" baseline="0" dirty="0">
                <a:latin typeface="Segoe"/>
              </a:rPr>
              <a:t>((logical reads–physical reads)/logical reads) * 100</a:t>
            </a:r>
          </a:p>
          <a:p>
            <a:pPr marL="1016000" marR="5080" lvl="2">
              <a:spcBef>
                <a:spcPts val="600"/>
              </a:spcBef>
              <a:buClr>
                <a:srgbClr val="006FC0"/>
              </a:buClr>
              <a:buSzPct val="92727"/>
              <a:tabLst>
                <a:tab pos="274320" algn="l"/>
              </a:tabLst>
            </a:pPr>
            <a:endParaRPr lang="en-GB" sz="1600" b="0" i="0" u="none" strike="noStrike" baseline="0" dirty="0">
              <a:latin typeface="Segoe"/>
            </a:endParaRPr>
          </a:p>
          <a:p>
            <a:pPr algn="l">
              <a:lnSpc>
                <a:spcPct val="150000"/>
              </a:lnSpc>
            </a:pPr>
            <a:r>
              <a:rPr lang="en-GB" sz="1600" b="0" i="0" u="none" strike="noStrike" baseline="0" dirty="0">
                <a:latin typeface="Segoe"/>
              </a:rPr>
              <a:t>A SQL Server instance that is performing well will have a buffer cache hit ratio close to 100. The buffer cache hit ratio can be improved by making more</a:t>
            </a:r>
          </a:p>
          <a:p>
            <a:pPr algn="l">
              <a:lnSpc>
                <a:spcPct val="150000"/>
              </a:lnSpc>
            </a:pPr>
            <a:r>
              <a:rPr lang="en-GB" sz="1600" b="0" i="0" u="none" strike="noStrike" baseline="0" dirty="0">
                <a:latin typeface="Segoe"/>
              </a:rPr>
              <a:t>memory available to SQL Server.</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474584" cy="6490879"/>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65" dirty="0">
                <a:solidFill>
                  <a:srgbClr val="FFFFFF"/>
                </a:solidFill>
                <a:latin typeface="Segoe UI"/>
                <a:cs typeface="Segoe UI"/>
              </a:rPr>
              <a:t> </a:t>
            </a:r>
            <a:r>
              <a:rPr sz="2750" spc="5" dirty="0">
                <a:solidFill>
                  <a:srgbClr val="FFFFFF"/>
                </a:solidFill>
                <a:latin typeface="Segoe UI"/>
                <a:cs typeface="Segoe UI"/>
              </a:rPr>
              <a:t>1:</a:t>
            </a:r>
            <a:r>
              <a:rPr sz="2750" spc="-10" dirty="0">
                <a:solidFill>
                  <a:srgbClr val="FFFFFF"/>
                </a:solidFill>
                <a:latin typeface="Segoe UI"/>
                <a:cs typeface="Segoe UI"/>
              </a:rPr>
              <a:t> </a:t>
            </a:r>
            <a:r>
              <a:rPr sz="2750" spc="20" dirty="0">
                <a:solidFill>
                  <a:srgbClr val="FFFFFF"/>
                </a:solidFill>
                <a:latin typeface="Segoe UI"/>
                <a:cs typeface="Segoe UI"/>
              </a:rPr>
              <a:t>Database</a:t>
            </a:r>
            <a:r>
              <a:rPr sz="2750" spc="40" dirty="0">
                <a:solidFill>
                  <a:srgbClr val="FFFFFF"/>
                </a:solidFill>
                <a:latin typeface="Segoe UI"/>
                <a:cs typeface="Segoe UI"/>
              </a:rPr>
              <a:t> </a:t>
            </a:r>
            <a:r>
              <a:rPr sz="2750" spc="20" dirty="0">
                <a:solidFill>
                  <a:srgbClr val="FFFFFF"/>
                </a:solidFill>
                <a:latin typeface="Segoe UI"/>
                <a:cs typeface="Segoe UI"/>
              </a:rPr>
              <a:t>Structure</a:t>
            </a:r>
            <a:r>
              <a:rPr sz="2750" spc="-35" dirty="0">
                <a:solidFill>
                  <a:srgbClr val="FFFFFF"/>
                </a:solidFill>
                <a:latin typeface="Segoe UI"/>
                <a:cs typeface="Segoe UI"/>
              </a:rPr>
              <a:t> </a:t>
            </a:r>
            <a:r>
              <a:rPr sz="2750" spc="10" dirty="0">
                <a:solidFill>
                  <a:srgbClr val="FFFFFF"/>
                </a:solidFill>
                <a:latin typeface="Segoe UI"/>
                <a:cs typeface="Segoe UI"/>
              </a:rPr>
              <a:t>Internals</a:t>
            </a:r>
            <a:endParaRPr sz="2750" dirty="0">
              <a:latin typeface="Segoe UI"/>
              <a:cs typeface="Segoe UI"/>
            </a:endParaRPr>
          </a:p>
          <a:p>
            <a:pPr>
              <a:lnSpc>
                <a:spcPct val="100000"/>
              </a:lnSpc>
              <a:spcBef>
                <a:spcPts val="55"/>
              </a:spcBef>
            </a:pPr>
            <a:endParaRPr sz="2750" dirty="0">
              <a:latin typeface="Segoe UI"/>
              <a:cs typeface="Segoe UI"/>
            </a:endParaRPr>
          </a:p>
          <a:p>
            <a:pPr marL="184150" indent="-171450">
              <a:lnSpc>
                <a:spcPct val="150000"/>
              </a:lnSpc>
              <a:buClr>
                <a:srgbClr val="006FC0"/>
              </a:buClr>
              <a:buSzPct val="92727"/>
              <a:buFont typeface="Arial MT"/>
              <a:buChar char="•"/>
              <a:tabLst>
                <a:tab pos="184150" algn="l"/>
              </a:tabLst>
            </a:pPr>
            <a:r>
              <a:rPr sz="2750" spc="20" dirty="0">
                <a:latin typeface="Segoe UI"/>
                <a:cs typeface="Segoe UI"/>
              </a:rPr>
              <a:t>Database</a:t>
            </a:r>
            <a:r>
              <a:rPr sz="2750" spc="-55" dirty="0">
                <a:latin typeface="Segoe UI"/>
                <a:cs typeface="Segoe UI"/>
              </a:rPr>
              <a:t> </a:t>
            </a:r>
            <a:r>
              <a:rPr sz="2750" spc="20" dirty="0">
                <a:latin typeface="Segoe UI"/>
                <a:cs typeface="Segoe UI"/>
              </a:rPr>
              <a:t>Components</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5" dirty="0">
                <a:latin typeface="Segoe UI"/>
                <a:cs typeface="Segoe UI"/>
              </a:rPr>
              <a:t>File</a:t>
            </a:r>
            <a:r>
              <a:rPr sz="2750" spc="30" dirty="0">
                <a:latin typeface="Segoe UI"/>
                <a:cs typeface="Segoe UI"/>
              </a:rPr>
              <a:t> </a:t>
            </a:r>
            <a:r>
              <a:rPr sz="2750" spc="15" dirty="0">
                <a:latin typeface="Segoe UI"/>
                <a:cs typeface="Segoe UI"/>
              </a:rPr>
              <a:t>Groups</a:t>
            </a:r>
            <a:r>
              <a:rPr sz="2750" dirty="0">
                <a:latin typeface="Segoe UI"/>
                <a:cs typeface="Segoe UI"/>
              </a:rPr>
              <a:t> </a:t>
            </a:r>
            <a:r>
              <a:rPr sz="2750" spc="15" dirty="0">
                <a:latin typeface="Segoe UI"/>
                <a:cs typeface="Segoe UI"/>
              </a:rPr>
              <a:t>and</a:t>
            </a:r>
            <a:r>
              <a:rPr sz="2750" spc="70" dirty="0">
                <a:latin typeface="Segoe UI"/>
                <a:cs typeface="Segoe UI"/>
              </a:rPr>
              <a:t> </a:t>
            </a:r>
            <a:r>
              <a:rPr sz="2750" dirty="0">
                <a:latin typeface="Segoe UI"/>
                <a:cs typeface="Segoe UI"/>
              </a:rPr>
              <a:t>Files</a:t>
            </a:r>
          </a:p>
          <a:p>
            <a:pPr marL="184150" indent="-171450">
              <a:lnSpc>
                <a:spcPct val="150000"/>
              </a:lnSpc>
              <a:spcBef>
                <a:spcPts val="680"/>
              </a:spcBef>
              <a:buClr>
                <a:srgbClr val="006FC0"/>
              </a:buClr>
              <a:buSzPct val="92727"/>
              <a:buFont typeface="Arial MT"/>
              <a:buChar char="•"/>
              <a:tabLst>
                <a:tab pos="184150" algn="l"/>
              </a:tabLst>
            </a:pPr>
            <a:r>
              <a:rPr sz="2750" spc="20" dirty="0">
                <a:latin typeface="Segoe UI"/>
                <a:cs typeface="Segoe UI"/>
              </a:rPr>
              <a:t>Extents</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20" dirty="0">
                <a:latin typeface="Segoe UI"/>
                <a:cs typeface="Segoe UI"/>
              </a:rPr>
              <a:t>Page</a:t>
            </a:r>
            <a:r>
              <a:rPr sz="2750" spc="-40" dirty="0">
                <a:latin typeface="Segoe UI"/>
                <a:cs typeface="Segoe UI"/>
              </a:rPr>
              <a:t> </a:t>
            </a:r>
            <a:r>
              <a:rPr sz="2750" spc="20" dirty="0">
                <a:latin typeface="Segoe UI"/>
                <a:cs typeface="Segoe UI"/>
              </a:rPr>
              <a:t>Structure</a:t>
            </a:r>
            <a:r>
              <a:rPr sz="2750" spc="35" dirty="0">
                <a:latin typeface="Segoe UI"/>
                <a:cs typeface="Segoe UI"/>
              </a:rPr>
              <a:t> </a:t>
            </a:r>
            <a:r>
              <a:rPr sz="2750" spc="15" dirty="0">
                <a:latin typeface="Segoe UI"/>
                <a:cs typeface="Segoe UI"/>
              </a:rPr>
              <a:t>and</a:t>
            </a:r>
            <a:r>
              <a:rPr sz="2750" spc="10" dirty="0">
                <a:latin typeface="Segoe UI"/>
                <a:cs typeface="Segoe UI"/>
              </a:rPr>
              <a:t> </a:t>
            </a:r>
            <a:r>
              <a:rPr sz="2750" spc="20" dirty="0">
                <a:latin typeface="Segoe UI"/>
                <a:cs typeface="Segoe UI"/>
              </a:rPr>
              <a:t>Page</a:t>
            </a:r>
            <a:r>
              <a:rPr sz="2750" spc="35" dirty="0">
                <a:latin typeface="Segoe UI"/>
                <a:cs typeface="Segoe UI"/>
              </a:rPr>
              <a:t> </a:t>
            </a:r>
            <a:r>
              <a:rPr sz="2750" spc="5" dirty="0">
                <a:latin typeface="Segoe UI"/>
                <a:cs typeface="Segoe UI"/>
              </a:rPr>
              <a:t>Types</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10" dirty="0">
                <a:latin typeface="Segoe UI"/>
                <a:cs typeface="Segoe UI"/>
              </a:rPr>
              <a:t>Record</a:t>
            </a:r>
            <a:r>
              <a:rPr sz="2750" spc="70" dirty="0">
                <a:latin typeface="Segoe UI"/>
                <a:cs typeface="Segoe UI"/>
              </a:rPr>
              <a:t> </a:t>
            </a:r>
            <a:r>
              <a:rPr sz="2750" spc="20" dirty="0">
                <a:latin typeface="Segoe UI"/>
                <a:cs typeface="Segoe UI"/>
              </a:rPr>
              <a:t>Structure</a:t>
            </a:r>
            <a:r>
              <a:rPr sz="2750" spc="-45" dirty="0">
                <a:latin typeface="Segoe UI"/>
                <a:cs typeface="Segoe UI"/>
              </a:rPr>
              <a:t> </a:t>
            </a:r>
            <a:r>
              <a:rPr sz="2750" spc="15" dirty="0">
                <a:latin typeface="Segoe UI"/>
                <a:cs typeface="Segoe UI"/>
              </a:rPr>
              <a:t>and</a:t>
            </a:r>
            <a:r>
              <a:rPr sz="2750" spc="80" dirty="0">
                <a:latin typeface="Segoe UI"/>
                <a:cs typeface="Segoe UI"/>
              </a:rPr>
              <a:t> </a:t>
            </a:r>
            <a:r>
              <a:rPr sz="2750" spc="10" dirty="0">
                <a:latin typeface="Segoe UI"/>
                <a:cs typeface="Segoe UI"/>
              </a:rPr>
              <a:t>Record</a:t>
            </a:r>
            <a:r>
              <a:rPr sz="2750" spc="70" dirty="0">
                <a:latin typeface="Segoe UI"/>
                <a:cs typeface="Segoe UI"/>
              </a:rPr>
              <a:t> </a:t>
            </a:r>
            <a:r>
              <a:rPr sz="2750" spc="5" dirty="0">
                <a:latin typeface="Segoe UI"/>
                <a:cs typeface="Segoe UI"/>
              </a:rPr>
              <a:t>Types</a:t>
            </a:r>
            <a:endParaRPr sz="2750" dirty="0">
              <a:latin typeface="Segoe UI"/>
              <a:cs typeface="Segoe UI"/>
            </a:endParaRPr>
          </a:p>
          <a:p>
            <a:pPr marL="184150" indent="-171450">
              <a:lnSpc>
                <a:spcPct val="150000"/>
              </a:lnSpc>
              <a:spcBef>
                <a:spcPts val="605"/>
              </a:spcBef>
              <a:buClr>
                <a:srgbClr val="006FC0"/>
              </a:buClr>
              <a:buSzPct val="92727"/>
              <a:buFont typeface="Arial MT"/>
              <a:buChar char="•"/>
              <a:tabLst>
                <a:tab pos="184150" algn="l"/>
              </a:tabLst>
            </a:pPr>
            <a:r>
              <a:rPr sz="2750" spc="15" dirty="0">
                <a:latin typeface="Segoe UI"/>
                <a:cs typeface="Segoe UI"/>
              </a:rPr>
              <a:t>Allocation</a:t>
            </a:r>
            <a:r>
              <a:rPr sz="2750" dirty="0">
                <a:latin typeface="Segoe UI"/>
                <a:cs typeface="Segoe UI"/>
              </a:rPr>
              <a:t> </a:t>
            </a:r>
            <a:r>
              <a:rPr sz="2750" spc="15" dirty="0">
                <a:latin typeface="Segoe UI"/>
                <a:cs typeface="Segoe UI"/>
              </a:rPr>
              <a:t>Bitmaps and</a:t>
            </a:r>
            <a:r>
              <a:rPr sz="2750" spc="10" dirty="0">
                <a:latin typeface="Segoe UI"/>
                <a:cs typeface="Segoe UI"/>
              </a:rPr>
              <a:t> Special</a:t>
            </a:r>
            <a:r>
              <a:rPr sz="2750" spc="75" dirty="0">
                <a:latin typeface="Segoe UI"/>
                <a:cs typeface="Segoe UI"/>
              </a:rPr>
              <a:t> </a:t>
            </a:r>
            <a:r>
              <a:rPr sz="2750" spc="15" dirty="0">
                <a:latin typeface="Segoe UI"/>
                <a:cs typeface="Segoe UI"/>
              </a:rPr>
              <a:t>Pages</a:t>
            </a:r>
            <a:endParaRPr sz="2750" dirty="0">
              <a:latin typeface="Segoe UI"/>
              <a:cs typeface="Segoe UI"/>
            </a:endParaRPr>
          </a:p>
          <a:p>
            <a:pPr marL="184150" indent="-171450">
              <a:lnSpc>
                <a:spcPct val="150000"/>
              </a:lnSpc>
              <a:spcBef>
                <a:spcPts val="685"/>
              </a:spcBef>
              <a:buClr>
                <a:srgbClr val="006FC0"/>
              </a:buClr>
              <a:buSzPct val="92727"/>
              <a:buFont typeface="Arial MT"/>
              <a:buChar char="•"/>
              <a:tabLst>
                <a:tab pos="184150" algn="l"/>
              </a:tabLst>
            </a:pPr>
            <a:r>
              <a:rPr sz="2750" spc="20" dirty="0">
                <a:latin typeface="Segoe UI"/>
                <a:cs typeface="Segoe UI"/>
              </a:rPr>
              <a:t>Page</a:t>
            </a:r>
            <a:r>
              <a:rPr sz="2750" spc="-25" dirty="0">
                <a:latin typeface="Segoe UI"/>
                <a:cs typeface="Segoe UI"/>
              </a:rPr>
              <a:t> </a:t>
            </a:r>
            <a:r>
              <a:rPr sz="2750" spc="15" dirty="0">
                <a:latin typeface="Segoe UI"/>
                <a:cs typeface="Segoe UI"/>
              </a:rPr>
              <a:t>Allocation</a:t>
            </a:r>
            <a:r>
              <a:rPr sz="2750" spc="10" dirty="0">
                <a:latin typeface="Segoe UI"/>
                <a:cs typeface="Segoe UI"/>
              </a:rPr>
              <a:t> </a:t>
            </a:r>
            <a:r>
              <a:rPr sz="2750" spc="15" dirty="0">
                <a:latin typeface="Segoe UI"/>
                <a:cs typeface="Segoe UI"/>
              </a:rPr>
              <a:t>and</a:t>
            </a:r>
            <a:r>
              <a:rPr sz="2750" spc="90" dirty="0">
                <a:latin typeface="Segoe UI"/>
                <a:cs typeface="Segoe UI"/>
              </a:rPr>
              <a:t> </a:t>
            </a:r>
            <a:r>
              <a:rPr sz="2750" spc="15" dirty="0">
                <a:latin typeface="Segoe UI"/>
                <a:cs typeface="Segoe UI"/>
              </a:rPr>
              <a:t>Allocation</a:t>
            </a:r>
            <a:r>
              <a:rPr sz="2750" spc="-70" dirty="0">
                <a:latin typeface="Segoe UI"/>
                <a:cs typeface="Segoe UI"/>
              </a:rPr>
              <a:t> </a:t>
            </a:r>
            <a:r>
              <a:rPr sz="2750" spc="10" dirty="0">
                <a:latin typeface="Segoe UI"/>
                <a:cs typeface="Segoe UI"/>
              </a:rPr>
              <a:t>Units</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20" dirty="0">
                <a:latin typeface="Segoe UI"/>
                <a:cs typeface="Segoe UI"/>
              </a:rPr>
              <a:t>Demonstration:</a:t>
            </a:r>
            <a:r>
              <a:rPr sz="2750" spc="5" dirty="0">
                <a:latin typeface="Segoe UI"/>
                <a:cs typeface="Segoe UI"/>
              </a:rPr>
              <a:t> </a:t>
            </a:r>
            <a:r>
              <a:rPr sz="2750" spc="10" dirty="0">
                <a:latin typeface="Segoe UI"/>
                <a:cs typeface="Segoe UI"/>
              </a:rPr>
              <a:t>Analyzing</a:t>
            </a:r>
            <a:r>
              <a:rPr sz="2750" spc="95" dirty="0">
                <a:latin typeface="Segoe UI"/>
                <a:cs typeface="Segoe UI"/>
              </a:rPr>
              <a:t> </a:t>
            </a:r>
            <a:r>
              <a:rPr sz="2750" spc="25" dirty="0">
                <a:latin typeface="Segoe UI"/>
                <a:cs typeface="Segoe UI"/>
              </a:rPr>
              <a:t>Database</a:t>
            </a:r>
            <a:r>
              <a:rPr sz="2750" spc="-30" dirty="0">
                <a:latin typeface="Segoe UI"/>
                <a:cs typeface="Segoe UI"/>
              </a:rPr>
              <a:t> </a:t>
            </a:r>
            <a:r>
              <a:rPr sz="2750" spc="15" dirty="0">
                <a:latin typeface="Segoe UI"/>
                <a:cs typeface="Segoe UI"/>
              </a:rPr>
              <a:t>Structures</a:t>
            </a:r>
            <a:endParaRPr sz="2750" dirty="0">
              <a:latin typeface="Segoe UI"/>
              <a:cs typeface="Segoe U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919720" cy="197137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Physical</a:t>
            </a:r>
            <a:r>
              <a:rPr sz="2750" spc="-5" dirty="0">
                <a:solidFill>
                  <a:srgbClr val="FFFFFF"/>
                </a:solidFill>
                <a:latin typeface="Segoe UI"/>
                <a:cs typeface="Segoe UI"/>
              </a:rPr>
              <a:t> </a:t>
            </a:r>
            <a:r>
              <a:rPr sz="2750" dirty="0">
                <a:solidFill>
                  <a:srgbClr val="FFFFFF"/>
                </a:solidFill>
                <a:latin typeface="Segoe UI"/>
                <a:cs typeface="Segoe UI"/>
              </a:rPr>
              <a:t>I/O</a:t>
            </a:r>
            <a:r>
              <a:rPr sz="2750" spc="60" dirty="0">
                <a:solidFill>
                  <a:srgbClr val="FFFFFF"/>
                </a:solidFill>
                <a:latin typeface="Segoe UI"/>
                <a:cs typeface="Segoe UI"/>
              </a:rPr>
              <a:t> </a:t>
            </a:r>
            <a:r>
              <a:rPr sz="2750" spc="20" dirty="0">
                <a:solidFill>
                  <a:srgbClr val="FFFFFF"/>
                </a:solidFill>
                <a:latin typeface="Segoe UI"/>
                <a:cs typeface="Segoe UI"/>
              </a:rPr>
              <a:t>vs.</a:t>
            </a:r>
            <a:r>
              <a:rPr sz="2750" spc="-10" dirty="0">
                <a:solidFill>
                  <a:srgbClr val="FFFFFF"/>
                </a:solidFill>
                <a:latin typeface="Segoe UI"/>
                <a:cs typeface="Segoe UI"/>
              </a:rPr>
              <a:t> </a:t>
            </a:r>
            <a:r>
              <a:rPr sz="2750" spc="5" dirty="0">
                <a:solidFill>
                  <a:srgbClr val="FFFFFF"/>
                </a:solidFill>
                <a:latin typeface="Segoe UI"/>
                <a:cs typeface="Segoe UI"/>
              </a:rPr>
              <a:t>Logical</a:t>
            </a:r>
            <a:r>
              <a:rPr sz="2750" spc="60" dirty="0">
                <a:solidFill>
                  <a:srgbClr val="FFFFFF"/>
                </a:solidFill>
                <a:latin typeface="Segoe UI"/>
                <a:cs typeface="Segoe UI"/>
              </a:rPr>
              <a:t> </a:t>
            </a:r>
            <a:r>
              <a:rPr sz="2750" dirty="0">
                <a:solidFill>
                  <a:srgbClr val="FFFFFF"/>
                </a:solidFill>
                <a:latin typeface="Segoe UI"/>
                <a:cs typeface="Segoe UI"/>
              </a:rPr>
              <a:t>I/O</a:t>
            </a:r>
            <a:endParaRPr sz="2750" dirty="0">
              <a:latin typeface="Segoe UI"/>
              <a:cs typeface="Segoe UI"/>
            </a:endParaRPr>
          </a:p>
          <a:p>
            <a:pPr>
              <a:lnSpc>
                <a:spcPct val="100000"/>
              </a:lnSpc>
              <a:spcBef>
                <a:spcPts val="15"/>
              </a:spcBef>
            </a:pPr>
            <a:endParaRPr lang="fr-FR" sz="3050" dirty="0">
              <a:latin typeface="Segoe UI"/>
              <a:cs typeface="Segoe UI"/>
            </a:endParaRPr>
          </a:p>
          <a:p>
            <a:pPr algn="l">
              <a:lnSpc>
                <a:spcPct val="150000"/>
              </a:lnSpc>
            </a:pPr>
            <a:r>
              <a:rPr lang="en-GB" sz="1600" b="0" i="0" u="none" strike="noStrike" baseline="0" dirty="0">
                <a:latin typeface="Segoe"/>
              </a:rPr>
              <a:t>You can view physical and logical I/O stats using the DMV </a:t>
            </a:r>
            <a:r>
              <a:rPr lang="en-GB" sz="1600" b="1" i="0" u="none" strike="noStrike" baseline="0" dirty="0" err="1">
                <a:latin typeface="Segoe-Bold"/>
              </a:rPr>
              <a:t>sys.dm_exec_query_stats</a:t>
            </a:r>
            <a:r>
              <a:rPr lang="en-GB" sz="1600" b="1" i="0" u="none" strike="noStrike" baseline="0" dirty="0">
                <a:latin typeface="Segoe-Bold"/>
              </a:rPr>
              <a:t> </a:t>
            </a:r>
            <a:r>
              <a:rPr lang="en-GB" sz="1600" b="0" i="0" u="none" strike="noStrike" baseline="0" dirty="0">
                <a:latin typeface="Segoe"/>
              </a:rPr>
              <a:t>or by using the Transact-SQL command SET STATISTICS IO ON before issuing a query. SET STATISTICS IO ON will only return statistics for queries in the current session.</a:t>
            </a:r>
            <a:endParaRPr lang="en-GB" sz="1400" spc="10" dirty="0">
              <a:latin typeface="Segoe UI"/>
              <a:cs typeface="Segoe UI"/>
            </a:endParaRPr>
          </a:p>
        </p:txBody>
      </p:sp>
    </p:spTree>
    <p:extLst>
      <p:ext uri="{BB962C8B-B14F-4D97-AF65-F5344CB8AC3E}">
        <p14:creationId xmlns:p14="http://schemas.microsoft.com/office/powerpoint/2010/main" val="99076123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467860" cy="449580"/>
          </a:xfrm>
          <a:prstGeom prst="rect">
            <a:avLst/>
          </a:prstGeom>
        </p:spPr>
        <p:txBody>
          <a:bodyPr vert="horz" wrap="square" lIns="0" tIns="16510" rIns="0" bIns="0" rtlCol="0">
            <a:spAutoFit/>
          </a:bodyPr>
          <a:lstStyle/>
          <a:p>
            <a:pPr marL="12700">
              <a:lnSpc>
                <a:spcPct val="100000"/>
              </a:lnSpc>
              <a:spcBef>
                <a:spcPts val="130"/>
              </a:spcBef>
            </a:pPr>
            <a:r>
              <a:rPr spc="15" dirty="0"/>
              <a:t>Allocations</a:t>
            </a:r>
            <a:r>
              <a:rPr spc="-5" dirty="0"/>
              <a:t> </a:t>
            </a:r>
            <a:r>
              <a:rPr spc="20" dirty="0"/>
              <a:t>Within</a:t>
            </a:r>
            <a:r>
              <a:rPr spc="-10" dirty="0"/>
              <a:t> </a:t>
            </a:r>
            <a:r>
              <a:rPr spc="20" dirty="0"/>
              <a:t>Data</a:t>
            </a:r>
            <a:r>
              <a:rPr spc="-10" dirty="0"/>
              <a:t> </a:t>
            </a:r>
            <a:r>
              <a:rPr dirty="0"/>
              <a:t>Files</a:t>
            </a:r>
          </a:p>
        </p:txBody>
      </p:sp>
      <p:sp>
        <p:nvSpPr>
          <p:cNvPr id="3" name="object 3"/>
          <p:cNvSpPr txBox="1"/>
          <p:nvPr/>
        </p:nvSpPr>
        <p:spPr>
          <a:xfrm>
            <a:off x="448309" y="946848"/>
            <a:ext cx="8135620" cy="5499904"/>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If a file group contains only a single data file, then extent allocation is straightforward. For file groups with more than one data file, SQL Server uses a round robin proportional fill algorithm to allocate extents. The round robin algorithm means allocations are made in each data file, proportional to the amount of free space in each file. For example, if in a file group, file A has 80 MB free and file B has 20 MB free, and SQL Server needs to write 10 MB, 8 MB will be written to file A and 2 MB to file B, in an attempt to ensure both files will reach fill-up at the same time.</a:t>
            </a:r>
          </a:p>
          <a:p>
            <a:pPr algn="l">
              <a:lnSpc>
                <a:spcPct val="150000"/>
              </a:lnSpc>
            </a:pPr>
            <a:r>
              <a:rPr lang="en-GB" sz="1600" b="0" i="0" u="none" strike="noStrike" baseline="0" dirty="0">
                <a:latin typeface="Segoe"/>
              </a:rPr>
              <a:t>If auto growth is enabled, files are automatically expanded one at a time, again in a round robin way. For example, if the space in file f1 and file f2 is exhausted, file f1 is expanded first. Then, when file f1 is exhausted again, file f2 is expanded.</a:t>
            </a:r>
          </a:p>
          <a:p>
            <a:pPr algn="l">
              <a:lnSpc>
                <a:spcPct val="150000"/>
              </a:lnSpc>
            </a:pPr>
            <a:r>
              <a:rPr lang="en-GB" sz="1600" b="0" i="0" u="none" strike="noStrike" baseline="0" dirty="0">
                <a:latin typeface="Segoe"/>
              </a:rPr>
              <a:t>Data is striped evenly (proportional to available space in each file) across all the files until the free space in all files has been exhausted. If enabled, auto grow then starts and allocations are made to one file at a time. If the rate of auto growth is large, the allocations are made to one file until it fills up completely, resulting in uneven stripping/allocation and ultimate performance degradation.</a:t>
            </a:r>
            <a:endParaRPr sz="1600" dirty="0">
              <a:latin typeface="Segoe UI"/>
              <a:cs typeface="Segoe U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467860" cy="449580"/>
          </a:xfrm>
          <a:prstGeom prst="rect">
            <a:avLst/>
          </a:prstGeom>
        </p:spPr>
        <p:txBody>
          <a:bodyPr vert="horz" wrap="square" lIns="0" tIns="16510" rIns="0" bIns="0" rtlCol="0">
            <a:spAutoFit/>
          </a:bodyPr>
          <a:lstStyle/>
          <a:p>
            <a:pPr marL="12700">
              <a:lnSpc>
                <a:spcPct val="100000"/>
              </a:lnSpc>
              <a:spcBef>
                <a:spcPts val="130"/>
              </a:spcBef>
            </a:pPr>
            <a:r>
              <a:rPr spc="15" dirty="0"/>
              <a:t>Allocations</a:t>
            </a:r>
            <a:r>
              <a:rPr spc="-5" dirty="0"/>
              <a:t> </a:t>
            </a:r>
            <a:r>
              <a:rPr spc="20" dirty="0"/>
              <a:t>Within</a:t>
            </a:r>
            <a:r>
              <a:rPr spc="-10" dirty="0"/>
              <a:t> </a:t>
            </a:r>
            <a:r>
              <a:rPr spc="20" dirty="0"/>
              <a:t>Data</a:t>
            </a:r>
            <a:r>
              <a:rPr spc="-10" dirty="0"/>
              <a:t> </a:t>
            </a:r>
            <a:r>
              <a:rPr dirty="0"/>
              <a:t>Files</a:t>
            </a:r>
          </a:p>
        </p:txBody>
      </p:sp>
      <p:sp>
        <p:nvSpPr>
          <p:cNvPr id="3" name="object 3"/>
          <p:cNvSpPr txBox="1"/>
          <p:nvPr/>
        </p:nvSpPr>
        <p:spPr>
          <a:xfrm>
            <a:off x="448309" y="946848"/>
            <a:ext cx="8135620" cy="1806585"/>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Best practices to even out allocation within file groups include:</a:t>
            </a:r>
          </a:p>
          <a:p>
            <a:pPr marL="285750" indent="-285750" algn="l">
              <a:lnSpc>
                <a:spcPct val="150000"/>
              </a:lnSpc>
              <a:buFont typeface="Arial" panose="020B0604020202020204" pitchFamily="34" charset="0"/>
              <a:buChar char="•"/>
            </a:pPr>
            <a:r>
              <a:rPr lang="en-GB" sz="1600" b="0" i="0" u="none" strike="noStrike" baseline="0" dirty="0">
                <a:latin typeface="Segoe"/>
              </a:rPr>
              <a:t>Spreading the files within file groups across different disks.</a:t>
            </a:r>
          </a:p>
          <a:p>
            <a:pPr marL="285750" indent="-285750" algn="l">
              <a:lnSpc>
                <a:spcPct val="150000"/>
              </a:lnSpc>
              <a:buFont typeface="Arial" panose="020B0604020202020204" pitchFamily="34" charset="0"/>
              <a:buChar char="•"/>
            </a:pPr>
            <a:r>
              <a:rPr lang="en-GB" sz="1600" b="0" i="0" u="none" strike="noStrike" baseline="0" dirty="0">
                <a:latin typeface="Segoe"/>
              </a:rPr>
              <a:t>Initializing all files to be of the same size, to even out the data distribution among files.</a:t>
            </a:r>
          </a:p>
          <a:p>
            <a:pPr marL="285750" indent="-285750" algn="l">
              <a:lnSpc>
                <a:spcPct val="150000"/>
              </a:lnSpc>
              <a:buFont typeface="Arial" panose="020B0604020202020204" pitchFamily="34" charset="0"/>
              <a:buChar char="•"/>
            </a:pPr>
            <a:r>
              <a:rPr lang="en-GB" sz="1600" b="0" i="0" u="none" strike="noStrike" baseline="0" dirty="0">
                <a:latin typeface="Segoe"/>
              </a:rPr>
              <a:t>Enabling auto growth and setting it equal for all the files within a file group, so files auto grow equally, making for a more even distribution of data.</a:t>
            </a:r>
            <a:endParaRPr sz="1400" dirty="0">
              <a:latin typeface="Segoe UI"/>
              <a:cs typeface="Segoe UI"/>
            </a:endParaRPr>
          </a:p>
        </p:txBody>
      </p:sp>
    </p:spTree>
    <p:extLst>
      <p:ext uri="{BB962C8B-B14F-4D97-AF65-F5344CB8AC3E}">
        <p14:creationId xmlns:p14="http://schemas.microsoft.com/office/powerpoint/2010/main" val="71498217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033384" cy="5922519"/>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Instant</a:t>
            </a:r>
            <a:r>
              <a:rPr sz="2750" spc="5" dirty="0">
                <a:solidFill>
                  <a:srgbClr val="FFFFFF"/>
                </a:solidFill>
                <a:latin typeface="Segoe UI"/>
                <a:cs typeface="Segoe UI"/>
              </a:rPr>
              <a:t> File</a:t>
            </a:r>
            <a:r>
              <a:rPr sz="2750" spc="-50" dirty="0">
                <a:solidFill>
                  <a:srgbClr val="FFFFFF"/>
                </a:solidFill>
                <a:latin typeface="Segoe UI"/>
                <a:cs typeface="Segoe UI"/>
              </a:rPr>
              <a:t> </a:t>
            </a:r>
            <a:r>
              <a:rPr sz="2750" spc="15" dirty="0">
                <a:solidFill>
                  <a:srgbClr val="FFFFFF"/>
                </a:solidFill>
                <a:latin typeface="Segoe UI"/>
                <a:cs typeface="Segoe UI"/>
              </a:rPr>
              <a:t>Initialization</a:t>
            </a:r>
            <a:endParaRPr sz="2750" dirty="0">
              <a:latin typeface="Segoe UI"/>
              <a:cs typeface="Segoe UI"/>
            </a:endParaRPr>
          </a:p>
          <a:p>
            <a:pPr>
              <a:lnSpc>
                <a:spcPct val="100000"/>
              </a:lnSpc>
              <a:spcBef>
                <a:spcPts val="5"/>
              </a:spcBef>
            </a:pPr>
            <a:endParaRPr sz="3000" dirty="0">
              <a:latin typeface="Segoe UI"/>
              <a:cs typeface="Segoe UI"/>
            </a:endParaRPr>
          </a:p>
          <a:p>
            <a:pPr algn="l">
              <a:lnSpc>
                <a:spcPct val="150000"/>
              </a:lnSpc>
            </a:pPr>
            <a:r>
              <a:rPr lang="en-GB" sz="2000" b="0" i="0" u="none" strike="noStrike" baseline="0" dirty="0">
                <a:latin typeface="Segoe"/>
              </a:rPr>
              <a:t>Whenever space is allocated to a data or log file, SQL Server overwrites the existing data on disk by filling the allocated space with zeros. This zeroing out of allocated spaces occurs under the following </a:t>
            </a:r>
            <a:r>
              <a:rPr lang="fr-FR" sz="2000" b="0" i="0" u="none" strike="noStrike" baseline="0" dirty="0" err="1">
                <a:latin typeface="Segoe"/>
              </a:rPr>
              <a:t>operations</a:t>
            </a:r>
            <a:r>
              <a:rPr lang="fr-FR" sz="2000" b="0" i="0" u="none" strike="noStrike" baseline="0" dirty="0">
                <a:latin typeface="Segoe"/>
              </a:rPr>
              <a:t>:</a:t>
            </a:r>
          </a:p>
          <a:p>
            <a:pPr marL="342900" indent="-342900" algn="l">
              <a:lnSpc>
                <a:spcPct val="150000"/>
              </a:lnSpc>
              <a:buFont typeface="Arial" panose="020B0604020202020204" pitchFamily="34" charset="0"/>
              <a:buChar char="•"/>
            </a:pPr>
            <a:r>
              <a:rPr lang="fr-FR" sz="2000" b="0" i="0" u="none" strike="noStrike" baseline="0" dirty="0" err="1">
                <a:latin typeface="Segoe"/>
              </a:rPr>
              <a:t>Database</a:t>
            </a:r>
            <a:r>
              <a:rPr lang="fr-FR" sz="2000" b="0" i="0" u="none" strike="noStrike" baseline="0" dirty="0">
                <a:latin typeface="Segoe"/>
              </a:rPr>
              <a:t> </a:t>
            </a:r>
            <a:r>
              <a:rPr lang="fr-FR" sz="2000" b="0" i="0" u="none" strike="noStrike" baseline="0" dirty="0" err="1">
                <a:latin typeface="Segoe"/>
              </a:rPr>
              <a:t>creation</a:t>
            </a:r>
            <a:r>
              <a:rPr lang="fr-FR" sz="2000" b="0" i="0" u="none" strike="noStrike" baseline="0" dirty="0">
                <a:latin typeface="Segoe"/>
              </a:rPr>
              <a:t>.</a:t>
            </a:r>
          </a:p>
          <a:p>
            <a:pPr marL="342900" indent="-342900" algn="l">
              <a:lnSpc>
                <a:spcPct val="150000"/>
              </a:lnSpc>
              <a:buFont typeface="Arial" panose="020B0604020202020204" pitchFamily="34" charset="0"/>
              <a:buChar char="•"/>
            </a:pPr>
            <a:r>
              <a:rPr lang="en-GB" sz="2000" b="0" i="0" u="none" strike="noStrike" baseline="0" dirty="0">
                <a:latin typeface="Segoe"/>
              </a:rPr>
              <a:t>Adding new data or log file to existing </a:t>
            </a:r>
            <a:r>
              <a:rPr lang="fr-FR" sz="2000" b="0" i="0" u="none" strike="noStrike" baseline="0" dirty="0" err="1">
                <a:latin typeface="Segoe"/>
              </a:rPr>
              <a:t>database</a:t>
            </a:r>
            <a:r>
              <a:rPr lang="fr-FR" sz="2000" b="0" i="0" u="none" strike="noStrike" baseline="0" dirty="0">
                <a:latin typeface="Segoe"/>
              </a:rPr>
              <a:t>.</a:t>
            </a:r>
          </a:p>
          <a:p>
            <a:pPr marL="342900" indent="-342900" algn="l">
              <a:lnSpc>
                <a:spcPct val="150000"/>
              </a:lnSpc>
              <a:buFont typeface="Arial" panose="020B0604020202020204" pitchFamily="34" charset="0"/>
              <a:buChar char="•"/>
            </a:pPr>
            <a:r>
              <a:rPr lang="en-GB" sz="2000" b="0" i="0" u="none" strike="noStrike" baseline="0" dirty="0">
                <a:latin typeface="Segoe"/>
              </a:rPr>
              <a:t>Increasing the size of existing database files, </a:t>
            </a:r>
            <a:r>
              <a:rPr lang="fr-FR" sz="2000" b="0" i="0" u="none" strike="noStrike" baseline="0" dirty="0" err="1">
                <a:latin typeface="Segoe"/>
              </a:rPr>
              <a:t>including</a:t>
            </a:r>
            <a:r>
              <a:rPr lang="fr-FR" sz="2000" b="0" i="0" u="none" strike="noStrike" baseline="0" dirty="0">
                <a:latin typeface="Segoe"/>
              </a:rPr>
              <a:t> auto </a:t>
            </a:r>
            <a:r>
              <a:rPr lang="fr-FR" sz="2000" b="0" i="0" u="none" strike="noStrike" baseline="0" dirty="0" err="1">
                <a:latin typeface="Segoe"/>
              </a:rPr>
              <a:t>grow</a:t>
            </a:r>
            <a:r>
              <a:rPr lang="fr-FR" sz="2000" b="0" i="0" u="none" strike="noStrike" baseline="0" dirty="0">
                <a:latin typeface="Segoe"/>
              </a:rPr>
              <a:t> </a:t>
            </a:r>
            <a:r>
              <a:rPr lang="fr-FR" sz="2000" b="0" i="0" u="none" strike="noStrike" baseline="0" dirty="0" err="1">
                <a:latin typeface="Segoe"/>
              </a:rPr>
              <a:t>operations</a:t>
            </a:r>
            <a:r>
              <a:rPr lang="fr-FR" sz="2000" b="0" i="0" u="none" strike="noStrike" baseline="0" dirty="0">
                <a:latin typeface="Segoe"/>
              </a:rPr>
              <a:t>.</a:t>
            </a:r>
          </a:p>
          <a:p>
            <a:pPr marL="342900" indent="-342900" algn="l">
              <a:lnSpc>
                <a:spcPct val="150000"/>
              </a:lnSpc>
              <a:buFont typeface="Arial" panose="020B0604020202020204" pitchFamily="34" charset="0"/>
              <a:buChar char="•"/>
            </a:pPr>
            <a:r>
              <a:rPr lang="en-GB" sz="2000" b="0" i="0" u="none" strike="noStrike" baseline="0" dirty="0">
                <a:latin typeface="Segoe"/>
              </a:rPr>
              <a:t>Restoring a database or file group.</a:t>
            </a:r>
          </a:p>
          <a:p>
            <a:pPr algn="l">
              <a:lnSpc>
                <a:spcPct val="150000"/>
              </a:lnSpc>
            </a:pPr>
            <a:endParaRPr lang="en-GB" sz="2000" b="0" i="0" u="none" strike="noStrike" baseline="0" dirty="0">
              <a:latin typeface="Segoe"/>
            </a:endParaRPr>
          </a:p>
          <a:p>
            <a:pPr algn="l">
              <a:lnSpc>
                <a:spcPct val="150000"/>
              </a:lnSpc>
            </a:pPr>
            <a:r>
              <a:rPr lang="en-GB" sz="2000" b="0" i="0" u="none" strike="noStrike" baseline="0" dirty="0">
                <a:latin typeface="Segoe"/>
              </a:rPr>
              <a:t>The zeroing is a time-consuming process that causes a delay in space allocation, resulting in reduced </a:t>
            </a:r>
            <a:r>
              <a:rPr lang="fr-FR" sz="2000" b="0" i="0" u="none" strike="noStrike" baseline="0" dirty="0">
                <a:latin typeface="Segoe"/>
              </a:rPr>
              <a:t>performance.</a:t>
            </a:r>
            <a:endParaRPr sz="2800" dirty="0">
              <a:latin typeface="Segoe UI"/>
              <a:cs typeface="Segoe U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033384" cy="3441007"/>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Instant</a:t>
            </a:r>
            <a:r>
              <a:rPr sz="2750" spc="5" dirty="0">
                <a:solidFill>
                  <a:srgbClr val="FFFFFF"/>
                </a:solidFill>
                <a:latin typeface="Segoe UI"/>
                <a:cs typeface="Segoe UI"/>
              </a:rPr>
              <a:t> File</a:t>
            </a:r>
            <a:r>
              <a:rPr sz="2750" spc="-50" dirty="0">
                <a:solidFill>
                  <a:srgbClr val="FFFFFF"/>
                </a:solidFill>
                <a:latin typeface="Segoe UI"/>
                <a:cs typeface="Segoe UI"/>
              </a:rPr>
              <a:t> </a:t>
            </a:r>
            <a:r>
              <a:rPr sz="2750" spc="15" dirty="0">
                <a:solidFill>
                  <a:srgbClr val="FFFFFF"/>
                </a:solidFill>
                <a:latin typeface="Segoe UI"/>
                <a:cs typeface="Segoe UI"/>
              </a:rPr>
              <a:t>Initialization</a:t>
            </a:r>
            <a:endParaRPr sz="2750" dirty="0">
              <a:latin typeface="Segoe UI"/>
              <a:cs typeface="Segoe UI"/>
            </a:endParaRPr>
          </a:p>
          <a:p>
            <a:pPr>
              <a:lnSpc>
                <a:spcPct val="100000"/>
              </a:lnSpc>
              <a:spcBef>
                <a:spcPts val="5"/>
              </a:spcBef>
            </a:pPr>
            <a:endParaRPr sz="3000" dirty="0">
              <a:latin typeface="Segoe UI"/>
              <a:cs typeface="Segoe UI"/>
            </a:endParaRPr>
          </a:p>
          <a:p>
            <a:pPr algn="l">
              <a:lnSpc>
                <a:spcPct val="150000"/>
              </a:lnSpc>
            </a:pPr>
            <a:r>
              <a:rPr lang="en-GB" sz="1600" b="0" i="0" u="none" strike="noStrike" baseline="0" dirty="0">
                <a:latin typeface="Segoe"/>
              </a:rPr>
              <a:t>Instant file initialization is a feature of SQL Server that allows file allocation requests to skip the zeroing process on initialization. Skipping the zeroing process speeds up the data file space allocation by calling the </a:t>
            </a:r>
            <a:r>
              <a:rPr lang="en-GB" sz="1600" b="1" i="0" u="none" strike="noStrike" baseline="0" dirty="0" err="1">
                <a:latin typeface="Segoe-Bold"/>
              </a:rPr>
              <a:t>SetFileValidData</a:t>
            </a:r>
            <a:r>
              <a:rPr lang="en-GB" sz="1600" b="1" i="0" u="none" strike="noStrike" baseline="0" dirty="0">
                <a:latin typeface="Segoe-Bold"/>
              </a:rPr>
              <a:t> </a:t>
            </a:r>
            <a:r>
              <a:rPr lang="en-GB" sz="1600" b="0" i="0" u="none" strike="noStrike" baseline="0" dirty="0">
                <a:latin typeface="Segoe"/>
              </a:rPr>
              <a:t>windows function. The </a:t>
            </a:r>
            <a:r>
              <a:rPr lang="en-GB" sz="1600" b="1" i="0" u="none" strike="noStrike" baseline="0" dirty="0" err="1">
                <a:latin typeface="Segoe-Bold"/>
              </a:rPr>
              <a:t>SetFileValidData</a:t>
            </a:r>
            <a:r>
              <a:rPr lang="en-GB" sz="1600" b="1" i="0" u="none" strike="noStrike" baseline="0" dirty="0">
                <a:latin typeface="Segoe-Bold"/>
              </a:rPr>
              <a:t> </a:t>
            </a:r>
            <a:r>
              <a:rPr lang="en-GB" sz="1600" b="0" i="0" u="none" strike="noStrike" baseline="0" dirty="0">
                <a:latin typeface="Segoe"/>
              </a:rPr>
              <a:t>function skips zeroing when writing </a:t>
            </a:r>
            <a:r>
              <a:rPr lang="en-GB" sz="1600" b="0" i="0" u="none" strike="noStrike" baseline="0" dirty="0" err="1">
                <a:latin typeface="Segoe"/>
              </a:rPr>
              <a:t>nonsequentially</a:t>
            </a:r>
            <a:r>
              <a:rPr lang="en-GB" sz="1600" b="0" i="0" u="none" strike="noStrike" baseline="0" dirty="0">
                <a:latin typeface="Segoe"/>
              </a:rPr>
              <a:t> to a file and marks the data in the file as valid. Data files are therefore initialized instantly, resulting in increased performance and reduced I/O. The </a:t>
            </a:r>
            <a:r>
              <a:rPr lang="en-GB" sz="1600" b="1" i="0" u="none" strike="noStrike" baseline="0" dirty="0" err="1">
                <a:latin typeface="Segoe-Bold"/>
              </a:rPr>
              <a:t>SetFileValidData</a:t>
            </a:r>
            <a:r>
              <a:rPr lang="en-GB" sz="1600" b="1" i="0" u="none" strike="noStrike" baseline="0" dirty="0">
                <a:latin typeface="Segoe-Bold"/>
              </a:rPr>
              <a:t> </a:t>
            </a:r>
            <a:r>
              <a:rPr lang="en-GB" sz="1600" b="0" i="0" u="none" strike="noStrike" baseline="0" dirty="0">
                <a:latin typeface="Segoe"/>
              </a:rPr>
              <a:t>function only benefits data file creation; it has no impact on the performance of transaction log file creation.</a:t>
            </a:r>
            <a:endParaRPr sz="2400" dirty="0">
              <a:latin typeface="Segoe UI"/>
              <a:cs typeface="Segoe UI"/>
            </a:endParaRPr>
          </a:p>
        </p:txBody>
      </p:sp>
    </p:spTree>
    <p:extLst>
      <p:ext uri="{BB962C8B-B14F-4D97-AF65-F5344CB8AC3E}">
        <p14:creationId xmlns:p14="http://schemas.microsoft.com/office/powerpoint/2010/main" val="62218412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330065" cy="449580"/>
          </a:xfrm>
          <a:prstGeom prst="rect">
            <a:avLst/>
          </a:prstGeom>
        </p:spPr>
        <p:txBody>
          <a:bodyPr vert="horz" wrap="square" lIns="0" tIns="16510" rIns="0" bIns="0" rtlCol="0">
            <a:spAutoFit/>
          </a:bodyPr>
          <a:lstStyle/>
          <a:p>
            <a:pPr marL="12700">
              <a:lnSpc>
                <a:spcPct val="100000"/>
              </a:lnSpc>
              <a:spcBef>
                <a:spcPts val="130"/>
              </a:spcBef>
            </a:pPr>
            <a:r>
              <a:rPr spc="20" dirty="0"/>
              <a:t>Auto</a:t>
            </a:r>
            <a:r>
              <a:rPr dirty="0"/>
              <a:t> </a:t>
            </a:r>
            <a:r>
              <a:rPr spc="15" dirty="0"/>
              <a:t>Grow</a:t>
            </a:r>
            <a:r>
              <a:rPr spc="-10" dirty="0"/>
              <a:t> </a:t>
            </a:r>
            <a:r>
              <a:rPr spc="15" dirty="0"/>
              <a:t>and</a:t>
            </a:r>
            <a:r>
              <a:rPr spc="65" dirty="0"/>
              <a:t> </a:t>
            </a:r>
            <a:r>
              <a:rPr spc="20" dirty="0"/>
              <a:t>Auto</a:t>
            </a:r>
            <a:r>
              <a:rPr dirty="0"/>
              <a:t> </a:t>
            </a:r>
            <a:r>
              <a:rPr spc="15" dirty="0"/>
              <a:t>Shrink</a:t>
            </a:r>
          </a:p>
        </p:txBody>
      </p:sp>
      <p:sp>
        <p:nvSpPr>
          <p:cNvPr id="3" name="object 3"/>
          <p:cNvSpPr txBox="1"/>
          <p:nvPr/>
        </p:nvSpPr>
        <p:spPr>
          <a:xfrm>
            <a:off x="538162" y="889519"/>
            <a:ext cx="7414259" cy="3055003"/>
          </a:xfrm>
          <a:prstGeom prst="rect">
            <a:avLst/>
          </a:prstGeom>
        </p:spPr>
        <p:txBody>
          <a:bodyPr vert="horz" wrap="square" lIns="0" tIns="99060" rIns="0" bIns="0" rtlCol="0">
            <a:spAutoFit/>
          </a:bodyPr>
          <a:lstStyle/>
          <a:p>
            <a:pPr algn="l">
              <a:lnSpc>
                <a:spcPct val="150000"/>
              </a:lnSpc>
            </a:pPr>
            <a:r>
              <a:rPr lang="fr-FR" sz="1800" b="1" i="0" u="none" strike="noStrike" baseline="0" dirty="0">
                <a:latin typeface="Segoe-Bold"/>
              </a:rPr>
              <a:t>Auto </a:t>
            </a:r>
            <a:r>
              <a:rPr lang="fr-FR" sz="1800" b="1" i="0" u="none" strike="noStrike" baseline="0" dirty="0" err="1">
                <a:latin typeface="Segoe-Bold"/>
              </a:rPr>
              <a:t>Grow</a:t>
            </a:r>
            <a:endParaRPr lang="fr-FR" sz="1800" b="1" i="0" u="none" strike="noStrike" baseline="0" dirty="0">
              <a:latin typeface="Segoe-Bold"/>
            </a:endParaRPr>
          </a:p>
          <a:p>
            <a:pPr algn="l">
              <a:lnSpc>
                <a:spcPct val="150000"/>
              </a:lnSpc>
            </a:pPr>
            <a:r>
              <a:rPr lang="en-GB" sz="1600" b="0" i="0" u="none" strike="noStrike" baseline="0" dirty="0">
                <a:latin typeface="Segoe"/>
              </a:rPr>
              <a:t>The auto grow file property automatically increases the file size by a specified limit when free space in the file becomes low. File growth can be specified as a percentage of current file size or a fixed amount. The percentage based file growth means that the auto growth gets bigger as the file size increases. This can result in performance issues if instant file initialization is disabled. Because instant file initialization is not supported for transaction log files, it is recommended that auto growth is set to a fixed amount for log files.</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330065" cy="449580"/>
          </a:xfrm>
          <a:prstGeom prst="rect">
            <a:avLst/>
          </a:prstGeom>
        </p:spPr>
        <p:txBody>
          <a:bodyPr vert="horz" wrap="square" lIns="0" tIns="16510" rIns="0" bIns="0" rtlCol="0">
            <a:spAutoFit/>
          </a:bodyPr>
          <a:lstStyle/>
          <a:p>
            <a:pPr marL="12700">
              <a:lnSpc>
                <a:spcPct val="100000"/>
              </a:lnSpc>
              <a:spcBef>
                <a:spcPts val="130"/>
              </a:spcBef>
            </a:pPr>
            <a:r>
              <a:rPr spc="20" dirty="0"/>
              <a:t>Auto</a:t>
            </a:r>
            <a:r>
              <a:rPr dirty="0"/>
              <a:t> </a:t>
            </a:r>
            <a:r>
              <a:rPr spc="15" dirty="0"/>
              <a:t>Grow</a:t>
            </a:r>
            <a:r>
              <a:rPr spc="-10" dirty="0"/>
              <a:t> </a:t>
            </a:r>
            <a:r>
              <a:rPr spc="15" dirty="0"/>
              <a:t>and</a:t>
            </a:r>
            <a:r>
              <a:rPr spc="65" dirty="0"/>
              <a:t> </a:t>
            </a:r>
            <a:r>
              <a:rPr spc="20" dirty="0"/>
              <a:t>Auto</a:t>
            </a:r>
            <a:r>
              <a:rPr dirty="0"/>
              <a:t> </a:t>
            </a:r>
            <a:r>
              <a:rPr spc="15" dirty="0"/>
              <a:t>Shrink</a:t>
            </a:r>
          </a:p>
        </p:txBody>
      </p:sp>
      <p:sp>
        <p:nvSpPr>
          <p:cNvPr id="3" name="object 3"/>
          <p:cNvSpPr txBox="1"/>
          <p:nvPr/>
        </p:nvSpPr>
        <p:spPr>
          <a:xfrm>
            <a:off x="538162" y="889519"/>
            <a:ext cx="7414259" cy="3747501"/>
          </a:xfrm>
          <a:prstGeom prst="rect">
            <a:avLst/>
          </a:prstGeom>
        </p:spPr>
        <p:txBody>
          <a:bodyPr vert="horz" wrap="square" lIns="0" tIns="99060" rIns="0" bIns="0" rtlCol="0">
            <a:spAutoFit/>
          </a:bodyPr>
          <a:lstStyle/>
          <a:p>
            <a:pPr algn="l">
              <a:lnSpc>
                <a:spcPct val="150000"/>
              </a:lnSpc>
            </a:pPr>
            <a:r>
              <a:rPr lang="en-GB" sz="1600" b="0" i="0" u="none" strike="noStrike" baseline="0" dirty="0">
                <a:latin typeface="Segoe"/>
              </a:rPr>
              <a:t>Some best practices related to auto growth are as follows:</a:t>
            </a:r>
          </a:p>
          <a:p>
            <a:pPr marL="285750" indent="-285750" algn="l">
              <a:lnSpc>
                <a:spcPct val="150000"/>
              </a:lnSpc>
              <a:buFont typeface="Arial" panose="020B0604020202020204" pitchFamily="34" charset="0"/>
              <a:buChar char="•"/>
            </a:pPr>
            <a:r>
              <a:rPr lang="en-GB" sz="1600" b="0" i="0" u="none" strike="noStrike" baseline="0" dirty="0">
                <a:latin typeface="Segoe"/>
              </a:rPr>
              <a:t>Auto growth should always be used as a contingency plan for unexpected growth. It should not be used to manage file growth on a day-to-day basis.</a:t>
            </a:r>
          </a:p>
          <a:p>
            <a:pPr marL="285750" indent="-285750" algn="l">
              <a:lnSpc>
                <a:spcPct val="150000"/>
              </a:lnSpc>
              <a:buFont typeface="Arial" panose="020B0604020202020204" pitchFamily="34" charset="0"/>
              <a:buChar char="•"/>
            </a:pPr>
            <a:r>
              <a:rPr lang="en-GB" sz="1600" b="0" i="0" u="none" strike="noStrike" baseline="0" dirty="0">
                <a:latin typeface="Segoe"/>
              </a:rPr>
              <a:t>Use alerts to monitor file size and increase file size proactively to avoid fragmentation.</a:t>
            </a:r>
          </a:p>
          <a:p>
            <a:pPr marL="285750" indent="-285750" algn="l">
              <a:lnSpc>
                <a:spcPct val="150000"/>
              </a:lnSpc>
              <a:buFont typeface="Arial" panose="020B0604020202020204" pitchFamily="34" charset="0"/>
              <a:buChar char="•"/>
            </a:pPr>
            <a:r>
              <a:rPr lang="en-GB" sz="1600" dirty="0">
                <a:latin typeface="Segoe"/>
              </a:rPr>
              <a:t>T</a:t>
            </a:r>
            <a:r>
              <a:rPr lang="en-GB" sz="1600" b="0" i="0" u="none" strike="noStrike" baseline="0" dirty="0">
                <a:latin typeface="Segoe"/>
              </a:rPr>
              <a:t>he auto growth size should be large enough to avoid performance issues resulting from file initialization. The exact value to auto growth value depends on many factors; however, a general rule of thumb is to set auto growth to one eighth of the file size.</a:t>
            </a:r>
          </a:p>
          <a:p>
            <a:pPr marL="285750" indent="-285750" algn="l">
              <a:lnSpc>
                <a:spcPct val="150000"/>
              </a:lnSpc>
              <a:buFont typeface="Arial" panose="020B0604020202020204" pitchFamily="34" charset="0"/>
              <a:buChar char="•"/>
            </a:pPr>
            <a:r>
              <a:rPr lang="en-GB" sz="1600" b="0" i="0" u="none" strike="noStrike" baseline="0" dirty="0">
                <a:latin typeface="Segoe"/>
              </a:rPr>
              <a:t>Keeping the transaction sizes small will prevent unplanned file growth.</a:t>
            </a:r>
            <a:endParaRPr sz="1600" dirty="0">
              <a:latin typeface="Segoe UI"/>
              <a:cs typeface="Segoe UI"/>
            </a:endParaRPr>
          </a:p>
        </p:txBody>
      </p:sp>
    </p:spTree>
    <p:extLst>
      <p:ext uri="{BB962C8B-B14F-4D97-AF65-F5344CB8AC3E}">
        <p14:creationId xmlns:p14="http://schemas.microsoft.com/office/powerpoint/2010/main" val="426206397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330065" cy="449580"/>
          </a:xfrm>
          <a:prstGeom prst="rect">
            <a:avLst/>
          </a:prstGeom>
        </p:spPr>
        <p:txBody>
          <a:bodyPr vert="horz" wrap="square" lIns="0" tIns="16510" rIns="0" bIns="0" rtlCol="0">
            <a:spAutoFit/>
          </a:bodyPr>
          <a:lstStyle/>
          <a:p>
            <a:pPr marL="12700">
              <a:lnSpc>
                <a:spcPct val="100000"/>
              </a:lnSpc>
              <a:spcBef>
                <a:spcPts val="130"/>
              </a:spcBef>
            </a:pPr>
            <a:r>
              <a:rPr spc="20" dirty="0"/>
              <a:t>Auto</a:t>
            </a:r>
            <a:r>
              <a:rPr dirty="0"/>
              <a:t> </a:t>
            </a:r>
            <a:r>
              <a:rPr spc="15" dirty="0"/>
              <a:t>Grow</a:t>
            </a:r>
            <a:r>
              <a:rPr spc="-10" dirty="0"/>
              <a:t> </a:t>
            </a:r>
            <a:r>
              <a:rPr spc="15" dirty="0"/>
              <a:t>and</a:t>
            </a:r>
            <a:r>
              <a:rPr spc="65" dirty="0"/>
              <a:t> </a:t>
            </a:r>
            <a:r>
              <a:rPr spc="20" dirty="0"/>
              <a:t>Auto</a:t>
            </a:r>
            <a:r>
              <a:rPr dirty="0"/>
              <a:t> </a:t>
            </a:r>
            <a:r>
              <a:rPr spc="15" dirty="0"/>
              <a:t>Shrink</a:t>
            </a:r>
          </a:p>
        </p:txBody>
      </p:sp>
      <p:sp>
        <p:nvSpPr>
          <p:cNvPr id="3" name="object 3"/>
          <p:cNvSpPr txBox="1"/>
          <p:nvPr/>
        </p:nvSpPr>
        <p:spPr>
          <a:xfrm>
            <a:off x="538162" y="889519"/>
            <a:ext cx="7414259" cy="4116833"/>
          </a:xfrm>
          <a:prstGeom prst="rect">
            <a:avLst/>
          </a:prstGeom>
        </p:spPr>
        <p:txBody>
          <a:bodyPr vert="horz" wrap="square" lIns="0" tIns="99060" rIns="0" bIns="0" rtlCol="0">
            <a:spAutoFit/>
          </a:bodyPr>
          <a:lstStyle/>
          <a:p>
            <a:pPr algn="l">
              <a:lnSpc>
                <a:spcPct val="150000"/>
              </a:lnSpc>
            </a:pPr>
            <a:r>
              <a:rPr lang="en-GB" sz="1600" b="0" i="0" u="none" strike="noStrike" baseline="0" dirty="0">
                <a:latin typeface="Segoe"/>
              </a:rPr>
              <a:t>You can use the </a:t>
            </a:r>
            <a:r>
              <a:rPr lang="en-GB" sz="1600" b="1" i="0" u="none" strike="noStrike" baseline="0" dirty="0" err="1">
                <a:latin typeface="Segoe-Bold"/>
              </a:rPr>
              <a:t>sys.database_files</a:t>
            </a:r>
            <a:r>
              <a:rPr lang="en-GB" sz="1600" b="1" i="0" u="none" strike="noStrike" baseline="0" dirty="0">
                <a:latin typeface="Segoe-Bold"/>
              </a:rPr>
              <a:t> </a:t>
            </a:r>
            <a:r>
              <a:rPr lang="en-GB" sz="1600" b="0" i="0" u="none" strike="noStrike" baseline="0" dirty="0">
                <a:latin typeface="Segoe"/>
              </a:rPr>
              <a:t>system view to return the max file size and auto growth values.</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Configure the auto growth option by using any one of the following methods:</a:t>
            </a:r>
          </a:p>
          <a:p>
            <a:pPr marL="285750" indent="-285750" algn="l">
              <a:lnSpc>
                <a:spcPct val="150000"/>
              </a:lnSpc>
              <a:buFont typeface="Arial" panose="020B0604020202020204" pitchFamily="34" charset="0"/>
              <a:buChar char="•"/>
            </a:pPr>
            <a:r>
              <a:rPr lang="fr-FR" sz="1600" b="0" i="0" u="none" strike="noStrike" baseline="0" dirty="0">
                <a:latin typeface="Segoe"/>
              </a:rPr>
              <a:t>ALTER DATABASE </a:t>
            </a:r>
            <a:r>
              <a:rPr lang="fr-FR" sz="1600" b="0" i="0" u="none" strike="noStrike" baseline="0" dirty="0" err="1">
                <a:latin typeface="Segoe"/>
              </a:rPr>
              <a:t>Transact</a:t>
            </a:r>
            <a:r>
              <a:rPr lang="fr-FR" sz="1600" b="0" i="0" u="none" strike="noStrike" baseline="0" dirty="0">
                <a:latin typeface="Segoe"/>
              </a:rPr>
              <a:t>-SQL </a:t>
            </a:r>
            <a:r>
              <a:rPr lang="fr-FR" sz="1600" b="0" i="0" u="none" strike="noStrike" baseline="0" dirty="0" err="1">
                <a:latin typeface="Segoe"/>
              </a:rPr>
              <a:t>statement</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a:latin typeface="Segoe"/>
              </a:rPr>
              <a:t>SQL Server Management Studio.</a:t>
            </a:r>
          </a:p>
          <a:p>
            <a:pPr marL="285750" indent="-285750" algn="l">
              <a:lnSpc>
                <a:spcPct val="150000"/>
              </a:lnSpc>
              <a:buFont typeface="Arial" panose="020B0604020202020204" pitchFamily="34" charset="0"/>
              <a:buChar char="•"/>
            </a:pPr>
            <a:r>
              <a:rPr lang="fr-FR" sz="1600" b="1" i="0" u="none" strike="noStrike" baseline="0" dirty="0" err="1">
                <a:latin typeface="Segoe-Bold"/>
              </a:rPr>
              <a:t>sp_dboption</a:t>
            </a:r>
            <a:r>
              <a:rPr lang="fr-FR" sz="1600" b="1" i="0" u="none" strike="noStrike" baseline="0" dirty="0">
                <a:latin typeface="Segoe-Bold"/>
              </a:rPr>
              <a:t> </a:t>
            </a:r>
            <a:r>
              <a:rPr lang="fr-FR" sz="1600" b="0" i="0" u="none" strike="noStrike" baseline="0" dirty="0" err="1">
                <a:latin typeface="Segoe"/>
              </a:rPr>
              <a:t>stored</a:t>
            </a:r>
            <a:r>
              <a:rPr lang="fr-FR" sz="1600" b="0" i="0" u="none" strike="noStrike" baseline="0" dirty="0">
                <a:latin typeface="Segoe"/>
              </a:rPr>
              <a:t> </a:t>
            </a:r>
            <a:r>
              <a:rPr lang="fr-FR" sz="1600" b="0" i="0" u="none" strike="noStrike" baseline="0" dirty="0" err="1">
                <a:latin typeface="Segoe"/>
              </a:rPr>
              <a:t>procedure</a:t>
            </a:r>
            <a:r>
              <a:rPr lang="fr-FR" sz="1600" b="0" i="0" u="none" strike="noStrike" baseline="0" dirty="0">
                <a:latin typeface="Segoe"/>
              </a:rPr>
              <a:t>.</a:t>
            </a:r>
          </a:p>
          <a:p>
            <a:pPr algn="l">
              <a:lnSpc>
                <a:spcPct val="150000"/>
              </a:lnSpc>
            </a:pPr>
            <a:endParaRPr lang="fr-FR" sz="1600" b="0" i="0" u="none" strike="noStrike" baseline="0" dirty="0">
              <a:latin typeface="Segoe"/>
            </a:endParaRPr>
          </a:p>
          <a:p>
            <a:pPr algn="l">
              <a:lnSpc>
                <a:spcPct val="150000"/>
              </a:lnSpc>
            </a:pPr>
            <a:r>
              <a:rPr lang="en-GB" sz="1600" b="1" i="0" u="none" strike="noStrike" baseline="0" dirty="0">
                <a:latin typeface="Segoe-Bold"/>
              </a:rPr>
              <a:t>Best Practice: </a:t>
            </a:r>
            <a:r>
              <a:rPr lang="en-GB" sz="1600" b="0" i="0" u="none" strike="noStrike" baseline="0" dirty="0">
                <a:latin typeface="Segoe"/>
              </a:rPr>
              <a:t>You should consider creating data and log files with sufficient space for the expected volume of data in the database. This will avoid the frequent auto growth of files.</a:t>
            </a:r>
            <a:endParaRPr sz="1400" dirty="0">
              <a:latin typeface="Segoe UI"/>
              <a:cs typeface="Segoe UI"/>
            </a:endParaRPr>
          </a:p>
        </p:txBody>
      </p:sp>
    </p:spTree>
    <p:extLst>
      <p:ext uri="{BB962C8B-B14F-4D97-AF65-F5344CB8AC3E}">
        <p14:creationId xmlns:p14="http://schemas.microsoft.com/office/powerpoint/2010/main" val="410073117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330065" cy="449580"/>
          </a:xfrm>
          <a:prstGeom prst="rect">
            <a:avLst/>
          </a:prstGeom>
        </p:spPr>
        <p:txBody>
          <a:bodyPr vert="horz" wrap="square" lIns="0" tIns="16510" rIns="0" bIns="0" rtlCol="0">
            <a:spAutoFit/>
          </a:bodyPr>
          <a:lstStyle/>
          <a:p>
            <a:pPr marL="12700">
              <a:lnSpc>
                <a:spcPct val="100000"/>
              </a:lnSpc>
              <a:spcBef>
                <a:spcPts val="130"/>
              </a:spcBef>
            </a:pPr>
            <a:r>
              <a:rPr spc="20" dirty="0"/>
              <a:t>Auto</a:t>
            </a:r>
            <a:r>
              <a:rPr dirty="0"/>
              <a:t> </a:t>
            </a:r>
            <a:r>
              <a:rPr spc="15" dirty="0"/>
              <a:t>Grow</a:t>
            </a:r>
            <a:r>
              <a:rPr spc="-10" dirty="0"/>
              <a:t> </a:t>
            </a:r>
            <a:r>
              <a:rPr spc="15" dirty="0"/>
              <a:t>and</a:t>
            </a:r>
            <a:r>
              <a:rPr spc="65" dirty="0"/>
              <a:t> </a:t>
            </a:r>
            <a:r>
              <a:rPr spc="20" dirty="0"/>
              <a:t>Auto</a:t>
            </a:r>
            <a:r>
              <a:rPr dirty="0"/>
              <a:t> </a:t>
            </a:r>
            <a:r>
              <a:rPr spc="15" dirty="0"/>
              <a:t>Shrink</a:t>
            </a:r>
          </a:p>
        </p:txBody>
      </p:sp>
      <p:sp>
        <p:nvSpPr>
          <p:cNvPr id="3" name="object 3"/>
          <p:cNvSpPr txBox="1"/>
          <p:nvPr/>
        </p:nvSpPr>
        <p:spPr>
          <a:xfrm>
            <a:off x="538162" y="889519"/>
            <a:ext cx="8377238" cy="5969519"/>
          </a:xfrm>
          <a:prstGeom prst="rect">
            <a:avLst/>
          </a:prstGeom>
        </p:spPr>
        <p:txBody>
          <a:bodyPr vert="horz" wrap="square" lIns="0" tIns="99060" rIns="0" bIns="0" rtlCol="0">
            <a:spAutoFit/>
          </a:bodyPr>
          <a:lstStyle/>
          <a:p>
            <a:pPr algn="l">
              <a:lnSpc>
                <a:spcPct val="150000"/>
              </a:lnSpc>
            </a:pPr>
            <a:r>
              <a:rPr lang="fr-FR" sz="1600" b="1" i="0" u="none" strike="noStrike" baseline="0" dirty="0">
                <a:latin typeface="Segoe-Bold"/>
              </a:rPr>
              <a:t>Auto </a:t>
            </a:r>
            <a:r>
              <a:rPr lang="fr-FR" sz="1600" b="1" i="0" u="none" strike="noStrike" baseline="0" dirty="0" err="1">
                <a:latin typeface="Segoe-Bold"/>
              </a:rPr>
              <a:t>Shrink</a:t>
            </a:r>
            <a:endParaRPr lang="fr-FR" sz="1600" b="1" i="0" u="none" strike="noStrike" baseline="0" dirty="0">
              <a:latin typeface="Segoe-Bold"/>
            </a:endParaRPr>
          </a:p>
          <a:p>
            <a:pPr algn="l">
              <a:lnSpc>
                <a:spcPct val="150000"/>
              </a:lnSpc>
            </a:pPr>
            <a:r>
              <a:rPr lang="en-GB" sz="1600" b="0" i="0" u="none" strike="noStrike" baseline="0" dirty="0">
                <a:latin typeface="Segoe"/>
              </a:rPr>
              <a:t>Auto shrink is disabled by default and helps to control excessive file growth by automatically shrinking database files; however, there are a number of disadvantages, including:</a:t>
            </a:r>
          </a:p>
          <a:p>
            <a:pPr marL="285750" indent="-285750" algn="l">
              <a:lnSpc>
                <a:spcPct val="150000"/>
              </a:lnSpc>
              <a:buFont typeface="Arial" panose="020B0604020202020204" pitchFamily="34" charset="0"/>
              <a:buChar char="•"/>
            </a:pPr>
            <a:r>
              <a:rPr lang="en-GB" sz="1600" b="0" i="0" u="none" strike="noStrike" baseline="0" dirty="0">
                <a:latin typeface="Segoe"/>
              </a:rPr>
              <a:t>Shrinking files can result in index fragmentation.</a:t>
            </a:r>
          </a:p>
          <a:p>
            <a:pPr marL="285750" indent="-285750" algn="l">
              <a:lnSpc>
                <a:spcPct val="150000"/>
              </a:lnSpc>
              <a:buFont typeface="Arial" panose="020B0604020202020204" pitchFamily="34" charset="0"/>
              <a:buChar char="•"/>
            </a:pPr>
            <a:r>
              <a:rPr lang="en-GB" sz="1600" b="0" i="0" u="none" strike="noStrike" baseline="0" dirty="0">
                <a:latin typeface="Segoe"/>
              </a:rPr>
              <a:t>The shrink operation is resource intensive.</a:t>
            </a:r>
          </a:p>
          <a:p>
            <a:pPr marL="285750" indent="-285750" algn="l">
              <a:lnSpc>
                <a:spcPct val="150000"/>
              </a:lnSpc>
              <a:buFont typeface="Arial" panose="020B0604020202020204" pitchFamily="34" charset="0"/>
              <a:buChar char="•"/>
            </a:pPr>
            <a:r>
              <a:rPr lang="en-GB" sz="1600" b="0" i="0" u="none" strike="noStrike" baseline="0" dirty="0">
                <a:latin typeface="Segoe"/>
              </a:rPr>
              <a:t>The shrink operation shrinks a database every 30 minutes and you cannot control the start time.</a:t>
            </a:r>
          </a:p>
          <a:p>
            <a:pPr marL="285750" indent="-285750" algn="l">
              <a:lnSpc>
                <a:spcPct val="150000"/>
              </a:lnSpc>
              <a:buFont typeface="Arial" panose="020B0604020202020204" pitchFamily="34" charset="0"/>
              <a:buChar char="•"/>
            </a:pPr>
            <a:r>
              <a:rPr lang="en-GB" sz="1600" b="0" i="0" u="none" strike="noStrike" baseline="0" dirty="0">
                <a:latin typeface="Segoe"/>
              </a:rPr>
              <a:t>A database requires free space for normal functioning. The database will grow as required, depending on the auto growth setting. This may result in a shrink-grow cycle causing severe performance issues.</a:t>
            </a:r>
          </a:p>
          <a:p>
            <a:pPr algn="l">
              <a:lnSpc>
                <a:spcPct val="150000"/>
              </a:lnSpc>
            </a:pPr>
            <a:r>
              <a:rPr lang="en-GB" sz="1600" b="0" i="0" u="none" strike="noStrike" baseline="0" dirty="0">
                <a:latin typeface="Segoe"/>
              </a:rPr>
              <a:t>The auto shrink option is set to ON if the </a:t>
            </a:r>
            <a:r>
              <a:rPr lang="en-GB" sz="1600" b="1" i="0" u="none" strike="noStrike" baseline="0" dirty="0" err="1">
                <a:latin typeface="Segoe-Bold"/>
              </a:rPr>
              <a:t>is_auto_shrink</a:t>
            </a:r>
            <a:r>
              <a:rPr lang="en-GB" sz="1600" b="1" i="0" u="none" strike="noStrike" baseline="0" dirty="0">
                <a:latin typeface="Segoe-Bold"/>
              </a:rPr>
              <a:t> </a:t>
            </a:r>
            <a:r>
              <a:rPr lang="en-GB" sz="1600" b="0" i="0" u="none" strike="noStrike" baseline="0" dirty="0">
                <a:latin typeface="Segoe"/>
              </a:rPr>
              <a:t>column in the </a:t>
            </a:r>
            <a:r>
              <a:rPr lang="en-GB" sz="1600" b="1" i="0" u="none" strike="noStrike" baseline="0" dirty="0" err="1">
                <a:latin typeface="Segoe-Bold"/>
              </a:rPr>
              <a:t>sys.databases</a:t>
            </a:r>
            <a:r>
              <a:rPr lang="en-GB" sz="1600" b="1" i="0" u="none" strike="noStrike" baseline="0" dirty="0">
                <a:latin typeface="Segoe-Bold"/>
              </a:rPr>
              <a:t> </a:t>
            </a:r>
            <a:r>
              <a:rPr lang="en-GB" sz="1600" b="0" i="0" u="none" strike="noStrike" baseline="0" dirty="0">
                <a:latin typeface="Segoe"/>
              </a:rPr>
              <a:t>system view contains a value of </a:t>
            </a:r>
            <a:r>
              <a:rPr lang="en-GB" sz="1600" b="1" i="0" u="none" strike="noStrike" baseline="0" dirty="0">
                <a:latin typeface="Segoe-Bold"/>
              </a:rPr>
              <a:t>1</a:t>
            </a:r>
            <a:r>
              <a:rPr lang="en-GB" sz="1600" b="0" i="0" u="none" strike="noStrike" baseline="0" dirty="0">
                <a:latin typeface="Segoe"/>
              </a:rPr>
              <a:t>. It is set to OFF if the value of </a:t>
            </a:r>
            <a:r>
              <a:rPr lang="en-GB" sz="1600" b="1" i="0" u="none" strike="noStrike" baseline="0" dirty="0" err="1">
                <a:latin typeface="Segoe-Bold"/>
              </a:rPr>
              <a:t>is_auto_shrink</a:t>
            </a:r>
            <a:r>
              <a:rPr lang="en-GB" sz="1600" b="1" i="0" u="none" strike="noStrike" baseline="0" dirty="0">
                <a:latin typeface="Segoe-Bold"/>
              </a:rPr>
              <a:t> </a:t>
            </a:r>
            <a:r>
              <a:rPr lang="en-GB" sz="1600" b="0" i="0" u="none" strike="noStrike" baseline="0" dirty="0">
                <a:latin typeface="Segoe"/>
              </a:rPr>
              <a:t>is </a:t>
            </a:r>
            <a:r>
              <a:rPr lang="en-GB" sz="1600" b="1" i="0" u="none" strike="noStrike" baseline="0" dirty="0">
                <a:latin typeface="Segoe-Bold"/>
              </a:rPr>
              <a:t>0</a:t>
            </a:r>
            <a:r>
              <a:rPr lang="en-GB" sz="1600" b="0" i="0" u="none" strike="noStrike" baseline="0" dirty="0">
                <a:latin typeface="Segoe"/>
              </a:rPr>
              <a:t>. Configure the auto shrink option by using any of the following methods:</a:t>
            </a:r>
          </a:p>
          <a:p>
            <a:pPr marL="285750" indent="-285750" algn="l">
              <a:lnSpc>
                <a:spcPct val="150000"/>
              </a:lnSpc>
              <a:buFont typeface="Arial" panose="020B0604020202020204" pitchFamily="34" charset="0"/>
              <a:buChar char="•"/>
            </a:pPr>
            <a:r>
              <a:rPr lang="fr-FR" sz="1600" b="0" i="0" u="none" strike="noStrike" baseline="0" dirty="0">
                <a:latin typeface="Segoe"/>
              </a:rPr>
              <a:t>ALTER DATABASE </a:t>
            </a:r>
            <a:r>
              <a:rPr lang="fr-FR" sz="1600" b="0" i="0" u="none" strike="noStrike" baseline="0" dirty="0" err="1">
                <a:latin typeface="Segoe"/>
              </a:rPr>
              <a:t>Transact</a:t>
            </a:r>
            <a:r>
              <a:rPr lang="fr-FR" sz="1600" b="0" i="0" u="none" strike="noStrike" baseline="0" dirty="0">
                <a:latin typeface="Segoe"/>
              </a:rPr>
              <a:t>-SQL </a:t>
            </a:r>
            <a:r>
              <a:rPr lang="fr-FR" sz="1600" b="0" i="0" u="none" strike="noStrike" baseline="0" dirty="0" err="1">
                <a:latin typeface="Segoe"/>
              </a:rPr>
              <a:t>statement</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a:latin typeface="Segoe"/>
              </a:rPr>
              <a:t>SQL Server Management Studio.</a:t>
            </a:r>
          </a:p>
          <a:p>
            <a:pPr marL="285750" indent="-285750" algn="l">
              <a:lnSpc>
                <a:spcPct val="150000"/>
              </a:lnSpc>
              <a:buFont typeface="Arial" panose="020B0604020202020204" pitchFamily="34" charset="0"/>
              <a:buChar char="•"/>
            </a:pPr>
            <a:r>
              <a:rPr lang="fr-FR" sz="1600" dirty="0" err="1">
                <a:latin typeface="SymbolMT"/>
              </a:rPr>
              <a:t>s</a:t>
            </a:r>
            <a:r>
              <a:rPr lang="fr-FR" sz="1600" b="1" i="0" u="none" strike="noStrike" baseline="0" dirty="0" err="1">
                <a:latin typeface="Segoe-Bold"/>
              </a:rPr>
              <a:t>p_dboption</a:t>
            </a:r>
            <a:r>
              <a:rPr lang="fr-FR" sz="1600" b="1" i="0" u="none" strike="noStrike" baseline="0" dirty="0">
                <a:latin typeface="Segoe-Bold"/>
              </a:rPr>
              <a:t> </a:t>
            </a:r>
            <a:r>
              <a:rPr lang="fr-FR" sz="1600" b="0" i="0" u="none" strike="noStrike" baseline="0" dirty="0" err="1">
                <a:latin typeface="Segoe"/>
              </a:rPr>
              <a:t>stored</a:t>
            </a:r>
            <a:r>
              <a:rPr lang="fr-FR" sz="1600" b="0" i="0" u="none" strike="noStrike" baseline="0" dirty="0">
                <a:latin typeface="Segoe"/>
              </a:rPr>
              <a:t> </a:t>
            </a:r>
            <a:r>
              <a:rPr lang="fr-FR" sz="1600" b="0" i="0" u="none" strike="noStrike" baseline="0" dirty="0" err="1">
                <a:latin typeface="Segoe"/>
              </a:rPr>
              <a:t>procedure</a:t>
            </a:r>
            <a:r>
              <a:rPr lang="fr-FR" sz="1600" b="0" i="0" u="none" strike="noStrike" baseline="0" dirty="0">
                <a:latin typeface="Segoe"/>
              </a:rPr>
              <a:t>.</a:t>
            </a:r>
            <a:endParaRPr sz="1600" dirty="0">
              <a:latin typeface="Segoe UI"/>
              <a:cs typeface="Segoe UI"/>
            </a:endParaRPr>
          </a:p>
        </p:txBody>
      </p:sp>
    </p:spTree>
    <p:extLst>
      <p:ext uri="{BB962C8B-B14F-4D97-AF65-F5344CB8AC3E}">
        <p14:creationId xmlns:p14="http://schemas.microsoft.com/office/powerpoint/2010/main" val="566750807"/>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945765" cy="449580"/>
          </a:xfrm>
          <a:prstGeom prst="rect">
            <a:avLst/>
          </a:prstGeom>
        </p:spPr>
        <p:txBody>
          <a:bodyPr vert="horz" wrap="square" lIns="0" tIns="16510" rIns="0" bIns="0" rtlCol="0">
            <a:spAutoFit/>
          </a:bodyPr>
          <a:lstStyle/>
          <a:p>
            <a:pPr marL="12700">
              <a:lnSpc>
                <a:spcPct val="100000"/>
              </a:lnSpc>
              <a:spcBef>
                <a:spcPts val="130"/>
              </a:spcBef>
            </a:pPr>
            <a:r>
              <a:rPr spc="20" dirty="0"/>
              <a:t>Data</a:t>
            </a:r>
            <a:r>
              <a:rPr spc="-30" dirty="0"/>
              <a:t> </a:t>
            </a:r>
            <a:r>
              <a:rPr spc="5" dirty="0"/>
              <a:t>File</a:t>
            </a:r>
            <a:r>
              <a:rPr dirty="0"/>
              <a:t> </a:t>
            </a:r>
            <a:r>
              <a:rPr spc="10" dirty="0"/>
              <a:t>Shrinking</a:t>
            </a:r>
          </a:p>
        </p:txBody>
      </p:sp>
      <p:sp>
        <p:nvSpPr>
          <p:cNvPr id="3" name="object 3"/>
          <p:cNvSpPr txBox="1"/>
          <p:nvPr/>
        </p:nvSpPr>
        <p:spPr>
          <a:xfrm>
            <a:off x="538162" y="889519"/>
            <a:ext cx="8224838" cy="5963492"/>
          </a:xfrm>
          <a:prstGeom prst="rect">
            <a:avLst/>
          </a:prstGeom>
        </p:spPr>
        <p:txBody>
          <a:bodyPr vert="horz" wrap="square" lIns="0" tIns="99060" rIns="0" bIns="0" rtlCol="0">
            <a:spAutoFit/>
          </a:bodyPr>
          <a:lstStyle/>
          <a:p>
            <a:pPr algn="l">
              <a:lnSpc>
                <a:spcPct val="150000"/>
              </a:lnSpc>
            </a:pPr>
            <a:r>
              <a:rPr lang="en-GB" sz="1600" b="0" i="0" u="none" strike="noStrike" baseline="0" dirty="0">
                <a:solidFill>
                  <a:srgbClr val="000000"/>
                </a:solidFill>
                <a:latin typeface="Segoe"/>
              </a:rPr>
              <a:t>The data file shrink operation manually reduces data file size and releases space back to the operating system.  Perform data file shrink operations in any of the following </a:t>
            </a:r>
            <a:r>
              <a:rPr lang="fr-FR" sz="1600" b="0" i="0" u="none" strike="noStrike" baseline="0" dirty="0" err="1">
                <a:solidFill>
                  <a:srgbClr val="000000"/>
                </a:solidFill>
                <a:latin typeface="Segoe"/>
              </a:rPr>
              <a:t>ways</a:t>
            </a:r>
            <a:r>
              <a:rPr lang="fr-FR" sz="1600" b="0" i="0" u="none" strike="noStrike" baseline="0" dirty="0">
                <a:solidFill>
                  <a:srgbClr val="000000"/>
                </a:solidFill>
                <a:latin typeface="Segoe"/>
              </a:rPr>
              <a:t>:</a:t>
            </a:r>
          </a:p>
          <a:p>
            <a:pPr marL="285750" indent="-285750" algn="l">
              <a:lnSpc>
                <a:spcPct val="150000"/>
              </a:lnSpc>
              <a:buFont typeface="Arial" panose="020B0604020202020204" pitchFamily="34" charset="0"/>
              <a:buChar char="•"/>
            </a:pPr>
            <a:r>
              <a:rPr lang="fr-FR" sz="1600" b="0" i="0" u="none" strike="noStrike" baseline="0" dirty="0">
                <a:solidFill>
                  <a:srgbClr val="000000"/>
                </a:solidFill>
                <a:latin typeface="Segoe"/>
              </a:rPr>
              <a:t>DBCC SHRINKFILE command.</a:t>
            </a:r>
          </a:p>
          <a:p>
            <a:pPr marL="285750" indent="-285750" algn="l">
              <a:lnSpc>
                <a:spcPct val="150000"/>
              </a:lnSpc>
              <a:buFont typeface="Arial" panose="020B0604020202020204" pitchFamily="34" charset="0"/>
              <a:buChar char="•"/>
            </a:pPr>
            <a:r>
              <a:rPr lang="fr-FR" sz="1600" b="0" i="0" u="none" strike="noStrike" baseline="0" dirty="0">
                <a:solidFill>
                  <a:srgbClr val="000000"/>
                </a:solidFill>
                <a:latin typeface="Segoe"/>
              </a:rPr>
              <a:t>SQL Server Management Studio.</a:t>
            </a:r>
          </a:p>
          <a:p>
            <a:pPr algn="l">
              <a:lnSpc>
                <a:spcPct val="150000"/>
              </a:lnSpc>
            </a:pPr>
            <a:r>
              <a:rPr lang="en-GB" sz="1600" b="0" i="0" u="none" strike="noStrike" baseline="0" dirty="0">
                <a:solidFill>
                  <a:srgbClr val="000000"/>
                </a:solidFill>
                <a:latin typeface="Segoe"/>
              </a:rPr>
              <a:t>There are three shrink actions possible on a data file:</a:t>
            </a:r>
          </a:p>
          <a:p>
            <a:pPr marL="285750" indent="-285750" algn="l">
              <a:lnSpc>
                <a:spcPct val="150000"/>
              </a:lnSpc>
              <a:buFont typeface="Arial" panose="020B0604020202020204" pitchFamily="34" charset="0"/>
              <a:buChar char="•"/>
            </a:pPr>
            <a:r>
              <a:rPr lang="en-GB" sz="1600" b="1" i="0" u="none" strike="noStrike" baseline="0" dirty="0">
                <a:solidFill>
                  <a:srgbClr val="000000"/>
                </a:solidFill>
                <a:latin typeface="Segoe-Bold"/>
              </a:rPr>
              <a:t>Release unused space </a:t>
            </a:r>
            <a:r>
              <a:rPr lang="en-GB" sz="1600" b="0" i="0" u="none" strike="noStrike" baseline="0" dirty="0">
                <a:solidFill>
                  <a:srgbClr val="000000"/>
                </a:solidFill>
                <a:latin typeface="Segoe"/>
              </a:rPr>
              <a:t>– equivalent to running DBCC SHRINKFILE with TRUNCATE_ONLY option. This releases the unused space in a data file to the operating system. This option does not result in index </a:t>
            </a:r>
            <a:r>
              <a:rPr lang="fr-FR" sz="1600" b="0" i="0" u="none" strike="noStrike" baseline="0" dirty="0">
                <a:solidFill>
                  <a:srgbClr val="000000"/>
                </a:solidFill>
                <a:latin typeface="Segoe"/>
              </a:rPr>
              <a:t>fragmentation.</a:t>
            </a:r>
          </a:p>
          <a:p>
            <a:pPr marL="285750" indent="-285750" algn="l">
              <a:lnSpc>
                <a:spcPct val="150000"/>
              </a:lnSpc>
              <a:buFont typeface="Arial" panose="020B0604020202020204" pitchFamily="34" charset="0"/>
              <a:buChar char="•"/>
            </a:pPr>
            <a:r>
              <a:rPr lang="en-GB" sz="1600" b="1" i="0" u="none" strike="noStrike" baseline="0" dirty="0">
                <a:solidFill>
                  <a:srgbClr val="000000"/>
                </a:solidFill>
                <a:latin typeface="Segoe-Bold"/>
              </a:rPr>
              <a:t>Shrink file to a specified size </a:t>
            </a:r>
            <a:r>
              <a:rPr lang="en-GB" sz="1600" b="0" i="0" u="none" strike="noStrike" baseline="0" dirty="0">
                <a:solidFill>
                  <a:srgbClr val="000000"/>
                </a:solidFill>
                <a:latin typeface="Segoe"/>
              </a:rPr>
              <a:t>– reorganizes the data pages before releasing the unused space. The shrink algorithm picks up allocated pages at the end of the file and moves them to the front of the data file. This shuffling of index pages in a clustered/</a:t>
            </a:r>
            <a:r>
              <a:rPr lang="en-GB" sz="1600" b="0" i="0" u="none" strike="noStrike" baseline="0" dirty="0" err="1">
                <a:solidFill>
                  <a:srgbClr val="000000"/>
                </a:solidFill>
                <a:latin typeface="Segoe"/>
              </a:rPr>
              <a:t>nonclustered</a:t>
            </a:r>
            <a:r>
              <a:rPr lang="en-GB" sz="1600" b="0" i="0" u="none" strike="noStrike" baseline="0" dirty="0">
                <a:solidFill>
                  <a:srgbClr val="000000"/>
                </a:solidFill>
                <a:latin typeface="Segoe"/>
              </a:rPr>
              <a:t> index results in index </a:t>
            </a:r>
            <a:r>
              <a:rPr lang="fr-FR" sz="1600" b="0" i="0" u="none" strike="noStrike" baseline="0" dirty="0">
                <a:solidFill>
                  <a:srgbClr val="000000"/>
                </a:solidFill>
                <a:latin typeface="Segoe"/>
              </a:rPr>
              <a:t>fragmentation.</a:t>
            </a:r>
          </a:p>
          <a:p>
            <a:pPr marL="285750" indent="-285750" algn="l">
              <a:lnSpc>
                <a:spcPct val="150000"/>
              </a:lnSpc>
              <a:buFont typeface="Arial" panose="020B0604020202020204" pitchFamily="34" charset="0"/>
              <a:buChar char="•"/>
            </a:pPr>
            <a:r>
              <a:rPr lang="en-GB" sz="1600" b="1" i="0" u="none" strike="noStrike" baseline="0" dirty="0">
                <a:solidFill>
                  <a:srgbClr val="000000"/>
                </a:solidFill>
                <a:latin typeface="Segoe-Bold"/>
              </a:rPr>
              <a:t>Empty file </a:t>
            </a:r>
            <a:r>
              <a:rPr lang="en-GB" sz="1600" b="0" i="0" u="none" strike="noStrike" baseline="0" dirty="0">
                <a:solidFill>
                  <a:srgbClr val="000000"/>
                </a:solidFill>
                <a:latin typeface="Segoe"/>
              </a:rPr>
              <a:t>– equivalent to running DBCC SHRINKFILE statement with EMPTY_FILE option. This empties a file by moving all data from the data file to the other files within the same file group. Normally used when deleting a data file, because data files can only be removed when empty.</a:t>
            </a:r>
            <a:endParaRPr dirty="0">
              <a:latin typeface="Segoe UI"/>
              <a:cs typeface="Segoe U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0" dirty="0"/>
              <a:t>Database</a:t>
            </a:r>
            <a:r>
              <a:rPr spc="-90" dirty="0"/>
              <a:t> </a:t>
            </a:r>
            <a:r>
              <a:rPr spc="20" dirty="0"/>
              <a:t>Components</a:t>
            </a:r>
          </a:p>
        </p:txBody>
      </p:sp>
      <p:sp>
        <p:nvSpPr>
          <p:cNvPr id="97" name="Text Placeholder 96">
            <a:extLst>
              <a:ext uri="{FF2B5EF4-FFF2-40B4-BE49-F238E27FC236}">
                <a16:creationId xmlns:a16="http://schemas.microsoft.com/office/drawing/2014/main" id="{48F6A2E1-5B96-942E-202A-BD129B3AFAD0}"/>
              </a:ext>
            </a:extLst>
          </p:cNvPr>
          <p:cNvSpPr>
            <a:spLocks noGrp="1"/>
          </p:cNvSpPr>
          <p:nvPr>
            <p:ph type="body" idx="1"/>
          </p:nvPr>
        </p:nvSpPr>
        <p:spPr>
          <a:xfrm>
            <a:off x="685800" y="1143000"/>
            <a:ext cx="7920355" cy="5130828"/>
          </a:xfrm>
        </p:spPr>
        <p:txBody>
          <a:bodyPr/>
          <a:lstStyle/>
          <a:p>
            <a:pPr algn="l">
              <a:lnSpc>
                <a:spcPct val="150000"/>
              </a:lnSpc>
            </a:pPr>
            <a:r>
              <a:rPr lang="en-GB" sz="1600" b="0" i="0" u="none" strike="noStrike" baseline="0" dirty="0">
                <a:latin typeface="Segoe"/>
              </a:rPr>
              <a:t>A database is a collection of data, logically stored in tables and views. The data is physically stored in one or more data files and the changes made to the data, or “transactions”, are recorded in one or </a:t>
            </a:r>
            <a:r>
              <a:rPr lang="fr-FR" sz="1600" b="0" i="0" u="none" strike="noStrike" baseline="0" dirty="0">
                <a:latin typeface="Segoe"/>
              </a:rPr>
              <a:t>more transaction log files. A SQL Server </a:t>
            </a:r>
            <a:r>
              <a:rPr lang="fr-FR" sz="1600" b="0" i="0" u="none" strike="noStrike" baseline="0" dirty="0" err="1">
                <a:latin typeface="Segoe"/>
              </a:rPr>
              <a:t>database</a:t>
            </a:r>
            <a:r>
              <a:rPr lang="fr-FR" sz="1600" b="0" i="0" u="none" strike="noStrike" baseline="0" dirty="0">
                <a:latin typeface="Segoe"/>
              </a:rPr>
              <a:t> </a:t>
            </a:r>
            <a:r>
              <a:rPr lang="en-GB" sz="1600" b="0" i="0" u="none" strike="noStrike" baseline="0" dirty="0">
                <a:latin typeface="Segoe"/>
              </a:rPr>
              <a:t>consists of the following components:</a:t>
            </a:r>
          </a:p>
          <a:p>
            <a:pPr marL="285750" indent="-285750" algn="l">
              <a:lnSpc>
                <a:spcPct val="150000"/>
              </a:lnSpc>
              <a:buFont typeface="Arial" panose="020B0604020202020204" pitchFamily="34" charset="0"/>
              <a:buChar char="•"/>
            </a:pPr>
            <a:r>
              <a:rPr lang="fr-FR" sz="1600" b="0" i="0" u="none" strike="noStrike" baseline="0" dirty="0" err="1">
                <a:latin typeface="Segoe"/>
              </a:rPr>
              <a:t>Database</a:t>
            </a:r>
            <a:r>
              <a:rPr lang="fr-FR" sz="1600" b="0" i="0" u="none" strike="noStrike" baseline="0" dirty="0">
                <a:latin typeface="Segoe"/>
              </a:rPr>
              <a:t> data files</a:t>
            </a:r>
          </a:p>
          <a:p>
            <a:pPr marL="285750" indent="-285750" algn="l">
              <a:lnSpc>
                <a:spcPct val="150000"/>
              </a:lnSpc>
              <a:buFont typeface="Arial" panose="020B0604020202020204" pitchFamily="34" charset="0"/>
              <a:buChar char="•"/>
            </a:pPr>
            <a:r>
              <a:rPr lang="fr-FR" sz="1600" b="0" i="0" u="none" strike="noStrike" baseline="0" dirty="0">
                <a:latin typeface="Segoe"/>
              </a:rPr>
              <a:t>Transaction log files</a:t>
            </a:r>
          </a:p>
          <a:p>
            <a:pPr marL="285750" indent="-285750" algn="l">
              <a:lnSpc>
                <a:spcPct val="150000"/>
              </a:lnSpc>
              <a:buFont typeface="Arial" panose="020B0604020202020204" pitchFamily="34" charset="0"/>
              <a:buChar char="•"/>
            </a:pPr>
            <a:r>
              <a:rPr lang="fr-FR" sz="1600" b="0" i="0" u="none" strike="noStrike" baseline="0" dirty="0">
                <a:latin typeface="Segoe"/>
              </a:rPr>
              <a:t>File groups</a:t>
            </a:r>
          </a:p>
          <a:p>
            <a:pPr marL="285750" indent="-285750" algn="l">
              <a:lnSpc>
                <a:spcPct val="150000"/>
              </a:lnSpc>
              <a:buFont typeface="Arial" panose="020B0604020202020204" pitchFamily="34" charset="0"/>
              <a:buChar char="•"/>
            </a:pPr>
            <a:r>
              <a:rPr lang="fr-FR" sz="1600" b="0" i="0" u="none" strike="noStrike" baseline="0" dirty="0" err="1">
                <a:latin typeface="Segoe"/>
              </a:rPr>
              <a:t>Extents</a:t>
            </a:r>
            <a:endParaRPr lang="fr-FR" sz="1600" b="0" i="0" u="none" strike="noStrike" baseline="0" dirty="0">
              <a:latin typeface="Segoe"/>
            </a:endParaRPr>
          </a:p>
          <a:p>
            <a:pPr marL="285750" indent="-285750" algn="l">
              <a:lnSpc>
                <a:spcPct val="150000"/>
              </a:lnSpc>
              <a:buFont typeface="Arial" panose="020B0604020202020204" pitchFamily="34" charset="0"/>
              <a:buChar char="•"/>
            </a:pPr>
            <a:r>
              <a:rPr lang="fr-FR" sz="1600" b="0" i="0" u="none" strike="noStrike" baseline="0" dirty="0">
                <a:latin typeface="Segoe"/>
              </a:rPr>
              <a:t>Pages</a:t>
            </a:r>
          </a:p>
          <a:p>
            <a:pPr algn="l">
              <a:lnSpc>
                <a:spcPct val="150000"/>
              </a:lnSpc>
            </a:pPr>
            <a:r>
              <a:rPr lang="en-GB" sz="1600" b="0" i="0" u="none" strike="noStrike" baseline="0" dirty="0">
                <a:latin typeface="Segoe"/>
              </a:rPr>
              <a:t>A logical file group contains database data files—a database data file is made up of extents, and an extent comprises eight pages, each of which is 8 KB in size. A page is the basic unit of storage used by SQL </a:t>
            </a:r>
            <a:r>
              <a:rPr lang="fr-FR" sz="1600" b="0" i="0" u="none" strike="noStrike" baseline="0" dirty="0">
                <a:latin typeface="Segoe"/>
              </a:rPr>
              <a:t>Server.</a:t>
            </a:r>
          </a:p>
          <a:p>
            <a:pPr algn="l">
              <a:lnSpc>
                <a:spcPct val="150000"/>
              </a:lnSpc>
            </a:pPr>
            <a:r>
              <a:rPr lang="en-GB" sz="1600" b="0" i="0" u="none" strike="noStrike" baseline="0" dirty="0">
                <a:latin typeface="Segoe"/>
              </a:rPr>
              <a:t>Transaction log files store details of all transactions that are carried out against the database.</a:t>
            </a:r>
            <a:endParaRPr lang="fr-FR" sz="16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945765" cy="449580"/>
          </a:xfrm>
          <a:prstGeom prst="rect">
            <a:avLst/>
          </a:prstGeom>
        </p:spPr>
        <p:txBody>
          <a:bodyPr vert="horz" wrap="square" lIns="0" tIns="16510" rIns="0" bIns="0" rtlCol="0">
            <a:spAutoFit/>
          </a:bodyPr>
          <a:lstStyle/>
          <a:p>
            <a:pPr marL="12700">
              <a:lnSpc>
                <a:spcPct val="100000"/>
              </a:lnSpc>
              <a:spcBef>
                <a:spcPts val="130"/>
              </a:spcBef>
            </a:pPr>
            <a:r>
              <a:rPr spc="20" dirty="0"/>
              <a:t>Data</a:t>
            </a:r>
            <a:r>
              <a:rPr spc="-30" dirty="0"/>
              <a:t> </a:t>
            </a:r>
            <a:r>
              <a:rPr spc="5" dirty="0"/>
              <a:t>File</a:t>
            </a:r>
            <a:r>
              <a:rPr dirty="0"/>
              <a:t> </a:t>
            </a:r>
            <a:r>
              <a:rPr spc="10" dirty="0"/>
              <a:t>Shrinking</a:t>
            </a:r>
          </a:p>
        </p:txBody>
      </p:sp>
      <p:sp>
        <p:nvSpPr>
          <p:cNvPr id="3" name="object 3"/>
          <p:cNvSpPr txBox="1"/>
          <p:nvPr/>
        </p:nvSpPr>
        <p:spPr>
          <a:xfrm>
            <a:off x="538162" y="889519"/>
            <a:ext cx="8224838" cy="2270173"/>
          </a:xfrm>
          <a:prstGeom prst="rect">
            <a:avLst/>
          </a:prstGeom>
        </p:spPr>
        <p:txBody>
          <a:bodyPr vert="horz" wrap="square" lIns="0" tIns="99060" rIns="0" bIns="0" rtlCol="0">
            <a:spAutoFit/>
          </a:bodyPr>
          <a:lstStyle/>
          <a:p>
            <a:pPr algn="l">
              <a:lnSpc>
                <a:spcPct val="150000"/>
              </a:lnSpc>
            </a:pPr>
            <a:r>
              <a:rPr lang="en-GB" sz="1600" b="0" i="0" u="none" strike="noStrike" baseline="0" dirty="0">
                <a:latin typeface="Segoe"/>
              </a:rPr>
              <a:t>Shrinking is not recommended—an alternative solution to release space to the operating system is:</a:t>
            </a:r>
          </a:p>
          <a:p>
            <a:pPr marL="342900" indent="-342900" algn="l">
              <a:lnSpc>
                <a:spcPct val="150000"/>
              </a:lnSpc>
              <a:buFont typeface="+mj-lt"/>
              <a:buAutoNum type="arabicPeriod"/>
            </a:pPr>
            <a:r>
              <a:rPr lang="en-GB" sz="1600" b="0" i="0" u="none" strike="noStrike" baseline="0" dirty="0">
                <a:latin typeface="Segoe"/>
              </a:rPr>
              <a:t>Create a new file group and add a new data file with the size initially set to X.</a:t>
            </a:r>
          </a:p>
          <a:p>
            <a:pPr marL="342900" indent="-342900" algn="l">
              <a:lnSpc>
                <a:spcPct val="150000"/>
              </a:lnSpc>
              <a:buFont typeface="+mj-lt"/>
              <a:buAutoNum type="arabicPeriod"/>
            </a:pPr>
            <a:r>
              <a:rPr lang="en-GB" sz="1600" b="0" i="0" u="none" strike="noStrike" baseline="0" dirty="0">
                <a:latin typeface="Segoe"/>
              </a:rPr>
              <a:t>Move indexes to the new file group using CREATE INDEX... WITH DROP_EXISTING.</a:t>
            </a:r>
          </a:p>
          <a:p>
            <a:pPr marL="342900" indent="-342900" algn="l">
              <a:lnSpc>
                <a:spcPct val="150000"/>
              </a:lnSpc>
              <a:buFont typeface="+mj-lt"/>
              <a:buAutoNum type="arabicPeriod"/>
            </a:pPr>
            <a:r>
              <a:rPr lang="en-GB" sz="1600" b="0" i="0" u="none" strike="noStrike" baseline="0" dirty="0">
                <a:latin typeface="Segoe"/>
              </a:rPr>
              <a:t>Move heaps with shrink command. Heaps are not fragmented with shrink operation.</a:t>
            </a:r>
          </a:p>
          <a:p>
            <a:pPr marL="342900" indent="-342900" algn="l">
              <a:lnSpc>
                <a:spcPct val="150000"/>
              </a:lnSpc>
              <a:buFont typeface="+mj-lt"/>
              <a:buAutoNum type="arabicPeriod"/>
            </a:pPr>
            <a:r>
              <a:rPr lang="en-GB" sz="1600" b="0" i="0" u="none" strike="noStrike" baseline="0" dirty="0">
                <a:latin typeface="Segoe"/>
              </a:rPr>
              <a:t>Drop the original file group.</a:t>
            </a:r>
            <a:endParaRPr sz="1600" dirty="0">
              <a:latin typeface="Segoe UI"/>
              <a:cs typeface="Segoe UI"/>
            </a:endParaRPr>
          </a:p>
        </p:txBody>
      </p:sp>
    </p:spTree>
    <p:extLst>
      <p:ext uri="{BB962C8B-B14F-4D97-AF65-F5344CB8AC3E}">
        <p14:creationId xmlns:p14="http://schemas.microsoft.com/office/powerpoint/2010/main" val="39108558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8" y="109474"/>
            <a:ext cx="7324091" cy="6130524"/>
          </a:xfrm>
          <a:prstGeom prst="rect">
            <a:avLst/>
          </a:prstGeom>
        </p:spPr>
        <p:txBody>
          <a:bodyPr vert="horz" wrap="square" lIns="0" tIns="16510" rIns="0" bIns="0" rtlCol="0">
            <a:spAutoFit/>
          </a:bodyPr>
          <a:lstStyle/>
          <a:p>
            <a:pPr marL="12700">
              <a:lnSpc>
                <a:spcPct val="150000"/>
              </a:lnSpc>
              <a:spcBef>
                <a:spcPts val="130"/>
              </a:spcBef>
            </a:pPr>
            <a:r>
              <a:rPr sz="2750" spc="15" dirty="0">
                <a:solidFill>
                  <a:srgbClr val="FFFFFF"/>
                </a:solidFill>
                <a:latin typeface="Segoe UI"/>
                <a:cs typeface="Segoe UI"/>
              </a:rPr>
              <a:t>Demonstration:</a:t>
            </a:r>
            <a:r>
              <a:rPr sz="2750" spc="-5" dirty="0">
                <a:solidFill>
                  <a:srgbClr val="FFFFFF"/>
                </a:solidFill>
                <a:latin typeface="Segoe UI"/>
                <a:cs typeface="Segoe UI"/>
              </a:rPr>
              <a:t> </a:t>
            </a:r>
            <a:r>
              <a:rPr sz="2750" spc="10" dirty="0">
                <a:solidFill>
                  <a:srgbClr val="FFFFFF"/>
                </a:solidFill>
                <a:latin typeface="Segoe UI"/>
                <a:cs typeface="Segoe UI"/>
              </a:rPr>
              <a:t>Shrinking</a:t>
            </a:r>
            <a:r>
              <a:rPr sz="2750" spc="85" dirty="0">
                <a:solidFill>
                  <a:srgbClr val="FFFFFF"/>
                </a:solidFill>
                <a:latin typeface="Segoe UI"/>
                <a:cs typeface="Segoe UI"/>
              </a:rPr>
              <a:t> </a:t>
            </a:r>
            <a:r>
              <a:rPr sz="2750" spc="15" dirty="0">
                <a:solidFill>
                  <a:srgbClr val="FFFFFF"/>
                </a:solidFill>
                <a:latin typeface="Segoe UI"/>
                <a:cs typeface="Segoe UI"/>
              </a:rPr>
              <a:t>Databases</a:t>
            </a:r>
            <a:endParaRPr sz="2750" dirty="0">
              <a:latin typeface="Segoe UI"/>
              <a:cs typeface="Segoe UI"/>
            </a:endParaRPr>
          </a:p>
          <a:p>
            <a:pPr>
              <a:lnSpc>
                <a:spcPct val="150000"/>
              </a:lnSpc>
              <a:spcBef>
                <a:spcPts val="15"/>
              </a:spcBef>
            </a:pPr>
            <a:endParaRPr sz="3050" dirty="0">
              <a:latin typeface="Segoe UI"/>
              <a:cs typeface="Segoe UI"/>
            </a:endParaRPr>
          </a:p>
          <a:p>
            <a:pPr marL="102235">
              <a:lnSpc>
                <a:spcPct val="150000"/>
              </a:lnSpc>
            </a:pPr>
            <a:r>
              <a:rPr sz="2750" spc="10" dirty="0">
                <a:latin typeface="Segoe UI"/>
                <a:cs typeface="Segoe UI"/>
              </a:rPr>
              <a:t>In</a:t>
            </a:r>
            <a:r>
              <a:rPr sz="2750" spc="-10" dirty="0">
                <a:latin typeface="Segoe UI"/>
                <a:cs typeface="Segoe UI"/>
              </a:rPr>
              <a:t> </a:t>
            </a:r>
            <a:r>
              <a:rPr sz="2750" spc="15" dirty="0">
                <a:latin typeface="Segoe UI"/>
                <a:cs typeface="Segoe UI"/>
              </a:rPr>
              <a:t>this</a:t>
            </a:r>
            <a:r>
              <a:rPr sz="2750" spc="10" dirty="0">
                <a:latin typeface="Segoe UI"/>
                <a:cs typeface="Segoe UI"/>
              </a:rPr>
              <a:t> </a:t>
            </a:r>
            <a:r>
              <a:rPr sz="2750" spc="20" dirty="0">
                <a:latin typeface="Segoe UI"/>
                <a:cs typeface="Segoe UI"/>
              </a:rPr>
              <a:t>demonstration,</a:t>
            </a:r>
            <a:r>
              <a:rPr sz="2750" spc="-5"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60" dirty="0">
                <a:latin typeface="Segoe UI"/>
                <a:cs typeface="Segoe UI"/>
              </a:rPr>
              <a:t> </a:t>
            </a:r>
            <a:r>
              <a:rPr sz="2750" dirty="0">
                <a:latin typeface="Segoe UI"/>
                <a:cs typeface="Segoe UI"/>
              </a:rPr>
              <a:t>see:</a:t>
            </a:r>
          </a:p>
          <a:p>
            <a:pPr marL="558800" indent="-457200">
              <a:lnSpc>
                <a:spcPct val="150000"/>
              </a:lnSpc>
              <a:spcBef>
                <a:spcPts val="680"/>
              </a:spcBef>
              <a:buClr>
                <a:srgbClr val="006FC0"/>
              </a:buClr>
              <a:buSzPct val="92727"/>
              <a:buFont typeface="Arial" panose="020B0604020202020204" pitchFamily="34" charset="0"/>
              <a:buChar char="•"/>
              <a:tabLst>
                <a:tab pos="274320" algn="l"/>
              </a:tabLst>
            </a:pPr>
            <a:r>
              <a:rPr sz="2750" spc="15" dirty="0">
                <a:latin typeface="Segoe UI"/>
                <a:cs typeface="Segoe UI"/>
              </a:rPr>
              <a:t>How</a:t>
            </a:r>
            <a:r>
              <a:rPr sz="2750" spc="10" dirty="0">
                <a:latin typeface="Segoe UI"/>
                <a:cs typeface="Segoe UI"/>
              </a:rPr>
              <a:t> </a:t>
            </a:r>
            <a:r>
              <a:rPr sz="2750" spc="25" dirty="0">
                <a:latin typeface="Segoe UI"/>
                <a:cs typeface="Segoe UI"/>
              </a:rPr>
              <a:t>to</a:t>
            </a:r>
            <a:r>
              <a:rPr sz="2750" spc="20" dirty="0">
                <a:latin typeface="Segoe UI"/>
                <a:cs typeface="Segoe UI"/>
              </a:rPr>
              <a:t> </a:t>
            </a:r>
            <a:r>
              <a:rPr sz="2750" spc="5" dirty="0">
                <a:latin typeface="Segoe UI"/>
                <a:cs typeface="Segoe UI"/>
              </a:rPr>
              <a:t>check</a:t>
            </a:r>
            <a:r>
              <a:rPr sz="2750" spc="110" dirty="0">
                <a:latin typeface="Segoe UI"/>
                <a:cs typeface="Segoe UI"/>
              </a:rPr>
              <a:t> </a:t>
            </a:r>
            <a:r>
              <a:rPr sz="2750" spc="10" dirty="0">
                <a:latin typeface="Segoe UI"/>
                <a:cs typeface="Segoe UI"/>
              </a:rPr>
              <a:t>free</a:t>
            </a:r>
            <a:r>
              <a:rPr sz="2750" spc="45" dirty="0">
                <a:latin typeface="Segoe UI"/>
                <a:cs typeface="Segoe UI"/>
              </a:rPr>
              <a:t> </a:t>
            </a:r>
            <a:r>
              <a:rPr sz="2750" spc="20" dirty="0">
                <a:latin typeface="Segoe UI"/>
                <a:cs typeface="Segoe UI"/>
              </a:rPr>
              <a:t>space</a:t>
            </a:r>
            <a:r>
              <a:rPr sz="2750" spc="-40" dirty="0">
                <a:latin typeface="Segoe UI"/>
                <a:cs typeface="Segoe UI"/>
              </a:rPr>
              <a:t> </a:t>
            </a:r>
            <a:r>
              <a:rPr sz="2750" spc="5" dirty="0">
                <a:latin typeface="Segoe UI"/>
                <a:cs typeface="Segoe UI"/>
              </a:rPr>
              <a:t>in</a:t>
            </a:r>
            <a:r>
              <a:rPr sz="2750" spc="75" dirty="0">
                <a:latin typeface="Segoe UI"/>
                <a:cs typeface="Segoe UI"/>
              </a:rPr>
              <a:t> </a:t>
            </a:r>
            <a:r>
              <a:rPr sz="2750" spc="25" dirty="0">
                <a:latin typeface="Segoe UI"/>
                <a:cs typeface="Segoe UI"/>
              </a:rPr>
              <a:t>database</a:t>
            </a:r>
            <a:r>
              <a:rPr sz="2750" spc="-30" dirty="0">
                <a:latin typeface="Segoe UI"/>
                <a:cs typeface="Segoe UI"/>
              </a:rPr>
              <a:t> </a:t>
            </a:r>
            <a:r>
              <a:rPr sz="2750" spc="10" dirty="0">
                <a:latin typeface="Segoe UI"/>
                <a:cs typeface="Segoe UI"/>
              </a:rPr>
              <a:t>files</a:t>
            </a:r>
            <a:endParaRPr sz="2750" dirty="0">
              <a:latin typeface="Segoe UI"/>
              <a:cs typeface="Segoe UI"/>
            </a:endParaRPr>
          </a:p>
          <a:p>
            <a:pPr marL="558800" indent="-457200">
              <a:lnSpc>
                <a:spcPct val="150000"/>
              </a:lnSpc>
              <a:spcBef>
                <a:spcPts val="680"/>
              </a:spcBef>
              <a:buClr>
                <a:srgbClr val="006FC0"/>
              </a:buClr>
              <a:buSzPct val="92727"/>
              <a:buFont typeface="Arial" panose="020B0604020202020204" pitchFamily="34" charset="0"/>
              <a:buChar char="•"/>
              <a:tabLst>
                <a:tab pos="274320" algn="l"/>
              </a:tabLst>
            </a:pPr>
            <a:r>
              <a:rPr sz="2750" spc="15" dirty="0">
                <a:latin typeface="Segoe UI"/>
                <a:cs typeface="Segoe UI"/>
              </a:rPr>
              <a:t>How</a:t>
            </a:r>
            <a:r>
              <a:rPr sz="2750" dirty="0">
                <a:latin typeface="Segoe UI"/>
                <a:cs typeface="Segoe UI"/>
              </a:rPr>
              <a:t> </a:t>
            </a:r>
            <a:r>
              <a:rPr sz="2750" spc="25" dirty="0">
                <a:latin typeface="Segoe UI"/>
                <a:cs typeface="Segoe UI"/>
              </a:rPr>
              <a:t>to</a:t>
            </a:r>
            <a:r>
              <a:rPr sz="2750" spc="5" dirty="0">
                <a:latin typeface="Segoe UI"/>
                <a:cs typeface="Segoe UI"/>
              </a:rPr>
              <a:t> </a:t>
            </a:r>
            <a:r>
              <a:rPr sz="2750" spc="15" dirty="0">
                <a:latin typeface="Segoe UI"/>
                <a:cs typeface="Segoe UI"/>
              </a:rPr>
              <a:t>shrink</a:t>
            </a:r>
            <a:r>
              <a:rPr sz="2750" spc="30" dirty="0">
                <a:latin typeface="Segoe UI"/>
                <a:cs typeface="Segoe UI"/>
              </a:rPr>
              <a:t> </a:t>
            </a:r>
            <a:r>
              <a:rPr sz="2750" spc="15" dirty="0">
                <a:latin typeface="Segoe UI"/>
                <a:cs typeface="Segoe UI"/>
              </a:rPr>
              <a:t>a</a:t>
            </a:r>
            <a:r>
              <a:rPr sz="2750" spc="-5" dirty="0">
                <a:latin typeface="Segoe UI"/>
                <a:cs typeface="Segoe UI"/>
              </a:rPr>
              <a:t> </a:t>
            </a:r>
            <a:r>
              <a:rPr sz="2750" spc="25" dirty="0">
                <a:latin typeface="Segoe UI"/>
                <a:cs typeface="Segoe UI"/>
              </a:rPr>
              <a:t>data</a:t>
            </a:r>
            <a:r>
              <a:rPr sz="2750" dirty="0">
                <a:latin typeface="Segoe UI"/>
                <a:cs typeface="Segoe UI"/>
              </a:rPr>
              <a:t> </a:t>
            </a:r>
            <a:r>
              <a:rPr sz="2750" spc="15" dirty="0">
                <a:latin typeface="Segoe UI"/>
                <a:cs typeface="Segoe UI"/>
              </a:rPr>
              <a:t>file</a:t>
            </a:r>
            <a:endParaRPr sz="2750" dirty="0">
              <a:latin typeface="Segoe UI"/>
              <a:cs typeface="Segoe UI"/>
            </a:endParaRPr>
          </a:p>
          <a:p>
            <a:pPr marL="559435" marR="5080" indent="-457200">
              <a:lnSpc>
                <a:spcPct val="150000"/>
              </a:lnSpc>
              <a:spcBef>
                <a:spcPts val="605"/>
              </a:spcBef>
              <a:buClr>
                <a:srgbClr val="006FC0"/>
              </a:buClr>
              <a:buSzPct val="92727"/>
              <a:buFont typeface="Arial" panose="020B0604020202020204" pitchFamily="34" charset="0"/>
              <a:buChar char="•"/>
              <a:tabLst>
                <a:tab pos="274320" algn="l"/>
              </a:tabLst>
            </a:pPr>
            <a:r>
              <a:rPr sz="2750" dirty="0">
                <a:latin typeface="Segoe UI"/>
                <a:cs typeface="Segoe UI"/>
              </a:rPr>
              <a:t>The</a:t>
            </a:r>
            <a:r>
              <a:rPr sz="2750" spc="50" dirty="0">
                <a:latin typeface="Segoe UI"/>
                <a:cs typeface="Segoe UI"/>
              </a:rPr>
              <a:t> </a:t>
            </a:r>
            <a:r>
              <a:rPr sz="2750" spc="15" dirty="0">
                <a:latin typeface="Segoe UI"/>
                <a:cs typeface="Segoe UI"/>
              </a:rPr>
              <a:t>impact</a:t>
            </a:r>
            <a:r>
              <a:rPr sz="2750" spc="25" dirty="0">
                <a:latin typeface="Segoe UI"/>
                <a:cs typeface="Segoe UI"/>
              </a:rPr>
              <a:t> </a:t>
            </a:r>
            <a:r>
              <a:rPr sz="2750" spc="20" dirty="0">
                <a:latin typeface="Segoe UI"/>
                <a:cs typeface="Segoe UI"/>
              </a:rPr>
              <a:t>of</a:t>
            </a:r>
            <a:r>
              <a:rPr sz="2750" spc="30" dirty="0">
                <a:latin typeface="Segoe UI"/>
                <a:cs typeface="Segoe UI"/>
              </a:rPr>
              <a:t> </a:t>
            </a:r>
            <a:r>
              <a:rPr sz="2750" spc="10" dirty="0">
                <a:latin typeface="Segoe UI"/>
                <a:cs typeface="Segoe UI"/>
              </a:rPr>
              <a:t>shrinking</a:t>
            </a:r>
            <a:r>
              <a:rPr sz="2750" spc="80" dirty="0">
                <a:latin typeface="Segoe UI"/>
                <a:cs typeface="Segoe UI"/>
              </a:rPr>
              <a:t> </a:t>
            </a:r>
            <a:r>
              <a:rPr sz="2750" spc="25" dirty="0">
                <a:latin typeface="Segoe UI"/>
                <a:cs typeface="Segoe UI"/>
              </a:rPr>
              <a:t>data</a:t>
            </a:r>
            <a:r>
              <a:rPr sz="2750" spc="5" dirty="0">
                <a:latin typeface="Segoe UI"/>
                <a:cs typeface="Segoe UI"/>
              </a:rPr>
              <a:t> </a:t>
            </a:r>
            <a:r>
              <a:rPr sz="2750" spc="10" dirty="0">
                <a:latin typeface="Segoe UI"/>
                <a:cs typeface="Segoe UI"/>
              </a:rPr>
              <a:t>files</a:t>
            </a:r>
            <a:r>
              <a:rPr sz="2750" spc="20" dirty="0">
                <a:latin typeface="Segoe UI"/>
                <a:cs typeface="Segoe UI"/>
              </a:rPr>
              <a:t> on</a:t>
            </a:r>
            <a:r>
              <a:rPr sz="2750" spc="5" dirty="0">
                <a:latin typeface="Segoe UI"/>
                <a:cs typeface="Segoe UI"/>
              </a:rPr>
              <a:t> index </a:t>
            </a:r>
            <a:r>
              <a:rPr sz="2750" spc="-740" dirty="0">
                <a:latin typeface="Segoe UI"/>
                <a:cs typeface="Segoe UI"/>
              </a:rPr>
              <a:t> </a:t>
            </a:r>
            <a:r>
              <a:rPr sz="2750" spc="20" dirty="0">
                <a:latin typeface="Segoe UI"/>
                <a:cs typeface="Segoe UI"/>
              </a:rPr>
              <a:t>fragmentation</a:t>
            </a:r>
            <a:endParaRPr lang="en-US" sz="2750" spc="20" dirty="0">
              <a:latin typeface="Segoe UI"/>
              <a:cs typeface="Segoe UI"/>
            </a:endParaRPr>
          </a:p>
          <a:p>
            <a:pPr marL="559435" marR="5080" indent="-457200">
              <a:lnSpc>
                <a:spcPct val="150000"/>
              </a:lnSpc>
              <a:spcBef>
                <a:spcPts val="605"/>
              </a:spcBef>
              <a:buClr>
                <a:srgbClr val="006FC0"/>
              </a:buClr>
              <a:buSzPct val="92727"/>
              <a:buFont typeface="Arial" panose="020B0604020202020204" pitchFamily="34" charset="0"/>
              <a:buChar char="•"/>
              <a:tabLst>
                <a:tab pos="274320" algn="l"/>
              </a:tabLst>
            </a:pPr>
            <a:endParaRPr lang="en-US" sz="2750" spc="20" dirty="0">
              <a:latin typeface="Segoe UI"/>
              <a:cs typeface="Segoe UI"/>
            </a:endParaRPr>
          </a:p>
          <a:p>
            <a:pPr marL="559435" marR="5080" indent="-457200">
              <a:lnSpc>
                <a:spcPct val="150000"/>
              </a:lnSpc>
              <a:spcBef>
                <a:spcPts val="605"/>
              </a:spcBef>
              <a:buClr>
                <a:srgbClr val="006FC0"/>
              </a:buClr>
              <a:buSzPct val="92727"/>
              <a:buFont typeface="Arial" panose="020B0604020202020204" pitchFamily="34" charset="0"/>
              <a:buChar char="•"/>
              <a:tabLst>
                <a:tab pos="274320" algn="l"/>
              </a:tabLst>
            </a:pPr>
            <a:r>
              <a:rPr lang="en-US" sz="2750" b="1" spc="20" dirty="0">
                <a:solidFill>
                  <a:srgbClr val="FF0000"/>
                </a:solidFill>
                <a:effectLst>
                  <a:outerShdw blurRad="38100" dist="38100" dir="2700000" algn="tl">
                    <a:srgbClr val="000000">
                      <a:alpha val="43137"/>
                    </a:srgbClr>
                  </a:outerShdw>
                </a:effectLst>
                <a:latin typeface="Segoe UI"/>
                <a:cs typeface="Segoe UI"/>
              </a:rPr>
              <a:t>Pg89</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5" dirty="0"/>
              <a:t>Monitoring</a:t>
            </a:r>
            <a:r>
              <a:rPr spc="-5" dirty="0"/>
              <a:t> </a:t>
            </a:r>
            <a:r>
              <a:rPr spc="20" dirty="0"/>
              <a:t>Database</a:t>
            </a:r>
            <a:r>
              <a:rPr spc="30" dirty="0"/>
              <a:t> </a:t>
            </a:r>
            <a:r>
              <a:rPr dirty="0"/>
              <a:t>Files</a:t>
            </a:r>
          </a:p>
        </p:txBody>
      </p:sp>
      <p:sp>
        <p:nvSpPr>
          <p:cNvPr id="6" name="Text Placeholder 5">
            <a:extLst>
              <a:ext uri="{FF2B5EF4-FFF2-40B4-BE49-F238E27FC236}">
                <a16:creationId xmlns:a16="http://schemas.microsoft.com/office/drawing/2014/main" id="{9734F928-A73B-8484-FD9A-7D5EE9C79BE6}"/>
              </a:ext>
            </a:extLst>
          </p:cNvPr>
          <p:cNvSpPr>
            <a:spLocks noGrp="1"/>
          </p:cNvSpPr>
          <p:nvPr>
            <p:ph type="body" idx="1"/>
          </p:nvPr>
        </p:nvSpPr>
        <p:spPr>
          <a:xfrm>
            <a:off x="429260" y="914400"/>
            <a:ext cx="8650603" cy="6238824"/>
          </a:xfrm>
        </p:spPr>
        <p:txBody>
          <a:bodyPr/>
          <a:lstStyle/>
          <a:p>
            <a:pPr algn="l">
              <a:lnSpc>
                <a:spcPct val="150000"/>
              </a:lnSpc>
            </a:pPr>
            <a:r>
              <a:rPr lang="en-GB" sz="1600" b="0" i="0" u="none" strike="noStrike" baseline="0" dirty="0">
                <a:latin typeface="Segoe"/>
              </a:rPr>
              <a:t>You can view details of database file configuration </a:t>
            </a:r>
            <a:r>
              <a:rPr lang="fr-FR" sz="1600" b="0" i="0" u="none" strike="noStrike" baseline="0" dirty="0" err="1">
                <a:latin typeface="Segoe"/>
              </a:rPr>
              <a:t>using</a:t>
            </a:r>
            <a:r>
              <a:rPr lang="fr-FR" sz="1600" b="0" i="0" u="none" strike="noStrike" baseline="0" dirty="0">
                <a:latin typeface="Segoe"/>
              </a:rPr>
              <a:t> the </a:t>
            </a:r>
            <a:r>
              <a:rPr lang="fr-FR" sz="1600" b="0" i="0" u="none" strike="noStrike" baseline="0" dirty="0" err="1">
                <a:latin typeface="Segoe"/>
              </a:rPr>
              <a:t>following</a:t>
            </a:r>
            <a:r>
              <a:rPr lang="fr-FR" sz="1600" b="0" i="0" u="none" strike="noStrike" baseline="0" dirty="0">
                <a:latin typeface="Segoe"/>
              </a:rPr>
              <a:t> </a:t>
            </a:r>
            <a:r>
              <a:rPr lang="fr-FR" sz="1600" b="0" i="0" u="none" strike="noStrike" baseline="0" dirty="0" err="1">
                <a:latin typeface="Segoe"/>
              </a:rPr>
              <a:t>methods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1" i="0" u="none" strike="noStrike" baseline="0" dirty="0">
                <a:latin typeface="Segoe-Bold"/>
              </a:rPr>
              <a:t>SQL Server Management Studio</a:t>
            </a:r>
            <a:r>
              <a:rPr lang="fr-FR" sz="1600" b="0" i="0" u="none" strike="noStrike" baseline="0" dirty="0">
                <a:latin typeface="Segoe"/>
              </a:rPr>
              <a:t>. </a:t>
            </a:r>
            <a:r>
              <a:rPr lang="en-GB" sz="1600" b="0" i="0" u="none" strike="noStrike" baseline="0" dirty="0">
                <a:latin typeface="Segoe"/>
              </a:rPr>
              <a:t>Information about database files and file groups is available on the </a:t>
            </a:r>
            <a:r>
              <a:rPr lang="en-GB" sz="1600" b="1" i="0" u="none" strike="noStrike" baseline="0" dirty="0">
                <a:latin typeface="Segoe-Bold"/>
              </a:rPr>
              <a:t>Files </a:t>
            </a:r>
            <a:r>
              <a:rPr lang="en-GB" sz="1600" b="0" i="0" u="none" strike="noStrike" baseline="0" dirty="0">
                <a:latin typeface="Segoe"/>
              </a:rPr>
              <a:t>and </a:t>
            </a:r>
            <a:r>
              <a:rPr lang="en-GB" sz="1600" b="1" i="0" u="none" strike="noStrike" baseline="0" dirty="0">
                <a:latin typeface="Segoe-Bold"/>
              </a:rPr>
              <a:t>Filegroups </a:t>
            </a:r>
            <a:r>
              <a:rPr lang="en-GB" sz="1600" b="0" i="0" u="none" strike="noStrike" baseline="0" dirty="0">
                <a:latin typeface="Segoe"/>
              </a:rPr>
              <a:t>pages of the Database Properties window, accessed through SQL Server </a:t>
            </a:r>
            <a:r>
              <a:rPr lang="fr-FR" sz="1600" b="0" i="0" u="none" strike="noStrike" baseline="0" dirty="0">
                <a:latin typeface="Segoe"/>
              </a:rPr>
              <a:t>Management Studio (SSMS) Object Explorer.</a:t>
            </a:r>
          </a:p>
          <a:p>
            <a:pPr marL="285750" indent="-285750" algn="l">
              <a:lnSpc>
                <a:spcPct val="150000"/>
              </a:lnSpc>
              <a:buFont typeface="Arial" panose="020B0604020202020204" pitchFamily="34" charset="0"/>
              <a:buChar char="•"/>
            </a:pPr>
            <a:r>
              <a:rPr lang="en-GB" sz="1600" b="1" i="0" u="none" strike="noStrike" baseline="0" dirty="0" err="1">
                <a:latin typeface="Segoe-Bold"/>
              </a:rPr>
              <a:t>sp_helpfile</a:t>
            </a:r>
            <a:r>
              <a:rPr lang="en-GB" sz="1600" b="0" i="0" u="none" strike="noStrike" baseline="0" dirty="0">
                <a:latin typeface="Segoe"/>
              </a:rPr>
              <a:t>. The </a:t>
            </a:r>
            <a:r>
              <a:rPr lang="en-GB" sz="1600" b="1" i="0" u="none" strike="noStrike" baseline="0" dirty="0" err="1">
                <a:latin typeface="Segoe-Bold"/>
              </a:rPr>
              <a:t>sp_helpfile</a:t>
            </a:r>
            <a:r>
              <a:rPr lang="en-GB" sz="1600" b="1" i="0" u="none" strike="noStrike" baseline="0" dirty="0">
                <a:latin typeface="Segoe-Bold"/>
              </a:rPr>
              <a:t> </a:t>
            </a:r>
            <a:r>
              <a:rPr lang="en-GB" sz="1600" b="0" i="0" u="none" strike="noStrike" baseline="0" dirty="0">
                <a:latin typeface="Segoe"/>
              </a:rPr>
              <a:t>system stored procedure returns basic information about database files </a:t>
            </a:r>
            <a:r>
              <a:rPr lang="fr-FR" sz="1600" b="0" i="0" u="none" strike="noStrike" baseline="0" dirty="0">
                <a:latin typeface="Segoe"/>
              </a:rPr>
              <a:t>for the </a:t>
            </a:r>
            <a:r>
              <a:rPr lang="fr-FR" sz="1600" b="0" i="0" u="none" strike="noStrike" baseline="0" dirty="0" err="1">
                <a:latin typeface="Segoe"/>
              </a:rPr>
              <a:t>current</a:t>
            </a:r>
            <a:r>
              <a:rPr lang="fr-FR" sz="1600" b="0" i="0" u="none" strike="noStrike" baseline="0" dirty="0">
                <a:latin typeface="Segoe"/>
              </a:rPr>
              <a:t> </a:t>
            </a:r>
            <a:r>
              <a:rPr lang="fr-FR" sz="1600" b="0" i="0" u="none" strike="noStrike" baseline="0" dirty="0" err="1">
                <a:latin typeface="Segoe"/>
              </a:rPr>
              <a:t>database</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err="1">
                <a:latin typeface="Segoe-Bold"/>
              </a:rPr>
              <a:t>sp_helpfilegroup</a:t>
            </a:r>
            <a:r>
              <a:rPr lang="en-GB" sz="1600" b="0" i="0" u="none" strike="noStrike" baseline="0" dirty="0">
                <a:latin typeface="Segoe"/>
              </a:rPr>
              <a:t>. The </a:t>
            </a:r>
            <a:r>
              <a:rPr lang="en-GB" sz="1600" b="1" i="0" u="none" strike="noStrike" baseline="0" dirty="0" err="1">
                <a:latin typeface="Segoe-Bold"/>
              </a:rPr>
              <a:t>sp_helpfilegroup</a:t>
            </a:r>
            <a:r>
              <a:rPr lang="en-GB" sz="1600" b="1" i="0" u="none" strike="noStrike" baseline="0" dirty="0">
                <a:latin typeface="Segoe-Bold"/>
              </a:rPr>
              <a:t> </a:t>
            </a:r>
            <a:r>
              <a:rPr lang="en-GB" sz="1600" b="0" i="0" u="none" strike="noStrike" baseline="0" dirty="0">
                <a:latin typeface="Segoe"/>
              </a:rPr>
              <a:t>system stored procedure returns basic information about database file groups for the current database.</a:t>
            </a:r>
          </a:p>
          <a:p>
            <a:pPr marL="285750" indent="-285750" algn="l">
              <a:lnSpc>
                <a:spcPct val="150000"/>
              </a:lnSpc>
              <a:buFont typeface="Arial" panose="020B0604020202020204" pitchFamily="34" charset="0"/>
              <a:buChar char="•"/>
            </a:pPr>
            <a:r>
              <a:rPr lang="en-GB" sz="1600" b="1" i="0" u="none" strike="noStrike" baseline="0" dirty="0" err="1">
                <a:latin typeface="Segoe-Bold"/>
              </a:rPr>
              <a:t>sys.database_files</a:t>
            </a:r>
            <a:r>
              <a:rPr lang="en-GB" sz="1600" b="0" i="0" u="none" strike="noStrike" baseline="0" dirty="0">
                <a:latin typeface="Segoe"/>
              </a:rPr>
              <a:t>. The </a:t>
            </a:r>
            <a:r>
              <a:rPr lang="en-GB" sz="1600" b="1" i="0" u="none" strike="noStrike" baseline="0" dirty="0" err="1">
                <a:latin typeface="Segoe-Bold"/>
              </a:rPr>
              <a:t>sys.database_files</a:t>
            </a:r>
            <a:r>
              <a:rPr lang="en-GB" sz="1600" b="1" i="0" u="none" strike="noStrike" baseline="0" dirty="0">
                <a:latin typeface="Segoe-Bold"/>
              </a:rPr>
              <a:t> </a:t>
            </a:r>
            <a:r>
              <a:rPr lang="en-GB" sz="1600" b="0" i="0" u="none" strike="noStrike" baseline="0" dirty="0">
                <a:latin typeface="Segoe"/>
              </a:rPr>
              <a:t>system view returns detailed information about database files for the current database.</a:t>
            </a:r>
          </a:p>
          <a:p>
            <a:pPr marL="285750" indent="-285750" algn="l">
              <a:lnSpc>
                <a:spcPct val="150000"/>
              </a:lnSpc>
              <a:buFont typeface="Arial" panose="020B0604020202020204" pitchFamily="34" charset="0"/>
              <a:buChar char="•"/>
            </a:pPr>
            <a:r>
              <a:rPr lang="en-GB" sz="1600" b="1" i="0" u="none" strike="noStrike" baseline="0" dirty="0" err="1">
                <a:latin typeface="Segoe-Bold"/>
              </a:rPr>
              <a:t>sys.filegroups</a:t>
            </a:r>
            <a:r>
              <a:rPr lang="en-GB" sz="1600" b="0" i="0" u="none" strike="noStrike" baseline="0" dirty="0">
                <a:latin typeface="Segoe"/>
              </a:rPr>
              <a:t>. The </a:t>
            </a:r>
            <a:r>
              <a:rPr lang="en-GB" sz="1600" b="1" i="0" u="none" strike="noStrike" baseline="0" dirty="0" err="1">
                <a:latin typeface="Segoe-Bold"/>
              </a:rPr>
              <a:t>sys.filegroups</a:t>
            </a:r>
            <a:r>
              <a:rPr lang="en-GB" sz="1600" b="1" i="0" u="none" strike="noStrike" baseline="0" dirty="0">
                <a:latin typeface="Segoe-Bold"/>
              </a:rPr>
              <a:t> </a:t>
            </a:r>
            <a:r>
              <a:rPr lang="en-GB" sz="1600" b="0" i="0" u="none" strike="noStrike" baseline="0" dirty="0">
                <a:latin typeface="Segoe"/>
              </a:rPr>
              <a:t>system view returns detailed information about database file groups for the current database.</a:t>
            </a:r>
          </a:p>
          <a:p>
            <a:pPr marL="285750" indent="-285750" algn="l">
              <a:lnSpc>
                <a:spcPct val="150000"/>
              </a:lnSpc>
              <a:buFont typeface="Arial" panose="020B0604020202020204" pitchFamily="34" charset="0"/>
              <a:buChar char="•"/>
            </a:pPr>
            <a:r>
              <a:rPr lang="en-GB" sz="1600" b="1" i="0" u="none" strike="noStrike" baseline="0" dirty="0" err="1">
                <a:latin typeface="Segoe-Bold"/>
              </a:rPr>
              <a:t>sys.master_files</a:t>
            </a:r>
            <a:r>
              <a:rPr lang="en-GB" sz="1600" b="0" i="0" u="none" strike="noStrike" baseline="0" dirty="0">
                <a:latin typeface="Segoe"/>
              </a:rPr>
              <a:t>. The </a:t>
            </a:r>
            <a:r>
              <a:rPr lang="en-GB" sz="1600" b="1" i="0" u="none" strike="noStrike" baseline="0" dirty="0" err="1">
                <a:latin typeface="Segoe-Bold"/>
              </a:rPr>
              <a:t>sys.master_files</a:t>
            </a:r>
            <a:r>
              <a:rPr lang="en-GB" sz="1600" b="1" i="0" u="none" strike="noStrike" baseline="0" dirty="0">
                <a:latin typeface="Segoe-Bold"/>
              </a:rPr>
              <a:t> </a:t>
            </a:r>
            <a:r>
              <a:rPr lang="en-GB" sz="1600" b="0" i="0" u="none" strike="noStrike" baseline="0" dirty="0">
                <a:latin typeface="Segoe"/>
              </a:rPr>
              <a:t>system view returns detailed information about the database files for all databases in the current instance of SQL Server.</a:t>
            </a:r>
          </a:p>
          <a:p>
            <a:pPr marL="285750" indent="-285750" algn="l">
              <a:lnSpc>
                <a:spcPct val="150000"/>
              </a:lnSpc>
              <a:buFont typeface="Arial" panose="020B0604020202020204" pitchFamily="34" charset="0"/>
              <a:buChar char="•"/>
            </a:pPr>
            <a:r>
              <a:rPr lang="fr-FR" sz="1600" b="1" i="0" u="none" strike="noStrike" baseline="0" dirty="0" err="1">
                <a:latin typeface="Segoe-Bold"/>
              </a:rPr>
              <a:t>sys.dm_db_file_space_usage</a:t>
            </a:r>
            <a:r>
              <a:rPr lang="fr-FR" sz="1600" b="0" i="0" u="none" strike="noStrike" baseline="0" dirty="0">
                <a:latin typeface="Segoe"/>
              </a:rPr>
              <a:t>. The </a:t>
            </a:r>
            <a:r>
              <a:rPr lang="fr-FR" sz="1600" b="1" i="0" u="none" strike="noStrike" baseline="0" dirty="0" err="1">
                <a:latin typeface="Segoe-Bold"/>
              </a:rPr>
              <a:t>sys.dm_db_file_space_usage</a:t>
            </a:r>
            <a:r>
              <a:rPr lang="fr-FR" sz="1600" b="1" i="0" u="none" strike="noStrike" baseline="0" dirty="0">
                <a:latin typeface="Segoe-Bold"/>
              </a:rPr>
              <a:t> </a:t>
            </a:r>
            <a:r>
              <a:rPr lang="fr-FR" sz="1600" b="0" i="0" u="none" strike="noStrike" baseline="0" dirty="0">
                <a:latin typeface="Segoe"/>
              </a:rPr>
              <a:t>system DMV </a:t>
            </a:r>
            <a:r>
              <a:rPr lang="fr-FR" sz="1600" b="0" i="0" u="none" strike="noStrike" baseline="0" dirty="0" err="1">
                <a:latin typeface="Segoe"/>
              </a:rPr>
              <a:t>returns</a:t>
            </a:r>
            <a:r>
              <a:rPr lang="fr-FR" sz="1600" b="0" i="0" u="none" strike="noStrike" baseline="0" dirty="0">
                <a:latin typeface="Segoe"/>
              </a:rPr>
              <a:t> </a:t>
            </a:r>
            <a:r>
              <a:rPr lang="fr-FR" sz="1600" b="0" i="0" u="none" strike="noStrike" baseline="0" dirty="0" err="1">
                <a:latin typeface="Segoe"/>
              </a:rPr>
              <a:t>detailed</a:t>
            </a:r>
            <a:r>
              <a:rPr lang="fr-FR" sz="1600" b="0" i="0" u="none" strike="noStrike" baseline="0" dirty="0">
                <a:latin typeface="Segoe"/>
              </a:rPr>
              <a:t> </a:t>
            </a:r>
            <a:r>
              <a:rPr lang="en-GB" sz="1600" b="0" i="0" u="none" strike="noStrike" baseline="0" dirty="0">
                <a:latin typeface="Segoe"/>
              </a:rPr>
              <a:t>information about occupied and free space in the data files of the current database.</a:t>
            </a:r>
            <a:endParaRPr lang="fr-FR" sz="1600" dirty="0"/>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lang="en-GB" spc="15" dirty="0"/>
              <a:t>Database File Activity</a:t>
            </a:r>
            <a:endParaRPr dirty="0"/>
          </a:p>
        </p:txBody>
      </p:sp>
      <p:sp>
        <p:nvSpPr>
          <p:cNvPr id="6" name="Text Placeholder 5">
            <a:extLst>
              <a:ext uri="{FF2B5EF4-FFF2-40B4-BE49-F238E27FC236}">
                <a16:creationId xmlns:a16="http://schemas.microsoft.com/office/drawing/2014/main" id="{9734F928-A73B-8484-FD9A-7D5EE9C79BE6}"/>
              </a:ext>
            </a:extLst>
          </p:cNvPr>
          <p:cNvSpPr>
            <a:spLocks noGrp="1"/>
          </p:cNvSpPr>
          <p:nvPr>
            <p:ph type="body" idx="1"/>
          </p:nvPr>
        </p:nvSpPr>
        <p:spPr>
          <a:xfrm>
            <a:off x="429260" y="914400"/>
            <a:ext cx="8650603" cy="4022833"/>
          </a:xfrm>
        </p:spPr>
        <p:txBody>
          <a:bodyPr/>
          <a:lstStyle/>
          <a:p>
            <a:pPr algn="l">
              <a:lnSpc>
                <a:spcPct val="150000"/>
              </a:lnSpc>
            </a:pPr>
            <a:r>
              <a:rPr lang="en-GB" sz="1600" b="0" i="0" u="none" strike="noStrike" baseline="0" dirty="0">
                <a:latin typeface="Segoe"/>
              </a:rPr>
              <a:t>Database file activity can be monitored from within SQL Server.</a:t>
            </a:r>
          </a:p>
          <a:p>
            <a:pPr algn="l">
              <a:lnSpc>
                <a:spcPct val="150000"/>
              </a:lnSpc>
            </a:pPr>
            <a:endParaRPr lang="en-GB" sz="1600" b="0" i="0" u="none" strike="noStrike" baseline="0" dirty="0">
              <a:latin typeface="Segoe"/>
            </a:endParaRPr>
          </a:p>
          <a:p>
            <a:pPr marL="285750" indent="-285750" algn="l">
              <a:lnSpc>
                <a:spcPct val="150000"/>
              </a:lnSpc>
              <a:buFont typeface="Arial" panose="020B0604020202020204" pitchFamily="34" charset="0"/>
              <a:buChar char="•"/>
            </a:pPr>
            <a:r>
              <a:rPr lang="en-GB" sz="1600" b="1" i="0" u="none" strike="noStrike" baseline="0" dirty="0">
                <a:latin typeface="Segoe-Bold"/>
              </a:rPr>
              <a:t>SSMS</a:t>
            </a:r>
            <a:r>
              <a:rPr lang="en-GB" sz="1600" b="0" i="0" u="none" strike="noStrike" baseline="0" dirty="0">
                <a:latin typeface="Segoe"/>
              </a:rPr>
              <a:t>. A GUI view of current file I/O activity by database file is available in the </a:t>
            </a:r>
            <a:r>
              <a:rPr lang="en-GB" sz="1600" b="1" i="0" u="none" strike="noStrike" baseline="0" dirty="0">
                <a:latin typeface="Segoe-Bold"/>
              </a:rPr>
              <a:t>Data File I/O </a:t>
            </a:r>
            <a:r>
              <a:rPr lang="en-GB" sz="1600" b="0" i="0" u="none" strike="noStrike" baseline="0" dirty="0">
                <a:latin typeface="Segoe"/>
              </a:rPr>
              <a:t>section of SSMS Activity Monitor. Information about FILESTREAM I/O is not available in this view.</a:t>
            </a:r>
          </a:p>
          <a:p>
            <a:pPr marL="285750" indent="-285750" algn="l">
              <a:lnSpc>
                <a:spcPct val="150000"/>
              </a:lnSpc>
              <a:buFont typeface="Arial" panose="020B0604020202020204" pitchFamily="34" charset="0"/>
              <a:buChar char="•"/>
            </a:pPr>
            <a:r>
              <a:rPr lang="en-GB" sz="1600" b="1" i="0" u="none" strike="noStrike" baseline="0" dirty="0">
                <a:latin typeface="Segoe-Bold"/>
              </a:rPr>
              <a:t>Wait statistics</a:t>
            </a:r>
            <a:r>
              <a:rPr lang="en-GB" sz="1600" b="0" i="0" u="none" strike="noStrike" baseline="0" dirty="0">
                <a:latin typeface="Segoe"/>
              </a:rPr>
              <a:t>. Several wait statistics types measure when worker processes are waiting for file system activity, including PAGEIOLATCH_* and WRITELOG. These wait statistics can indicate if I/O performance is affecting the responsiveness of SQL Server.</a:t>
            </a:r>
          </a:p>
          <a:p>
            <a:pPr marL="285750" indent="-285750" algn="l">
              <a:lnSpc>
                <a:spcPct val="150000"/>
              </a:lnSpc>
              <a:buFont typeface="Arial" panose="020B0604020202020204" pitchFamily="34" charset="0"/>
              <a:buChar char="•"/>
            </a:pPr>
            <a:r>
              <a:rPr lang="fr-FR" sz="1600" b="1" i="0" u="none" strike="noStrike" baseline="0" dirty="0" err="1">
                <a:latin typeface="Segoe-Bold"/>
              </a:rPr>
              <a:t>sys.dm_io_virtual_file_stats</a:t>
            </a:r>
            <a:r>
              <a:rPr lang="fr-FR" sz="1600" b="0" i="0" u="none" strike="noStrike" baseline="0" dirty="0">
                <a:latin typeface="Segoe"/>
              </a:rPr>
              <a:t>. The </a:t>
            </a:r>
            <a:r>
              <a:rPr lang="fr-FR" sz="1600" b="1" i="0" u="none" strike="noStrike" baseline="0" dirty="0" err="1">
                <a:latin typeface="Segoe-Bold"/>
              </a:rPr>
              <a:t>sys.dm_io_virtual_file_stats</a:t>
            </a:r>
            <a:r>
              <a:rPr lang="fr-FR" sz="1600" b="1" i="0" u="none" strike="noStrike" baseline="0" dirty="0">
                <a:latin typeface="Segoe-Bold"/>
              </a:rPr>
              <a:t> </a:t>
            </a:r>
            <a:r>
              <a:rPr lang="fr-FR" sz="1600" b="0" i="0" u="none" strike="noStrike" baseline="0" dirty="0">
                <a:latin typeface="Segoe"/>
              </a:rPr>
              <a:t>system </a:t>
            </a:r>
            <a:r>
              <a:rPr lang="fr-FR" sz="1600" b="0" i="0" u="none" strike="noStrike" baseline="0" dirty="0" err="1">
                <a:latin typeface="Segoe"/>
              </a:rPr>
              <a:t>dynamic</a:t>
            </a:r>
            <a:r>
              <a:rPr lang="fr-FR" sz="1600" b="0" i="0" u="none" strike="noStrike" baseline="0" dirty="0">
                <a:latin typeface="Segoe"/>
              </a:rPr>
              <a:t> management </a:t>
            </a:r>
            <a:r>
              <a:rPr lang="en-GB" sz="1600" b="0" i="0" u="none" strike="noStrike" baseline="0" dirty="0">
                <a:latin typeface="Segoe"/>
              </a:rPr>
              <a:t>function (DMF) provides information about data file I/O activity since the SQL Server instance was </a:t>
            </a:r>
            <a:r>
              <a:rPr lang="fr-FR" sz="1600" b="0" i="0" u="none" strike="noStrike" baseline="0" dirty="0" err="1">
                <a:latin typeface="Segoe"/>
              </a:rPr>
              <a:t>most</a:t>
            </a:r>
            <a:r>
              <a:rPr lang="fr-FR" sz="1600" b="0" i="0" u="none" strike="noStrike" baseline="0" dirty="0">
                <a:latin typeface="Segoe"/>
              </a:rPr>
              <a:t> </a:t>
            </a:r>
            <a:r>
              <a:rPr lang="fr-FR" sz="1600" b="0" i="0" u="none" strike="noStrike" baseline="0" dirty="0" err="1">
                <a:latin typeface="Segoe"/>
              </a:rPr>
              <a:t>recently</a:t>
            </a:r>
            <a:r>
              <a:rPr lang="fr-FR" sz="1600" b="0" i="0" u="none" strike="noStrike" baseline="0" dirty="0">
                <a:latin typeface="Segoe"/>
              </a:rPr>
              <a:t> </a:t>
            </a:r>
            <a:r>
              <a:rPr lang="fr-FR" sz="1600" b="0" i="0" u="none" strike="noStrike" baseline="0" dirty="0" err="1">
                <a:latin typeface="Segoe"/>
              </a:rPr>
              <a:t>started</a:t>
            </a:r>
            <a:r>
              <a:rPr lang="fr-FR" sz="1600" b="0" i="0" u="none" strike="noStrike" baseline="0" dirty="0">
                <a:latin typeface="Segoe"/>
              </a:rPr>
              <a:t>.</a:t>
            </a:r>
            <a:endParaRPr lang="fr-FR" sz="1400" dirty="0"/>
          </a:p>
        </p:txBody>
      </p:sp>
    </p:spTree>
    <p:extLst>
      <p:ext uri="{BB962C8B-B14F-4D97-AF65-F5344CB8AC3E}">
        <p14:creationId xmlns:p14="http://schemas.microsoft.com/office/powerpoint/2010/main" val="1007322707"/>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782878" cy="4769704"/>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55" dirty="0">
                <a:solidFill>
                  <a:srgbClr val="FFFFFF"/>
                </a:solidFill>
                <a:latin typeface="Segoe UI"/>
                <a:cs typeface="Segoe UI"/>
              </a:rPr>
              <a:t> </a:t>
            </a:r>
            <a:r>
              <a:rPr sz="2750" spc="5" dirty="0">
                <a:solidFill>
                  <a:srgbClr val="FFFFFF"/>
                </a:solidFill>
                <a:latin typeface="Segoe UI"/>
                <a:cs typeface="Segoe UI"/>
              </a:rPr>
              <a:t>3:</a:t>
            </a:r>
            <a:r>
              <a:rPr sz="2750" spc="-20" dirty="0">
                <a:solidFill>
                  <a:srgbClr val="FFFFFF"/>
                </a:solidFill>
                <a:latin typeface="Segoe UI"/>
                <a:cs typeface="Segoe UI"/>
              </a:rPr>
              <a:t> </a:t>
            </a:r>
            <a:r>
              <a:rPr sz="2750" spc="20" dirty="0">
                <a:solidFill>
                  <a:srgbClr val="FFFFFF"/>
                </a:solidFill>
                <a:latin typeface="Segoe UI"/>
                <a:cs typeface="Segoe UI"/>
              </a:rPr>
              <a:t>tempdb</a:t>
            </a:r>
            <a:r>
              <a:rPr sz="2750" spc="65" dirty="0">
                <a:solidFill>
                  <a:srgbClr val="FFFFFF"/>
                </a:solidFill>
                <a:latin typeface="Segoe UI"/>
                <a:cs typeface="Segoe UI"/>
              </a:rPr>
              <a:t> </a:t>
            </a:r>
            <a:r>
              <a:rPr sz="2750" spc="10" dirty="0">
                <a:solidFill>
                  <a:srgbClr val="FFFFFF"/>
                </a:solidFill>
                <a:latin typeface="Segoe UI"/>
                <a:cs typeface="Segoe UI"/>
              </a:rPr>
              <a:t>Internals</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This lesson focuses on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internals.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is a system database used by SQL Server to hold temporary tables, internal objects and versioning details. Smooth functioning of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is essential for </a:t>
            </a:r>
            <a:r>
              <a:rPr lang="fr-FR" sz="1600" b="0" i="0" u="none" strike="noStrike" baseline="0" dirty="0" err="1">
                <a:latin typeface="Segoe"/>
              </a:rPr>
              <a:t>overall</a:t>
            </a:r>
            <a:r>
              <a:rPr lang="fr-FR" sz="1600" b="0" i="0" u="none" strike="noStrike" baseline="0" dirty="0">
                <a:latin typeface="Segoe"/>
              </a:rPr>
              <a:t> SQL Server performance.</a:t>
            </a:r>
          </a:p>
          <a:p>
            <a:pPr algn="l">
              <a:lnSpc>
                <a:spcPct val="150000"/>
              </a:lnSpc>
            </a:pPr>
            <a:endParaRPr lang="en-GB" sz="1600" spc="20"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z="2400" spc="20" dirty="0" err="1">
                <a:latin typeface="Segoe UI"/>
                <a:cs typeface="Segoe UI"/>
              </a:rPr>
              <a:t>tempdb</a:t>
            </a:r>
            <a:r>
              <a:rPr sz="2400" spc="-35" dirty="0">
                <a:latin typeface="Segoe UI"/>
                <a:cs typeface="Segoe UI"/>
              </a:rPr>
              <a:t> </a:t>
            </a:r>
            <a:r>
              <a:rPr sz="2400" spc="15" dirty="0">
                <a:latin typeface="Segoe UI"/>
                <a:cs typeface="Segoe UI"/>
              </a:rPr>
              <a:t>Usage</a:t>
            </a:r>
            <a:endParaRP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10" dirty="0">
                <a:latin typeface="Segoe UI"/>
                <a:cs typeface="Segoe UI"/>
              </a:rPr>
              <a:t>Version</a:t>
            </a:r>
            <a:r>
              <a:rPr sz="2400" spc="60" dirty="0">
                <a:latin typeface="Segoe UI"/>
                <a:cs typeface="Segoe UI"/>
              </a:rPr>
              <a:t> </a:t>
            </a:r>
            <a:r>
              <a:rPr sz="2400" spc="25" dirty="0">
                <a:latin typeface="Segoe UI"/>
                <a:cs typeface="Segoe UI"/>
              </a:rPr>
              <a:t>Store</a:t>
            </a:r>
            <a:r>
              <a:rPr sz="2400" spc="-30" dirty="0">
                <a:latin typeface="Segoe UI"/>
                <a:cs typeface="Segoe UI"/>
              </a:rPr>
              <a:t> </a:t>
            </a:r>
            <a:r>
              <a:rPr sz="2400" spc="10" dirty="0">
                <a:latin typeface="Segoe UI"/>
                <a:cs typeface="Segoe UI"/>
              </a:rPr>
              <a:t>Internals</a:t>
            </a:r>
            <a:endParaRP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20" dirty="0">
                <a:latin typeface="Segoe UI"/>
                <a:cs typeface="Segoe UI"/>
              </a:rPr>
              <a:t>tempdb</a:t>
            </a:r>
            <a:r>
              <a:rPr sz="2400" spc="-15" dirty="0">
                <a:latin typeface="Segoe UI"/>
                <a:cs typeface="Segoe UI"/>
              </a:rPr>
              <a:t> </a:t>
            </a:r>
            <a:r>
              <a:rPr sz="2400" spc="20" dirty="0">
                <a:latin typeface="Segoe UI"/>
                <a:cs typeface="Segoe UI"/>
              </a:rPr>
              <a:t>Configuration</a:t>
            </a:r>
            <a:endParaRP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20" dirty="0">
                <a:latin typeface="Segoe UI"/>
                <a:cs typeface="Segoe UI"/>
              </a:rPr>
              <a:t>Demonstration:</a:t>
            </a:r>
            <a:r>
              <a:rPr sz="2400" spc="-15" dirty="0">
                <a:latin typeface="Segoe UI"/>
                <a:cs typeface="Segoe UI"/>
              </a:rPr>
              <a:t> </a:t>
            </a:r>
            <a:r>
              <a:rPr sz="2400" spc="15" dirty="0">
                <a:latin typeface="Segoe UI"/>
                <a:cs typeface="Segoe UI"/>
              </a:rPr>
              <a:t>Monitoring</a:t>
            </a:r>
            <a:r>
              <a:rPr sz="2400" spc="75" dirty="0">
                <a:latin typeface="Segoe UI"/>
                <a:cs typeface="Segoe UI"/>
              </a:rPr>
              <a:t> </a:t>
            </a:r>
            <a:r>
              <a:rPr sz="2400" spc="20" dirty="0">
                <a:latin typeface="Segoe UI"/>
                <a:cs typeface="Segoe UI"/>
              </a:rPr>
              <a:t>tempdb</a:t>
            </a:r>
            <a:r>
              <a:rPr sz="2400" dirty="0">
                <a:latin typeface="Segoe UI"/>
                <a:cs typeface="Segoe UI"/>
              </a:rPr>
              <a:t> </a:t>
            </a:r>
            <a:r>
              <a:rPr sz="2400" spc="15" dirty="0">
                <a:latin typeface="Segoe UI"/>
                <a:cs typeface="Segoe UI"/>
              </a:rPr>
              <a:t>Usage</a:t>
            </a:r>
            <a:endParaRPr sz="2400" dirty="0">
              <a:latin typeface="Segoe UI"/>
              <a:cs typeface="Segoe U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323465" cy="449580"/>
          </a:xfrm>
          <a:prstGeom prst="rect">
            <a:avLst/>
          </a:prstGeom>
        </p:spPr>
        <p:txBody>
          <a:bodyPr vert="horz" wrap="square" lIns="0" tIns="16510" rIns="0" bIns="0" rtlCol="0">
            <a:spAutoFit/>
          </a:bodyPr>
          <a:lstStyle/>
          <a:p>
            <a:pPr marL="12700">
              <a:lnSpc>
                <a:spcPct val="100000"/>
              </a:lnSpc>
              <a:spcBef>
                <a:spcPts val="130"/>
              </a:spcBef>
            </a:pPr>
            <a:r>
              <a:rPr spc="20" dirty="0"/>
              <a:t>tempdb</a:t>
            </a:r>
            <a:r>
              <a:rPr spc="-55" dirty="0"/>
              <a:t> </a:t>
            </a:r>
            <a:r>
              <a:rPr spc="10" dirty="0"/>
              <a:t>Usage</a:t>
            </a:r>
          </a:p>
        </p:txBody>
      </p:sp>
      <p:sp>
        <p:nvSpPr>
          <p:cNvPr id="3" name="object 3"/>
          <p:cNvSpPr txBox="1"/>
          <p:nvPr/>
        </p:nvSpPr>
        <p:spPr>
          <a:xfrm>
            <a:off x="538162" y="964247"/>
            <a:ext cx="8072438" cy="4854855"/>
          </a:xfrm>
          <a:prstGeom prst="rect">
            <a:avLst/>
          </a:prstGeom>
        </p:spPr>
        <p:txBody>
          <a:bodyPr vert="horz" wrap="square" lIns="0" tIns="98425" rIns="0" bIns="0" rtlCol="0">
            <a:spAutoFit/>
          </a:bodyPr>
          <a:lstStyle/>
          <a:p>
            <a:pPr algn="l"/>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is a system database used by SQL Server to store internal objects, version store, and certain </a:t>
            </a:r>
            <a:r>
              <a:rPr lang="fr-FR" sz="1600" b="0" i="0" u="none" strike="noStrike" baseline="0" dirty="0">
                <a:latin typeface="Segoe"/>
              </a:rPr>
              <a:t>user </a:t>
            </a:r>
            <a:r>
              <a:rPr lang="fr-FR" sz="1600" b="0" i="0" u="none" strike="noStrike" baseline="0" dirty="0" err="1">
                <a:latin typeface="Segoe"/>
              </a:rPr>
              <a:t>objects</a:t>
            </a:r>
            <a:r>
              <a:rPr lang="fr-FR" sz="1600" b="0" i="0" u="none" strike="noStrike" baseline="0" dirty="0">
                <a:latin typeface="Segoe"/>
              </a:rPr>
              <a:t>.</a:t>
            </a:r>
          </a:p>
          <a:p>
            <a:pPr algn="l"/>
            <a:endParaRPr lang="fr-FR" sz="1600" b="0" i="0" u="none" strike="noStrike" baseline="0" dirty="0">
              <a:latin typeface="Segoe"/>
            </a:endParaRPr>
          </a:p>
          <a:p>
            <a:pPr marL="285750" indent="-285750" algn="l">
              <a:lnSpc>
                <a:spcPct val="150000"/>
              </a:lnSpc>
              <a:buFont typeface="Arial" panose="020B0604020202020204" pitchFamily="34" charset="0"/>
              <a:buChar char="•"/>
            </a:pPr>
            <a:r>
              <a:rPr lang="en-GB" sz="1600" b="0" i="0" u="none" strike="noStrike" baseline="0" dirty="0">
                <a:latin typeface="Segoe"/>
              </a:rPr>
              <a:t>Internal objects are created by SQL Server so it can process Transact-SQL statements. They are created or dropped within a scope of statement. Internal objects can be one of the </a:t>
            </a:r>
            <a:r>
              <a:rPr lang="fr-FR" sz="1600" b="0" i="0" u="none" strike="noStrike" baseline="0" dirty="0" err="1">
                <a:latin typeface="Segoe"/>
              </a:rPr>
              <a:t>following</a:t>
            </a:r>
            <a:r>
              <a:rPr lang="fr-FR" sz="1600" b="0" i="0" u="none" strike="noStrike" baseline="0" dirty="0">
                <a:latin typeface="Segoe"/>
              </a:rPr>
              <a:t>:</a:t>
            </a:r>
          </a:p>
          <a:p>
            <a:pPr marL="742950" lvl="1" indent="-285750">
              <a:lnSpc>
                <a:spcPct val="150000"/>
              </a:lnSpc>
              <a:buFont typeface="Arial" panose="020B0604020202020204" pitchFamily="34" charset="0"/>
              <a:buChar char="•"/>
            </a:pPr>
            <a:r>
              <a:rPr lang="en-GB" sz="1600" b="0" i="0" u="none" strike="noStrike" baseline="0" dirty="0">
                <a:latin typeface="Segoe"/>
              </a:rPr>
              <a:t>Intermediate sort results from GROUP BY, ORDER BY, UNION queries, or from index rebuild with SORT_IN_TEMPDB set to ON.</a:t>
            </a:r>
          </a:p>
          <a:p>
            <a:pPr marL="742950" lvl="1" indent="-285750">
              <a:lnSpc>
                <a:spcPct val="150000"/>
              </a:lnSpc>
              <a:buFont typeface="Arial" panose="020B0604020202020204" pitchFamily="34" charset="0"/>
              <a:buChar char="•"/>
            </a:pPr>
            <a:r>
              <a:rPr lang="en-GB" sz="1600" b="0" i="0" u="none" strike="noStrike" baseline="0" dirty="0">
                <a:latin typeface="Segoe"/>
              </a:rPr>
              <a:t>Work tables for cursor, spool operations, and LOB storage.</a:t>
            </a:r>
          </a:p>
          <a:p>
            <a:pPr marL="742950" lvl="1" indent="-285750">
              <a:lnSpc>
                <a:spcPct val="150000"/>
              </a:lnSpc>
              <a:buFont typeface="Arial" panose="020B0604020202020204" pitchFamily="34" charset="0"/>
              <a:buChar char="•"/>
            </a:pPr>
            <a:r>
              <a:rPr lang="en-GB" sz="1600" b="0" i="0" u="none" strike="noStrike" baseline="0" dirty="0">
                <a:latin typeface="Segoe"/>
              </a:rPr>
              <a:t>Work files for hash joins and hash aggregate operations.</a:t>
            </a:r>
          </a:p>
          <a:p>
            <a:pPr marL="285750" indent="-285750" algn="l">
              <a:lnSpc>
                <a:spcPct val="150000"/>
              </a:lnSpc>
              <a:buFont typeface="Arial" panose="020B0604020202020204" pitchFamily="34" charset="0"/>
              <a:buChar char="•"/>
            </a:pPr>
            <a:r>
              <a:rPr lang="en-GB" sz="1600" b="0" i="0" u="none" strike="noStrike" baseline="0" dirty="0">
                <a:latin typeface="Segoe"/>
              </a:rPr>
              <a:t>Version store.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holds versions created during the following operations:</a:t>
            </a:r>
          </a:p>
          <a:p>
            <a:pPr marL="742950" lvl="1" indent="-285750">
              <a:lnSpc>
                <a:spcPct val="150000"/>
              </a:lnSpc>
              <a:buFont typeface="Arial" panose="020B0604020202020204" pitchFamily="34" charset="0"/>
              <a:buChar char="•"/>
            </a:pPr>
            <a:r>
              <a:rPr lang="fr-FR" sz="1600" b="0" i="0" u="none" strike="noStrike" baseline="0" dirty="0">
                <a:latin typeface="Segoe"/>
              </a:rPr>
              <a:t>Online index </a:t>
            </a:r>
            <a:r>
              <a:rPr lang="fr-FR" sz="1600" b="0" i="0" u="none" strike="noStrike" baseline="0" dirty="0" err="1">
                <a:latin typeface="Segoe"/>
              </a:rPr>
              <a:t>operations</a:t>
            </a:r>
            <a:r>
              <a:rPr lang="fr-FR" sz="1600" b="0" i="0" u="none" strike="noStrike" baseline="0" dirty="0">
                <a:latin typeface="Segoe"/>
              </a:rPr>
              <a:t>.</a:t>
            </a:r>
          </a:p>
          <a:p>
            <a:pPr marL="742950" lvl="1" indent="-285750">
              <a:lnSpc>
                <a:spcPct val="150000"/>
              </a:lnSpc>
              <a:buFont typeface="Arial" panose="020B0604020202020204" pitchFamily="34" charset="0"/>
              <a:buChar char="•"/>
            </a:pPr>
            <a:r>
              <a:rPr lang="en-GB" sz="1600" b="0" i="0" u="none" strike="noStrike" baseline="0" dirty="0">
                <a:latin typeface="Segoe"/>
              </a:rPr>
              <a:t>Transactions with Read Committed Snapshot and Snapshot isolation level.</a:t>
            </a:r>
          </a:p>
          <a:p>
            <a:pPr marL="742950" lvl="1" indent="-285750">
              <a:lnSpc>
                <a:spcPct val="150000"/>
              </a:lnSpc>
              <a:buFont typeface="Arial" panose="020B0604020202020204" pitchFamily="34" charset="0"/>
              <a:buChar char="•"/>
            </a:pPr>
            <a:r>
              <a:rPr lang="fr-FR" sz="1600" b="0" i="0" u="none" strike="noStrike" baseline="0" dirty="0">
                <a:latin typeface="Segoe"/>
              </a:rPr>
              <a:t>Triggers.</a:t>
            </a: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323465" cy="449580"/>
          </a:xfrm>
          <a:prstGeom prst="rect">
            <a:avLst/>
          </a:prstGeom>
        </p:spPr>
        <p:txBody>
          <a:bodyPr vert="horz" wrap="square" lIns="0" tIns="16510" rIns="0" bIns="0" rtlCol="0">
            <a:spAutoFit/>
          </a:bodyPr>
          <a:lstStyle/>
          <a:p>
            <a:pPr marL="12700">
              <a:lnSpc>
                <a:spcPct val="100000"/>
              </a:lnSpc>
              <a:spcBef>
                <a:spcPts val="130"/>
              </a:spcBef>
            </a:pPr>
            <a:r>
              <a:rPr spc="20" dirty="0"/>
              <a:t>tempdb</a:t>
            </a:r>
            <a:r>
              <a:rPr spc="-55" dirty="0"/>
              <a:t> </a:t>
            </a:r>
            <a:r>
              <a:rPr spc="10" dirty="0"/>
              <a:t>Usage</a:t>
            </a:r>
          </a:p>
        </p:txBody>
      </p:sp>
      <p:sp>
        <p:nvSpPr>
          <p:cNvPr id="3" name="object 3"/>
          <p:cNvSpPr txBox="1"/>
          <p:nvPr/>
        </p:nvSpPr>
        <p:spPr>
          <a:xfrm>
            <a:off x="538162" y="964247"/>
            <a:ext cx="8072438" cy="2283702"/>
          </a:xfrm>
          <a:prstGeom prst="rect">
            <a:avLst/>
          </a:prstGeom>
        </p:spPr>
        <p:txBody>
          <a:bodyPr vert="horz" wrap="square" lIns="0" tIns="98425" rIns="0" bIns="0" rtlCol="0">
            <a:spAutoFit/>
          </a:bodyPr>
          <a:lstStyle/>
          <a:p>
            <a:pPr marL="285750" indent="-285750" algn="l">
              <a:lnSpc>
                <a:spcPct val="150000"/>
              </a:lnSpc>
              <a:buFont typeface="Arial" panose="020B0604020202020204" pitchFamily="34" charset="0"/>
              <a:buChar char="•"/>
            </a:pPr>
            <a:r>
              <a:rPr lang="en-GB" sz="1600" b="0" i="0" u="none" strike="noStrike" baseline="0" dirty="0">
                <a:latin typeface="Segoe"/>
              </a:rPr>
              <a:t>User objects are explicitly created by a user. Some examples of user objects that might be stored in </a:t>
            </a:r>
            <a:r>
              <a:rPr lang="fr-FR" sz="1600" b="1" i="0" u="none" strike="noStrike" baseline="0" dirty="0" err="1">
                <a:latin typeface="Segoe-Bold"/>
              </a:rPr>
              <a:t>tempdb</a:t>
            </a:r>
            <a:r>
              <a:rPr lang="fr-FR" sz="1600" b="1" i="0" u="none" strike="noStrike" baseline="0" dirty="0">
                <a:latin typeface="Segoe-Bold"/>
              </a:rPr>
              <a:t> </a:t>
            </a:r>
            <a:r>
              <a:rPr lang="fr-FR" sz="1600" b="0" i="0" u="none" strike="noStrike" baseline="0" dirty="0">
                <a:latin typeface="Segoe"/>
              </a:rPr>
              <a:t>are:</a:t>
            </a:r>
          </a:p>
          <a:p>
            <a:pPr marL="742950" lvl="1" indent="-285750">
              <a:lnSpc>
                <a:spcPct val="150000"/>
              </a:lnSpc>
              <a:buFont typeface="Arial" panose="020B0604020202020204" pitchFamily="34" charset="0"/>
              <a:buChar char="•"/>
            </a:pPr>
            <a:r>
              <a:rPr lang="en-GB" sz="1600" b="0" i="0" u="none" strike="noStrike" baseline="0" dirty="0">
                <a:latin typeface="Segoe"/>
              </a:rPr>
              <a:t>Global and local temporary tables.</a:t>
            </a:r>
          </a:p>
          <a:p>
            <a:pPr marL="742950" lvl="1" indent="-285750">
              <a:lnSpc>
                <a:spcPct val="150000"/>
              </a:lnSpc>
              <a:buFont typeface="Arial" panose="020B0604020202020204" pitchFamily="34" charset="0"/>
              <a:buChar char="•"/>
            </a:pPr>
            <a:r>
              <a:rPr lang="en-GB" sz="1600" b="0" i="0" u="none" strike="noStrike" baseline="0" dirty="0">
                <a:latin typeface="Segoe"/>
              </a:rPr>
              <a:t>Table variables, when spilled to disk.</a:t>
            </a:r>
          </a:p>
          <a:p>
            <a:pPr marL="742950" lvl="1" indent="-285750">
              <a:lnSpc>
                <a:spcPct val="150000"/>
              </a:lnSpc>
              <a:buFont typeface="Arial" panose="020B0604020202020204" pitchFamily="34" charset="0"/>
              <a:buChar char="•"/>
            </a:pPr>
            <a:r>
              <a:rPr lang="fr-FR" sz="1600" b="0" i="0" u="none" strike="noStrike" baseline="0" dirty="0" err="1">
                <a:latin typeface="Segoe"/>
              </a:rPr>
              <a:t>Temporary</a:t>
            </a:r>
            <a:r>
              <a:rPr lang="fr-FR" sz="1600" b="0" i="0" u="none" strike="noStrike" baseline="0" dirty="0">
                <a:latin typeface="Segoe"/>
              </a:rPr>
              <a:t> indexes.</a:t>
            </a:r>
          </a:p>
          <a:p>
            <a:pPr marL="742950" lvl="1" indent="-285750">
              <a:lnSpc>
                <a:spcPct val="150000"/>
              </a:lnSpc>
              <a:buFont typeface="Arial" panose="020B0604020202020204" pitchFamily="34" charset="0"/>
              <a:buChar char="•"/>
            </a:pPr>
            <a:r>
              <a:rPr lang="en-GB" sz="1600" b="0" i="0" u="none" strike="noStrike" baseline="0" dirty="0">
                <a:latin typeface="Segoe"/>
              </a:rPr>
              <a:t>Tables from table-valued functions.</a:t>
            </a:r>
            <a:endParaRPr sz="2400" dirty="0">
              <a:latin typeface="Segoe UI"/>
              <a:cs typeface="Segoe UI"/>
            </a:endParaRPr>
          </a:p>
        </p:txBody>
      </p:sp>
    </p:spTree>
    <p:extLst>
      <p:ext uri="{BB962C8B-B14F-4D97-AF65-F5344CB8AC3E}">
        <p14:creationId xmlns:p14="http://schemas.microsoft.com/office/powerpoint/2010/main" val="393989519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323465" cy="449580"/>
          </a:xfrm>
          <a:prstGeom prst="rect">
            <a:avLst/>
          </a:prstGeom>
        </p:spPr>
        <p:txBody>
          <a:bodyPr vert="horz" wrap="square" lIns="0" tIns="16510" rIns="0" bIns="0" rtlCol="0">
            <a:spAutoFit/>
          </a:bodyPr>
          <a:lstStyle/>
          <a:p>
            <a:pPr marL="12700">
              <a:lnSpc>
                <a:spcPct val="100000"/>
              </a:lnSpc>
              <a:spcBef>
                <a:spcPts val="130"/>
              </a:spcBef>
            </a:pPr>
            <a:r>
              <a:rPr spc="20" dirty="0"/>
              <a:t>tempdb</a:t>
            </a:r>
            <a:r>
              <a:rPr spc="-55" dirty="0"/>
              <a:t> </a:t>
            </a:r>
            <a:r>
              <a:rPr spc="10" dirty="0"/>
              <a:t>Usage</a:t>
            </a:r>
          </a:p>
        </p:txBody>
      </p:sp>
      <p:sp>
        <p:nvSpPr>
          <p:cNvPr id="3" name="object 3"/>
          <p:cNvSpPr txBox="1"/>
          <p:nvPr/>
        </p:nvSpPr>
        <p:spPr>
          <a:xfrm>
            <a:off x="538162" y="964247"/>
            <a:ext cx="8072438" cy="5224187"/>
          </a:xfrm>
          <a:prstGeom prst="rect">
            <a:avLst/>
          </a:prstGeom>
        </p:spPr>
        <p:txBody>
          <a:bodyPr vert="horz" wrap="square" lIns="0" tIns="98425" rIns="0" bIns="0" rtlCol="0">
            <a:spAutoFit/>
          </a:bodyPr>
          <a:lstStyle/>
          <a:p>
            <a:pPr algn="l">
              <a:lnSpc>
                <a:spcPct val="150000"/>
              </a:lnSpc>
            </a:pPr>
            <a:r>
              <a:rPr lang="en-GB" sz="1600" b="0" i="0" u="none" strike="noStrike" baseline="0" dirty="0">
                <a:latin typeface="Segoe"/>
              </a:rPr>
              <a:t>There is only one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system database on each SQL Server instance and it is recreated whenever the SQL Server instance is restarted. Creating user objects, such as tables, in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is not recommended as they are lost in the event of a server restart. You cannot back up or restore </a:t>
            </a:r>
            <a:r>
              <a:rPr lang="en-GB" sz="1600" b="1" i="0" u="none" strike="noStrike" baseline="0" dirty="0" err="1">
                <a:latin typeface="Segoe-Bold"/>
              </a:rPr>
              <a:t>tempdb</a:t>
            </a:r>
            <a:r>
              <a:rPr lang="en-GB" sz="1600" b="0" i="0" u="none" strike="noStrike" baseline="0" dirty="0">
                <a:latin typeface="Segoe"/>
              </a:rPr>
              <a:t>; however, you can roll back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transactions because they are minimally logged.</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On most SQL Server instances,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is a very active database storing a lot of data. Should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run out of space, errors will occur and the SQL Server service can become unstable. It is recommended that you monitor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to ensure good system performance.</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You can monitor the disk space consumed by using the </a:t>
            </a:r>
            <a:r>
              <a:rPr lang="en-GB" sz="1600" b="1" i="0" u="none" strike="noStrike" baseline="0" dirty="0" err="1">
                <a:latin typeface="Segoe-Bold"/>
              </a:rPr>
              <a:t>sys.dm_db_file_space_usage</a:t>
            </a:r>
            <a:r>
              <a:rPr lang="en-GB" sz="1600" b="1" i="0" u="none" strike="noStrike" baseline="0" dirty="0">
                <a:latin typeface="Segoe-Bold"/>
              </a:rPr>
              <a:t> </a:t>
            </a:r>
            <a:r>
              <a:rPr lang="en-GB" sz="1600" b="0" i="0" u="none" strike="noStrike" baseline="0" dirty="0">
                <a:latin typeface="Segoe"/>
              </a:rPr>
              <a:t>DMV. You can also use the </a:t>
            </a:r>
            <a:r>
              <a:rPr lang="en-GB" sz="1600" b="1" i="0" u="none" strike="noStrike" baseline="0" dirty="0" err="1">
                <a:latin typeface="Segoe-Bold"/>
              </a:rPr>
              <a:t>sys.dm_db_session_space_usage</a:t>
            </a:r>
            <a:r>
              <a:rPr lang="en-GB" sz="1600" b="1" i="0" u="none" strike="noStrike" baseline="0" dirty="0">
                <a:latin typeface="Segoe-Bold"/>
              </a:rPr>
              <a:t> </a:t>
            </a:r>
            <a:r>
              <a:rPr lang="en-GB" sz="1600" b="0" i="0" u="none" strike="noStrike" baseline="0" dirty="0">
                <a:latin typeface="Segoe"/>
              </a:rPr>
              <a:t>DMV and </a:t>
            </a:r>
            <a:r>
              <a:rPr lang="en-GB" sz="1600" b="1" i="0" u="none" strike="noStrike" baseline="0" dirty="0" err="1">
                <a:latin typeface="Segoe-Bold"/>
              </a:rPr>
              <a:t>sys.dm_db_task_space_usage</a:t>
            </a:r>
            <a:r>
              <a:rPr lang="en-GB" sz="1600" b="1" i="0" u="none" strike="noStrike" baseline="0" dirty="0">
                <a:latin typeface="Segoe-Bold"/>
              </a:rPr>
              <a:t> </a:t>
            </a:r>
            <a:r>
              <a:rPr lang="en-GB" sz="1600" b="0" i="0" u="none" strike="noStrike" baseline="0" dirty="0">
                <a:latin typeface="Segoe"/>
              </a:rPr>
              <a:t>DMV to find objects using a lot of space in </a:t>
            </a:r>
            <a:r>
              <a:rPr lang="en-GB" sz="1600" b="1" i="0" u="none" strike="noStrike" baseline="0" dirty="0" err="1">
                <a:latin typeface="Segoe-Bold"/>
              </a:rPr>
              <a:t>tempdb</a:t>
            </a:r>
            <a:r>
              <a:rPr lang="en-GB" sz="1600" b="0" i="0" u="none" strike="noStrike" baseline="0" dirty="0">
                <a:latin typeface="Segoe"/>
              </a:rPr>
              <a:t>.</a:t>
            </a:r>
            <a:endParaRPr sz="1600" dirty="0">
              <a:latin typeface="Segoe UI"/>
              <a:cs typeface="Segoe UI"/>
            </a:endParaRPr>
          </a:p>
        </p:txBody>
      </p:sp>
    </p:spTree>
    <p:extLst>
      <p:ext uri="{BB962C8B-B14F-4D97-AF65-F5344CB8AC3E}">
        <p14:creationId xmlns:p14="http://schemas.microsoft.com/office/powerpoint/2010/main" val="296554941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62985" cy="449580"/>
          </a:xfrm>
          <a:prstGeom prst="rect">
            <a:avLst/>
          </a:prstGeom>
        </p:spPr>
        <p:txBody>
          <a:bodyPr vert="horz" wrap="square" lIns="0" tIns="16510" rIns="0" bIns="0" rtlCol="0">
            <a:spAutoFit/>
          </a:bodyPr>
          <a:lstStyle/>
          <a:p>
            <a:pPr marL="12700">
              <a:lnSpc>
                <a:spcPct val="100000"/>
              </a:lnSpc>
              <a:spcBef>
                <a:spcPts val="130"/>
              </a:spcBef>
            </a:pPr>
            <a:r>
              <a:rPr spc="10" dirty="0"/>
              <a:t>Version</a:t>
            </a:r>
            <a:r>
              <a:rPr spc="50" dirty="0"/>
              <a:t> </a:t>
            </a:r>
            <a:r>
              <a:rPr spc="25" dirty="0"/>
              <a:t>Store</a:t>
            </a:r>
            <a:r>
              <a:rPr spc="-40" dirty="0"/>
              <a:t> </a:t>
            </a:r>
            <a:r>
              <a:rPr spc="10" dirty="0"/>
              <a:t>Internals</a:t>
            </a:r>
          </a:p>
        </p:txBody>
      </p:sp>
      <p:sp>
        <p:nvSpPr>
          <p:cNvPr id="3" name="object 3"/>
          <p:cNvSpPr txBox="1"/>
          <p:nvPr/>
        </p:nvSpPr>
        <p:spPr>
          <a:xfrm>
            <a:off x="538162" y="951275"/>
            <a:ext cx="7920038" cy="2530821"/>
          </a:xfrm>
          <a:prstGeom prst="rect">
            <a:avLst/>
          </a:prstGeom>
        </p:spPr>
        <p:txBody>
          <a:bodyPr vert="horz" wrap="square" lIns="0" tIns="111125" rIns="0" bIns="0" rtlCol="0">
            <a:spAutoFit/>
          </a:bodyPr>
          <a:lstStyle/>
          <a:p>
            <a:pPr algn="l"/>
            <a:r>
              <a:rPr lang="en-GB" sz="1800" b="0" i="0" u="none" strike="noStrike" baseline="0" dirty="0">
                <a:latin typeface="Segoe"/>
              </a:rPr>
              <a:t>A version store consists of data pages that hold the data rows required to support features within SQL Server that use row versioning</a:t>
            </a:r>
          </a:p>
          <a:p>
            <a:pPr algn="l"/>
            <a:endParaRPr lang="en-GB" sz="2750" spc="15" dirty="0">
              <a:latin typeface="Segoe UI"/>
              <a:cs typeface="Segoe UI"/>
            </a:endParaRPr>
          </a:p>
          <a:p>
            <a:pPr marL="0" lvl="1" indent="-172085">
              <a:lnSpc>
                <a:spcPct val="100000"/>
              </a:lnSpc>
              <a:spcBef>
                <a:spcPts val="655"/>
              </a:spcBef>
              <a:buClr>
                <a:srgbClr val="006FC0"/>
              </a:buClr>
              <a:buSzPct val="89583"/>
              <a:buFont typeface="Arial MT"/>
              <a:buChar char="•"/>
              <a:tabLst>
                <a:tab pos="470534" algn="l"/>
              </a:tabLst>
            </a:pPr>
            <a:r>
              <a:rPr dirty="0">
                <a:latin typeface="Segoe"/>
              </a:rPr>
              <a:t>Stores all version records from all databases</a:t>
            </a:r>
          </a:p>
          <a:p>
            <a:pPr marL="0" lvl="1" indent="-172085">
              <a:lnSpc>
                <a:spcPct val="100000"/>
              </a:lnSpc>
              <a:spcBef>
                <a:spcPts val="575"/>
              </a:spcBef>
              <a:buClr>
                <a:srgbClr val="006FC0"/>
              </a:buClr>
              <a:buSzPct val="89583"/>
              <a:buFont typeface="Arial MT"/>
              <a:buChar char="•"/>
              <a:tabLst>
                <a:tab pos="470534" algn="l"/>
              </a:tabLst>
            </a:pPr>
            <a:r>
              <a:rPr dirty="0">
                <a:latin typeface="Segoe"/>
              </a:rPr>
              <a:t>New allocation unit created every minute</a:t>
            </a:r>
          </a:p>
          <a:p>
            <a:pPr marL="0" lvl="1" indent="-172085">
              <a:lnSpc>
                <a:spcPct val="100000"/>
              </a:lnSpc>
              <a:spcBef>
                <a:spcPts val="650"/>
              </a:spcBef>
              <a:buClr>
                <a:srgbClr val="006FC0"/>
              </a:buClr>
              <a:buSzPct val="89583"/>
              <a:buFont typeface="Arial MT"/>
              <a:buChar char="•"/>
              <a:tabLst>
                <a:tab pos="470534" algn="l"/>
              </a:tabLst>
            </a:pPr>
            <a:r>
              <a:rPr dirty="0">
                <a:latin typeface="Segoe"/>
              </a:rPr>
              <a:t>Cleanup happens every minute</a:t>
            </a:r>
          </a:p>
          <a:p>
            <a:pPr marL="0" lvl="1" indent="-172085">
              <a:lnSpc>
                <a:spcPct val="100000"/>
              </a:lnSpc>
              <a:spcBef>
                <a:spcPts val="575"/>
              </a:spcBef>
              <a:buClr>
                <a:srgbClr val="006FC0"/>
              </a:buClr>
              <a:buSzPct val="89583"/>
              <a:buFont typeface="Arial MT"/>
              <a:buChar char="•"/>
              <a:tabLst>
                <a:tab pos="470534" algn="l"/>
              </a:tabLst>
            </a:pPr>
            <a:r>
              <a:rPr dirty="0">
                <a:latin typeface="Segoe"/>
              </a:rPr>
              <a:t>Nonlogged operation</a:t>
            </a: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62985" cy="449580"/>
          </a:xfrm>
          <a:prstGeom prst="rect">
            <a:avLst/>
          </a:prstGeom>
        </p:spPr>
        <p:txBody>
          <a:bodyPr vert="horz" wrap="square" lIns="0" tIns="16510" rIns="0" bIns="0" rtlCol="0">
            <a:spAutoFit/>
          </a:bodyPr>
          <a:lstStyle/>
          <a:p>
            <a:pPr marL="12700">
              <a:lnSpc>
                <a:spcPct val="100000"/>
              </a:lnSpc>
              <a:spcBef>
                <a:spcPts val="130"/>
              </a:spcBef>
            </a:pPr>
            <a:r>
              <a:rPr spc="10" dirty="0"/>
              <a:t>Version</a:t>
            </a:r>
            <a:r>
              <a:rPr spc="50" dirty="0"/>
              <a:t> </a:t>
            </a:r>
            <a:r>
              <a:rPr spc="25" dirty="0"/>
              <a:t>Store</a:t>
            </a:r>
            <a:r>
              <a:rPr spc="-40" dirty="0"/>
              <a:t> </a:t>
            </a:r>
            <a:r>
              <a:rPr spc="10" dirty="0"/>
              <a:t>Internals</a:t>
            </a:r>
          </a:p>
        </p:txBody>
      </p:sp>
      <p:sp>
        <p:nvSpPr>
          <p:cNvPr id="3" name="object 3"/>
          <p:cNvSpPr txBox="1"/>
          <p:nvPr/>
        </p:nvSpPr>
        <p:spPr>
          <a:xfrm>
            <a:off x="538162" y="951275"/>
            <a:ext cx="7920038" cy="4498347"/>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Use the following DMVs to monitor version store:</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sys.dm_tran_top_version_generators</a:t>
            </a:r>
            <a:r>
              <a:rPr lang="en-GB" sz="1600" b="0" i="0" u="none" strike="noStrike" baseline="0" dirty="0">
                <a:latin typeface="Segoe"/>
              </a:rPr>
              <a:t>. Returns a virtual table for the objects producing the most versions in the version store.</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sys.dm_tran_active_snapshot_database_transactions</a:t>
            </a:r>
            <a:r>
              <a:rPr lang="en-GB" sz="1600" b="0" i="0" u="none" strike="noStrike" baseline="0" dirty="0">
                <a:latin typeface="Segoe"/>
              </a:rPr>
              <a:t>. Returns a virtual table for all active transactions in all databases within the SQL Server instance that use row versioning.</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sys.dm_tran_transactions_snapshot</a:t>
            </a:r>
            <a:r>
              <a:rPr lang="en-GB" sz="1600" b="0" i="0" u="none" strike="noStrike" baseline="0" dirty="0">
                <a:latin typeface="Segoe"/>
              </a:rPr>
              <a:t>. Returns a virtual table that displays snapshots taken by each </a:t>
            </a:r>
            <a:r>
              <a:rPr lang="fr-FR" sz="1600" b="0" i="0" u="none" strike="noStrike" baseline="0" dirty="0">
                <a:latin typeface="Segoe"/>
              </a:rPr>
              <a:t>transaction.</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sys.dm_tran_current_transaction</a:t>
            </a:r>
            <a:r>
              <a:rPr lang="en-GB" sz="1600" b="0" i="0" u="none" strike="noStrike" baseline="0" dirty="0">
                <a:latin typeface="Segoe"/>
              </a:rPr>
              <a:t>. Returns a single row that displays row versioning related state information of the transaction in the current session.</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sys.dm_tran_current_snapshot</a:t>
            </a:r>
            <a:r>
              <a:rPr lang="en-GB" sz="1600" b="0" i="0" u="none" strike="noStrike" baseline="0" dirty="0">
                <a:latin typeface="Segoe"/>
              </a:rPr>
              <a:t>. Returns a virtual table that displays all active transactions at the time </a:t>
            </a:r>
            <a:r>
              <a:rPr lang="fr-FR" sz="1600" b="0" i="0" u="none" strike="noStrike" baseline="0" dirty="0">
                <a:latin typeface="Segoe"/>
              </a:rPr>
              <a:t>the </a:t>
            </a:r>
            <a:r>
              <a:rPr lang="fr-FR" sz="1600" b="0" i="0" u="none" strike="noStrike" baseline="0" dirty="0" err="1">
                <a:latin typeface="Segoe"/>
              </a:rPr>
              <a:t>current</a:t>
            </a:r>
            <a:r>
              <a:rPr lang="fr-FR" sz="1600" b="0" i="0" u="none" strike="noStrike" baseline="0" dirty="0">
                <a:latin typeface="Segoe"/>
              </a:rPr>
              <a:t> snapshot isolation transaction starts.</a:t>
            </a:r>
            <a:endParaRPr sz="1600" dirty="0">
              <a:latin typeface="Segoe"/>
            </a:endParaRPr>
          </a:p>
        </p:txBody>
      </p:sp>
    </p:spTree>
    <p:extLst>
      <p:ext uri="{BB962C8B-B14F-4D97-AF65-F5344CB8AC3E}">
        <p14:creationId xmlns:p14="http://schemas.microsoft.com/office/powerpoint/2010/main" val="41804205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82670" cy="449580"/>
          </a:xfrm>
          <a:prstGeom prst="rect">
            <a:avLst/>
          </a:prstGeom>
        </p:spPr>
        <p:txBody>
          <a:bodyPr vert="horz" wrap="square" lIns="0" tIns="16510" rIns="0" bIns="0" rtlCol="0">
            <a:spAutoFit/>
          </a:bodyPr>
          <a:lstStyle/>
          <a:p>
            <a:pPr marL="12700">
              <a:lnSpc>
                <a:spcPct val="100000"/>
              </a:lnSpc>
              <a:spcBef>
                <a:spcPts val="130"/>
              </a:spcBef>
            </a:pPr>
            <a:r>
              <a:rPr spc="20" dirty="0"/>
              <a:t>Database</a:t>
            </a:r>
            <a:r>
              <a:rPr spc="-90" dirty="0"/>
              <a:t> </a:t>
            </a:r>
            <a:r>
              <a:rPr spc="20" dirty="0"/>
              <a:t>Components</a:t>
            </a:r>
          </a:p>
        </p:txBody>
      </p:sp>
      <p:grpSp>
        <p:nvGrpSpPr>
          <p:cNvPr id="3" name="object 3"/>
          <p:cNvGrpSpPr/>
          <p:nvPr/>
        </p:nvGrpSpPr>
        <p:grpSpPr>
          <a:xfrm>
            <a:off x="2305050" y="1152525"/>
            <a:ext cx="3703954" cy="5353050"/>
            <a:chOff x="2305050" y="1152525"/>
            <a:chExt cx="3703954" cy="5353050"/>
          </a:xfrm>
        </p:grpSpPr>
        <p:pic>
          <p:nvPicPr>
            <p:cNvPr id="4" name="object 4"/>
            <p:cNvPicPr/>
            <p:nvPr/>
          </p:nvPicPr>
          <p:blipFill>
            <a:blip r:embed="rId2" cstate="print"/>
            <a:stretch>
              <a:fillRect/>
            </a:stretch>
          </p:blipFill>
          <p:spPr>
            <a:xfrm>
              <a:off x="2305050" y="5353050"/>
              <a:ext cx="1435100" cy="501650"/>
            </a:xfrm>
            <a:prstGeom prst="rect">
              <a:avLst/>
            </a:prstGeom>
          </p:spPr>
        </p:pic>
        <p:pic>
          <p:nvPicPr>
            <p:cNvPr id="5" name="object 5"/>
            <p:cNvPicPr/>
            <p:nvPr/>
          </p:nvPicPr>
          <p:blipFill>
            <a:blip r:embed="rId3" cstate="print"/>
            <a:stretch>
              <a:fillRect/>
            </a:stretch>
          </p:blipFill>
          <p:spPr>
            <a:xfrm>
              <a:off x="3694302" y="3843020"/>
              <a:ext cx="1280922" cy="1360424"/>
            </a:xfrm>
            <a:prstGeom prst="rect">
              <a:avLst/>
            </a:prstGeom>
          </p:spPr>
        </p:pic>
        <p:pic>
          <p:nvPicPr>
            <p:cNvPr id="6" name="object 6"/>
            <p:cNvPicPr/>
            <p:nvPr/>
          </p:nvPicPr>
          <p:blipFill>
            <a:blip r:embed="rId4" cstate="print"/>
            <a:stretch>
              <a:fillRect/>
            </a:stretch>
          </p:blipFill>
          <p:spPr>
            <a:xfrm>
              <a:off x="2641727" y="3761232"/>
              <a:ext cx="1201801" cy="1386840"/>
            </a:xfrm>
            <a:prstGeom prst="rect">
              <a:avLst/>
            </a:prstGeom>
          </p:spPr>
        </p:pic>
        <p:pic>
          <p:nvPicPr>
            <p:cNvPr id="7" name="object 7"/>
            <p:cNvPicPr/>
            <p:nvPr/>
          </p:nvPicPr>
          <p:blipFill>
            <a:blip r:embed="rId5" cstate="print"/>
            <a:stretch>
              <a:fillRect/>
            </a:stretch>
          </p:blipFill>
          <p:spPr>
            <a:xfrm>
              <a:off x="4694047" y="2595625"/>
              <a:ext cx="1314957" cy="1405763"/>
            </a:xfrm>
            <a:prstGeom prst="rect">
              <a:avLst/>
            </a:prstGeom>
          </p:spPr>
        </p:pic>
        <p:pic>
          <p:nvPicPr>
            <p:cNvPr id="8" name="object 8"/>
            <p:cNvPicPr/>
            <p:nvPr/>
          </p:nvPicPr>
          <p:blipFill>
            <a:blip r:embed="rId6" cstate="print"/>
            <a:stretch>
              <a:fillRect/>
            </a:stretch>
          </p:blipFill>
          <p:spPr>
            <a:xfrm>
              <a:off x="3378200" y="2621788"/>
              <a:ext cx="1268729" cy="1418082"/>
            </a:xfrm>
            <a:prstGeom prst="rect">
              <a:avLst/>
            </a:prstGeom>
          </p:spPr>
        </p:pic>
        <p:pic>
          <p:nvPicPr>
            <p:cNvPr id="9" name="object 9"/>
            <p:cNvPicPr/>
            <p:nvPr/>
          </p:nvPicPr>
          <p:blipFill>
            <a:blip r:embed="rId7" cstate="print"/>
            <a:stretch>
              <a:fillRect/>
            </a:stretch>
          </p:blipFill>
          <p:spPr>
            <a:xfrm>
              <a:off x="3876675" y="5362575"/>
              <a:ext cx="1444625" cy="501650"/>
            </a:xfrm>
            <a:prstGeom prst="rect">
              <a:avLst/>
            </a:prstGeom>
          </p:spPr>
        </p:pic>
        <p:sp>
          <p:nvSpPr>
            <p:cNvPr id="10" name="object 10"/>
            <p:cNvSpPr/>
            <p:nvPr/>
          </p:nvSpPr>
          <p:spPr>
            <a:xfrm>
              <a:off x="3905250" y="5819775"/>
              <a:ext cx="323850" cy="323850"/>
            </a:xfrm>
            <a:custGeom>
              <a:avLst/>
              <a:gdLst/>
              <a:ahLst/>
              <a:cxnLst/>
              <a:rect l="l" t="t" r="r" b="b"/>
              <a:pathLst>
                <a:path w="323850" h="323850">
                  <a:moveTo>
                    <a:pt x="323850" y="0"/>
                  </a:moveTo>
                  <a:lnTo>
                    <a:pt x="0" y="0"/>
                  </a:lnTo>
                  <a:lnTo>
                    <a:pt x="0" y="323850"/>
                  </a:lnTo>
                  <a:lnTo>
                    <a:pt x="323850" y="323850"/>
                  </a:lnTo>
                  <a:lnTo>
                    <a:pt x="323850" y="0"/>
                  </a:lnTo>
                  <a:close/>
                </a:path>
              </a:pathLst>
            </a:custGeom>
            <a:solidFill>
              <a:srgbClr val="001F5F"/>
            </a:solidFill>
          </p:spPr>
          <p:txBody>
            <a:bodyPr wrap="square" lIns="0" tIns="0" rIns="0" bIns="0" rtlCol="0"/>
            <a:lstStyle/>
            <a:p>
              <a:endParaRPr/>
            </a:p>
          </p:txBody>
        </p:sp>
        <p:pic>
          <p:nvPicPr>
            <p:cNvPr id="11" name="object 11"/>
            <p:cNvPicPr/>
            <p:nvPr/>
          </p:nvPicPr>
          <p:blipFill>
            <a:blip r:embed="rId8" cstate="print"/>
            <a:stretch>
              <a:fillRect/>
            </a:stretch>
          </p:blipFill>
          <p:spPr>
            <a:xfrm>
              <a:off x="3962400" y="5876925"/>
              <a:ext cx="219075" cy="209550"/>
            </a:xfrm>
            <a:prstGeom prst="rect">
              <a:avLst/>
            </a:prstGeom>
          </p:spPr>
        </p:pic>
        <p:sp>
          <p:nvSpPr>
            <p:cNvPr id="12" name="object 12"/>
            <p:cNvSpPr/>
            <p:nvPr/>
          </p:nvSpPr>
          <p:spPr>
            <a:xfrm>
              <a:off x="4267200" y="5819775"/>
              <a:ext cx="323850" cy="323850"/>
            </a:xfrm>
            <a:custGeom>
              <a:avLst/>
              <a:gdLst/>
              <a:ahLst/>
              <a:cxnLst/>
              <a:rect l="l" t="t" r="r" b="b"/>
              <a:pathLst>
                <a:path w="323850" h="323850">
                  <a:moveTo>
                    <a:pt x="323850" y="0"/>
                  </a:moveTo>
                  <a:lnTo>
                    <a:pt x="0" y="0"/>
                  </a:lnTo>
                  <a:lnTo>
                    <a:pt x="0" y="323850"/>
                  </a:lnTo>
                  <a:lnTo>
                    <a:pt x="323850" y="323850"/>
                  </a:lnTo>
                  <a:lnTo>
                    <a:pt x="323850" y="0"/>
                  </a:lnTo>
                  <a:close/>
                </a:path>
              </a:pathLst>
            </a:custGeom>
            <a:solidFill>
              <a:srgbClr val="001F5F"/>
            </a:solidFill>
          </p:spPr>
          <p:txBody>
            <a:bodyPr wrap="square" lIns="0" tIns="0" rIns="0" bIns="0" rtlCol="0"/>
            <a:lstStyle/>
            <a:p>
              <a:endParaRPr/>
            </a:p>
          </p:txBody>
        </p:sp>
        <p:pic>
          <p:nvPicPr>
            <p:cNvPr id="13" name="object 13"/>
            <p:cNvPicPr/>
            <p:nvPr/>
          </p:nvPicPr>
          <p:blipFill>
            <a:blip r:embed="rId9" cstate="print"/>
            <a:stretch>
              <a:fillRect/>
            </a:stretch>
          </p:blipFill>
          <p:spPr>
            <a:xfrm>
              <a:off x="4314825" y="5876925"/>
              <a:ext cx="228600" cy="209550"/>
            </a:xfrm>
            <a:prstGeom prst="rect">
              <a:avLst/>
            </a:prstGeom>
          </p:spPr>
        </p:pic>
        <p:sp>
          <p:nvSpPr>
            <p:cNvPr id="14" name="object 14"/>
            <p:cNvSpPr/>
            <p:nvPr/>
          </p:nvSpPr>
          <p:spPr>
            <a:xfrm>
              <a:off x="4238625" y="4667250"/>
              <a:ext cx="723900" cy="714375"/>
            </a:xfrm>
            <a:custGeom>
              <a:avLst/>
              <a:gdLst/>
              <a:ahLst/>
              <a:cxnLst/>
              <a:rect l="l" t="t" r="r" b="b"/>
              <a:pathLst>
                <a:path w="723900" h="714375">
                  <a:moveTo>
                    <a:pt x="723900" y="0"/>
                  </a:moveTo>
                  <a:lnTo>
                    <a:pt x="0" y="0"/>
                  </a:lnTo>
                  <a:lnTo>
                    <a:pt x="0" y="714375"/>
                  </a:lnTo>
                  <a:lnTo>
                    <a:pt x="723900" y="714375"/>
                  </a:lnTo>
                  <a:lnTo>
                    <a:pt x="723900" y="0"/>
                  </a:lnTo>
                  <a:close/>
                </a:path>
              </a:pathLst>
            </a:custGeom>
            <a:solidFill>
              <a:srgbClr val="00D7CC"/>
            </a:solidFill>
          </p:spPr>
          <p:txBody>
            <a:bodyPr wrap="square" lIns="0" tIns="0" rIns="0" bIns="0" rtlCol="0"/>
            <a:lstStyle/>
            <a:p>
              <a:endParaRPr/>
            </a:p>
          </p:txBody>
        </p:sp>
        <p:sp>
          <p:nvSpPr>
            <p:cNvPr id="15" name="object 15"/>
            <p:cNvSpPr/>
            <p:nvPr/>
          </p:nvSpPr>
          <p:spPr>
            <a:xfrm>
              <a:off x="4381500" y="4791075"/>
              <a:ext cx="57150" cy="123825"/>
            </a:xfrm>
            <a:custGeom>
              <a:avLst/>
              <a:gdLst/>
              <a:ahLst/>
              <a:cxnLst/>
              <a:rect l="l" t="t" r="r" b="b"/>
              <a:pathLst>
                <a:path w="57150" h="123825">
                  <a:moveTo>
                    <a:pt x="57150" y="30987"/>
                  </a:moveTo>
                  <a:lnTo>
                    <a:pt x="28575" y="30987"/>
                  </a:lnTo>
                  <a:lnTo>
                    <a:pt x="28575" y="123825"/>
                  </a:lnTo>
                  <a:lnTo>
                    <a:pt x="57150" y="123825"/>
                  </a:lnTo>
                  <a:lnTo>
                    <a:pt x="57150" y="30987"/>
                  </a:lnTo>
                  <a:close/>
                </a:path>
                <a:path w="57150" h="123825">
                  <a:moveTo>
                    <a:pt x="57150" y="0"/>
                  </a:moveTo>
                  <a:lnTo>
                    <a:pt x="38988" y="0"/>
                  </a:lnTo>
                  <a:lnTo>
                    <a:pt x="33782" y="4699"/>
                  </a:lnTo>
                  <a:lnTo>
                    <a:pt x="28575" y="7112"/>
                  </a:lnTo>
                  <a:lnTo>
                    <a:pt x="20827" y="11937"/>
                  </a:lnTo>
                  <a:lnTo>
                    <a:pt x="15621" y="14224"/>
                  </a:lnTo>
                  <a:lnTo>
                    <a:pt x="0" y="19050"/>
                  </a:lnTo>
                  <a:lnTo>
                    <a:pt x="0" y="40512"/>
                  </a:lnTo>
                  <a:lnTo>
                    <a:pt x="7747" y="40512"/>
                  </a:lnTo>
                  <a:lnTo>
                    <a:pt x="10413" y="38100"/>
                  </a:lnTo>
                  <a:lnTo>
                    <a:pt x="15621" y="38100"/>
                  </a:lnTo>
                  <a:lnTo>
                    <a:pt x="18161" y="35687"/>
                  </a:lnTo>
                  <a:lnTo>
                    <a:pt x="20827" y="35687"/>
                  </a:lnTo>
                  <a:lnTo>
                    <a:pt x="23367" y="33274"/>
                  </a:lnTo>
                  <a:lnTo>
                    <a:pt x="26035" y="33274"/>
                  </a:lnTo>
                  <a:lnTo>
                    <a:pt x="26035" y="30987"/>
                  </a:lnTo>
                  <a:lnTo>
                    <a:pt x="57150" y="30987"/>
                  </a:lnTo>
                  <a:lnTo>
                    <a:pt x="57150" y="0"/>
                  </a:lnTo>
                  <a:close/>
                </a:path>
              </a:pathLst>
            </a:custGeom>
            <a:solidFill>
              <a:srgbClr val="000000"/>
            </a:solidFill>
          </p:spPr>
          <p:txBody>
            <a:bodyPr wrap="square" lIns="0" tIns="0" rIns="0" bIns="0" rtlCol="0"/>
            <a:lstStyle/>
            <a:p>
              <a:endParaRPr/>
            </a:p>
          </p:txBody>
        </p:sp>
        <p:pic>
          <p:nvPicPr>
            <p:cNvPr id="16" name="object 16"/>
            <p:cNvPicPr/>
            <p:nvPr/>
          </p:nvPicPr>
          <p:blipFill>
            <a:blip r:embed="rId10" cstate="print"/>
            <a:stretch>
              <a:fillRect/>
            </a:stretch>
          </p:blipFill>
          <p:spPr>
            <a:xfrm>
              <a:off x="4476750" y="4791075"/>
              <a:ext cx="85725" cy="123825"/>
            </a:xfrm>
            <a:prstGeom prst="rect">
              <a:avLst/>
            </a:prstGeom>
          </p:spPr>
        </p:pic>
        <p:sp>
          <p:nvSpPr>
            <p:cNvPr id="17" name="object 17"/>
            <p:cNvSpPr/>
            <p:nvPr/>
          </p:nvSpPr>
          <p:spPr>
            <a:xfrm>
              <a:off x="4591050" y="4791075"/>
              <a:ext cx="47625" cy="123825"/>
            </a:xfrm>
            <a:custGeom>
              <a:avLst/>
              <a:gdLst/>
              <a:ahLst/>
              <a:cxnLst/>
              <a:rect l="l" t="t" r="r" b="b"/>
              <a:pathLst>
                <a:path w="47625" h="123825">
                  <a:moveTo>
                    <a:pt x="47625" y="30987"/>
                  </a:moveTo>
                  <a:lnTo>
                    <a:pt x="23875" y="30987"/>
                  </a:lnTo>
                  <a:lnTo>
                    <a:pt x="23875" y="123825"/>
                  </a:lnTo>
                  <a:lnTo>
                    <a:pt x="47625" y="123825"/>
                  </a:lnTo>
                  <a:lnTo>
                    <a:pt x="47625" y="30987"/>
                  </a:lnTo>
                  <a:close/>
                </a:path>
                <a:path w="47625" h="123825">
                  <a:moveTo>
                    <a:pt x="47625" y="0"/>
                  </a:moveTo>
                  <a:lnTo>
                    <a:pt x="32512" y="0"/>
                  </a:lnTo>
                  <a:lnTo>
                    <a:pt x="28194" y="4699"/>
                  </a:lnTo>
                  <a:lnTo>
                    <a:pt x="23875" y="7112"/>
                  </a:lnTo>
                  <a:lnTo>
                    <a:pt x="17272" y="11937"/>
                  </a:lnTo>
                  <a:lnTo>
                    <a:pt x="12953" y="14224"/>
                  </a:lnTo>
                  <a:lnTo>
                    <a:pt x="0" y="19050"/>
                  </a:lnTo>
                  <a:lnTo>
                    <a:pt x="0" y="40512"/>
                  </a:lnTo>
                  <a:lnTo>
                    <a:pt x="6476" y="40512"/>
                  </a:lnTo>
                  <a:lnTo>
                    <a:pt x="8636" y="38100"/>
                  </a:lnTo>
                  <a:lnTo>
                    <a:pt x="12953" y="38100"/>
                  </a:lnTo>
                  <a:lnTo>
                    <a:pt x="15112" y="35687"/>
                  </a:lnTo>
                  <a:lnTo>
                    <a:pt x="17272" y="35687"/>
                  </a:lnTo>
                  <a:lnTo>
                    <a:pt x="19430" y="33274"/>
                  </a:lnTo>
                  <a:lnTo>
                    <a:pt x="21589" y="30987"/>
                  </a:lnTo>
                  <a:lnTo>
                    <a:pt x="47625" y="30987"/>
                  </a:lnTo>
                  <a:lnTo>
                    <a:pt x="47625" y="0"/>
                  </a:lnTo>
                  <a:close/>
                </a:path>
              </a:pathLst>
            </a:custGeom>
            <a:solidFill>
              <a:srgbClr val="000000"/>
            </a:solidFill>
          </p:spPr>
          <p:txBody>
            <a:bodyPr wrap="square" lIns="0" tIns="0" rIns="0" bIns="0" rtlCol="0"/>
            <a:lstStyle/>
            <a:p>
              <a:endParaRPr/>
            </a:p>
          </p:txBody>
        </p:sp>
        <p:pic>
          <p:nvPicPr>
            <p:cNvPr id="18" name="object 18"/>
            <p:cNvPicPr/>
            <p:nvPr/>
          </p:nvPicPr>
          <p:blipFill>
            <a:blip r:embed="rId11" cstate="print"/>
            <a:stretch>
              <a:fillRect/>
            </a:stretch>
          </p:blipFill>
          <p:spPr>
            <a:xfrm>
              <a:off x="4371975" y="4962525"/>
              <a:ext cx="142875" cy="123825"/>
            </a:xfrm>
            <a:prstGeom prst="rect">
              <a:avLst/>
            </a:prstGeom>
          </p:spPr>
        </p:pic>
        <p:pic>
          <p:nvPicPr>
            <p:cNvPr id="19" name="object 19"/>
            <p:cNvPicPr/>
            <p:nvPr/>
          </p:nvPicPr>
          <p:blipFill>
            <a:blip r:embed="rId12" cstate="print"/>
            <a:stretch>
              <a:fillRect/>
            </a:stretch>
          </p:blipFill>
          <p:spPr>
            <a:xfrm>
              <a:off x="4552950" y="4962525"/>
              <a:ext cx="85725" cy="123825"/>
            </a:xfrm>
            <a:prstGeom prst="rect">
              <a:avLst/>
            </a:prstGeom>
          </p:spPr>
        </p:pic>
        <p:pic>
          <p:nvPicPr>
            <p:cNvPr id="20" name="object 20"/>
            <p:cNvPicPr/>
            <p:nvPr/>
          </p:nvPicPr>
          <p:blipFill>
            <a:blip r:embed="rId13" cstate="print"/>
            <a:stretch>
              <a:fillRect/>
            </a:stretch>
          </p:blipFill>
          <p:spPr>
            <a:xfrm>
              <a:off x="4352925" y="5133975"/>
              <a:ext cx="266700" cy="123825"/>
            </a:xfrm>
            <a:prstGeom prst="rect">
              <a:avLst/>
            </a:prstGeom>
          </p:spPr>
        </p:pic>
        <p:sp>
          <p:nvSpPr>
            <p:cNvPr id="21" name="object 21"/>
            <p:cNvSpPr/>
            <p:nvPr/>
          </p:nvSpPr>
          <p:spPr>
            <a:xfrm>
              <a:off x="4791075" y="4791075"/>
              <a:ext cx="57150" cy="123825"/>
            </a:xfrm>
            <a:custGeom>
              <a:avLst/>
              <a:gdLst/>
              <a:ahLst/>
              <a:cxnLst/>
              <a:rect l="l" t="t" r="r" b="b"/>
              <a:pathLst>
                <a:path w="57150" h="123825">
                  <a:moveTo>
                    <a:pt x="57150" y="30987"/>
                  </a:moveTo>
                  <a:lnTo>
                    <a:pt x="28575" y="30987"/>
                  </a:lnTo>
                  <a:lnTo>
                    <a:pt x="28575" y="123825"/>
                  </a:lnTo>
                  <a:lnTo>
                    <a:pt x="57150" y="123825"/>
                  </a:lnTo>
                  <a:lnTo>
                    <a:pt x="57150" y="30987"/>
                  </a:lnTo>
                  <a:close/>
                </a:path>
                <a:path w="57150" h="123825">
                  <a:moveTo>
                    <a:pt x="57150" y="0"/>
                  </a:moveTo>
                  <a:lnTo>
                    <a:pt x="38988" y="0"/>
                  </a:lnTo>
                  <a:lnTo>
                    <a:pt x="33782" y="4699"/>
                  </a:lnTo>
                  <a:lnTo>
                    <a:pt x="28575" y="7112"/>
                  </a:lnTo>
                  <a:lnTo>
                    <a:pt x="20827" y="11937"/>
                  </a:lnTo>
                  <a:lnTo>
                    <a:pt x="15621" y="14224"/>
                  </a:lnTo>
                  <a:lnTo>
                    <a:pt x="0" y="19050"/>
                  </a:lnTo>
                  <a:lnTo>
                    <a:pt x="0" y="40512"/>
                  </a:lnTo>
                  <a:lnTo>
                    <a:pt x="7747" y="40512"/>
                  </a:lnTo>
                  <a:lnTo>
                    <a:pt x="10413" y="38100"/>
                  </a:lnTo>
                  <a:lnTo>
                    <a:pt x="15621" y="38100"/>
                  </a:lnTo>
                  <a:lnTo>
                    <a:pt x="18161" y="35687"/>
                  </a:lnTo>
                  <a:lnTo>
                    <a:pt x="20827" y="35687"/>
                  </a:lnTo>
                  <a:lnTo>
                    <a:pt x="23367" y="33274"/>
                  </a:lnTo>
                  <a:lnTo>
                    <a:pt x="26035" y="33274"/>
                  </a:lnTo>
                  <a:lnTo>
                    <a:pt x="26035" y="30987"/>
                  </a:lnTo>
                  <a:lnTo>
                    <a:pt x="57150" y="30987"/>
                  </a:lnTo>
                  <a:lnTo>
                    <a:pt x="57150" y="0"/>
                  </a:lnTo>
                  <a:close/>
                </a:path>
              </a:pathLst>
            </a:custGeom>
            <a:solidFill>
              <a:srgbClr val="000000"/>
            </a:solidFill>
          </p:spPr>
          <p:txBody>
            <a:bodyPr wrap="square" lIns="0" tIns="0" rIns="0" bIns="0" rtlCol="0"/>
            <a:lstStyle/>
            <a:p>
              <a:endParaRPr/>
            </a:p>
          </p:txBody>
        </p:sp>
        <p:pic>
          <p:nvPicPr>
            <p:cNvPr id="22" name="object 22"/>
            <p:cNvPicPr/>
            <p:nvPr/>
          </p:nvPicPr>
          <p:blipFill>
            <a:blip r:embed="rId14" cstate="print"/>
            <a:stretch>
              <a:fillRect/>
            </a:stretch>
          </p:blipFill>
          <p:spPr>
            <a:xfrm>
              <a:off x="4762500" y="4962525"/>
              <a:ext cx="85725" cy="123825"/>
            </a:xfrm>
            <a:prstGeom prst="rect">
              <a:avLst/>
            </a:prstGeom>
          </p:spPr>
        </p:pic>
        <p:sp>
          <p:nvSpPr>
            <p:cNvPr id="23" name="object 23"/>
            <p:cNvSpPr/>
            <p:nvPr/>
          </p:nvSpPr>
          <p:spPr>
            <a:xfrm>
              <a:off x="4762500" y="5133975"/>
              <a:ext cx="85725" cy="123825"/>
            </a:xfrm>
            <a:custGeom>
              <a:avLst/>
              <a:gdLst/>
              <a:ahLst/>
              <a:cxnLst/>
              <a:rect l="l" t="t" r="r" b="b"/>
              <a:pathLst>
                <a:path w="85725" h="123825">
                  <a:moveTo>
                    <a:pt x="44069" y="0"/>
                  </a:moveTo>
                  <a:lnTo>
                    <a:pt x="6804" y="25650"/>
                  </a:lnTo>
                  <a:lnTo>
                    <a:pt x="0" y="63118"/>
                  </a:lnTo>
                  <a:lnTo>
                    <a:pt x="2597" y="89320"/>
                  </a:lnTo>
                  <a:lnTo>
                    <a:pt x="10398" y="108331"/>
                  </a:lnTo>
                  <a:lnTo>
                    <a:pt x="23413" y="119911"/>
                  </a:lnTo>
                  <a:lnTo>
                    <a:pt x="41655" y="123825"/>
                  </a:lnTo>
                  <a:lnTo>
                    <a:pt x="51647" y="122908"/>
                  </a:lnTo>
                  <a:lnTo>
                    <a:pt x="60531" y="120014"/>
                  </a:lnTo>
                  <a:lnTo>
                    <a:pt x="68105" y="114931"/>
                  </a:lnTo>
                  <a:lnTo>
                    <a:pt x="74167" y="107441"/>
                  </a:lnTo>
                  <a:lnTo>
                    <a:pt x="76577" y="102743"/>
                  </a:lnTo>
                  <a:lnTo>
                    <a:pt x="44069" y="102743"/>
                  </a:lnTo>
                  <a:lnTo>
                    <a:pt x="36242" y="100480"/>
                  </a:lnTo>
                  <a:lnTo>
                    <a:pt x="30416" y="93408"/>
                  </a:lnTo>
                  <a:lnTo>
                    <a:pt x="26781" y="81097"/>
                  </a:lnTo>
                  <a:lnTo>
                    <a:pt x="25526" y="63118"/>
                  </a:lnTo>
                  <a:lnTo>
                    <a:pt x="26781" y="44709"/>
                  </a:lnTo>
                  <a:lnTo>
                    <a:pt x="30416" y="31575"/>
                  </a:lnTo>
                  <a:lnTo>
                    <a:pt x="36242" y="23703"/>
                  </a:lnTo>
                  <a:lnTo>
                    <a:pt x="44069" y="21081"/>
                  </a:lnTo>
                  <a:lnTo>
                    <a:pt x="77619" y="21081"/>
                  </a:lnTo>
                  <a:lnTo>
                    <a:pt x="75326" y="15493"/>
                  </a:lnTo>
                  <a:lnTo>
                    <a:pt x="62311" y="3913"/>
                  </a:lnTo>
                  <a:lnTo>
                    <a:pt x="44069" y="0"/>
                  </a:lnTo>
                  <a:close/>
                </a:path>
                <a:path w="85725" h="123825">
                  <a:moveTo>
                    <a:pt x="77619" y="21081"/>
                  </a:moveTo>
                  <a:lnTo>
                    <a:pt x="44069" y="21081"/>
                  </a:lnTo>
                  <a:lnTo>
                    <a:pt x="50500" y="23665"/>
                  </a:lnTo>
                  <a:lnTo>
                    <a:pt x="55610" y="31273"/>
                  </a:lnTo>
                  <a:lnTo>
                    <a:pt x="58981" y="43691"/>
                  </a:lnTo>
                  <a:lnTo>
                    <a:pt x="60198" y="60706"/>
                  </a:lnTo>
                  <a:lnTo>
                    <a:pt x="58981" y="79115"/>
                  </a:lnTo>
                  <a:lnTo>
                    <a:pt x="55610" y="92249"/>
                  </a:lnTo>
                  <a:lnTo>
                    <a:pt x="50500" y="100121"/>
                  </a:lnTo>
                  <a:lnTo>
                    <a:pt x="44069" y="102743"/>
                  </a:lnTo>
                  <a:lnTo>
                    <a:pt x="76577" y="102743"/>
                  </a:lnTo>
                  <a:lnTo>
                    <a:pt x="78920" y="98174"/>
                  </a:lnTo>
                  <a:lnTo>
                    <a:pt x="82565" y="87598"/>
                  </a:lnTo>
                  <a:lnTo>
                    <a:pt x="84901" y="75259"/>
                  </a:lnTo>
                  <a:lnTo>
                    <a:pt x="85725" y="60706"/>
                  </a:lnTo>
                  <a:lnTo>
                    <a:pt x="83127" y="34504"/>
                  </a:lnTo>
                  <a:lnTo>
                    <a:pt x="77619" y="21081"/>
                  </a:lnTo>
                  <a:close/>
                </a:path>
              </a:pathLst>
            </a:custGeom>
            <a:solidFill>
              <a:srgbClr val="000000"/>
            </a:solidFill>
          </p:spPr>
          <p:txBody>
            <a:bodyPr wrap="square" lIns="0" tIns="0" rIns="0" bIns="0" rtlCol="0"/>
            <a:lstStyle/>
            <a:p>
              <a:endParaRPr/>
            </a:p>
          </p:txBody>
        </p:sp>
        <p:pic>
          <p:nvPicPr>
            <p:cNvPr id="24" name="object 24"/>
            <p:cNvPicPr/>
            <p:nvPr/>
          </p:nvPicPr>
          <p:blipFill>
            <a:blip r:embed="rId15" cstate="print"/>
            <a:stretch>
              <a:fillRect/>
            </a:stretch>
          </p:blipFill>
          <p:spPr>
            <a:xfrm>
              <a:off x="4676775" y="4791075"/>
              <a:ext cx="85725" cy="123825"/>
            </a:xfrm>
            <a:prstGeom prst="rect">
              <a:avLst/>
            </a:prstGeom>
          </p:spPr>
        </p:pic>
        <p:sp>
          <p:nvSpPr>
            <p:cNvPr id="25" name="object 25"/>
            <p:cNvSpPr/>
            <p:nvPr/>
          </p:nvSpPr>
          <p:spPr>
            <a:xfrm>
              <a:off x="4657725" y="4962525"/>
              <a:ext cx="85725" cy="295275"/>
            </a:xfrm>
            <a:custGeom>
              <a:avLst/>
              <a:gdLst/>
              <a:ahLst/>
              <a:cxnLst/>
              <a:rect l="l" t="t" r="r" b="b"/>
              <a:pathLst>
                <a:path w="85725" h="295275">
                  <a:moveTo>
                    <a:pt x="57150" y="0"/>
                  </a:moveTo>
                  <a:lnTo>
                    <a:pt x="42037" y="0"/>
                  </a:lnTo>
                  <a:lnTo>
                    <a:pt x="37719" y="4699"/>
                  </a:lnTo>
                  <a:lnTo>
                    <a:pt x="33401" y="7112"/>
                  </a:lnTo>
                  <a:lnTo>
                    <a:pt x="26797" y="9525"/>
                  </a:lnTo>
                  <a:lnTo>
                    <a:pt x="22479" y="14224"/>
                  </a:lnTo>
                  <a:lnTo>
                    <a:pt x="9525" y="19050"/>
                  </a:lnTo>
                  <a:lnTo>
                    <a:pt x="9525" y="40513"/>
                  </a:lnTo>
                  <a:lnTo>
                    <a:pt x="16002" y="40513"/>
                  </a:lnTo>
                  <a:lnTo>
                    <a:pt x="18161" y="38100"/>
                  </a:lnTo>
                  <a:lnTo>
                    <a:pt x="22479" y="38100"/>
                  </a:lnTo>
                  <a:lnTo>
                    <a:pt x="24638" y="35687"/>
                  </a:lnTo>
                  <a:lnTo>
                    <a:pt x="26797" y="35687"/>
                  </a:lnTo>
                  <a:lnTo>
                    <a:pt x="28956" y="33274"/>
                  </a:lnTo>
                  <a:lnTo>
                    <a:pt x="31115" y="33274"/>
                  </a:lnTo>
                  <a:lnTo>
                    <a:pt x="31115" y="30988"/>
                  </a:lnTo>
                  <a:lnTo>
                    <a:pt x="33401" y="30988"/>
                  </a:lnTo>
                  <a:lnTo>
                    <a:pt x="33401" y="123825"/>
                  </a:lnTo>
                  <a:lnTo>
                    <a:pt x="57150" y="123825"/>
                  </a:lnTo>
                  <a:lnTo>
                    <a:pt x="57150" y="30988"/>
                  </a:lnTo>
                  <a:lnTo>
                    <a:pt x="57150" y="0"/>
                  </a:lnTo>
                  <a:close/>
                </a:path>
                <a:path w="85725" h="295275">
                  <a:moveTo>
                    <a:pt x="85725" y="232156"/>
                  </a:moveTo>
                  <a:lnTo>
                    <a:pt x="83121" y="205955"/>
                  </a:lnTo>
                  <a:lnTo>
                    <a:pt x="77609" y="192532"/>
                  </a:lnTo>
                  <a:lnTo>
                    <a:pt x="75323" y="186944"/>
                  </a:lnTo>
                  <a:lnTo>
                    <a:pt x="62306" y="175374"/>
                  </a:lnTo>
                  <a:lnTo>
                    <a:pt x="60198" y="174929"/>
                  </a:lnTo>
                  <a:lnTo>
                    <a:pt x="60198" y="232156"/>
                  </a:lnTo>
                  <a:lnTo>
                    <a:pt x="58978" y="250571"/>
                  </a:lnTo>
                  <a:lnTo>
                    <a:pt x="55600" y="263702"/>
                  </a:lnTo>
                  <a:lnTo>
                    <a:pt x="50495" y="271576"/>
                  </a:lnTo>
                  <a:lnTo>
                    <a:pt x="44069" y="274193"/>
                  </a:lnTo>
                  <a:lnTo>
                    <a:pt x="36233" y="271932"/>
                  </a:lnTo>
                  <a:lnTo>
                    <a:pt x="30416" y="264871"/>
                  </a:lnTo>
                  <a:lnTo>
                    <a:pt x="26771" y="252552"/>
                  </a:lnTo>
                  <a:lnTo>
                    <a:pt x="25527" y="234569"/>
                  </a:lnTo>
                  <a:lnTo>
                    <a:pt x="26771" y="216166"/>
                  </a:lnTo>
                  <a:lnTo>
                    <a:pt x="30416" y="203034"/>
                  </a:lnTo>
                  <a:lnTo>
                    <a:pt x="36233" y="195160"/>
                  </a:lnTo>
                  <a:lnTo>
                    <a:pt x="44069" y="192532"/>
                  </a:lnTo>
                  <a:lnTo>
                    <a:pt x="50495" y="195122"/>
                  </a:lnTo>
                  <a:lnTo>
                    <a:pt x="55600" y="202730"/>
                  </a:lnTo>
                  <a:lnTo>
                    <a:pt x="58978" y="215150"/>
                  </a:lnTo>
                  <a:lnTo>
                    <a:pt x="60198" y="232156"/>
                  </a:lnTo>
                  <a:lnTo>
                    <a:pt x="60198" y="174929"/>
                  </a:lnTo>
                  <a:lnTo>
                    <a:pt x="44069" y="171450"/>
                  </a:lnTo>
                  <a:lnTo>
                    <a:pt x="34074" y="172377"/>
                  </a:lnTo>
                  <a:lnTo>
                    <a:pt x="25184" y="175260"/>
                  </a:lnTo>
                  <a:lnTo>
                    <a:pt x="3149" y="207683"/>
                  </a:lnTo>
                  <a:lnTo>
                    <a:pt x="0" y="234569"/>
                  </a:lnTo>
                  <a:lnTo>
                    <a:pt x="2590" y="260781"/>
                  </a:lnTo>
                  <a:lnTo>
                    <a:pt x="10388" y="279781"/>
                  </a:lnTo>
                  <a:lnTo>
                    <a:pt x="23406" y="291363"/>
                  </a:lnTo>
                  <a:lnTo>
                    <a:pt x="41656" y="295275"/>
                  </a:lnTo>
                  <a:lnTo>
                    <a:pt x="51638" y="294360"/>
                  </a:lnTo>
                  <a:lnTo>
                    <a:pt x="60528" y="291465"/>
                  </a:lnTo>
                  <a:lnTo>
                    <a:pt x="68097" y="286385"/>
                  </a:lnTo>
                  <a:lnTo>
                    <a:pt x="74168" y="278892"/>
                  </a:lnTo>
                  <a:lnTo>
                    <a:pt x="76568" y="274193"/>
                  </a:lnTo>
                  <a:lnTo>
                    <a:pt x="78917" y="269633"/>
                  </a:lnTo>
                  <a:lnTo>
                    <a:pt x="82562" y="259054"/>
                  </a:lnTo>
                  <a:lnTo>
                    <a:pt x="84899" y="246710"/>
                  </a:lnTo>
                  <a:lnTo>
                    <a:pt x="85725" y="232156"/>
                  </a:lnTo>
                  <a:close/>
                </a:path>
              </a:pathLst>
            </a:custGeom>
            <a:solidFill>
              <a:srgbClr val="000000"/>
            </a:solidFill>
          </p:spPr>
          <p:txBody>
            <a:bodyPr wrap="square" lIns="0" tIns="0" rIns="0" bIns="0" rtlCol="0"/>
            <a:lstStyle/>
            <a:p>
              <a:endParaRPr/>
            </a:p>
          </p:txBody>
        </p:sp>
        <p:sp>
          <p:nvSpPr>
            <p:cNvPr id="26" name="object 26"/>
            <p:cNvSpPr/>
            <p:nvPr/>
          </p:nvSpPr>
          <p:spPr>
            <a:xfrm>
              <a:off x="3905250" y="6181725"/>
              <a:ext cx="333375" cy="323850"/>
            </a:xfrm>
            <a:custGeom>
              <a:avLst/>
              <a:gdLst/>
              <a:ahLst/>
              <a:cxnLst/>
              <a:rect l="l" t="t" r="r" b="b"/>
              <a:pathLst>
                <a:path w="333375" h="323850">
                  <a:moveTo>
                    <a:pt x="333375" y="0"/>
                  </a:moveTo>
                  <a:lnTo>
                    <a:pt x="0" y="0"/>
                  </a:lnTo>
                  <a:lnTo>
                    <a:pt x="0" y="323850"/>
                  </a:lnTo>
                  <a:lnTo>
                    <a:pt x="333375" y="323850"/>
                  </a:lnTo>
                  <a:lnTo>
                    <a:pt x="333375" y="0"/>
                  </a:lnTo>
                  <a:close/>
                </a:path>
              </a:pathLst>
            </a:custGeom>
            <a:solidFill>
              <a:srgbClr val="001F5F"/>
            </a:solidFill>
          </p:spPr>
          <p:txBody>
            <a:bodyPr wrap="square" lIns="0" tIns="0" rIns="0" bIns="0" rtlCol="0"/>
            <a:lstStyle/>
            <a:p>
              <a:endParaRPr/>
            </a:p>
          </p:txBody>
        </p:sp>
        <p:pic>
          <p:nvPicPr>
            <p:cNvPr id="27" name="object 27"/>
            <p:cNvPicPr/>
            <p:nvPr/>
          </p:nvPicPr>
          <p:blipFill>
            <a:blip r:embed="rId16" cstate="print"/>
            <a:stretch>
              <a:fillRect/>
            </a:stretch>
          </p:blipFill>
          <p:spPr>
            <a:xfrm>
              <a:off x="3962400" y="6238875"/>
              <a:ext cx="219075" cy="209550"/>
            </a:xfrm>
            <a:prstGeom prst="rect">
              <a:avLst/>
            </a:prstGeom>
          </p:spPr>
        </p:pic>
        <p:sp>
          <p:nvSpPr>
            <p:cNvPr id="28" name="object 28"/>
            <p:cNvSpPr/>
            <p:nvPr/>
          </p:nvSpPr>
          <p:spPr>
            <a:xfrm>
              <a:off x="4267200" y="6172200"/>
              <a:ext cx="323850" cy="333375"/>
            </a:xfrm>
            <a:custGeom>
              <a:avLst/>
              <a:gdLst/>
              <a:ahLst/>
              <a:cxnLst/>
              <a:rect l="l" t="t" r="r" b="b"/>
              <a:pathLst>
                <a:path w="323850" h="333375">
                  <a:moveTo>
                    <a:pt x="323850" y="0"/>
                  </a:moveTo>
                  <a:lnTo>
                    <a:pt x="0" y="0"/>
                  </a:lnTo>
                  <a:lnTo>
                    <a:pt x="0" y="333375"/>
                  </a:lnTo>
                  <a:lnTo>
                    <a:pt x="323850" y="333375"/>
                  </a:lnTo>
                  <a:lnTo>
                    <a:pt x="323850" y="0"/>
                  </a:lnTo>
                  <a:close/>
                </a:path>
              </a:pathLst>
            </a:custGeom>
            <a:solidFill>
              <a:srgbClr val="001F5F"/>
            </a:solidFill>
          </p:spPr>
          <p:txBody>
            <a:bodyPr wrap="square" lIns="0" tIns="0" rIns="0" bIns="0" rtlCol="0"/>
            <a:lstStyle/>
            <a:p>
              <a:endParaRPr/>
            </a:p>
          </p:txBody>
        </p:sp>
        <p:sp>
          <p:nvSpPr>
            <p:cNvPr id="29" name="object 29"/>
            <p:cNvSpPr/>
            <p:nvPr/>
          </p:nvSpPr>
          <p:spPr>
            <a:xfrm>
              <a:off x="4314825" y="6238875"/>
              <a:ext cx="228600" cy="209550"/>
            </a:xfrm>
            <a:custGeom>
              <a:avLst/>
              <a:gdLst/>
              <a:ahLst/>
              <a:cxnLst/>
              <a:rect l="l" t="t" r="r" b="b"/>
              <a:pathLst>
                <a:path w="228600" h="209550">
                  <a:moveTo>
                    <a:pt x="38100" y="180441"/>
                  </a:moveTo>
                  <a:lnTo>
                    <a:pt x="25692" y="153771"/>
                  </a:lnTo>
                  <a:lnTo>
                    <a:pt x="25692" y="168325"/>
                  </a:lnTo>
                  <a:lnTo>
                    <a:pt x="25692" y="193636"/>
                  </a:lnTo>
                  <a:lnTo>
                    <a:pt x="23622" y="199847"/>
                  </a:lnTo>
                  <a:lnTo>
                    <a:pt x="14478" y="199847"/>
                  </a:lnTo>
                  <a:lnTo>
                    <a:pt x="11303" y="194449"/>
                  </a:lnTo>
                  <a:lnTo>
                    <a:pt x="11417" y="168325"/>
                  </a:lnTo>
                  <a:lnTo>
                    <a:pt x="14478" y="162102"/>
                  </a:lnTo>
                  <a:lnTo>
                    <a:pt x="23622" y="162102"/>
                  </a:lnTo>
                  <a:lnTo>
                    <a:pt x="25692" y="168325"/>
                  </a:lnTo>
                  <a:lnTo>
                    <a:pt x="25692" y="153771"/>
                  </a:lnTo>
                  <a:lnTo>
                    <a:pt x="19558" y="152400"/>
                  </a:lnTo>
                  <a:lnTo>
                    <a:pt x="13335" y="152400"/>
                  </a:lnTo>
                  <a:lnTo>
                    <a:pt x="8255" y="154559"/>
                  </a:lnTo>
                  <a:lnTo>
                    <a:pt x="5207" y="159943"/>
                  </a:lnTo>
                  <a:lnTo>
                    <a:pt x="2032" y="165341"/>
                  </a:lnTo>
                  <a:lnTo>
                    <a:pt x="0" y="171805"/>
                  </a:lnTo>
                  <a:lnTo>
                    <a:pt x="0" y="181508"/>
                  </a:lnTo>
                  <a:lnTo>
                    <a:pt x="1155" y="193636"/>
                  </a:lnTo>
                  <a:lnTo>
                    <a:pt x="4648" y="202412"/>
                  </a:lnTo>
                  <a:lnTo>
                    <a:pt x="10439" y="207759"/>
                  </a:lnTo>
                  <a:lnTo>
                    <a:pt x="18542" y="209550"/>
                  </a:lnTo>
                  <a:lnTo>
                    <a:pt x="24765" y="209550"/>
                  </a:lnTo>
                  <a:lnTo>
                    <a:pt x="29845" y="207391"/>
                  </a:lnTo>
                  <a:lnTo>
                    <a:pt x="32893" y="202006"/>
                  </a:lnTo>
                  <a:lnTo>
                    <a:pt x="34163" y="199847"/>
                  </a:lnTo>
                  <a:lnTo>
                    <a:pt x="36068" y="196608"/>
                  </a:lnTo>
                  <a:lnTo>
                    <a:pt x="38100" y="190144"/>
                  </a:lnTo>
                  <a:lnTo>
                    <a:pt x="38100" y="180441"/>
                  </a:lnTo>
                  <a:close/>
                </a:path>
                <a:path w="228600" h="209550">
                  <a:moveTo>
                    <a:pt x="38100" y="0"/>
                  </a:moveTo>
                  <a:lnTo>
                    <a:pt x="32004" y="0"/>
                  </a:lnTo>
                  <a:lnTo>
                    <a:pt x="30353" y="1828"/>
                  </a:lnTo>
                  <a:lnTo>
                    <a:pt x="28575" y="2743"/>
                  </a:lnTo>
                  <a:lnTo>
                    <a:pt x="26035" y="4584"/>
                  </a:lnTo>
                  <a:lnTo>
                    <a:pt x="24257" y="5499"/>
                  </a:lnTo>
                  <a:lnTo>
                    <a:pt x="21590" y="6413"/>
                  </a:lnTo>
                  <a:lnTo>
                    <a:pt x="19050" y="7327"/>
                  </a:lnTo>
                  <a:lnTo>
                    <a:pt x="19050" y="15570"/>
                  </a:lnTo>
                  <a:lnTo>
                    <a:pt x="21590" y="15570"/>
                  </a:lnTo>
                  <a:lnTo>
                    <a:pt x="22479" y="14655"/>
                  </a:lnTo>
                  <a:lnTo>
                    <a:pt x="24257" y="14655"/>
                  </a:lnTo>
                  <a:lnTo>
                    <a:pt x="25146" y="13741"/>
                  </a:lnTo>
                  <a:lnTo>
                    <a:pt x="26035" y="13741"/>
                  </a:lnTo>
                  <a:lnTo>
                    <a:pt x="26797" y="12827"/>
                  </a:lnTo>
                  <a:lnTo>
                    <a:pt x="27686" y="12827"/>
                  </a:lnTo>
                  <a:lnTo>
                    <a:pt x="27686" y="11912"/>
                  </a:lnTo>
                  <a:lnTo>
                    <a:pt x="28575" y="11912"/>
                  </a:lnTo>
                  <a:lnTo>
                    <a:pt x="28575" y="47625"/>
                  </a:lnTo>
                  <a:lnTo>
                    <a:pt x="38100" y="47625"/>
                  </a:lnTo>
                  <a:lnTo>
                    <a:pt x="38100" y="11912"/>
                  </a:lnTo>
                  <a:lnTo>
                    <a:pt x="38100" y="0"/>
                  </a:lnTo>
                  <a:close/>
                </a:path>
                <a:path w="228600" h="209550">
                  <a:moveTo>
                    <a:pt x="57150" y="104241"/>
                  </a:moveTo>
                  <a:lnTo>
                    <a:pt x="41656" y="77571"/>
                  </a:lnTo>
                  <a:lnTo>
                    <a:pt x="41656" y="118249"/>
                  </a:lnTo>
                  <a:lnTo>
                    <a:pt x="39116" y="123647"/>
                  </a:lnTo>
                  <a:lnTo>
                    <a:pt x="27559" y="123647"/>
                  </a:lnTo>
                  <a:lnTo>
                    <a:pt x="23622" y="118249"/>
                  </a:lnTo>
                  <a:lnTo>
                    <a:pt x="23622" y="92379"/>
                  </a:lnTo>
                  <a:lnTo>
                    <a:pt x="27559" y="85902"/>
                  </a:lnTo>
                  <a:lnTo>
                    <a:pt x="39116" y="85902"/>
                  </a:lnTo>
                  <a:lnTo>
                    <a:pt x="41554" y="92125"/>
                  </a:lnTo>
                  <a:lnTo>
                    <a:pt x="41656" y="118249"/>
                  </a:lnTo>
                  <a:lnTo>
                    <a:pt x="41656" y="77571"/>
                  </a:lnTo>
                  <a:lnTo>
                    <a:pt x="34036" y="76200"/>
                  </a:lnTo>
                  <a:lnTo>
                    <a:pt x="26289" y="76200"/>
                  </a:lnTo>
                  <a:lnTo>
                    <a:pt x="19812" y="79438"/>
                  </a:lnTo>
                  <a:lnTo>
                    <a:pt x="16002" y="83743"/>
                  </a:lnTo>
                  <a:lnTo>
                    <a:pt x="12065" y="89141"/>
                  </a:lnTo>
                  <a:lnTo>
                    <a:pt x="9525" y="96685"/>
                  </a:lnTo>
                  <a:lnTo>
                    <a:pt x="9525" y="105308"/>
                  </a:lnTo>
                  <a:lnTo>
                    <a:pt x="10972" y="117894"/>
                  </a:lnTo>
                  <a:lnTo>
                    <a:pt x="15316" y="126619"/>
                  </a:lnTo>
                  <a:lnTo>
                    <a:pt x="22542" y="131711"/>
                  </a:lnTo>
                  <a:lnTo>
                    <a:pt x="32639" y="133350"/>
                  </a:lnTo>
                  <a:lnTo>
                    <a:pt x="40386" y="133350"/>
                  </a:lnTo>
                  <a:lnTo>
                    <a:pt x="46863" y="131191"/>
                  </a:lnTo>
                  <a:lnTo>
                    <a:pt x="50673" y="125806"/>
                  </a:lnTo>
                  <a:lnTo>
                    <a:pt x="52641" y="123647"/>
                  </a:lnTo>
                  <a:lnTo>
                    <a:pt x="54610" y="121488"/>
                  </a:lnTo>
                  <a:lnTo>
                    <a:pt x="57150" y="113944"/>
                  </a:lnTo>
                  <a:lnTo>
                    <a:pt x="57150" y="104241"/>
                  </a:lnTo>
                  <a:close/>
                </a:path>
                <a:path w="228600" h="209550">
                  <a:moveTo>
                    <a:pt x="76200" y="76200"/>
                  </a:moveTo>
                  <a:lnTo>
                    <a:pt x="70104" y="76200"/>
                  </a:lnTo>
                  <a:lnTo>
                    <a:pt x="68453" y="78028"/>
                  </a:lnTo>
                  <a:lnTo>
                    <a:pt x="66675" y="78943"/>
                  </a:lnTo>
                  <a:lnTo>
                    <a:pt x="64135" y="79857"/>
                  </a:lnTo>
                  <a:lnTo>
                    <a:pt x="62357" y="81699"/>
                  </a:lnTo>
                  <a:lnTo>
                    <a:pt x="59690" y="82613"/>
                  </a:lnTo>
                  <a:lnTo>
                    <a:pt x="57150" y="83527"/>
                  </a:lnTo>
                  <a:lnTo>
                    <a:pt x="57150" y="91770"/>
                  </a:lnTo>
                  <a:lnTo>
                    <a:pt x="59690" y="91770"/>
                  </a:lnTo>
                  <a:lnTo>
                    <a:pt x="60579" y="90855"/>
                  </a:lnTo>
                  <a:lnTo>
                    <a:pt x="62357" y="90855"/>
                  </a:lnTo>
                  <a:lnTo>
                    <a:pt x="63246" y="89941"/>
                  </a:lnTo>
                  <a:lnTo>
                    <a:pt x="64135" y="89941"/>
                  </a:lnTo>
                  <a:lnTo>
                    <a:pt x="64897" y="89027"/>
                  </a:lnTo>
                  <a:lnTo>
                    <a:pt x="65786" y="89027"/>
                  </a:lnTo>
                  <a:lnTo>
                    <a:pt x="65786" y="88112"/>
                  </a:lnTo>
                  <a:lnTo>
                    <a:pt x="66675" y="88112"/>
                  </a:lnTo>
                  <a:lnTo>
                    <a:pt x="66675" y="123825"/>
                  </a:lnTo>
                  <a:lnTo>
                    <a:pt x="76200" y="123825"/>
                  </a:lnTo>
                  <a:lnTo>
                    <a:pt x="76200" y="88112"/>
                  </a:lnTo>
                  <a:lnTo>
                    <a:pt x="76200" y="76200"/>
                  </a:lnTo>
                  <a:close/>
                </a:path>
                <a:path w="228600" h="209550">
                  <a:moveTo>
                    <a:pt x="85725" y="180441"/>
                  </a:moveTo>
                  <a:lnTo>
                    <a:pt x="73317" y="153771"/>
                  </a:lnTo>
                  <a:lnTo>
                    <a:pt x="73317" y="168325"/>
                  </a:lnTo>
                  <a:lnTo>
                    <a:pt x="73317" y="193636"/>
                  </a:lnTo>
                  <a:lnTo>
                    <a:pt x="71247" y="199847"/>
                  </a:lnTo>
                  <a:lnTo>
                    <a:pt x="62103" y="199847"/>
                  </a:lnTo>
                  <a:lnTo>
                    <a:pt x="58928" y="194449"/>
                  </a:lnTo>
                  <a:lnTo>
                    <a:pt x="59042" y="168325"/>
                  </a:lnTo>
                  <a:lnTo>
                    <a:pt x="62103" y="162102"/>
                  </a:lnTo>
                  <a:lnTo>
                    <a:pt x="71247" y="162102"/>
                  </a:lnTo>
                  <a:lnTo>
                    <a:pt x="73317" y="168325"/>
                  </a:lnTo>
                  <a:lnTo>
                    <a:pt x="73317" y="153771"/>
                  </a:lnTo>
                  <a:lnTo>
                    <a:pt x="67183" y="152400"/>
                  </a:lnTo>
                  <a:lnTo>
                    <a:pt x="60960" y="152400"/>
                  </a:lnTo>
                  <a:lnTo>
                    <a:pt x="55880" y="154559"/>
                  </a:lnTo>
                  <a:lnTo>
                    <a:pt x="52832" y="159943"/>
                  </a:lnTo>
                  <a:lnTo>
                    <a:pt x="49657" y="165341"/>
                  </a:lnTo>
                  <a:lnTo>
                    <a:pt x="47625" y="171805"/>
                  </a:lnTo>
                  <a:lnTo>
                    <a:pt x="47625" y="181508"/>
                  </a:lnTo>
                  <a:lnTo>
                    <a:pt x="48780" y="193636"/>
                  </a:lnTo>
                  <a:lnTo>
                    <a:pt x="52273" y="202412"/>
                  </a:lnTo>
                  <a:lnTo>
                    <a:pt x="58064" y="207759"/>
                  </a:lnTo>
                  <a:lnTo>
                    <a:pt x="66167" y="209550"/>
                  </a:lnTo>
                  <a:lnTo>
                    <a:pt x="72390" y="209550"/>
                  </a:lnTo>
                  <a:lnTo>
                    <a:pt x="77470" y="207391"/>
                  </a:lnTo>
                  <a:lnTo>
                    <a:pt x="80518" y="202006"/>
                  </a:lnTo>
                  <a:lnTo>
                    <a:pt x="81788" y="199847"/>
                  </a:lnTo>
                  <a:lnTo>
                    <a:pt x="83693" y="196608"/>
                  </a:lnTo>
                  <a:lnTo>
                    <a:pt x="85725" y="190144"/>
                  </a:lnTo>
                  <a:lnTo>
                    <a:pt x="85725" y="180441"/>
                  </a:lnTo>
                  <a:close/>
                </a:path>
                <a:path w="228600" h="209550">
                  <a:moveTo>
                    <a:pt x="104775" y="23812"/>
                  </a:moveTo>
                  <a:lnTo>
                    <a:pt x="89281" y="1066"/>
                  </a:lnTo>
                  <a:lnTo>
                    <a:pt x="89281" y="12827"/>
                  </a:lnTo>
                  <a:lnTo>
                    <a:pt x="89242" y="34874"/>
                  </a:lnTo>
                  <a:lnTo>
                    <a:pt x="86741" y="40297"/>
                  </a:lnTo>
                  <a:lnTo>
                    <a:pt x="75184" y="40297"/>
                  </a:lnTo>
                  <a:lnTo>
                    <a:pt x="71297" y="34874"/>
                  </a:lnTo>
                  <a:lnTo>
                    <a:pt x="71247" y="12827"/>
                  </a:lnTo>
                  <a:lnTo>
                    <a:pt x="75184" y="7327"/>
                  </a:lnTo>
                  <a:lnTo>
                    <a:pt x="86741" y="7327"/>
                  </a:lnTo>
                  <a:lnTo>
                    <a:pt x="89281" y="12827"/>
                  </a:lnTo>
                  <a:lnTo>
                    <a:pt x="89281" y="1066"/>
                  </a:lnTo>
                  <a:lnTo>
                    <a:pt x="81661" y="0"/>
                  </a:lnTo>
                  <a:lnTo>
                    <a:pt x="73914" y="0"/>
                  </a:lnTo>
                  <a:lnTo>
                    <a:pt x="67437" y="1828"/>
                  </a:lnTo>
                  <a:lnTo>
                    <a:pt x="63627" y="5499"/>
                  </a:lnTo>
                  <a:lnTo>
                    <a:pt x="59690" y="10071"/>
                  </a:lnTo>
                  <a:lnTo>
                    <a:pt x="57150" y="16484"/>
                  </a:lnTo>
                  <a:lnTo>
                    <a:pt x="57150" y="24726"/>
                  </a:lnTo>
                  <a:lnTo>
                    <a:pt x="58597" y="34874"/>
                  </a:lnTo>
                  <a:lnTo>
                    <a:pt x="62941" y="42024"/>
                  </a:lnTo>
                  <a:lnTo>
                    <a:pt x="70167" y="46240"/>
                  </a:lnTo>
                  <a:lnTo>
                    <a:pt x="80264" y="47625"/>
                  </a:lnTo>
                  <a:lnTo>
                    <a:pt x="88011" y="47625"/>
                  </a:lnTo>
                  <a:lnTo>
                    <a:pt x="94488" y="45796"/>
                  </a:lnTo>
                  <a:lnTo>
                    <a:pt x="98298" y="41211"/>
                  </a:lnTo>
                  <a:lnTo>
                    <a:pt x="99275" y="40297"/>
                  </a:lnTo>
                  <a:lnTo>
                    <a:pt x="102235" y="37553"/>
                  </a:lnTo>
                  <a:lnTo>
                    <a:pt x="104775" y="31140"/>
                  </a:lnTo>
                  <a:lnTo>
                    <a:pt x="104775" y="23812"/>
                  </a:lnTo>
                  <a:close/>
                </a:path>
                <a:path w="228600" h="209550">
                  <a:moveTo>
                    <a:pt x="123825" y="152400"/>
                  </a:moveTo>
                  <a:lnTo>
                    <a:pt x="117729" y="152400"/>
                  </a:lnTo>
                  <a:lnTo>
                    <a:pt x="116078" y="153314"/>
                  </a:lnTo>
                  <a:lnTo>
                    <a:pt x="114300" y="155143"/>
                  </a:lnTo>
                  <a:lnTo>
                    <a:pt x="111760" y="156057"/>
                  </a:lnTo>
                  <a:lnTo>
                    <a:pt x="109982" y="157899"/>
                  </a:lnTo>
                  <a:lnTo>
                    <a:pt x="107315" y="158813"/>
                  </a:lnTo>
                  <a:lnTo>
                    <a:pt x="104775" y="158813"/>
                  </a:lnTo>
                  <a:lnTo>
                    <a:pt x="104775" y="167970"/>
                  </a:lnTo>
                  <a:lnTo>
                    <a:pt x="106553" y="167970"/>
                  </a:lnTo>
                  <a:lnTo>
                    <a:pt x="107315" y="167055"/>
                  </a:lnTo>
                  <a:lnTo>
                    <a:pt x="109093" y="167055"/>
                  </a:lnTo>
                  <a:lnTo>
                    <a:pt x="109982" y="166141"/>
                  </a:lnTo>
                  <a:lnTo>
                    <a:pt x="111760" y="166141"/>
                  </a:lnTo>
                  <a:lnTo>
                    <a:pt x="112522" y="165227"/>
                  </a:lnTo>
                  <a:lnTo>
                    <a:pt x="113411" y="164312"/>
                  </a:lnTo>
                  <a:lnTo>
                    <a:pt x="114300" y="164312"/>
                  </a:lnTo>
                  <a:lnTo>
                    <a:pt x="114300" y="200025"/>
                  </a:lnTo>
                  <a:lnTo>
                    <a:pt x="123825" y="200025"/>
                  </a:lnTo>
                  <a:lnTo>
                    <a:pt x="123825" y="164312"/>
                  </a:lnTo>
                  <a:lnTo>
                    <a:pt x="123825" y="152400"/>
                  </a:lnTo>
                  <a:close/>
                </a:path>
                <a:path w="228600" h="209550">
                  <a:moveTo>
                    <a:pt x="133350" y="104241"/>
                  </a:moveTo>
                  <a:lnTo>
                    <a:pt x="121031" y="77597"/>
                  </a:lnTo>
                  <a:lnTo>
                    <a:pt x="121031" y="118249"/>
                  </a:lnTo>
                  <a:lnTo>
                    <a:pt x="118872" y="123647"/>
                  </a:lnTo>
                  <a:lnTo>
                    <a:pt x="109728" y="123647"/>
                  </a:lnTo>
                  <a:lnTo>
                    <a:pt x="106553" y="118249"/>
                  </a:lnTo>
                  <a:lnTo>
                    <a:pt x="106667" y="92125"/>
                  </a:lnTo>
                  <a:lnTo>
                    <a:pt x="109728" y="85902"/>
                  </a:lnTo>
                  <a:lnTo>
                    <a:pt x="118872" y="85902"/>
                  </a:lnTo>
                  <a:lnTo>
                    <a:pt x="120942" y="92125"/>
                  </a:lnTo>
                  <a:lnTo>
                    <a:pt x="121031" y="118249"/>
                  </a:lnTo>
                  <a:lnTo>
                    <a:pt x="121031" y="77597"/>
                  </a:lnTo>
                  <a:lnTo>
                    <a:pt x="114808" y="76200"/>
                  </a:lnTo>
                  <a:lnTo>
                    <a:pt x="108585" y="76200"/>
                  </a:lnTo>
                  <a:lnTo>
                    <a:pt x="103505" y="79438"/>
                  </a:lnTo>
                  <a:lnTo>
                    <a:pt x="100457" y="83743"/>
                  </a:lnTo>
                  <a:lnTo>
                    <a:pt x="96266" y="89141"/>
                  </a:lnTo>
                  <a:lnTo>
                    <a:pt x="95250" y="96685"/>
                  </a:lnTo>
                  <a:lnTo>
                    <a:pt x="95250" y="105308"/>
                  </a:lnTo>
                  <a:lnTo>
                    <a:pt x="96405" y="117894"/>
                  </a:lnTo>
                  <a:lnTo>
                    <a:pt x="99898" y="126619"/>
                  </a:lnTo>
                  <a:lnTo>
                    <a:pt x="105689" y="131711"/>
                  </a:lnTo>
                  <a:lnTo>
                    <a:pt x="113792" y="133350"/>
                  </a:lnTo>
                  <a:lnTo>
                    <a:pt x="120015" y="133350"/>
                  </a:lnTo>
                  <a:lnTo>
                    <a:pt x="125095" y="131191"/>
                  </a:lnTo>
                  <a:lnTo>
                    <a:pt x="128143" y="125806"/>
                  </a:lnTo>
                  <a:lnTo>
                    <a:pt x="129730" y="123647"/>
                  </a:lnTo>
                  <a:lnTo>
                    <a:pt x="131318" y="121488"/>
                  </a:lnTo>
                  <a:lnTo>
                    <a:pt x="133350" y="113944"/>
                  </a:lnTo>
                  <a:lnTo>
                    <a:pt x="133350" y="104241"/>
                  </a:lnTo>
                  <a:close/>
                </a:path>
                <a:path w="228600" h="209550">
                  <a:moveTo>
                    <a:pt x="133350" y="0"/>
                  </a:moveTo>
                  <a:lnTo>
                    <a:pt x="127254" y="0"/>
                  </a:lnTo>
                  <a:lnTo>
                    <a:pt x="125603" y="1828"/>
                  </a:lnTo>
                  <a:lnTo>
                    <a:pt x="123825" y="2743"/>
                  </a:lnTo>
                  <a:lnTo>
                    <a:pt x="121285" y="4584"/>
                  </a:lnTo>
                  <a:lnTo>
                    <a:pt x="119507" y="5499"/>
                  </a:lnTo>
                  <a:lnTo>
                    <a:pt x="116840" y="6413"/>
                  </a:lnTo>
                  <a:lnTo>
                    <a:pt x="114300" y="7327"/>
                  </a:lnTo>
                  <a:lnTo>
                    <a:pt x="114300" y="15570"/>
                  </a:lnTo>
                  <a:lnTo>
                    <a:pt x="116840" y="15570"/>
                  </a:lnTo>
                  <a:lnTo>
                    <a:pt x="117729" y="14655"/>
                  </a:lnTo>
                  <a:lnTo>
                    <a:pt x="119507" y="14655"/>
                  </a:lnTo>
                  <a:lnTo>
                    <a:pt x="120396" y="13741"/>
                  </a:lnTo>
                  <a:lnTo>
                    <a:pt x="121285" y="13741"/>
                  </a:lnTo>
                  <a:lnTo>
                    <a:pt x="122047" y="12827"/>
                  </a:lnTo>
                  <a:lnTo>
                    <a:pt x="122936" y="11912"/>
                  </a:lnTo>
                  <a:lnTo>
                    <a:pt x="123825" y="11912"/>
                  </a:lnTo>
                  <a:lnTo>
                    <a:pt x="123825" y="47625"/>
                  </a:lnTo>
                  <a:lnTo>
                    <a:pt x="133350" y="47625"/>
                  </a:lnTo>
                  <a:lnTo>
                    <a:pt x="133350" y="11912"/>
                  </a:lnTo>
                  <a:lnTo>
                    <a:pt x="133350" y="0"/>
                  </a:lnTo>
                  <a:close/>
                </a:path>
                <a:path w="228600" h="209550">
                  <a:moveTo>
                    <a:pt x="171450" y="76200"/>
                  </a:moveTo>
                  <a:lnTo>
                    <a:pt x="162306" y="76200"/>
                  </a:lnTo>
                  <a:lnTo>
                    <a:pt x="159766" y="78028"/>
                  </a:lnTo>
                  <a:lnTo>
                    <a:pt x="157226" y="78943"/>
                  </a:lnTo>
                  <a:lnTo>
                    <a:pt x="153289" y="79857"/>
                  </a:lnTo>
                  <a:lnTo>
                    <a:pt x="150622" y="81699"/>
                  </a:lnTo>
                  <a:lnTo>
                    <a:pt x="142875" y="83527"/>
                  </a:lnTo>
                  <a:lnTo>
                    <a:pt x="142875" y="91770"/>
                  </a:lnTo>
                  <a:lnTo>
                    <a:pt x="146812" y="91770"/>
                  </a:lnTo>
                  <a:lnTo>
                    <a:pt x="148082" y="90855"/>
                  </a:lnTo>
                  <a:lnTo>
                    <a:pt x="150622" y="90855"/>
                  </a:lnTo>
                  <a:lnTo>
                    <a:pt x="152019" y="89941"/>
                  </a:lnTo>
                  <a:lnTo>
                    <a:pt x="153289" y="89941"/>
                  </a:lnTo>
                  <a:lnTo>
                    <a:pt x="154559" y="89027"/>
                  </a:lnTo>
                  <a:lnTo>
                    <a:pt x="155829" y="89027"/>
                  </a:lnTo>
                  <a:lnTo>
                    <a:pt x="155829" y="88112"/>
                  </a:lnTo>
                  <a:lnTo>
                    <a:pt x="157226" y="88112"/>
                  </a:lnTo>
                  <a:lnTo>
                    <a:pt x="157226" y="123825"/>
                  </a:lnTo>
                  <a:lnTo>
                    <a:pt x="171450" y="123825"/>
                  </a:lnTo>
                  <a:lnTo>
                    <a:pt x="171450" y="88112"/>
                  </a:lnTo>
                  <a:lnTo>
                    <a:pt x="171450" y="76200"/>
                  </a:lnTo>
                  <a:close/>
                </a:path>
                <a:path w="228600" h="209550">
                  <a:moveTo>
                    <a:pt x="180975" y="180441"/>
                  </a:moveTo>
                  <a:lnTo>
                    <a:pt x="169545" y="153987"/>
                  </a:lnTo>
                  <a:lnTo>
                    <a:pt x="169545" y="168325"/>
                  </a:lnTo>
                  <a:lnTo>
                    <a:pt x="169545" y="193636"/>
                  </a:lnTo>
                  <a:lnTo>
                    <a:pt x="166497" y="199847"/>
                  </a:lnTo>
                  <a:lnTo>
                    <a:pt x="157353" y="199847"/>
                  </a:lnTo>
                  <a:lnTo>
                    <a:pt x="154178" y="194449"/>
                  </a:lnTo>
                  <a:lnTo>
                    <a:pt x="154292" y="168325"/>
                  </a:lnTo>
                  <a:lnTo>
                    <a:pt x="157353" y="162102"/>
                  </a:lnTo>
                  <a:lnTo>
                    <a:pt x="166497" y="162102"/>
                  </a:lnTo>
                  <a:lnTo>
                    <a:pt x="169545" y="168325"/>
                  </a:lnTo>
                  <a:lnTo>
                    <a:pt x="169545" y="153987"/>
                  </a:lnTo>
                  <a:lnTo>
                    <a:pt x="162433" y="152400"/>
                  </a:lnTo>
                  <a:lnTo>
                    <a:pt x="156210" y="152400"/>
                  </a:lnTo>
                  <a:lnTo>
                    <a:pt x="151130" y="154559"/>
                  </a:lnTo>
                  <a:lnTo>
                    <a:pt x="148082" y="159943"/>
                  </a:lnTo>
                  <a:lnTo>
                    <a:pt x="144907" y="165341"/>
                  </a:lnTo>
                  <a:lnTo>
                    <a:pt x="142875" y="171805"/>
                  </a:lnTo>
                  <a:lnTo>
                    <a:pt x="142875" y="181508"/>
                  </a:lnTo>
                  <a:lnTo>
                    <a:pt x="144030" y="193636"/>
                  </a:lnTo>
                  <a:lnTo>
                    <a:pt x="147523" y="202412"/>
                  </a:lnTo>
                  <a:lnTo>
                    <a:pt x="153314" y="207759"/>
                  </a:lnTo>
                  <a:lnTo>
                    <a:pt x="161417" y="209550"/>
                  </a:lnTo>
                  <a:lnTo>
                    <a:pt x="167640" y="209550"/>
                  </a:lnTo>
                  <a:lnTo>
                    <a:pt x="172720" y="207391"/>
                  </a:lnTo>
                  <a:lnTo>
                    <a:pt x="175768" y="202006"/>
                  </a:lnTo>
                  <a:lnTo>
                    <a:pt x="177038" y="199847"/>
                  </a:lnTo>
                  <a:lnTo>
                    <a:pt x="178943" y="196608"/>
                  </a:lnTo>
                  <a:lnTo>
                    <a:pt x="180975" y="190144"/>
                  </a:lnTo>
                  <a:lnTo>
                    <a:pt x="180975" y="180441"/>
                  </a:lnTo>
                  <a:close/>
                </a:path>
                <a:path w="228600" h="209550">
                  <a:moveTo>
                    <a:pt x="190500" y="23812"/>
                  </a:moveTo>
                  <a:lnTo>
                    <a:pt x="179197" y="1270"/>
                  </a:lnTo>
                  <a:lnTo>
                    <a:pt x="179197" y="12827"/>
                  </a:lnTo>
                  <a:lnTo>
                    <a:pt x="179146" y="34874"/>
                  </a:lnTo>
                  <a:lnTo>
                    <a:pt x="176022" y="40297"/>
                  </a:lnTo>
                  <a:lnTo>
                    <a:pt x="166878" y="40297"/>
                  </a:lnTo>
                  <a:lnTo>
                    <a:pt x="163741" y="34874"/>
                  </a:lnTo>
                  <a:lnTo>
                    <a:pt x="163703" y="12827"/>
                  </a:lnTo>
                  <a:lnTo>
                    <a:pt x="166878" y="7327"/>
                  </a:lnTo>
                  <a:lnTo>
                    <a:pt x="176022" y="7327"/>
                  </a:lnTo>
                  <a:lnTo>
                    <a:pt x="179197" y="12827"/>
                  </a:lnTo>
                  <a:lnTo>
                    <a:pt x="179197" y="1270"/>
                  </a:lnTo>
                  <a:lnTo>
                    <a:pt x="171958" y="0"/>
                  </a:lnTo>
                  <a:lnTo>
                    <a:pt x="165735" y="0"/>
                  </a:lnTo>
                  <a:lnTo>
                    <a:pt x="160655" y="1828"/>
                  </a:lnTo>
                  <a:lnTo>
                    <a:pt x="157607" y="5499"/>
                  </a:lnTo>
                  <a:lnTo>
                    <a:pt x="154432" y="10071"/>
                  </a:lnTo>
                  <a:lnTo>
                    <a:pt x="152400" y="16484"/>
                  </a:lnTo>
                  <a:lnTo>
                    <a:pt x="152400" y="24726"/>
                  </a:lnTo>
                  <a:lnTo>
                    <a:pt x="153555" y="34874"/>
                  </a:lnTo>
                  <a:lnTo>
                    <a:pt x="157048" y="42024"/>
                  </a:lnTo>
                  <a:lnTo>
                    <a:pt x="162839" y="46240"/>
                  </a:lnTo>
                  <a:lnTo>
                    <a:pt x="170942" y="47625"/>
                  </a:lnTo>
                  <a:lnTo>
                    <a:pt x="177165" y="47625"/>
                  </a:lnTo>
                  <a:lnTo>
                    <a:pt x="182245" y="45796"/>
                  </a:lnTo>
                  <a:lnTo>
                    <a:pt x="185293" y="41211"/>
                  </a:lnTo>
                  <a:lnTo>
                    <a:pt x="186080" y="40297"/>
                  </a:lnTo>
                  <a:lnTo>
                    <a:pt x="188468" y="37553"/>
                  </a:lnTo>
                  <a:lnTo>
                    <a:pt x="190500" y="31140"/>
                  </a:lnTo>
                  <a:lnTo>
                    <a:pt x="190500" y="23812"/>
                  </a:lnTo>
                  <a:close/>
                </a:path>
                <a:path w="228600" h="209550">
                  <a:moveTo>
                    <a:pt x="228600" y="180441"/>
                  </a:moveTo>
                  <a:lnTo>
                    <a:pt x="217170" y="153987"/>
                  </a:lnTo>
                  <a:lnTo>
                    <a:pt x="217170" y="168325"/>
                  </a:lnTo>
                  <a:lnTo>
                    <a:pt x="217170" y="193636"/>
                  </a:lnTo>
                  <a:lnTo>
                    <a:pt x="214122" y="199847"/>
                  </a:lnTo>
                  <a:lnTo>
                    <a:pt x="204978" y="199847"/>
                  </a:lnTo>
                  <a:lnTo>
                    <a:pt x="201803" y="194449"/>
                  </a:lnTo>
                  <a:lnTo>
                    <a:pt x="201917" y="168325"/>
                  </a:lnTo>
                  <a:lnTo>
                    <a:pt x="204978" y="162102"/>
                  </a:lnTo>
                  <a:lnTo>
                    <a:pt x="214122" y="162102"/>
                  </a:lnTo>
                  <a:lnTo>
                    <a:pt x="217170" y="168325"/>
                  </a:lnTo>
                  <a:lnTo>
                    <a:pt x="217170" y="153987"/>
                  </a:lnTo>
                  <a:lnTo>
                    <a:pt x="210058" y="152400"/>
                  </a:lnTo>
                  <a:lnTo>
                    <a:pt x="203835" y="152400"/>
                  </a:lnTo>
                  <a:lnTo>
                    <a:pt x="198755" y="154559"/>
                  </a:lnTo>
                  <a:lnTo>
                    <a:pt x="195707" y="159943"/>
                  </a:lnTo>
                  <a:lnTo>
                    <a:pt x="192532" y="165341"/>
                  </a:lnTo>
                  <a:lnTo>
                    <a:pt x="190500" y="171805"/>
                  </a:lnTo>
                  <a:lnTo>
                    <a:pt x="190500" y="181508"/>
                  </a:lnTo>
                  <a:lnTo>
                    <a:pt x="191655" y="193636"/>
                  </a:lnTo>
                  <a:lnTo>
                    <a:pt x="195148" y="202412"/>
                  </a:lnTo>
                  <a:lnTo>
                    <a:pt x="200939" y="207759"/>
                  </a:lnTo>
                  <a:lnTo>
                    <a:pt x="209042" y="209550"/>
                  </a:lnTo>
                  <a:lnTo>
                    <a:pt x="215265" y="209550"/>
                  </a:lnTo>
                  <a:lnTo>
                    <a:pt x="220345" y="207391"/>
                  </a:lnTo>
                  <a:lnTo>
                    <a:pt x="223393" y="202006"/>
                  </a:lnTo>
                  <a:lnTo>
                    <a:pt x="224663" y="199847"/>
                  </a:lnTo>
                  <a:lnTo>
                    <a:pt x="226568" y="196608"/>
                  </a:lnTo>
                  <a:lnTo>
                    <a:pt x="228600" y="190144"/>
                  </a:lnTo>
                  <a:lnTo>
                    <a:pt x="228600" y="180441"/>
                  </a:lnTo>
                  <a:close/>
                </a:path>
                <a:path w="228600" h="209550">
                  <a:moveTo>
                    <a:pt x="228600" y="104241"/>
                  </a:moveTo>
                  <a:lnTo>
                    <a:pt x="217297" y="77825"/>
                  </a:lnTo>
                  <a:lnTo>
                    <a:pt x="217297" y="118249"/>
                  </a:lnTo>
                  <a:lnTo>
                    <a:pt x="214122" y="123647"/>
                  </a:lnTo>
                  <a:lnTo>
                    <a:pt x="204978" y="123647"/>
                  </a:lnTo>
                  <a:lnTo>
                    <a:pt x="201803" y="118249"/>
                  </a:lnTo>
                  <a:lnTo>
                    <a:pt x="201917" y="92125"/>
                  </a:lnTo>
                  <a:lnTo>
                    <a:pt x="204978" y="85902"/>
                  </a:lnTo>
                  <a:lnTo>
                    <a:pt x="214122" y="85902"/>
                  </a:lnTo>
                  <a:lnTo>
                    <a:pt x="217170" y="92125"/>
                  </a:lnTo>
                  <a:lnTo>
                    <a:pt x="217297" y="118249"/>
                  </a:lnTo>
                  <a:lnTo>
                    <a:pt x="217297" y="77825"/>
                  </a:lnTo>
                  <a:lnTo>
                    <a:pt x="210058" y="76200"/>
                  </a:lnTo>
                  <a:lnTo>
                    <a:pt x="203835" y="76200"/>
                  </a:lnTo>
                  <a:lnTo>
                    <a:pt x="198755" y="79438"/>
                  </a:lnTo>
                  <a:lnTo>
                    <a:pt x="195707" y="83743"/>
                  </a:lnTo>
                  <a:lnTo>
                    <a:pt x="192532" y="89141"/>
                  </a:lnTo>
                  <a:lnTo>
                    <a:pt x="190500" y="96685"/>
                  </a:lnTo>
                  <a:lnTo>
                    <a:pt x="190500" y="105308"/>
                  </a:lnTo>
                  <a:lnTo>
                    <a:pt x="191655" y="117894"/>
                  </a:lnTo>
                  <a:lnTo>
                    <a:pt x="195148" y="126619"/>
                  </a:lnTo>
                  <a:lnTo>
                    <a:pt x="200939" y="131711"/>
                  </a:lnTo>
                  <a:lnTo>
                    <a:pt x="209042" y="133350"/>
                  </a:lnTo>
                  <a:lnTo>
                    <a:pt x="215265" y="133350"/>
                  </a:lnTo>
                  <a:lnTo>
                    <a:pt x="220345" y="131191"/>
                  </a:lnTo>
                  <a:lnTo>
                    <a:pt x="223393" y="125806"/>
                  </a:lnTo>
                  <a:lnTo>
                    <a:pt x="224980" y="123647"/>
                  </a:lnTo>
                  <a:lnTo>
                    <a:pt x="226568" y="121488"/>
                  </a:lnTo>
                  <a:lnTo>
                    <a:pt x="228600" y="113944"/>
                  </a:lnTo>
                  <a:lnTo>
                    <a:pt x="228600" y="104241"/>
                  </a:lnTo>
                  <a:close/>
                </a:path>
                <a:path w="228600" h="209550">
                  <a:moveTo>
                    <a:pt x="228600" y="0"/>
                  </a:moveTo>
                  <a:lnTo>
                    <a:pt x="219456" y="0"/>
                  </a:lnTo>
                  <a:lnTo>
                    <a:pt x="216916" y="1828"/>
                  </a:lnTo>
                  <a:lnTo>
                    <a:pt x="214376" y="2743"/>
                  </a:lnTo>
                  <a:lnTo>
                    <a:pt x="210439" y="4584"/>
                  </a:lnTo>
                  <a:lnTo>
                    <a:pt x="207772" y="5499"/>
                  </a:lnTo>
                  <a:lnTo>
                    <a:pt x="200025" y="7327"/>
                  </a:lnTo>
                  <a:lnTo>
                    <a:pt x="200025" y="15570"/>
                  </a:lnTo>
                  <a:lnTo>
                    <a:pt x="203962" y="15570"/>
                  </a:lnTo>
                  <a:lnTo>
                    <a:pt x="205232" y="14655"/>
                  </a:lnTo>
                  <a:lnTo>
                    <a:pt x="207772" y="14655"/>
                  </a:lnTo>
                  <a:lnTo>
                    <a:pt x="209169" y="13741"/>
                  </a:lnTo>
                  <a:lnTo>
                    <a:pt x="210439" y="13741"/>
                  </a:lnTo>
                  <a:lnTo>
                    <a:pt x="211709" y="12827"/>
                  </a:lnTo>
                  <a:lnTo>
                    <a:pt x="212979" y="12827"/>
                  </a:lnTo>
                  <a:lnTo>
                    <a:pt x="212979" y="11912"/>
                  </a:lnTo>
                  <a:lnTo>
                    <a:pt x="214376" y="11912"/>
                  </a:lnTo>
                  <a:lnTo>
                    <a:pt x="214376" y="47625"/>
                  </a:lnTo>
                  <a:lnTo>
                    <a:pt x="228600" y="47625"/>
                  </a:lnTo>
                  <a:lnTo>
                    <a:pt x="228600" y="11912"/>
                  </a:lnTo>
                  <a:lnTo>
                    <a:pt x="228600" y="0"/>
                  </a:lnTo>
                  <a:close/>
                </a:path>
              </a:pathLst>
            </a:custGeom>
            <a:solidFill>
              <a:srgbClr val="FFFFFF"/>
            </a:solidFill>
          </p:spPr>
          <p:txBody>
            <a:bodyPr wrap="square" lIns="0" tIns="0" rIns="0" bIns="0" rtlCol="0"/>
            <a:lstStyle/>
            <a:p>
              <a:endParaRPr/>
            </a:p>
          </p:txBody>
        </p:sp>
        <p:sp>
          <p:nvSpPr>
            <p:cNvPr id="30" name="object 30"/>
            <p:cNvSpPr/>
            <p:nvPr/>
          </p:nvSpPr>
          <p:spPr>
            <a:xfrm>
              <a:off x="4619625" y="5819775"/>
              <a:ext cx="323850" cy="323850"/>
            </a:xfrm>
            <a:custGeom>
              <a:avLst/>
              <a:gdLst/>
              <a:ahLst/>
              <a:cxnLst/>
              <a:rect l="l" t="t" r="r" b="b"/>
              <a:pathLst>
                <a:path w="323850" h="323850">
                  <a:moveTo>
                    <a:pt x="323850" y="0"/>
                  </a:moveTo>
                  <a:lnTo>
                    <a:pt x="0" y="0"/>
                  </a:lnTo>
                  <a:lnTo>
                    <a:pt x="0" y="323850"/>
                  </a:lnTo>
                  <a:lnTo>
                    <a:pt x="323850" y="323850"/>
                  </a:lnTo>
                  <a:lnTo>
                    <a:pt x="323850" y="0"/>
                  </a:lnTo>
                  <a:close/>
                </a:path>
              </a:pathLst>
            </a:custGeom>
            <a:solidFill>
              <a:srgbClr val="001F5F"/>
            </a:solidFill>
          </p:spPr>
          <p:txBody>
            <a:bodyPr wrap="square" lIns="0" tIns="0" rIns="0" bIns="0" rtlCol="0"/>
            <a:lstStyle/>
            <a:p>
              <a:endParaRPr/>
            </a:p>
          </p:txBody>
        </p:sp>
        <p:pic>
          <p:nvPicPr>
            <p:cNvPr id="31" name="object 31"/>
            <p:cNvPicPr/>
            <p:nvPr/>
          </p:nvPicPr>
          <p:blipFill>
            <a:blip r:embed="rId8" cstate="print"/>
            <a:stretch>
              <a:fillRect/>
            </a:stretch>
          </p:blipFill>
          <p:spPr>
            <a:xfrm>
              <a:off x="4676775" y="5876925"/>
              <a:ext cx="219075" cy="209550"/>
            </a:xfrm>
            <a:prstGeom prst="rect">
              <a:avLst/>
            </a:prstGeom>
          </p:spPr>
        </p:pic>
        <p:sp>
          <p:nvSpPr>
            <p:cNvPr id="32" name="object 32"/>
            <p:cNvSpPr/>
            <p:nvPr/>
          </p:nvSpPr>
          <p:spPr>
            <a:xfrm>
              <a:off x="4981575" y="5819775"/>
              <a:ext cx="323850" cy="323850"/>
            </a:xfrm>
            <a:custGeom>
              <a:avLst/>
              <a:gdLst/>
              <a:ahLst/>
              <a:cxnLst/>
              <a:rect l="l" t="t" r="r" b="b"/>
              <a:pathLst>
                <a:path w="323850" h="323850">
                  <a:moveTo>
                    <a:pt x="323850" y="0"/>
                  </a:moveTo>
                  <a:lnTo>
                    <a:pt x="0" y="0"/>
                  </a:lnTo>
                  <a:lnTo>
                    <a:pt x="0" y="323850"/>
                  </a:lnTo>
                  <a:lnTo>
                    <a:pt x="323850" y="323850"/>
                  </a:lnTo>
                  <a:lnTo>
                    <a:pt x="323850" y="0"/>
                  </a:lnTo>
                  <a:close/>
                </a:path>
              </a:pathLst>
            </a:custGeom>
            <a:solidFill>
              <a:srgbClr val="001F5F"/>
            </a:solidFill>
          </p:spPr>
          <p:txBody>
            <a:bodyPr wrap="square" lIns="0" tIns="0" rIns="0" bIns="0" rtlCol="0"/>
            <a:lstStyle/>
            <a:p>
              <a:endParaRPr/>
            </a:p>
          </p:txBody>
        </p:sp>
        <p:pic>
          <p:nvPicPr>
            <p:cNvPr id="33" name="object 33"/>
            <p:cNvPicPr/>
            <p:nvPr/>
          </p:nvPicPr>
          <p:blipFill>
            <a:blip r:embed="rId9" cstate="print"/>
            <a:stretch>
              <a:fillRect/>
            </a:stretch>
          </p:blipFill>
          <p:spPr>
            <a:xfrm>
              <a:off x="5029200" y="5876925"/>
              <a:ext cx="228600" cy="209550"/>
            </a:xfrm>
            <a:prstGeom prst="rect">
              <a:avLst/>
            </a:prstGeom>
          </p:spPr>
        </p:pic>
        <p:sp>
          <p:nvSpPr>
            <p:cNvPr id="34" name="object 34"/>
            <p:cNvSpPr/>
            <p:nvPr/>
          </p:nvSpPr>
          <p:spPr>
            <a:xfrm>
              <a:off x="4619625" y="6181725"/>
              <a:ext cx="333375" cy="323850"/>
            </a:xfrm>
            <a:custGeom>
              <a:avLst/>
              <a:gdLst/>
              <a:ahLst/>
              <a:cxnLst/>
              <a:rect l="l" t="t" r="r" b="b"/>
              <a:pathLst>
                <a:path w="333375" h="323850">
                  <a:moveTo>
                    <a:pt x="333375" y="0"/>
                  </a:moveTo>
                  <a:lnTo>
                    <a:pt x="0" y="0"/>
                  </a:lnTo>
                  <a:lnTo>
                    <a:pt x="0" y="323850"/>
                  </a:lnTo>
                  <a:lnTo>
                    <a:pt x="333375" y="323850"/>
                  </a:lnTo>
                  <a:lnTo>
                    <a:pt x="333375" y="0"/>
                  </a:lnTo>
                  <a:close/>
                </a:path>
              </a:pathLst>
            </a:custGeom>
            <a:solidFill>
              <a:srgbClr val="001F5F"/>
            </a:solidFill>
          </p:spPr>
          <p:txBody>
            <a:bodyPr wrap="square" lIns="0" tIns="0" rIns="0" bIns="0" rtlCol="0"/>
            <a:lstStyle/>
            <a:p>
              <a:endParaRPr/>
            </a:p>
          </p:txBody>
        </p:sp>
        <p:pic>
          <p:nvPicPr>
            <p:cNvPr id="35" name="object 35"/>
            <p:cNvPicPr/>
            <p:nvPr/>
          </p:nvPicPr>
          <p:blipFill>
            <a:blip r:embed="rId16" cstate="print"/>
            <a:stretch>
              <a:fillRect/>
            </a:stretch>
          </p:blipFill>
          <p:spPr>
            <a:xfrm>
              <a:off x="4676775" y="6238875"/>
              <a:ext cx="219075" cy="209550"/>
            </a:xfrm>
            <a:prstGeom prst="rect">
              <a:avLst/>
            </a:prstGeom>
          </p:spPr>
        </p:pic>
        <p:sp>
          <p:nvSpPr>
            <p:cNvPr id="36" name="object 36"/>
            <p:cNvSpPr/>
            <p:nvPr/>
          </p:nvSpPr>
          <p:spPr>
            <a:xfrm>
              <a:off x="4981575" y="6172200"/>
              <a:ext cx="323850" cy="333375"/>
            </a:xfrm>
            <a:custGeom>
              <a:avLst/>
              <a:gdLst/>
              <a:ahLst/>
              <a:cxnLst/>
              <a:rect l="l" t="t" r="r" b="b"/>
              <a:pathLst>
                <a:path w="323850" h="333375">
                  <a:moveTo>
                    <a:pt x="323850" y="0"/>
                  </a:moveTo>
                  <a:lnTo>
                    <a:pt x="0" y="0"/>
                  </a:lnTo>
                  <a:lnTo>
                    <a:pt x="0" y="333375"/>
                  </a:lnTo>
                  <a:lnTo>
                    <a:pt x="323850" y="333375"/>
                  </a:lnTo>
                  <a:lnTo>
                    <a:pt x="323850" y="0"/>
                  </a:lnTo>
                  <a:close/>
                </a:path>
              </a:pathLst>
            </a:custGeom>
            <a:solidFill>
              <a:srgbClr val="001F5F"/>
            </a:solidFill>
          </p:spPr>
          <p:txBody>
            <a:bodyPr wrap="square" lIns="0" tIns="0" rIns="0" bIns="0" rtlCol="0"/>
            <a:lstStyle/>
            <a:p>
              <a:endParaRPr/>
            </a:p>
          </p:txBody>
        </p:sp>
        <p:sp>
          <p:nvSpPr>
            <p:cNvPr id="37" name="object 37"/>
            <p:cNvSpPr/>
            <p:nvPr/>
          </p:nvSpPr>
          <p:spPr>
            <a:xfrm>
              <a:off x="5029200" y="6238875"/>
              <a:ext cx="228600" cy="209550"/>
            </a:xfrm>
            <a:custGeom>
              <a:avLst/>
              <a:gdLst/>
              <a:ahLst/>
              <a:cxnLst/>
              <a:rect l="l" t="t" r="r" b="b"/>
              <a:pathLst>
                <a:path w="228600" h="209550">
                  <a:moveTo>
                    <a:pt x="38100" y="180441"/>
                  </a:moveTo>
                  <a:lnTo>
                    <a:pt x="25692" y="153771"/>
                  </a:lnTo>
                  <a:lnTo>
                    <a:pt x="25692" y="168325"/>
                  </a:lnTo>
                  <a:lnTo>
                    <a:pt x="25692" y="193636"/>
                  </a:lnTo>
                  <a:lnTo>
                    <a:pt x="23622" y="199847"/>
                  </a:lnTo>
                  <a:lnTo>
                    <a:pt x="14478" y="199847"/>
                  </a:lnTo>
                  <a:lnTo>
                    <a:pt x="11303" y="194449"/>
                  </a:lnTo>
                  <a:lnTo>
                    <a:pt x="11417" y="168325"/>
                  </a:lnTo>
                  <a:lnTo>
                    <a:pt x="14478" y="162102"/>
                  </a:lnTo>
                  <a:lnTo>
                    <a:pt x="23622" y="162102"/>
                  </a:lnTo>
                  <a:lnTo>
                    <a:pt x="25692" y="168325"/>
                  </a:lnTo>
                  <a:lnTo>
                    <a:pt x="25692" y="153771"/>
                  </a:lnTo>
                  <a:lnTo>
                    <a:pt x="19558" y="152400"/>
                  </a:lnTo>
                  <a:lnTo>
                    <a:pt x="13335" y="152400"/>
                  </a:lnTo>
                  <a:lnTo>
                    <a:pt x="8255" y="154559"/>
                  </a:lnTo>
                  <a:lnTo>
                    <a:pt x="5207" y="159943"/>
                  </a:lnTo>
                  <a:lnTo>
                    <a:pt x="2032" y="165341"/>
                  </a:lnTo>
                  <a:lnTo>
                    <a:pt x="0" y="171805"/>
                  </a:lnTo>
                  <a:lnTo>
                    <a:pt x="0" y="181508"/>
                  </a:lnTo>
                  <a:lnTo>
                    <a:pt x="1155" y="193636"/>
                  </a:lnTo>
                  <a:lnTo>
                    <a:pt x="4648" y="202412"/>
                  </a:lnTo>
                  <a:lnTo>
                    <a:pt x="10439" y="207759"/>
                  </a:lnTo>
                  <a:lnTo>
                    <a:pt x="18542" y="209550"/>
                  </a:lnTo>
                  <a:lnTo>
                    <a:pt x="24765" y="209550"/>
                  </a:lnTo>
                  <a:lnTo>
                    <a:pt x="29845" y="207391"/>
                  </a:lnTo>
                  <a:lnTo>
                    <a:pt x="32893" y="202006"/>
                  </a:lnTo>
                  <a:lnTo>
                    <a:pt x="34163" y="199847"/>
                  </a:lnTo>
                  <a:lnTo>
                    <a:pt x="36068" y="196608"/>
                  </a:lnTo>
                  <a:lnTo>
                    <a:pt x="38100" y="190144"/>
                  </a:lnTo>
                  <a:lnTo>
                    <a:pt x="38100" y="180441"/>
                  </a:lnTo>
                  <a:close/>
                </a:path>
                <a:path w="228600" h="209550">
                  <a:moveTo>
                    <a:pt x="38100" y="0"/>
                  </a:moveTo>
                  <a:lnTo>
                    <a:pt x="32004" y="0"/>
                  </a:lnTo>
                  <a:lnTo>
                    <a:pt x="30353" y="1828"/>
                  </a:lnTo>
                  <a:lnTo>
                    <a:pt x="28575" y="2743"/>
                  </a:lnTo>
                  <a:lnTo>
                    <a:pt x="26035" y="4584"/>
                  </a:lnTo>
                  <a:lnTo>
                    <a:pt x="24257" y="5499"/>
                  </a:lnTo>
                  <a:lnTo>
                    <a:pt x="21590" y="6413"/>
                  </a:lnTo>
                  <a:lnTo>
                    <a:pt x="19050" y="7327"/>
                  </a:lnTo>
                  <a:lnTo>
                    <a:pt x="19050" y="15570"/>
                  </a:lnTo>
                  <a:lnTo>
                    <a:pt x="21590" y="15570"/>
                  </a:lnTo>
                  <a:lnTo>
                    <a:pt x="22479" y="14655"/>
                  </a:lnTo>
                  <a:lnTo>
                    <a:pt x="24257" y="14655"/>
                  </a:lnTo>
                  <a:lnTo>
                    <a:pt x="25146" y="13741"/>
                  </a:lnTo>
                  <a:lnTo>
                    <a:pt x="26035" y="13741"/>
                  </a:lnTo>
                  <a:lnTo>
                    <a:pt x="26797" y="12827"/>
                  </a:lnTo>
                  <a:lnTo>
                    <a:pt x="27686" y="12827"/>
                  </a:lnTo>
                  <a:lnTo>
                    <a:pt x="27686" y="11912"/>
                  </a:lnTo>
                  <a:lnTo>
                    <a:pt x="28575" y="11912"/>
                  </a:lnTo>
                  <a:lnTo>
                    <a:pt x="28575" y="47625"/>
                  </a:lnTo>
                  <a:lnTo>
                    <a:pt x="38100" y="47625"/>
                  </a:lnTo>
                  <a:lnTo>
                    <a:pt x="38100" y="11912"/>
                  </a:lnTo>
                  <a:lnTo>
                    <a:pt x="38100" y="0"/>
                  </a:lnTo>
                  <a:close/>
                </a:path>
                <a:path w="228600" h="209550">
                  <a:moveTo>
                    <a:pt x="57150" y="104241"/>
                  </a:moveTo>
                  <a:lnTo>
                    <a:pt x="41656" y="77571"/>
                  </a:lnTo>
                  <a:lnTo>
                    <a:pt x="41656" y="118249"/>
                  </a:lnTo>
                  <a:lnTo>
                    <a:pt x="39116" y="123647"/>
                  </a:lnTo>
                  <a:lnTo>
                    <a:pt x="27559" y="123647"/>
                  </a:lnTo>
                  <a:lnTo>
                    <a:pt x="23622" y="118249"/>
                  </a:lnTo>
                  <a:lnTo>
                    <a:pt x="23622" y="92379"/>
                  </a:lnTo>
                  <a:lnTo>
                    <a:pt x="27559" y="85902"/>
                  </a:lnTo>
                  <a:lnTo>
                    <a:pt x="39116" y="85902"/>
                  </a:lnTo>
                  <a:lnTo>
                    <a:pt x="41554" y="92125"/>
                  </a:lnTo>
                  <a:lnTo>
                    <a:pt x="41656" y="118249"/>
                  </a:lnTo>
                  <a:lnTo>
                    <a:pt x="41656" y="77571"/>
                  </a:lnTo>
                  <a:lnTo>
                    <a:pt x="34036" y="76200"/>
                  </a:lnTo>
                  <a:lnTo>
                    <a:pt x="26289" y="76200"/>
                  </a:lnTo>
                  <a:lnTo>
                    <a:pt x="19812" y="79438"/>
                  </a:lnTo>
                  <a:lnTo>
                    <a:pt x="16002" y="83743"/>
                  </a:lnTo>
                  <a:lnTo>
                    <a:pt x="12065" y="89141"/>
                  </a:lnTo>
                  <a:lnTo>
                    <a:pt x="9525" y="96685"/>
                  </a:lnTo>
                  <a:lnTo>
                    <a:pt x="9525" y="105308"/>
                  </a:lnTo>
                  <a:lnTo>
                    <a:pt x="10972" y="117894"/>
                  </a:lnTo>
                  <a:lnTo>
                    <a:pt x="15316" y="126619"/>
                  </a:lnTo>
                  <a:lnTo>
                    <a:pt x="22542" y="131711"/>
                  </a:lnTo>
                  <a:lnTo>
                    <a:pt x="32639" y="133350"/>
                  </a:lnTo>
                  <a:lnTo>
                    <a:pt x="40386" y="133350"/>
                  </a:lnTo>
                  <a:lnTo>
                    <a:pt x="46863" y="131191"/>
                  </a:lnTo>
                  <a:lnTo>
                    <a:pt x="50673" y="125806"/>
                  </a:lnTo>
                  <a:lnTo>
                    <a:pt x="52641" y="123647"/>
                  </a:lnTo>
                  <a:lnTo>
                    <a:pt x="54610" y="121488"/>
                  </a:lnTo>
                  <a:lnTo>
                    <a:pt x="57150" y="113944"/>
                  </a:lnTo>
                  <a:lnTo>
                    <a:pt x="57150" y="104241"/>
                  </a:lnTo>
                  <a:close/>
                </a:path>
                <a:path w="228600" h="209550">
                  <a:moveTo>
                    <a:pt x="76200" y="76200"/>
                  </a:moveTo>
                  <a:lnTo>
                    <a:pt x="70104" y="76200"/>
                  </a:lnTo>
                  <a:lnTo>
                    <a:pt x="68453" y="78028"/>
                  </a:lnTo>
                  <a:lnTo>
                    <a:pt x="66675" y="78943"/>
                  </a:lnTo>
                  <a:lnTo>
                    <a:pt x="64135" y="79857"/>
                  </a:lnTo>
                  <a:lnTo>
                    <a:pt x="62357" y="81699"/>
                  </a:lnTo>
                  <a:lnTo>
                    <a:pt x="59690" y="82613"/>
                  </a:lnTo>
                  <a:lnTo>
                    <a:pt x="57150" y="83527"/>
                  </a:lnTo>
                  <a:lnTo>
                    <a:pt x="57150" y="91770"/>
                  </a:lnTo>
                  <a:lnTo>
                    <a:pt x="59690" y="91770"/>
                  </a:lnTo>
                  <a:lnTo>
                    <a:pt x="60579" y="90855"/>
                  </a:lnTo>
                  <a:lnTo>
                    <a:pt x="62357" y="90855"/>
                  </a:lnTo>
                  <a:lnTo>
                    <a:pt x="63246" y="89941"/>
                  </a:lnTo>
                  <a:lnTo>
                    <a:pt x="64135" y="89941"/>
                  </a:lnTo>
                  <a:lnTo>
                    <a:pt x="64897" y="89027"/>
                  </a:lnTo>
                  <a:lnTo>
                    <a:pt x="65786" y="89027"/>
                  </a:lnTo>
                  <a:lnTo>
                    <a:pt x="65786" y="88112"/>
                  </a:lnTo>
                  <a:lnTo>
                    <a:pt x="66675" y="88112"/>
                  </a:lnTo>
                  <a:lnTo>
                    <a:pt x="66675" y="123825"/>
                  </a:lnTo>
                  <a:lnTo>
                    <a:pt x="76200" y="123825"/>
                  </a:lnTo>
                  <a:lnTo>
                    <a:pt x="76200" y="88112"/>
                  </a:lnTo>
                  <a:lnTo>
                    <a:pt x="76200" y="76200"/>
                  </a:lnTo>
                  <a:close/>
                </a:path>
                <a:path w="228600" h="209550">
                  <a:moveTo>
                    <a:pt x="85725" y="180441"/>
                  </a:moveTo>
                  <a:lnTo>
                    <a:pt x="73317" y="153771"/>
                  </a:lnTo>
                  <a:lnTo>
                    <a:pt x="73317" y="168325"/>
                  </a:lnTo>
                  <a:lnTo>
                    <a:pt x="73317" y="193636"/>
                  </a:lnTo>
                  <a:lnTo>
                    <a:pt x="71247" y="199847"/>
                  </a:lnTo>
                  <a:lnTo>
                    <a:pt x="62103" y="199847"/>
                  </a:lnTo>
                  <a:lnTo>
                    <a:pt x="58928" y="194449"/>
                  </a:lnTo>
                  <a:lnTo>
                    <a:pt x="59042" y="168325"/>
                  </a:lnTo>
                  <a:lnTo>
                    <a:pt x="62103" y="162102"/>
                  </a:lnTo>
                  <a:lnTo>
                    <a:pt x="71247" y="162102"/>
                  </a:lnTo>
                  <a:lnTo>
                    <a:pt x="73317" y="168325"/>
                  </a:lnTo>
                  <a:lnTo>
                    <a:pt x="73317" y="153771"/>
                  </a:lnTo>
                  <a:lnTo>
                    <a:pt x="67183" y="152400"/>
                  </a:lnTo>
                  <a:lnTo>
                    <a:pt x="60960" y="152400"/>
                  </a:lnTo>
                  <a:lnTo>
                    <a:pt x="55880" y="154559"/>
                  </a:lnTo>
                  <a:lnTo>
                    <a:pt x="52832" y="159943"/>
                  </a:lnTo>
                  <a:lnTo>
                    <a:pt x="49657" y="165341"/>
                  </a:lnTo>
                  <a:lnTo>
                    <a:pt x="47625" y="171805"/>
                  </a:lnTo>
                  <a:lnTo>
                    <a:pt x="47625" y="181508"/>
                  </a:lnTo>
                  <a:lnTo>
                    <a:pt x="48780" y="193636"/>
                  </a:lnTo>
                  <a:lnTo>
                    <a:pt x="52273" y="202412"/>
                  </a:lnTo>
                  <a:lnTo>
                    <a:pt x="58064" y="207759"/>
                  </a:lnTo>
                  <a:lnTo>
                    <a:pt x="66167" y="209550"/>
                  </a:lnTo>
                  <a:lnTo>
                    <a:pt x="72390" y="209550"/>
                  </a:lnTo>
                  <a:lnTo>
                    <a:pt x="77470" y="207391"/>
                  </a:lnTo>
                  <a:lnTo>
                    <a:pt x="80518" y="202006"/>
                  </a:lnTo>
                  <a:lnTo>
                    <a:pt x="81788" y="199847"/>
                  </a:lnTo>
                  <a:lnTo>
                    <a:pt x="83693" y="196608"/>
                  </a:lnTo>
                  <a:lnTo>
                    <a:pt x="85725" y="190144"/>
                  </a:lnTo>
                  <a:lnTo>
                    <a:pt x="85725" y="180441"/>
                  </a:lnTo>
                  <a:close/>
                </a:path>
                <a:path w="228600" h="209550">
                  <a:moveTo>
                    <a:pt x="104775" y="23812"/>
                  </a:moveTo>
                  <a:lnTo>
                    <a:pt x="89281" y="1066"/>
                  </a:lnTo>
                  <a:lnTo>
                    <a:pt x="89281" y="12827"/>
                  </a:lnTo>
                  <a:lnTo>
                    <a:pt x="89242" y="34874"/>
                  </a:lnTo>
                  <a:lnTo>
                    <a:pt x="86741" y="40297"/>
                  </a:lnTo>
                  <a:lnTo>
                    <a:pt x="75184" y="40297"/>
                  </a:lnTo>
                  <a:lnTo>
                    <a:pt x="71297" y="34874"/>
                  </a:lnTo>
                  <a:lnTo>
                    <a:pt x="71247" y="12827"/>
                  </a:lnTo>
                  <a:lnTo>
                    <a:pt x="75184" y="7327"/>
                  </a:lnTo>
                  <a:lnTo>
                    <a:pt x="86741" y="7327"/>
                  </a:lnTo>
                  <a:lnTo>
                    <a:pt x="89281" y="12827"/>
                  </a:lnTo>
                  <a:lnTo>
                    <a:pt x="89281" y="1066"/>
                  </a:lnTo>
                  <a:lnTo>
                    <a:pt x="81661" y="0"/>
                  </a:lnTo>
                  <a:lnTo>
                    <a:pt x="73914" y="0"/>
                  </a:lnTo>
                  <a:lnTo>
                    <a:pt x="67437" y="1828"/>
                  </a:lnTo>
                  <a:lnTo>
                    <a:pt x="63627" y="5499"/>
                  </a:lnTo>
                  <a:lnTo>
                    <a:pt x="59690" y="10071"/>
                  </a:lnTo>
                  <a:lnTo>
                    <a:pt x="57150" y="16484"/>
                  </a:lnTo>
                  <a:lnTo>
                    <a:pt x="57150" y="24726"/>
                  </a:lnTo>
                  <a:lnTo>
                    <a:pt x="58597" y="34874"/>
                  </a:lnTo>
                  <a:lnTo>
                    <a:pt x="62941" y="42024"/>
                  </a:lnTo>
                  <a:lnTo>
                    <a:pt x="70167" y="46240"/>
                  </a:lnTo>
                  <a:lnTo>
                    <a:pt x="80264" y="47625"/>
                  </a:lnTo>
                  <a:lnTo>
                    <a:pt x="88011" y="47625"/>
                  </a:lnTo>
                  <a:lnTo>
                    <a:pt x="94488" y="45796"/>
                  </a:lnTo>
                  <a:lnTo>
                    <a:pt x="98298" y="41211"/>
                  </a:lnTo>
                  <a:lnTo>
                    <a:pt x="99275" y="40297"/>
                  </a:lnTo>
                  <a:lnTo>
                    <a:pt x="102235" y="37553"/>
                  </a:lnTo>
                  <a:lnTo>
                    <a:pt x="104775" y="31140"/>
                  </a:lnTo>
                  <a:lnTo>
                    <a:pt x="104775" y="23812"/>
                  </a:lnTo>
                  <a:close/>
                </a:path>
                <a:path w="228600" h="209550">
                  <a:moveTo>
                    <a:pt x="123825" y="152400"/>
                  </a:moveTo>
                  <a:lnTo>
                    <a:pt x="117729" y="152400"/>
                  </a:lnTo>
                  <a:lnTo>
                    <a:pt x="116078" y="153314"/>
                  </a:lnTo>
                  <a:lnTo>
                    <a:pt x="114300" y="155143"/>
                  </a:lnTo>
                  <a:lnTo>
                    <a:pt x="111760" y="156057"/>
                  </a:lnTo>
                  <a:lnTo>
                    <a:pt x="109982" y="157899"/>
                  </a:lnTo>
                  <a:lnTo>
                    <a:pt x="107315" y="158813"/>
                  </a:lnTo>
                  <a:lnTo>
                    <a:pt x="104775" y="158813"/>
                  </a:lnTo>
                  <a:lnTo>
                    <a:pt x="104775" y="167970"/>
                  </a:lnTo>
                  <a:lnTo>
                    <a:pt x="106553" y="167970"/>
                  </a:lnTo>
                  <a:lnTo>
                    <a:pt x="107315" y="167055"/>
                  </a:lnTo>
                  <a:lnTo>
                    <a:pt x="109093" y="167055"/>
                  </a:lnTo>
                  <a:lnTo>
                    <a:pt x="109982" y="166141"/>
                  </a:lnTo>
                  <a:lnTo>
                    <a:pt x="111760" y="166141"/>
                  </a:lnTo>
                  <a:lnTo>
                    <a:pt x="112522" y="165227"/>
                  </a:lnTo>
                  <a:lnTo>
                    <a:pt x="113411" y="164312"/>
                  </a:lnTo>
                  <a:lnTo>
                    <a:pt x="114300" y="164312"/>
                  </a:lnTo>
                  <a:lnTo>
                    <a:pt x="114300" y="200025"/>
                  </a:lnTo>
                  <a:lnTo>
                    <a:pt x="123825" y="200025"/>
                  </a:lnTo>
                  <a:lnTo>
                    <a:pt x="123825" y="164312"/>
                  </a:lnTo>
                  <a:lnTo>
                    <a:pt x="123825" y="152400"/>
                  </a:lnTo>
                  <a:close/>
                </a:path>
                <a:path w="228600" h="209550">
                  <a:moveTo>
                    <a:pt x="133350" y="104241"/>
                  </a:moveTo>
                  <a:lnTo>
                    <a:pt x="121031" y="77597"/>
                  </a:lnTo>
                  <a:lnTo>
                    <a:pt x="121031" y="118249"/>
                  </a:lnTo>
                  <a:lnTo>
                    <a:pt x="118872" y="123647"/>
                  </a:lnTo>
                  <a:lnTo>
                    <a:pt x="109728" y="123647"/>
                  </a:lnTo>
                  <a:lnTo>
                    <a:pt x="106553" y="118249"/>
                  </a:lnTo>
                  <a:lnTo>
                    <a:pt x="106667" y="92125"/>
                  </a:lnTo>
                  <a:lnTo>
                    <a:pt x="109728" y="85902"/>
                  </a:lnTo>
                  <a:lnTo>
                    <a:pt x="118872" y="85902"/>
                  </a:lnTo>
                  <a:lnTo>
                    <a:pt x="120942" y="92125"/>
                  </a:lnTo>
                  <a:lnTo>
                    <a:pt x="121031" y="118249"/>
                  </a:lnTo>
                  <a:lnTo>
                    <a:pt x="121031" y="77597"/>
                  </a:lnTo>
                  <a:lnTo>
                    <a:pt x="114808" y="76200"/>
                  </a:lnTo>
                  <a:lnTo>
                    <a:pt x="108585" y="76200"/>
                  </a:lnTo>
                  <a:lnTo>
                    <a:pt x="103505" y="79438"/>
                  </a:lnTo>
                  <a:lnTo>
                    <a:pt x="100457" y="83743"/>
                  </a:lnTo>
                  <a:lnTo>
                    <a:pt x="96266" y="89141"/>
                  </a:lnTo>
                  <a:lnTo>
                    <a:pt x="95250" y="96685"/>
                  </a:lnTo>
                  <a:lnTo>
                    <a:pt x="95250" y="105308"/>
                  </a:lnTo>
                  <a:lnTo>
                    <a:pt x="96405" y="117894"/>
                  </a:lnTo>
                  <a:lnTo>
                    <a:pt x="99898" y="126619"/>
                  </a:lnTo>
                  <a:lnTo>
                    <a:pt x="105689" y="131711"/>
                  </a:lnTo>
                  <a:lnTo>
                    <a:pt x="113792" y="133350"/>
                  </a:lnTo>
                  <a:lnTo>
                    <a:pt x="120015" y="133350"/>
                  </a:lnTo>
                  <a:lnTo>
                    <a:pt x="125095" y="131191"/>
                  </a:lnTo>
                  <a:lnTo>
                    <a:pt x="128143" y="125806"/>
                  </a:lnTo>
                  <a:lnTo>
                    <a:pt x="129730" y="123647"/>
                  </a:lnTo>
                  <a:lnTo>
                    <a:pt x="131318" y="121488"/>
                  </a:lnTo>
                  <a:lnTo>
                    <a:pt x="133350" y="113944"/>
                  </a:lnTo>
                  <a:lnTo>
                    <a:pt x="133350" y="104241"/>
                  </a:lnTo>
                  <a:close/>
                </a:path>
                <a:path w="228600" h="209550">
                  <a:moveTo>
                    <a:pt x="133350" y="0"/>
                  </a:moveTo>
                  <a:lnTo>
                    <a:pt x="127254" y="0"/>
                  </a:lnTo>
                  <a:lnTo>
                    <a:pt x="125603" y="1828"/>
                  </a:lnTo>
                  <a:lnTo>
                    <a:pt x="123825" y="2743"/>
                  </a:lnTo>
                  <a:lnTo>
                    <a:pt x="121285" y="4584"/>
                  </a:lnTo>
                  <a:lnTo>
                    <a:pt x="119507" y="5499"/>
                  </a:lnTo>
                  <a:lnTo>
                    <a:pt x="116840" y="6413"/>
                  </a:lnTo>
                  <a:lnTo>
                    <a:pt x="114300" y="7327"/>
                  </a:lnTo>
                  <a:lnTo>
                    <a:pt x="114300" y="15570"/>
                  </a:lnTo>
                  <a:lnTo>
                    <a:pt x="116840" y="15570"/>
                  </a:lnTo>
                  <a:lnTo>
                    <a:pt x="117729" y="14655"/>
                  </a:lnTo>
                  <a:lnTo>
                    <a:pt x="119507" y="14655"/>
                  </a:lnTo>
                  <a:lnTo>
                    <a:pt x="120396" y="13741"/>
                  </a:lnTo>
                  <a:lnTo>
                    <a:pt x="121285" y="13741"/>
                  </a:lnTo>
                  <a:lnTo>
                    <a:pt x="122047" y="12827"/>
                  </a:lnTo>
                  <a:lnTo>
                    <a:pt x="122936" y="11912"/>
                  </a:lnTo>
                  <a:lnTo>
                    <a:pt x="123825" y="11912"/>
                  </a:lnTo>
                  <a:lnTo>
                    <a:pt x="123825" y="47625"/>
                  </a:lnTo>
                  <a:lnTo>
                    <a:pt x="133350" y="47625"/>
                  </a:lnTo>
                  <a:lnTo>
                    <a:pt x="133350" y="11912"/>
                  </a:lnTo>
                  <a:lnTo>
                    <a:pt x="133350" y="0"/>
                  </a:lnTo>
                  <a:close/>
                </a:path>
                <a:path w="228600" h="209550">
                  <a:moveTo>
                    <a:pt x="171450" y="76200"/>
                  </a:moveTo>
                  <a:lnTo>
                    <a:pt x="162306" y="76200"/>
                  </a:lnTo>
                  <a:lnTo>
                    <a:pt x="159766" y="78028"/>
                  </a:lnTo>
                  <a:lnTo>
                    <a:pt x="157226" y="78943"/>
                  </a:lnTo>
                  <a:lnTo>
                    <a:pt x="153289" y="79857"/>
                  </a:lnTo>
                  <a:lnTo>
                    <a:pt x="150622" y="81699"/>
                  </a:lnTo>
                  <a:lnTo>
                    <a:pt x="142875" y="83527"/>
                  </a:lnTo>
                  <a:lnTo>
                    <a:pt x="142875" y="91770"/>
                  </a:lnTo>
                  <a:lnTo>
                    <a:pt x="146812" y="91770"/>
                  </a:lnTo>
                  <a:lnTo>
                    <a:pt x="148082" y="90855"/>
                  </a:lnTo>
                  <a:lnTo>
                    <a:pt x="150622" y="90855"/>
                  </a:lnTo>
                  <a:lnTo>
                    <a:pt x="152019" y="89941"/>
                  </a:lnTo>
                  <a:lnTo>
                    <a:pt x="153289" y="89941"/>
                  </a:lnTo>
                  <a:lnTo>
                    <a:pt x="154559" y="89027"/>
                  </a:lnTo>
                  <a:lnTo>
                    <a:pt x="155829" y="89027"/>
                  </a:lnTo>
                  <a:lnTo>
                    <a:pt x="155829" y="88112"/>
                  </a:lnTo>
                  <a:lnTo>
                    <a:pt x="157226" y="88112"/>
                  </a:lnTo>
                  <a:lnTo>
                    <a:pt x="157226" y="123825"/>
                  </a:lnTo>
                  <a:lnTo>
                    <a:pt x="171450" y="123825"/>
                  </a:lnTo>
                  <a:lnTo>
                    <a:pt x="171450" y="88112"/>
                  </a:lnTo>
                  <a:lnTo>
                    <a:pt x="171450" y="76200"/>
                  </a:lnTo>
                  <a:close/>
                </a:path>
                <a:path w="228600" h="209550">
                  <a:moveTo>
                    <a:pt x="180975" y="180441"/>
                  </a:moveTo>
                  <a:lnTo>
                    <a:pt x="169545" y="153987"/>
                  </a:lnTo>
                  <a:lnTo>
                    <a:pt x="169545" y="168325"/>
                  </a:lnTo>
                  <a:lnTo>
                    <a:pt x="169545" y="193636"/>
                  </a:lnTo>
                  <a:lnTo>
                    <a:pt x="166497" y="199847"/>
                  </a:lnTo>
                  <a:lnTo>
                    <a:pt x="157353" y="199847"/>
                  </a:lnTo>
                  <a:lnTo>
                    <a:pt x="154178" y="194449"/>
                  </a:lnTo>
                  <a:lnTo>
                    <a:pt x="154292" y="168325"/>
                  </a:lnTo>
                  <a:lnTo>
                    <a:pt x="157353" y="162102"/>
                  </a:lnTo>
                  <a:lnTo>
                    <a:pt x="166497" y="162102"/>
                  </a:lnTo>
                  <a:lnTo>
                    <a:pt x="169545" y="168325"/>
                  </a:lnTo>
                  <a:lnTo>
                    <a:pt x="169545" y="153987"/>
                  </a:lnTo>
                  <a:lnTo>
                    <a:pt x="162433" y="152400"/>
                  </a:lnTo>
                  <a:lnTo>
                    <a:pt x="156210" y="152400"/>
                  </a:lnTo>
                  <a:lnTo>
                    <a:pt x="151130" y="154559"/>
                  </a:lnTo>
                  <a:lnTo>
                    <a:pt x="148082" y="159943"/>
                  </a:lnTo>
                  <a:lnTo>
                    <a:pt x="144907" y="165341"/>
                  </a:lnTo>
                  <a:lnTo>
                    <a:pt x="142875" y="171805"/>
                  </a:lnTo>
                  <a:lnTo>
                    <a:pt x="142875" y="181508"/>
                  </a:lnTo>
                  <a:lnTo>
                    <a:pt x="144030" y="193636"/>
                  </a:lnTo>
                  <a:lnTo>
                    <a:pt x="147523" y="202412"/>
                  </a:lnTo>
                  <a:lnTo>
                    <a:pt x="153314" y="207759"/>
                  </a:lnTo>
                  <a:lnTo>
                    <a:pt x="161417" y="209550"/>
                  </a:lnTo>
                  <a:lnTo>
                    <a:pt x="167640" y="209550"/>
                  </a:lnTo>
                  <a:lnTo>
                    <a:pt x="172720" y="207391"/>
                  </a:lnTo>
                  <a:lnTo>
                    <a:pt x="175768" y="202006"/>
                  </a:lnTo>
                  <a:lnTo>
                    <a:pt x="177038" y="199847"/>
                  </a:lnTo>
                  <a:lnTo>
                    <a:pt x="178943" y="196608"/>
                  </a:lnTo>
                  <a:lnTo>
                    <a:pt x="180975" y="190144"/>
                  </a:lnTo>
                  <a:lnTo>
                    <a:pt x="180975" y="180441"/>
                  </a:lnTo>
                  <a:close/>
                </a:path>
                <a:path w="228600" h="209550">
                  <a:moveTo>
                    <a:pt x="190500" y="23812"/>
                  </a:moveTo>
                  <a:lnTo>
                    <a:pt x="179197" y="1270"/>
                  </a:lnTo>
                  <a:lnTo>
                    <a:pt x="179197" y="12827"/>
                  </a:lnTo>
                  <a:lnTo>
                    <a:pt x="179146" y="34874"/>
                  </a:lnTo>
                  <a:lnTo>
                    <a:pt x="176022" y="40297"/>
                  </a:lnTo>
                  <a:lnTo>
                    <a:pt x="166878" y="40297"/>
                  </a:lnTo>
                  <a:lnTo>
                    <a:pt x="163741" y="34874"/>
                  </a:lnTo>
                  <a:lnTo>
                    <a:pt x="163703" y="12827"/>
                  </a:lnTo>
                  <a:lnTo>
                    <a:pt x="166878" y="7327"/>
                  </a:lnTo>
                  <a:lnTo>
                    <a:pt x="176022" y="7327"/>
                  </a:lnTo>
                  <a:lnTo>
                    <a:pt x="179197" y="12827"/>
                  </a:lnTo>
                  <a:lnTo>
                    <a:pt x="179197" y="1270"/>
                  </a:lnTo>
                  <a:lnTo>
                    <a:pt x="171958" y="0"/>
                  </a:lnTo>
                  <a:lnTo>
                    <a:pt x="165735" y="0"/>
                  </a:lnTo>
                  <a:lnTo>
                    <a:pt x="160655" y="1828"/>
                  </a:lnTo>
                  <a:lnTo>
                    <a:pt x="157607" y="5499"/>
                  </a:lnTo>
                  <a:lnTo>
                    <a:pt x="154432" y="10071"/>
                  </a:lnTo>
                  <a:lnTo>
                    <a:pt x="152400" y="16484"/>
                  </a:lnTo>
                  <a:lnTo>
                    <a:pt x="152400" y="24726"/>
                  </a:lnTo>
                  <a:lnTo>
                    <a:pt x="153555" y="34874"/>
                  </a:lnTo>
                  <a:lnTo>
                    <a:pt x="157048" y="42024"/>
                  </a:lnTo>
                  <a:lnTo>
                    <a:pt x="162839" y="46240"/>
                  </a:lnTo>
                  <a:lnTo>
                    <a:pt x="170942" y="47625"/>
                  </a:lnTo>
                  <a:lnTo>
                    <a:pt x="177165" y="47625"/>
                  </a:lnTo>
                  <a:lnTo>
                    <a:pt x="182245" y="45796"/>
                  </a:lnTo>
                  <a:lnTo>
                    <a:pt x="185293" y="41211"/>
                  </a:lnTo>
                  <a:lnTo>
                    <a:pt x="186080" y="40297"/>
                  </a:lnTo>
                  <a:lnTo>
                    <a:pt x="188468" y="37553"/>
                  </a:lnTo>
                  <a:lnTo>
                    <a:pt x="190500" y="31140"/>
                  </a:lnTo>
                  <a:lnTo>
                    <a:pt x="190500" y="23812"/>
                  </a:lnTo>
                  <a:close/>
                </a:path>
                <a:path w="228600" h="209550">
                  <a:moveTo>
                    <a:pt x="228600" y="180441"/>
                  </a:moveTo>
                  <a:lnTo>
                    <a:pt x="217170" y="153987"/>
                  </a:lnTo>
                  <a:lnTo>
                    <a:pt x="217170" y="168325"/>
                  </a:lnTo>
                  <a:lnTo>
                    <a:pt x="217170" y="193636"/>
                  </a:lnTo>
                  <a:lnTo>
                    <a:pt x="214122" y="199847"/>
                  </a:lnTo>
                  <a:lnTo>
                    <a:pt x="204978" y="199847"/>
                  </a:lnTo>
                  <a:lnTo>
                    <a:pt x="201803" y="194449"/>
                  </a:lnTo>
                  <a:lnTo>
                    <a:pt x="201917" y="168325"/>
                  </a:lnTo>
                  <a:lnTo>
                    <a:pt x="204978" y="162102"/>
                  </a:lnTo>
                  <a:lnTo>
                    <a:pt x="214122" y="162102"/>
                  </a:lnTo>
                  <a:lnTo>
                    <a:pt x="217170" y="168325"/>
                  </a:lnTo>
                  <a:lnTo>
                    <a:pt x="217170" y="153987"/>
                  </a:lnTo>
                  <a:lnTo>
                    <a:pt x="210058" y="152400"/>
                  </a:lnTo>
                  <a:lnTo>
                    <a:pt x="203835" y="152400"/>
                  </a:lnTo>
                  <a:lnTo>
                    <a:pt x="198755" y="154559"/>
                  </a:lnTo>
                  <a:lnTo>
                    <a:pt x="195707" y="159943"/>
                  </a:lnTo>
                  <a:lnTo>
                    <a:pt x="192532" y="165341"/>
                  </a:lnTo>
                  <a:lnTo>
                    <a:pt x="190500" y="171805"/>
                  </a:lnTo>
                  <a:lnTo>
                    <a:pt x="190500" y="181508"/>
                  </a:lnTo>
                  <a:lnTo>
                    <a:pt x="191655" y="193636"/>
                  </a:lnTo>
                  <a:lnTo>
                    <a:pt x="195148" y="202412"/>
                  </a:lnTo>
                  <a:lnTo>
                    <a:pt x="200939" y="207759"/>
                  </a:lnTo>
                  <a:lnTo>
                    <a:pt x="209042" y="209550"/>
                  </a:lnTo>
                  <a:lnTo>
                    <a:pt x="215265" y="209550"/>
                  </a:lnTo>
                  <a:lnTo>
                    <a:pt x="220345" y="207391"/>
                  </a:lnTo>
                  <a:lnTo>
                    <a:pt x="223393" y="202006"/>
                  </a:lnTo>
                  <a:lnTo>
                    <a:pt x="224663" y="199847"/>
                  </a:lnTo>
                  <a:lnTo>
                    <a:pt x="226568" y="196608"/>
                  </a:lnTo>
                  <a:lnTo>
                    <a:pt x="228600" y="190144"/>
                  </a:lnTo>
                  <a:lnTo>
                    <a:pt x="228600" y="180441"/>
                  </a:lnTo>
                  <a:close/>
                </a:path>
                <a:path w="228600" h="209550">
                  <a:moveTo>
                    <a:pt x="228600" y="104241"/>
                  </a:moveTo>
                  <a:lnTo>
                    <a:pt x="217297" y="77825"/>
                  </a:lnTo>
                  <a:lnTo>
                    <a:pt x="217297" y="118249"/>
                  </a:lnTo>
                  <a:lnTo>
                    <a:pt x="214122" y="123647"/>
                  </a:lnTo>
                  <a:lnTo>
                    <a:pt x="204978" y="123647"/>
                  </a:lnTo>
                  <a:lnTo>
                    <a:pt x="201803" y="118249"/>
                  </a:lnTo>
                  <a:lnTo>
                    <a:pt x="201917" y="92125"/>
                  </a:lnTo>
                  <a:lnTo>
                    <a:pt x="204978" y="85902"/>
                  </a:lnTo>
                  <a:lnTo>
                    <a:pt x="214122" y="85902"/>
                  </a:lnTo>
                  <a:lnTo>
                    <a:pt x="217170" y="92125"/>
                  </a:lnTo>
                  <a:lnTo>
                    <a:pt x="217297" y="118249"/>
                  </a:lnTo>
                  <a:lnTo>
                    <a:pt x="217297" y="77825"/>
                  </a:lnTo>
                  <a:lnTo>
                    <a:pt x="210058" y="76200"/>
                  </a:lnTo>
                  <a:lnTo>
                    <a:pt x="203835" y="76200"/>
                  </a:lnTo>
                  <a:lnTo>
                    <a:pt x="198755" y="79438"/>
                  </a:lnTo>
                  <a:lnTo>
                    <a:pt x="195707" y="83743"/>
                  </a:lnTo>
                  <a:lnTo>
                    <a:pt x="192532" y="89141"/>
                  </a:lnTo>
                  <a:lnTo>
                    <a:pt x="190500" y="96685"/>
                  </a:lnTo>
                  <a:lnTo>
                    <a:pt x="190500" y="105308"/>
                  </a:lnTo>
                  <a:lnTo>
                    <a:pt x="191655" y="117894"/>
                  </a:lnTo>
                  <a:lnTo>
                    <a:pt x="195148" y="126619"/>
                  </a:lnTo>
                  <a:lnTo>
                    <a:pt x="200939" y="131711"/>
                  </a:lnTo>
                  <a:lnTo>
                    <a:pt x="209042" y="133350"/>
                  </a:lnTo>
                  <a:lnTo>
                    <a:pt x="215265" y="133350"/>
                  </a:lnTo>
                  <a:lnTo>
                    <a:pt x="220345" y="131191"/>
                  </a:lnTo>
                  <a:lnTo>
                    <a:pt x="223393" y="125806"/>
                  </a:lnTo>
                  <a:lnTo>
                    <a:pt x="224980" y="123647"/>
                  </a:lnTo>
                  <a:lnTo>
                    <a:pt x="226568" y="121488"/>
                  </a:lnTo>
                  <a:lnTo>
                    <a:pt x="228600" y="113944"/>
                  </a:lnTo>
                  <a:lnTo>
                    <a:pt x="228600" y="104241"/>
                  </a:lnTo>
                  <a:close/>
                </a:path>
                <a:path w="228600" h="209550">
                  <a:moveTo>
                    <a:pt x="228600" y="0"/>
                  </a:moveTo>
                  <a:lnTo>
                    <a:pt x="219456" y="0"/>
                  </a:lnTo>
                  <a:lnTo>
                    <a:pt x="216916" y="1828"/>
                  </a:lnTo>
                  <a:lnTo>
                    <a:pt x="214376" y="2743"/>
                  </a:lnTo>
                  <a:lnTo>
                    <a:pt x="210439" y="4584"/>
                  </a:lnTo>
                  <a:lnTo>
                    <a:pt x="207772" y="5499"/>
                  </a:lnTo>
                  <a:lnTo>
                    <a:pt x="200025" y="7327"/>
                  </a:lnTo>
                  <a:lnTo>
                    <a:pt x="200025" y="15570"/>
                  </a:lnTo>
                  <a:lnTo>
                    <a:pt x="203962" y="15570"/>
                  </a:lnTo>
                  <a:lnTo>
                    <a:pt x="205232" y="14655"/>
                  </a:lnTo>
                  <a:lnTo>
                    <a:pt x="207772" y="14655"/>
                  </a:lnTo>
                  <a:lnTo>
                    <a:pt x="209169" y="13741"/>
                  </a:lnTo>
                  <a:lnTo>
                    <a:pt x="210439" y="13741"/>
                  </a:lnTo>
                  <a:lnTo>
                    <a:pt x="211709" y="12827"/>
                  </a:lnTo>
                  <a:lnTo>
                    <a:pt x="212979" y="12827"/>
                  </a:lnTo>
                  <a:lnTo>
                    <a:pt x="212979" y="11912"/>
                  </a:lnTo>
                  <a:lnTo>
                    <a:pt x="214376" y="11912"/>
                  </a:lnTo>
                  <a:lnTo>
                    <a:pt x="214376" y="47625"/>
                  </a:lnTo>
                  <a:lnTo>
                    <a:pt x="228600" y="47625"/>
                  </a:lnTo>
                  <a:lnTo>
                    <a:pt x="228600" y="11912"/>
                  </a:lnTo>
                  <a:lnTo>
                    <a:pt x="228600" y="0"/>
                  </a:lnTo>
                  <a:close/>
                </a:path>
              </a:pathLst>
            </a:custGeom>
            <a:solidFill>
              <a:srgbClr val="FFFFFF"/>
            </a:solidFill>
          </p:spPr>
          <p:txBody>
            <a:bodyPr wrap="square" lIns="0" tIns="0" rIns="0" bIns="0" rtlCol="0"/>
            <a:lstStyle/>
            <a:p>
              <a:endParaRPr/>
            </a:p>
          </p:txBody>
        </p:sp>
        <p:sp>
          <p:nvSpPr>
            <p:cNvPr id="38" name="object 38"/>
            <p:cNvSpPr/>
            <p:nvPr/>
          </p:nvSpPr>
          <p:spPr>
            <a:xfrm>
              <a:off x="3381375" y="3495675"/>
              <a:ext cx="800100" cy="800100"/>
            </a:xfrm>
            <a:custGeom>
              <a:avLst/>
              <a:gdLst/>
              <a:ahLst/>
              <a:cxnLst/>
              <a:rect l="l" t="t" r="r" b="b"/>
              <a:pathLst>
                <a:path w="800100" h="800100">
                  <a:moveTo>
                    <a:pt x="800100" y="0"/>
                  </a:moveTo>
                  <a:lnTo>
                    <a:pt x="0" y="0"/>
                  </a:lnTo>
                  <a:lnTo>
                    <a:pt x="0" y="800100"/>
                  </a:lnTo>
                  <a:lnTo>
                    <a:pt x="800100" y="800100"/>
                  </a:lnTo>
                  <a:lnTo>
                    <a:pt x="800100" y="0"/>
                  </a:lnTo>
                  <a:close/>
                </a:path>
              </a:pathLst>
            </a:custGeom>
            <a:solidFill>
              <a:srgbClr val="6F2F9F"/>
            </a:solidFill>
          </p:spPr>
          <p:txBody>
            <a:bodyPr wrap="square" lIns="0" tIns="0" rIns="0" bIns="0" rtlCol="0"/>
            <a:lstStyle/>
            <a:p>
              <a:endParaRPr/>
            </a:p>
          </p:txBody>
        </p:sp>
        <p:sp>
          <p:nvSpPr>
            <p:cNvPr id="39" name="object 39"/>
            <p:cNvSpPr/>
            <p:nvPr/>
          </p:nvSpPr>
          <p:spPr>
            <a:xfrm>
              <a:off x="3543300" y="3638550"/>
              <a:ext cx="57150" cy="133350"/>
            </a:xfrm>
            <a:custGeom>
              <a:avLst/>
              <a:gdLst/>
              <a:ahLst/>
              <a:cxnLst/>
              <a:rect l="l" t="t" r="r" b="b"/>
              <a:pathLst>
                <a:path w="57150" h="133350">
                  <a:moveTo>
                    <a:pt x="57150" y="33274"/>
                  </a:moveTo>
                  <a:lnTo>
                    <a:pt x="28575" y="33274"/>
                  </a:lnTo>
                  <a:lnTo>
                    <a:pt x="28575" y="133350"/>
                  </a:lnTo>
                  <a:lnTo>
                    <a:pt x="57150" y="133350"/>
                  </a:lnTo>
                  <a:lnTo>
                    <a:pt x="57150" y="33274"/>
                  </a:lnTo>
                  <a:close/>
                </a:path>
                <a:path w="57150" h="133350">
                  <a:moveTo>
                    <a:pt x="57150" y="0"/>
                  </a:moveTo>
                  <a:lnTo>
                    <a:pt x="38988" y="0"/>
                  </a:lnTo>
                  <a:lnTo>
                    <a:pt x="33782" y="5080"/>
                  </a:lnTo>
                  <a:lnTo>
                    <a:pt x="28575" y="7747"/>
                  </a:lnTo>
                  <a:lnTo>
                    <a:pt x="20827" y="12826"/>
                  </a:lnTo>
                  <a:lnTo>
                    <a:pt x="15621" y="15367"/>
                  </a:lnTo>
                  <a:lnTo>
                    <a:pt x="7747" y="17906"/>
                  </a:lnTo>
                  <a:lnTo>
                    <a:pt x="0" y="20574"/>
                  </a:lnTo>
                  <a:lnTo>
                    <a:pt x="0" y="43561"/>
                  </a:lnTo>
                  <a:lnTo>
                    <a:pt x="7747" y="43561"/>
                  </a:lnTo>
                  <a:lnTo>
                    <a:pt x="10413" y="41020"/>
                  </a:lnTo>
                  <a:lnTo>
                    <a:pt x="15621" y="41020"/>
                  </a:lnTo>
                  <a:lnTo>
                    <a:pt x="18161" y="38481"/>
                  </a:lnTo>
                  <a:lnTo>
                    <a:pt x="20827" y="38481"/>
                  </a:lnTo>
                  <a:lnTo>
                    <a:pt x="23367" y="35941"/>
                  </a:lnTo>
                  <a:lnTo>
                    <a:pt x="26035" y="35941"/>
                  </a:lnTo>
                  <a:lnTo>
                    <a:pt x="26035" y="33274"/>
                  </a:lnTo>
                  <a:lnTo>
                    <a:pt x="57150" y="33274"/>
                  </a:lnTo>
                  <a:lnTo>
                    <a:pt x="57150" y="0"/>
                  </a:lnTo>
                  <a:close/>
                </a:path>
              </a:pathLst>
            </a:custGeom>
            <a:solidFill>
              <a:srgbClr val="FFFFFF"/>
            </a:solidFill>
          </p:spPr>
          <p:txBody>
            <a:bodyPr wrap="square" lIns="0" tIns="0" rIns="0" bIns="0" rtlCol="0"/>
            <a:lstStyle/>
            <a:p>
              <a:endParaRPr/>
            </a:p>
          </p:txBody>
        </p:sp>
        <p:pic>
          <p:nvPicPr>
            <p:cNvPr id="40" name="object 40"/>
            <p:cNvPicPr/>
            <p:nvPr/>
          </p:nvPicPr>
          <p:blipFill>
            <a:blip r:embed="rId17" cstate="print"/>
            <a:stretch>
              <a:fillRect/>
            </a:stretch>
          </p:blipFill>
          <p:spPr>
            <a:xfrm>
              <a:off x="3648075" y="3648075"/>
              <a:ext cx="95250" cy="133350"/>
            </a:xfrm>
            <a:prstGeom prst="rect">
              <a:avLst/>
            </a:prstGeom>
          </p:spPr>
        </p:pic>
        <p:sp>
          <p:nvSpPr>
            <p:cNvPr id="41" name="object 41"/>
            <p:cNvSpPr/>
            <p:nvPr/>
          </p:nvSpPr>
          <p:spPr>
            <a:xfrm>
              <a:off x="3771900" y="3638550"/>
              <a:ext cx="57150" cy="133350"/>
            </a:xfrm>
            <a:custGeom>
              <a:avLst/>
              <a:gdLst/>
              <a:ahLst/>
              <a:cxnLst/>
              <a:rect l="l" t="t" r="r" b="b"/>
              <a:pathLst>
                <a:path w="57150" h="133350">
                  <a:moveTo>
                    <a:pt x="57150" y="33274"/>
                  </a:moveTo>
                  <a:lnTo>
                    <a:pt x="28575" y="33274"/>
                  </a:lnTo>
                  <a:lnTo>
                    <a:pt x="28575" y="133350"/>
                  </a:lnTo>
                  <a:lnTo>
                    <a:pt x="57150" y="133350"/>
                  </a:lnTo>
                  <a:lnTo>
                    <a:pt x="57150" y="33274"/>
                  </a:lnTo>
                  <a:close/>
                </a:path>
                <a:path w="57150" h="133350">
                  <a:moveTo>
                    <a:pt x="57150" y="0"/>
                  </a:moveTo>
                  <a:lnTo>
                    <a:pt x="38988" y="0"/>
                  </a:lnTo>
                  <a:lnTo>
                    <a:pt x="33782" y="5080"/>
                  </a:lnTo>
                  <a:lnTo>
                    <a:pt x="28575" y="7747"/>
                  </a:lnTo>
                  <a:lnTo>
                    <a:pt x="20827" y="12826"/>
                  </a:lnTo>
                  <a:lnTo>
                    <a:pt x="15621" y="15367"/>
                  </a:lnTo>
                  <a:lnTo>
                    <a:pt x="7747" y="17906"/>
                  </a:lnTo>
                  <a:lnTo>
                    <a:pt x="0" y="20574"/>
                  </a:lnTo>
                  <a:lnTo>
                    <a:pt x="0" y="43561"/>
                  </a:lnTo>
                  <a:lnTo>
                    <a:pt x="7747" y="43561"/>
                  </a:lnTo>
                  <a:lnTo>
                    <a:pt x="10413" y="41020"/>
                  </a:lnTo>
                  <a:lnTo>
                    <a:pt x="15621" y="41020"/>
                  </a:lnTo>
                  <a:lnTo>
                    <a:pt x="18161" y="38481"/>
                  </a:lnTo>
                  <a:lnTo>
                    <a:pt x="20827" y="38481"/>
                  </a:lnTo>
                  <a:lnTo>
                    <a:pt x="26035" y="33274"/>
                  </a:lnTo>
                  <a:lnTo>
                    <a:pt x="57150" y="33274"/>
                  </a:lnTo>
                  <a:lnTo>
                    <a:pt x="57150" y="0"/>
                  </a:lnTo>
                  <a:close/>
                </a:path>
              </a:pathLst>
            </a:custGeom>
            <a:solidFill>
              <a:srgbClr val="FFFFFF"/>
            </a:solidFill>
          </p:spPr>
          <p:txBody>
            <a:bodyPr wrap="square" lIns="0" tIns="0" rIns="0" bIns="0" rtlCol="0"/>
            <a:lstStyle/>
            <a:p>
              <a:endParaRPr/>
            </a:p>
          </p:txBody>
        </p:sp>
        <p:pic>
          <p:nvPicPr>
            <p:cNvPr id="42" name="object 42"/>
            <p:cNvPicPr/>
            <p:nvPr/>
          </p:nvPicPr>
          <p:blipFill>
            <a:blip r:embed="rId18" cstate="print"/>
            <a:stretch>
              <a:fillRect/>
            </a:stretch>
          </p:blipFill>
          <p:spPr>
            <a:xfrm>
              <a:off x="3533775" y="3829050"/>
              <a:ext cx="161925" cy="142875"/>
            </a:xfrm>
            <a:prstGeom prst="rect">
              <a:avLst/>
            </a:prstGeom>
          </p:spPr>
        </p:pic>
        <p:pic>
          <p:nvPicPr>
            <p:cNvPr id="43" name="object 43"/>
            <p:cNvPicPr/>
            <p:nvPr/>
          </p:nvPicPr>
          <p:blipFill>
            <a:blip r:embed="rId19" cstate="print"/>
            <a:stretch>
              <a:fillRect/>
            </a:stretch>
          </p:blipFill>
          <p:spPr>
            <a:xfrm>
              <a:off x="3733800" y="3829050"/>
              <a:ext cx="95250" cy="142875"/>
            </a:xfrm>
            <a:prstGeom prst="rect">
              <a:avLst/>
            </a:prstGeom>
          </p:spPr>
        </p:pic>
        <p:pic>
          <p:nvPicPr>
            <p:cNvPr id="44" name="object 44"/>
            <p:cNvPicPr/>
            <p:nvPr/>
          </p:nvPicPr>
          <p:blipFill>
            <a:blip r:embed="rId20" cstate="print"/>
            <a:stretch>
              <a:fillRect/>
            </a:stretch>
          </p:blipFill>
          <p:spPr>
            <a:xfrm>
              <a:off x="3514725" y="4019550"/>
              <a:ext cx="209550" cy="133350"/>
            </a:xfrm>
            <a:prstGeom prst="rect">
              <a:avLst/>
            </a:prstGeom>
          </p:spPr>
        </p:pic>
        <p:sp>
          <p:nvSpPr>
            <p:cNvPr id="45" name="object 45"/>
            <p:cNvSpPr/>
            <p:nvPr/>
          </p:nvSpPr>
          <p:spPr>
            <a:xfrm>
              <a:off x="3752850" y="3638549"/>
              <a:ext cx="304800" cy="514350"/>
            </a:xfrm>
            <a:custGeom>
              <a:avLst/>
              <a:gdLst/>
              <a:ahLst/>
              <a:cxnLst/>
              <a:rect l="l" t="t" r="r" b="b"/>
              <a:pathLst>
                <a:path w="304800" h="514350">
                  <a:moveTo>
                    <a:pt x="57150" y="381000"/>
                  </a:moveTo>
                  <a:lnTo>
                    <a:pt x="38989" y="381000"/>
                  </a:lnTo>
                  <a:lnTo>
                    <a:pt x="33782" y="383540"/>
                  </a:lnTo>
                  <a:lnTo>
                    <a:pt x="28575" y="388747"/>
                  </a:lnTo>
                  <a:lnTo>
                    <a:pt x="20828" y="391287"/>
                  </a:lnTo>
                  <a:lnTo>
                    <a:pt x="15621" y="396367"/>
                  </a:lnTo>
                  <a:lnTo>
                    <a:pt x="7747" y="398907"/>
                  </a:lnTo>
                  <a:lnTo>
                    <a:pt x="0" y="398907"/>
                  </a:lnTo>
                  <a:lnTo>
                    <a:pt x="0" y="424561"/>
                  </a:lnTo>
                  <a:lnTo>
                    <a:pt x="5207" y="424561"/>
                  </a:lnTo>
                  <a:lnTo>
                    <a:pt x="7747" y="422021"/>
                  </a:lnTo>
                  <a:lnTo>
                    <a:pt x="12954" y="422021"/>
                  </a:lnTo>
                  <a:lnTo>
                    <a:pt x="15621" y="419481"/>
                  </a:lnTo>
                  <a:lnTo>
                    <a:pt x="20828" y="419481"/>
                  </a:lnTo>
                  <a:lnTo>
                    <a:pt x="26035" y="414274"/>
                  </a:lnTo>
                  <a:lnTo>
                    <a:pt x="28575" y="414274"/>
                  </a:lnTo>
                  <a:lnTo>
                    <a:pt x="28575" y="514350"/>
                  </a:lnTo>
                  <a:lnTo>
                    <a:pt x="57150" y="514350"/>
                  </a:lnTo>
                  <a:lnTo>
                    <a:pt x="57150" y="414274"/>
                  </a:lnTo>
                  <a:lnTo>
                    <a:pt x="57150" y="381000"/>
                  </a:lnTo>
                  <a:close/>
                </a:path>
                <a:path w="304800" h="514350">
                  <a:moveTo>
                    <a:pt x="304800" y="0"/>
                  </a:moveTo>
                  <a:lnTo>
                    <a:pt x="286639" y="0"/>
                  </a:lnTo>
                  <a:lnTo>
                    <a:pt x="281432" y="5080"/>
                  </a:lnTo>
                  <a:lnTo>
                    <a:pt x="276225" y="7747"/>
                  </a:lnTo>
                  <a:lnTo>
                    <a:pt x="268478" y="12827"/>
                  </a:lnTo>
                  <a:lnTo>
                    <a:pt x="263271" y="15367"/>
                  </a:lnTo>
                  <a:lnTo>
                    <a:pt x="255397" y="17907"/>
                  </a:lnTo>
                  <a:lnTo>
                    <a:pt x="247650" y="20574"/>
                  </a:lnTo>
                  <a:lnTo>
                    <a:pt x="247650" y="43561"/>
                  </a:lnTo>
                  <a:lnTo>
                    <a:pt x="255397" y="43561"/>
                  </a:lnTo>
                  <a:lnTo>
                    <a:pt x="258064" y="41021"/>
                  </a:lnTo>
                  <a:lnTo>
                    <a:pt x="263271" y="41021"/>
                  </a:lnTo>
                  <a:lnTo>
                    <a:pt x="265811" y="38481"/>
                  </a:lnTo>
                  <a:lnTo>
                    <a:pt x="268478" y="38481"/>
                  </a:lnTo>
                  <a:lnTo>
                    <a:pt x="271018" y="35941"/>
                  </a:lnTo>
                  <a:lnTo>
                    <a:pt x="273685" y="35941"/>
                  </a:lnTo>
                  <a:lnTo>
                    <a:pt x="273685" y="33274"/>
                  </a:lnTo>
                  <a:lnTo>
                    <a:pt x="276225" y="33274"/>
                  </a:lnTo>
                  <a:lnTo>
                    <a:pt x="276225" y="133350"/>
                  </a:lnTo>
                  <a:lnTo>
                    <a:pt x="304800" y="133350"/>
                  </a:lnTo>
                  <a:lnTo>
                    <a:pt x="304800" y="33274"/>
                  </a:lnTo>
                  <a:lnTo>
                    <a:pt x="304800" y="0"/>
                  </a:lnTo>
                  <a:close/>
                </a:path>
              </a:pathLst>
            </a:custGeom>
            <a:solidFill>
              <a:srgbClr val="FFFFFF"/>
            </a:solidFill>
          </p:spPr>
          <p:txBody>
            <a:bodyPr wrap="square" lIns="0" tIns="0" rIns="0" bIns="0" rtlCol="0"/>
            <a:lstStyle/>
            <a:p>
              <a:endParaRPr/>
            </a:p>
          </p:txBody>
        </p:sp>
        <p:pic>
          <p:nvPicPr>
            <p:cNvPr id="46" name="object 46"/>
            <p:cNvPicPr/>
            <p:nvPr/>
          </p:nvPicPr>
          <p:blipFill>
            <a:blip r:embed="rId21" cstate="print"/>
            <a:stretch>
              <a:fillRect/>
            </a:stretch>
          </p:blipFill>
          <p:spPr>
            <a:xfrm>
              <a:off x="3962400" y="3829050"/>
              <a:ext cx="95250" cy="142875"/>
            </a:xfrm>
            <a:prstGeom prst="rect">
              <a:avLst/>
            </a:prstGeom>
          </p:spPr>
        </p:pic>
        <p:sp>
          <p:nvSpPr>
            <p:cNvPr id="47" name="object 47"/>
            <p:cNvSpPr/>
            <p:nvPr/>
          </p:nvSpPr>
          <p:spPr>
            <a:xfrm>
              <a:off x="3962400" y="4019550"/>
              <a:ext cx="95250" cy="133350"/>
            </a:xfrm>
            <a:custGeom>
              <a:avLst/>
              <a:gdLst/>
              <a:ahLst/>
              <a:cxnLst/>
              <a:rect l="l" t="t" r="r" b="b"/>
              <a:pathLst>
                <a:path w="95250" h="133350">
                  <a:moveTo>
                    <a:pt x="48895" y="0"/>
                  </a:moveTo>
                  <a:lnTo>
                    <a:pt x="12826" y="17652"/>
                  </a:lnTo>
                  <a:lnTo>
                    <a:pt x="0" y="67944"/>
                  </a:lnTo>
                  <a:lnTo>
                    <a:pt x="2903" y="96220"/>
                  </a:lnTo>
                  <a:lnTo>
                    <a:pt x="11604" y="116697"/>
                  </a:lnTo>
                  <a:lnTo>
                    <a:pt x="26092" y="129149"/>
                  </a:lnTo>
                  <a:lnTo>
                    <a:pt x="46354" y="133350"/>
                  </a:lnTo>
                  <a:lnTo>
                    <a:pt x="57384" y="132359"/>
                  </a:lnTo>
                  <a:lnTo>
                    <a:pt x="67246" y="129238"/>
                  </a:lnTo>
                  <a:lnTo>
                    <a:pt x="75680" y="123759"/>
                  </a:lnTo>
                  <a:lnTo>
                    <a:pt x="82423" y="115697"/>
                  </a:lnTo>
                  <a:lnTo>
                    <a:pt x="85012" y="110743"/>
                  </a:lnTo>
                  <a:lnTo>
                    <a:pt x="48895" y="110743"/>
                  </a:lnTo>
                  <a:lnTo>
                    <a:pt x="40268" y="108307"/>
                  </a:lnTo>
                  <a:lnTo>
                    <a:pt x="33797" y="100679"/>
                  </a:lnTo>
                  <a:lnTo>
                    <a:pt x="29731" y="87383"/>
                  </a:lnTo>
                  <a:lnTo>
                    <a:pt x="28321" y="67944"/>
                  </a:lnTo>
                  <a:lnTo>
                    <a:pt x="29731" y="48109"/>
                  </a:lnTo>
                  <a:lnTo>
                    <a:pt x="33797" y="33940"/>
                  </a:lnTo>
                  <a:lnTo>
                    <a:pt x="40268" y="25439"/>
                  </a:lnTo>
                  <a:lnTo>
                    <a:pt x="48895" y="22606"/>
                  </a:lnTo>
                  <a:lnTo>
                    <a:pt x="86175" y="22606"/>
                  </a:lnTo>
                  <a:lnTo>
                    <a:pt x="83645" y="16652"/>
                  </a:lnTo>
                  <a:lnTo>
                    <a:pt x="69157" y="4200"/>
                  </a:lnTo>
                  <a:lnTo>
                    <a:pt x="48895" y="0"/>
                  </a:lnTo>
                  <a:close/>
                </a:path>
                <a:path w="95250" h="133350">
                  <a:moveTo>
                    <a:pt x="86175" y="22606"/>
                  </a:moveTo>
                  <a:lnTo>
                    <a:pt x="48895" y="22606"/>
                  </a:lnTo>
                  <a:lnTo>
                    <a:pt x="56052" y="25400"/>
                  </a:lnTo>
                  <a:lnTo>
                    <a:pt x="61769" y="33623"/>
                  </a:lnTo>
                  <a:lnTo>
                    <a:pt x="65557" y="47037"/>
                  </a:lnTo>
                  <a:lnTo>
                    <a:pt x="66928" y="65405"/>
                  </a:lnTo>
                  <a:lnTo>
                    <a:pt x="65557" y="85240"/>
                  </a:lnTo>
                  <a:lnTo>
                    <a:pt x="61769" y="99409"/>
                  </a:lnTo>
                  <a:lnTo>
                    <a:pt x="56052" y="107910"/>
                  </a:lnTo>
                  <a:lnTo>
                    <a:pt x="48895" y="110743"/>
                  </a:lnTo>
                  <a:lnTo>
                    <a:pt x="85012" y="110743"/>
                  </a:lnTo>
                  <a:lnTo>
                    <a:pt x="87641" y="105713"/>
                  </a:lnTo>
                  <a:lnTo>
                    <a:pt x="91693" y="94313"/>
                  </a:lnTo>
                  <a:lnTo>
                    <a:pt x="94317" y="81031"/>
                  </a:lnTo>
                  <a:lnTo>
                    <a:pt x="95250" y="65405"/>
                  </a:lnTo>
                  <a:lnTo>
                    <a:pt x="92346" y="37129"/>
                  </a:lnTo>
                  <a:lnTo>
                    <a:pt x="86175" y="22606"/>
                  </a:lnTo>
                  <a:close/>
                </a:path>
              </a:pathLst>
            </a:custGeom>
            <a:solidFill>
              <a:srgbClr val="FFFFFF"/>
            </a:solidFill>
          </p:spPr>
          <p:txBody>
            <a:bodyPr wrap="square" lIns="0" tIns="0" rIns="0" bIns="0" rtlCol="0"/>
            <a:lstStyle/>
            <a:p>
              <a:endParaRPr/>
            </a:p>
          </p:txBody>
        </p:sp>
        <p:pic>
          <p:nvPicPr>
            <p:cNvPr id="48" name="object 48"/>
            <p:cNvPicPr/>
            <p:nvPr/>
          </p:nvPicPr>
          <p:blipFill>
            <a:blip r:embed="rId22" cstate="print"/>
            <a:stretch>
              <a:fillRect/>
            </a:stretch>
          </p:blipFill>
          <p:spPr>
            <a:xfrm>
              <a:off x="3867150" y="3648075"/>
              <a:ext cx="95250" cy="133350"/>
            </a:xfrm>
            <a:prstGeom prst="rect">
              <a:avLst/>
            </a:prstGeom>
          </p:spPr>
        </p:pic>
        <p:sp>
          <p:nvSpPr>
            <p:cNvPr id="49" name="object 49"/>
            <p:cNvSpPr/>
            <p:nvPr/>
          </p:nvSpPr>
          <p:spPr>
            <a:xfrm>
              <a:off x="3848100" y="3829049"/>
              <a:ext cx="95250" cy="323850"/>
            </a:xfrm>
            <a:custGeom>
              <a:avLst/>
              <a:gdLst/>
              <a:ahLst/>
              <a:cxnLst/>
              <a:rect l="l" t="t" r="r" b="b"/>
              <a:pathLst>
                <a:path w="95250" h="323850">
                  <a:moveTo>
                    <a:pt x="66675" y="0"/>
                  </a:moveTo>
                  <a:lnTo>
                    <a:pt x="48514" y="0"/>
                  </a:lnTo>
                  <a:lnTo>
                    <a:pt x="43307" y="5080"/>
                  </a:lnTo>
                  <a:lnTo>
                    <a:pt x="38100" y="7747"/>
                  </a:lnTo>
                  <a:lnTo>
                    <a:pt x="30353" y="10287"/>
                  </a:lnTo>
                  <a:lnTo>
                    <a:pt x="25146" y="15367"/>
                  </a:lnTo>
                  <a:lnTo>
                    <a:pt x="17272" y="17907"/>
                  </a:lnTo>
                  <a:lnTo>
                    <a:pt x="9525" y="20574"/>
                  </a:lnTo>
                  <a:lnTo>
                    <a:pt x="9525" y="43561"/>
                  </a:lnTo>
                  <a:lnTo>
                    <a:pt x="17272" y="43561"/>
                  </a:lnTo>
                  <a:lnTo>
                    <a:pt x="19939" y="41021"/>
                  </a:lnTo>
                  <a:lnTo>
                    <a:pt x="25146" y="41021"/>
                  </a:lnTo>
                  <a:lnTo>
                    <a:pt x="27686" y="38481"/>
                  </a:lnTo>
                  <a:lnTo>
                    <a:pt x="30353" y="38481"/>
                  </a:lnTo>
                  <a:lnTo>
                    <a:pt x="32893" y="35941"/>
                  </a:lnTo>
                  <a:lnTo>
                    <a:pt x="35560" y="35941"/>
                  </a:lnTo>
                  <a:lnTo>
                    <a:pt x="35560" y="33274"/>
                  </a:lnTo>
                  <a:lnTo>
                    <a:pt x="38100" y="33274"/>
                  </a:lnTo>
                  <a:lnTo>
                    <a:pt x="38100" y="133350"/>
                  </a:lnTo>
                  <a:lnTo>
                    <a:pt x="66675" y="133350"/>
                  </a:lnTo>
                  <a:lnTo>
                    <a:pt x="66675" y="33274"/>
                  </a:lnTo>
                  <a:lnTo>
                    <a:pt x="66675" y="0"/>
                  </a:lnTo>
                  <a:close/>
                </a:path>
                <a:path w="95250" h="323850">
                  <a:moveTo>
                    <a:pt x="95250" y="255905"/>
                  </a:moveTo>
                  <a:lnTo>
                    <a:pt x="86169" y="213106"/>
                  </a:lnTo>
                  <a:lnTo>
                    <a:pt x="66929" y="194246"/>
                  </a:lnTo>
                  <a:lnTo>
                    <a:pt x="66929" y="255905"/>
                  </a:lnTo>
                  <a:lnTo>
                    <a:pt x="65557" y="275742"/>
                  </a:lnTo>
                  <a:lnTo>
                    <a:pt x="61760" y="289915"/>
                  </a:lnTo>
                  <a:lnTo>
                    <a:pt x="56045" y="298411"/>
                  </a:lnTo>
                  <a:lnTo>
                    <a:pt x="48895" y="301244"/>
                  </a:lnTo>
                  <a:lnTo>
                    <a:pt x="40259" y="298818"/>
                  </a:lnTo>
                  <a:lnTo>
                    <a:pt x="33794" y="291185"/>
                  </a:lnTo>
                  <a:lnTo>
                    <a:pt x="29730" y="277888"/>
                  </a:lnTo>
                  <a:lnTo>
                    <a:pt x="28321" y="258445"/>
                  </a:lnTo>
                  <a:lnTo>
                    <a:pt x="29730" y="238620"/>
                  </a:lnTo>
                  <a:lnTo>
                    <a:pt x="33794" y="224447"/>
                  </a:lnTo>
                  <a:lnTo>
                    <a:pt x="40259" y="215950"/>
                  </a:lnTo>
                  <a:lnTo>
                    <a:pt x="48895" y="213106"/>
                  </a:lnTo>
                  <a:lnTo>
                    <a:pt x="56045" y="215900"/>
                  </a:lnTo>
                  <a:lnTo>
                    <a:pt x="61760" y="224129"/>
                  </a:lnTo>
                  <a:lnTo>
                    <a:pt x="65557" y="237540"/>
                  </a:lnTo>
                  <a:lnTo>
                    <a:pt x="66929" y="255905"/>
                  </a:lnTo>
                  <a:lnTo>
                    <a:pt x="66929" y="194246"/>
                  </a:lnTo>
                  <a:lnTo>
                    <a:pt x="48895" y="190500"/>
                  </a:lnTo>
                  <a:lnTo>
                    <a:pt x="37858" y="191490"/>
                  </a:lnTo>
                  <a:lnTo>
                    <a:pt x="28003" y="194614"/>
                  </a:lnTo>
                  <a:lnTo>
                    <a:pt x="3556" y="229539"/>
                  </a:lnTo>
                  <a:lnTo>
                    <a:pt x="0" y="258445"/>
                  </a:lnTo>
                  <a:lnTo>
                    <a:pt x="2895" y="286727"/>
                  </a:lnTo>
                  <a:lnTo>
                    <a:pt x="11595" y="307200"/>
                  </a:lnTo>
                  <a:lnTo>
                    <a:pt x="26085" y="319659"/>
                  </a:lnTo>
                  <a:lnTo>
                    <a:pt x="46355" y="323850"/>
                  </a:lnTo>
                  <a:lnTo>
                    <a:pt x="57378" y="322872"/>
                  </a:lnTo>
                  <a:lnTo>
                    <a:pt x="67246" y="319747"/>
                  </a:lnTo>
                  <a:lnTo>
                    <a:pt x="75679" y="314261"/>
                  </a:lnTo>
                  <a:lnTo>
                    <a:pt x="82423" y="306197"/>
                  </a:lnTo>
                  <a:lnTo>
                    <a:pt x="85001" y="301244"/>
                  </a:lnTo>
                  <a:lnTo>
                    <a:pt x="87630" y="296214"/>
                  </a:lnTo>
                  <a:lnTo>
                    <a:pt x="91681" y="284822"/>
                  </a:lnTo>
                  <a:lnTo>
                    <a:pt x="94310" y="271538"/>
                  </a:lnTo>
                  <a:lnTo>
                    <a:pt x="95250" y="255905"/>
                  </a:lnTo>
                  <a:close/>
                </a:path>
              </a:pathLst>
            </a:custGeom>
            <a:solidFill>
              <a:srgbClr val="FFFFFF"/>
            </a:solidFill>
          </p:spPr>
          <p:txBody>
            <a:bodyPr wrap="square" lIns="0" tIns="0" rIns="0" bIns="0" rtlCol="0"/>
            <a:lstStyle/>
            <a:p>
              <a:endParaRPr/>
            </a:p>
          </p:txBody>
        </p:sp>
        <p:sp>
          <p:nvSpPr>
            <p:cNvPr id="50" name="object 50"/>
            <p:cNvSpPr/>
            <p:nvPr/>
          </p:nvSpPr>
          <p:spPr>
            <a:xfrm>
              <a:off x="5191125" y="3429000"/>
              <a:ext cx="800100" cy="800100"/>
            </a:xfrm>
            <a:custGeom>
              <a:avLst/>
              <a:gdLst/>
              <a:ahLst/>
              <a:cxnLst/>
              <a:rect l="l" t="t" r="r" b="b"/>
              <a:pathLst>
                <a:path w="800100" h="800100">
                  <a:moveTo>
                    <a:pt x="800100" y="0"/>
                  </a:moveTo>
                  <a:lnTo>
                    <a:pt x="0" y="0"/>
                  </a:lnTo>
                  <a:lnTo>
                    <a:pt x="0" y="800100"/>
                  </a:lnTo>
                  <a:lnTo>
                    <a:pt x="800100" y="800100"/>
                  </a:lnTo>
                  <a:lnTo>
                    <a:pt x="800100" y="0"/>
                  </a:lnTo>
                  <a:close/>
                </a:path>
              </a:pathLst>
            </a:custGeom>
            <a:solidFill>
              <a:srgbClr val="6F2F9F"/>
            </a:solidFill>
          </p:spPr>
          <p:txBody>
            <a:bodyPr wrap="square" lIns="0" tIns="0" rIns="0" bIns="0" rtlCol="0"/>
            <a:lstStyle/>
            <a:p>
              <a:endParaRPr/>
            </a:p>
          </p:txBody>
        </p:sp>
        <p:sp>
          <p:nvSpPr>
            <p:cNvPr id="51" name="object 51"/>
            <p:cNvSpPr/>
            <p:nvPr/>
          </p:nvSpPr>
          <p:spPr>
            <a:xfrm>
              <a:off x="5362575" y="3571875"/>
              <a:ext cx="57150" cy="133350"/>
            </a:xfrm>
            <a:custGeom>
              <a:avLst/>
              <a:gdLst/>
              <a:ahLst/>
              <a:cxnLst/>
              <a:rect l="l" t="t" r="r" b="b"/>
              <a:pathLst>
                <a:path w="57150" h="133350">
                  <a:moveTo>
                    <a:pt x="57150" y="33274"/>
                  </a:moveTo>
                  <a:lnTo>
                    <a:pt x="28575" y="33274"/>
                  </a:lnTo>
                  <a:lnTo>
                    <a:pt x="28575" y="133350"/>
                  </a:lnTo>
                  <a:lnTo>
                    <a:pt x="57150" y="133350"/>
                  </a:lnTo>
                  <a:lnTo>
                    <a:pt x="57150" y="33274"/>
                  </a:lnTo>
                  <a:close/>
                </a:path>
                <a:path w="57150" h="133350">
                  <a:moveTo>
                    <a:pt x="57150" y="0"/>
                  </a:moveTo>
                  <a:lnTo>
                    <a:pt x="38988" y="0"/>
                  </a:lnTo>
                  <a:lnTo>
                    <a:pt x="33782" y="5079"/>
                  </a:lnTo>
                  <a:lnTo>
                    <a:pt x="28575" y="7747"/>
                  </a:lnTo>
                  <a:lnTo>
                    <a:pt x="20827" y="12826"/>
                  </a:lnTo>
                  <a:lnTo>
                    <a:pt x="15621" y="15366"/>
                  </a:lnTo>
                  <a:lnTo>
                    <a:pt x="7747" y="17907"/>
                  </a:lnTo>
                  <a:lnTo>
                    <a:pt x="0" y="20574"/>
                  </a:lnTo>
                  <a:lnTo>
                    <a:pt x="0" y="43561"/>
                  </a:lnTo>
                  <a:lnTo>
                    <a:pt x="7747" y="43561"/>
                  </a:lnTo>
                  <a:lnTo>
                    <a:pt x="10413" y="41020"/>
                  </a:lnTo>
                  <a:lnTo>
                    <a:pt x="15621" y="41020"/>
                  </a:lnTo>
                  <a:lnTo>
                    <a:pt x="18161" y="38481"/>
                  </a:lnTo>
                  <a:lnTo>
                    <a:pt x="20827" y="38481"/>
                  </a:lnTo>
                  <a:lnTo>
                    <a:pt x="23367" y="35941"/>
                  </a:lnTo>
                  <a:lnTo>
                    <a:pt x="26035" y="35941"/>
                  </a:lnTo>
                  <a:lnTo>
                    <a:pt x="26035" y="33274"/>
                  </a:lnTo>
                  <a:lnTo>
                    <a:pt x="57150" y="33274"/>
                  </a:lnTo>
                  <a:lnTo>
                    <a:pt x="57150" y="0"/>
                  </a:lnTo>
                  <a:close/>
                </a:path>
              </a:pathLst>
            </a:custGeom>
            <a:solidFill>
              <a:srgbClr val="FFFFFF"/>
            </a:solidFill>
          </p:spPr>
          <p:txBody>
            <a:bodyPr wrap="square" lIns="0" tIns="0" rIns="0" bIns="0" rtlCol="0"/>
            <a:lstStyle/>
            <a:p>
              <a:endParaRPr/>
            </a:p>
          </p:txBody>
        </p:sp>
        <p:pic>
          <p:nvPicPr>
            <p:cNvPr id="52" name="object 52"/>
            <p:cNvPicPr/>
            <p:nvPr/>
          </p:nvPicPr>
          <p:blipFill>
            <a:blip r:embed="rId23" cstate="print"/>
            <a:stretch>
              <a:fillRect/>
            </a:stretch>
          </p:blipFill>
          <p:spPr>
            <a:xfrm>
              <a:off x="5457825" y="3571875"/>
              <a:ext cx="180975" cy="142875"/>
            </a:xfrm>
            <a:prstGeom prst="rect">
              <a:avLst/>
            </a:prstGeom>
          </p:spPr>
        </p:pic>
        <p:pic>
          <p:nvPicPr>
            <p:cNvPr id="53" name="object 53"/>
            <p:cNvPicPr/>
            <p:nvPr/>
          </p:nvPicPr>
          <p:blipFill>
            <a:blip r:embed="rId24" cstate="print"/>
            <a:stretch>
              <a:fillRect/>
            </a:stretch>
          </p:blipFill>
          <p:spPr>
            <a:xfrm>
              <a:off x="5343525" y="3762375"/>
              <a:ext cx="161925" cy="133350"/>
            </a:xfrm>
            <a:prstGeom prst="rect">
              <a:avLst/>
            </a:prstGeom>
          </p:spPr>
        </p:pic>
        <p:pic>
          <p:nvPicPr>
            <p:cNvPr id="54" name="object 54"/>
            <p:cNvPicPr/>
            <p:nvPr/>
          </p:nvPicPr>
          <p:blipFill>
            <a:blip r:embed="rId25" cstate="print"/>
            <a:stretch>
              <a:fillRect/>
            </a:stretch>
          </p:blipFill>
          <p:spPr>
            <a:xfrm>
              <a:off x="5543550" y="3762375"/>
              <a:ext cx="95250" cy="133350"/>
            </a:xfrm>
            <a:prstGeom prst="rect">
              <a:avLst/>
            </a:prstGeom>
          </p:spPr>
        </p:pic>
        <p:pic>
          <p:nvPicPr>
            <p:cNvPr id="55" name="object 55"/>
            <p:cNvPicPr/>
            <p:nvPr/>
          </p:nvPicPr>
          <p:blipFill>
            <a:blip r:embed="rId20" cstate="print"/>
            <a:stretch>
              <a:fillRect/>
            </a:stretch>
          </p:blipFill>
          <p:spPr>
            <a:xfrm>
              <a:off x="5324475" y="3952875"/>
              <a:ext cx="209550" cy="133350"/>
            </a:xfrm>
            <a:prstGeom prst="rect">
              <a:avLst/>
            </a:prstGeom>
          </p:spPr>
        </p:pic>
        <p:sp>
          <p:nvSpPr>
            <p:cNvPr id="56" name="object 56"/>
            <p:cNvSpPr/>
            <p:nvPr/>
          </p:nvSpPr>
          <p:spPr>
            <a:xfrm>
              <a:off x="5562600" y="3571874"/>
              <a:ext cx="304800" cy="514350"/>
            </a:xfrm>
            <a:custGeom>
              <a:avLst/>
              <a:gdLst/>
              <a:ahLst/>
              <a:cxnLst/>
              <a:rect l="l" t="t" r="r" b="b"/>
              <a:pathLst>
                <a:path w="304800" h="514350">
                  <a:moveTo>
                    <a:pt x="57150" y="381000"/>
                  </a:moveTo>
                  <a:lnTo>
                    <a:pt x="38989" y="381000"/>
                  </a:lnTo>
                  <a:lnTo>
                    <a:pt x="33782" y="383540"/>
                  </a:lnTo>
                  <a:lnTo>
                    <a:pt x="28575" y="388747"/>
                  </a:lnTo>
                  <a:lnTo>
                    <a:pt x="20828" y="391287"/>
                  </a:lnTo>
                  <a:lnTo>
                    <a:pt x="15621" y="396367"/>
                  </a:lnTo>
                  <a:lnTo>
                    <a:pt x="7747" y="398907"/>
                  </a:lnTo>
                  <a:lnTo>
                    <a:pt x="0" y="398907"/>
                  </a:lnTo>
                  <a:lnTo>
                    <a:pt x="0" y="424561"/>
                  </a:lnTo>
                  <a:lnTo>
                    <a:pt x="5207" y="424561"/>
                  </a:lnTo>
                  <a:lnTo>
                    <a:pt x="7747" y="422021"/>
                  </a:lnTo>
                  <a:lnTo>
                    <a:pt x="12954" y="422021"/>
                  </a:lnTo>
                  <a:lnTo>
                    <a:pt x="15621" y="419481"/>
                  </a:lnTo>
                  <a:lnTo>
                    <a:pt x="20828" y="419481"/>
                  </a:lnTo>
                  <a:lnTo>
                    <a:pt x="26035" y="414274"/>
                  </a:lnTo>
                  <a:lnTo>
                    <a:pt x="28575" y="414274"/>
                  </a:lnTo>
                  <a:lnTo>
                    <a:pt x="28575" y="514350"/>
                  </a:lnTo>
                  <a:lnTo>
                    <a:pt x="57150" y="514350"/>
                  </a:lnTo>
                  <a:lnTo>
                    <a:pt x="57150" y="414274"/>
                  </a:lnTo>
                  <a:lnTo>
                    <a:pt x="57150" y="381000"/>
                  </a:lnTo>
                  <a:close/>
                </a:path>
                <a:path w="304800" h="514350">
                  <a:moveTo>
                    <a:pt x="304800" y="0"/>
                  </a:moveTo>
                  <a:lnTo>
                    <a:pt x="286639" y="0"/>
                  </a:lnTo>
                  <a:lnTo>
                    <a:pt x="281432" y="5080"/>
                  </a:lnTo>
                  <a:lnTo>
                    <a:pt x="276225" y="7747"/>
                  </a:lnTo>
                  <a:lnTo>
                    <a:pt x="268478" y="12827"/>
                  </a:lnTo>
                  <a:lnTo>
                    <a:pt x="263271" y="15367"/>
                  </a:lnTo>
                  <a:lnTo>
                    <a:pt x="255397" y="17919"/>
                  </a:lnTo>
                  <a:lnTo>
                    <a:pt x="247650" y="20574"/>
                  </a:lnTo>
                  <a:lnTo>
                    <a:pt x="247650" y="43561"/>
                  </a:lnTo>
                  <a:lnTo>
                    <a:pt x="255397" y="43561"/>
                  </a:lnTo>
                  <a:lnTo>
                    <a:pt x="258064" y="41021"/>
                  </a:lnTo>
                  <a:lnTo>
                    <a:pt x="263271" y="41021"/>
                  </a:lnTo>
                  <a:lnTo>
                    <a:pt x="265811" y="38481"/>
                  </a:lnTo>
                  <a:lnTo>
                    <a:pt x="268478" y="38481"/>
                  </a:lnTo>
                  <a:lnTo>
                    <a:pt x="271018" y="35941"/>
                  </a:lnTo>
                  <a:lnTo>
                    <a:pt x="273685" y="35941"/>
                  </a:lnTo>
                  <a:lnTo>
                    <a:pt x="273685" y="33274"/>
                  </a:lnTo>
                  <a:lnTo>
                    <a:pt x="276225" y="33274"/>
                  </a:lnTo>
                  <a:lnTo>
                    <a:pt x="276225" y="133350"/>
                  </a:lnTo>
                  <a:lnTo>
                    <a:pt x="304800" y="133350"/>
                  </a:lnTo>
                  <a:lnTo>
                    <a:pt x="304800" y="33274"/>
                  </a:lnTo>
                  <a:lnTo>
                    <a:pt x="304800" y="0"/>
                  </a:lnTo>
                  <a:close/>
                </a:path>
              </a:pathLst>
            </a:custGeom>
            <a:solidFill>
              <a:srgbClr val="FFFFFF"/>
            </a:solidFill>
          </p:spPr>
          <p:txBody>
            <a:bodyPr wrap="square" lIns="0" tIns="0" rIns="0" bIns="0" rtlCol="0"/>
            <a:lstStyle/>
            <a:p>
              <a:endParaRPr/>
            </a:p>
          </p:txBody>
        </p:sp>
        <p:pic>
          <p:nvPicPr>
            <p:cNvPr id="57" name="object 57"/>
            <p:cNvPicPr/>
            <p:nvPr/>
          </p:nvPicPr>
          <p:blipFill>
            <a:blip r:embed="rId26" cstate="print"/>
            <a:stretch>
              <a:fillRect/>
            </a:stretch>
          </p:blipFill>
          <p:spPr>
            <a:xfrm>
              <a:off x="5772150" y="3762375"/>
              <a:ext cx="95250" cy="133350"/>
            </a:xfrm>
            <a:prstGeom prst="rect">
              <a:avLst/>
            </a:prstGeom>
          </p:spPr>
        </p:pic>
        <p:sp>
          <p:nvSpPr>
            <p:cNvPr id="58" name="object 58"/>
            <p:cNvSpPr/>
            <p:nvPr/>
          </p:nvSpPr>
          <p:spPr>
            <a:xfrm>
              <a:off x="5772150" y="3952875"/>
              <a:ext cx="95250" cy="133350"/>
            </a:xfrm>
            <a:custGeom>
              <a:avLst/>
              <a:gdLst/>
              <a:ahLst/>
              <a:cxnLst/>
              <a:rect l="l" t="t" r="r" b="b"/>
              <a:pathLst>
                <a:path w="95250" h="133350">
                  <a:moveTo>
                    <a:pt x="48895" y="0"/>
                  </a:moveTo>
                  <a:lnTo>
                    <a:pt x="12826" y="17652"/>
                  </a:lnTo>
                  <a:lnTo>
                    <a:pt x="0" y="67944"/>
                  </a:lnTo>
                  <a:lnTo>
                    <a:pt x="2903" y="96220"/>
                  </a:lnTo>
                  <a:lnTo>
                    <a:pt x="11604" y="116697"/>
                  </a:lnTo>
                  <a:lnTo>
                    <a:pt x="26092" y="129149"/>
                  </a:lnTo>
                  <a:lnTo>
                    <a:pt x="46354" y="133350"/>
                  </a:lnTo>
                  <a:lnTo>
                    <a:pt x="57384" y="132359"/>
                  </a:lnTo>
                  <a:lnTo>
                    <a:pt x="67246" y="129238"/>
                  </a:lnTo>
                  <a:lnTo>
                    <a:pt x="75680" y="123759"/>
                  </a:lnTo>
                  <a:lnTo>
                    <a:pt x="82423" y="115697"/>
                  </a:lnTo>
                  <a:lnTo>
                    <a:pt x="85012" y="110743"/>
                  </a:lnTo>
                  <a:lnTo>
                    <a:pt x="48895" y="110743"/>
                  </a:lnTo>
                  <a:lnTo>
                    <a:pt x="40268" y="108307"/>
                  </a:lnTo>
                  <a:lnTo>
                    <a:pt x="33797" y="100679"/>
                  </a:lnTo>
                  <a:lnTo>
                    <a:pt x="29731" y="87383"/>
                  </a:lnTo>
                  <a:lnTo>
                    <a:pt x="28321" y="67944"/>
                  </a:lnTo>
                  <a:lnTo>
                    <a:pt x="29731" y="48109"/>
                  </a:lnTo>
                  <a:lnTo>
                    <a:pt x="33797" y="33940"/>
                  </a:lnTo>
                  <a:lnTo>
                    <a:pt x="40268" y="25439"/>
                  </a:lnTo>
                  <a:lnTo>
                    <a:pt x="48895" y="22606"/>
                  </a:lnTo>
                  <a:lnTo>
                    <a:pt x="86175" y="22606"/>
                  </a:lnTo>
                  <a:lnTo>
                    <a:pt x="83645" y="16652"/>
                  </a:lnTo>
                  <a:lnTo>
                    <a:pt x="69157" y="4200"/>
                  </a:lnTo>
                  <a:lnTo>
                    <a:pt x="48895" y="0"/>
                  </a:lnTo>
                  <a:close/>
                </a:path>
                <a:path w="95250" h="133350">
                  <a:moveTo>
                    <a:pt x="86175" y="22606"/>
                  </a:moveTo>
                  <a:lnTo>
                    <a:pt x="48895" y="22606"/>
                  </a:lnTo>
                  <a:lnTo>
                    <a:pt x="56052" y="25400"/>
                  </a:lnTo>
                  <a:lnTo>
                    <a:pt x="61769" y="33623"/>
                  </a:lnTo>
                  <a:lnTo>
                    <a:pt x="65557" y="47037"/>
                  </a:lnTo>
                  <a:lnTo>
                    <a:pt x="66928" y="65405"/>
                  </a:lnTo>
                  <a:lnTo>
                    <a:pt x="65557" y="85240"/>
                  </a:lnTo>
                  <a:lnTo>
                    <a:pt x="61769" y="99409"/>
                  </a:lnTo>
                  <a:lnTo>
                    <a:pt x="56052" y="107910"/>
                  </a:lnTo>
                  <a:lnTo>
                    <a:pt x="48895" y="110743"/>
                  </a:lnTo>
                  <a:lnTo>
                    <a:pt x="85012" y="110743"/>
                  </a:lnTo>
                  <a:lnTo>
                    <a:pt x="87641" y="105713"/>
                  </a:lnTo>
                  <a:lnTo>
                    <a:pt x="91693" y="94313"/>
                  </a:lnTo>
                  <a:lnTo>
                    <a:pt x="94317" y="81031"/>
                  </a:lnTo>
                  <a:lnTo>
                    <a:pt x="95250" y="65405"/>
                  </a:lnTo>
                  <a:lnTo>
                    <a:pt x="92346" y="37129"/>
                  </a:lnTo>
                  <a:lnTo>
                    <a:pt x="86175" y="22606"/>
                  </a:lnTo>
                  <a:close/>
                </a:path>
              </a:pathLst>
            </a:custGeom>
            <a:solidFill>
              <a:srgbClr val="FFFFFF"/>
            </a:solidFill>
          </p:spPr>
          <p:txBody>
            <a:bodyPr wrap="square" lIns="0" tIns="0" rIns="0" bIns="0" rtlCol="0"/>
            <a:lstStyle/>
            <a:p>
              <a:endParaRPr/>
            </a:p>
          </p:txBody>
        </p:sp>
        <p:pic>
          <p:nvPicPr>
            <p:cNvPr id="59" name="object 59"/>
            <p:cNvPicPr/>
            <p:nvPr/>
          </p:nvPicPr>
          <p:blipFill>
            <a:blip r:embed="rId27" cstate="print"/>
            <a:stretch>
              <a:fillRect/>
            </a:stretch>
          </p:blipFill>
          <p:spPr>
            <a:xfrm>
              <a:off x="5686425" y="3571875"/>
              <a:ext cx="95250" cy="142875"/>
            </a:xfrm>
            <a:prstGeom prst="rect">
              <a:avLst/>
            </a:prstGeom>
          </p:spPr>
        </p:pic>
        <p:sp>
          <p:nvSpPr>
            <p:cNvPr id="60" name="object 60"/>
            <p:cNvSpPr/>
            <p:nvPr/>
          </p:nvSpPr>
          <p:spPr>
            <a:xfrm>
              <a:off x="5657850" y="3762374"/>
              <a:ext cx="95250" cy="323850"/>
            </a:xfrm>
            <a:custGeom>
              <a:avLst/>
              <a:gdLst/>
              <a:ahLst/>
              <a:cxnLst/>
              <a:rect l="l" t="t" r="r" b="b"/>
              <a:pathLst>
                <a:path w="95250" h="323850">
                  <a:moveTo>
                    <a:pt x="66675" y="0"/>
                  </a:moveTo>
                  <a:lnTo>
                    <a:pt x="48514" y="0"/>
                  </a:lnTo>
                  <a:lnTo>
                    <a:pt x="43307" y="5080"/>
                  </a:lnTo>
                  <a:lnTo>
                    <a:pt x="38100" y="7747"/>
                  </a:lnTo>
                  <a:lnTo>
                    <a:pt x="30353" y="10287"/>
                  </a:lnTo>
                  <a:lnTo>
                    <a:pt x="25146" y="15367"/>
                  </a:lnTo>
                  <a:lnTo>
                    <a:pt x="17272" y="17907"/>
                  </a:lnTo>
                  <a:lnTo>
                    <a:pt x="9525" y="20574"/>
                  </a:lnTo>
                  <a:lnTo>
                    <a:pt x="9525" y="43561"/>
                  </a:lnTo>
                  <a:lnTo>
                    <a:pt x="17272" y="43561"/>
                  </a:lnTo>
                  <a:lnTo>
                    <a:pt x="19939" y="41021"/>
                  </a:lnTo>
                  <a:lnTo>
                    <a:pt x="25146" y="41021"/>
                  </a:lnTo>
                  <a:lnTo>
                    <a:pt x="27686" y="38481"/>
                  </a:lnTo>
                  <a:lnTo>
                    <a:pt x="30353" y="38481"/>
                  </a:lnTo>
                  <a:lnTo>
                    <a:pt x="32893" y="35941"/>
                  </a:lnTo>
                  <a:lnTo>
                    <a:pt x="35560" y="35941"/>
                  </a:lnTo>
                  <a:lnTo>
                    <a:pt x="35560" y="33274"/>
                  </a:lnTo>
                  <a:lnTo>
                    <a:pt x="38100" y="33274"/>
                  </a:lnTo>
                  <a:lnTo>
                    <a:pt x="38100" y="133350"/>
                  </a:lnTo>
                  <a:lnTo>
                    <a:pt x="66675" y="133350"/>
                  </a:lnTo>
                  <a:lnTo>
                    <a:pt x="66675" y="33274"/>
                  </a:lnTo>
                  <a:lnTo>
                    <a:pt x="66675" y="0"/>
                  </a:lnTo>
                  <a:close/>
                </a:path>
                <a:path w="95250" h="323850">
                  <a:moveTo>
                    <a:pt x="95250" y="255905"/>
                  </a:moveTo>
                  <a:lnTo>
                    <a:pt x="86169" y="213106"/>
                  </a:lnTo>
                  <a:lnTo>
                    <a:pt x="66929" y="194246"/>
                  </a:lnTo>
                  <a:lnTo>
                    <a:pt x="66929" y="255905"/>
                  </a:lnTo>
                  <a:lnTo>
                    <a:pt x="65557" y="275742"/>
                  </a:lnTo>
                  <a:lnTo>
                    <a:pt x="61760" y="289915"/>
                  </a:lnTo>
                  <a:lnTo>
                    <a:pt x="56045" y="298411"/>
                  </a:lnTo>
                  <a:lnTo>
                    <a:pt x="48895" y="301244"/>
                  </a:lnTo>
                  <a:lnTo>
                    <a:pt x="40259" y="298818"/>
                  </a:lnTo>
                  <a:lnTo>
                    <a:pt x="33794" y="291185"/>
                  </a:lnTo>
                  <a:lnTo>
                    <a:pt x="29730" y="277888"/>
                  </a:lnTo>
                  <a:lnTo>
                    <a:pt x="28321" y="258445"/>
                  </a:lnTo>
                  <a:lnTo>
                    <a:pt x="29730" y="238620"/>
                  </a:lnTo>
                  <a:lnTo>
                    <a:pt x="33794" y="224447"/>
                  </a:lnTo>
                  <a:lnTo>
                    <a:pt x="40259" y="215950"/>
                  </a:lnTo>
                  <a:lnTo>
                    <a:pt x="48895" y="213106"/>
                  </a:lnTo>
                  <a:lnTo>
                    <a:pt x="56045" y="215900"/>
                  </a:lnTo>
                  <a:lnTo>
                    <a:pt x="61760" y="224129"/>
                  </a:lnTo>
                  <a:lnTo>
                    <a:pt x="65557" y="237540"/>
                  </a:lnTo>
                  <a:lnTo>
                    <a:pt x="66929" y="255905"/>
                  </a:lnTo>
                  <a:lnTo>
                    <a:pt x="66929" y="194246"/>
                  </a:lnTo>
                  <a:lnTo>
                    <a:pt x="48895" y="190500"/>
                  </a:lnTo>
                  <a:lnTo>
                    <a:pt x="37858" y="191490"/>
                  </a:lnTo>
                  <a:lnTo>
                    <a:pt x="28003" y="194614"/>
                  </a:lnTo>
                  <a:lnTo>
                    <a:pt x="3556" y="229539"/>
                  </a:lnTo>
                  <a:lnTo>
                    <a:pt x="0" y="258445"/>
                  </a:lnTo>
                  <a:lnTo>
                    <a:pt x="2895" y="286727"/>
                  </a:lnTo>
                  <a:lnTo>
                    <a:pt x="11595" y="307200"/>
                  </a:lnTo>
                  <a:lnTo>
                    <a:pt x="26085" y="319659"/>
                  </a:lnTo>
                  <a:lnTo>
                    <a:pt x="46355" y="323850"/>
                  </a:lnTo>
                  <a:lnTo>
                    <a:pt x="57378" y="322872"/>
                  </a:lnTo>
                  <a:lnTo>
                    <a:pt x="67246" y="319747"/>
                  </a:lnTo>
                  <a:lnTo>
                    <a:pt x="75679" y="314261"/>
                  </a:lnTo>
                  <a:lnTo>
                    <a:pt x="82423" y="306197"/>
                  </a:lnTo>
                  <a:lnTo>
                    <a:pt x="85001" y="301244"/>
                  </a:lnTo>
                  <a:lnTo>
                    <a:pt x="87630" y="296214"/>
                  </a:lnTo>
                  <a:lnTo>
                    <a:pt x="91681" y="284822"/>
                  </a:lnTo>
                  <a:lnTo>
                    <a:pt x="94310" y="271538"/>
                  </a:lnTo>
                  <a:lnTo>
                    <a:pt x="95250" y="255905"/>
                  </a:lnTo>
                  <a:close/>
                </a:path>
              </a:pathLst>
            </a:custGeom>
            <a:solidFill>
              <a:srgbClr val="FFFFFF"/>
            </a:solidFill>
          </p:spPr>
          <p:txBody>
            <a:bodyPr wrap="square" lIns="0" tIns="0" rIns="0" bIns="0" rtlCol="0"/>
            <a:lstStyle/>
            <a:p>
              <a:endParaRPr/>
            </a:p>
          </p:txBody>
        </p:sp>
        <p:sp>
          <p:nvSpPr>
            <p:cNvPr id="61" name="object 61"/>
            <p:cNvSpPr/>
            <p:nvPr/>
          </p:nvSpPr>
          <p:spPr>
            <a:xfrm>
              <a:off x="2333625" y="5810250"/>
              <a:ext cx="323850" cy="323850"/>
            </a:xfrm>
            <a:custGeom>
              <a:avLst/>
              <a:gdLst/>
              <a:ahLst/>
              <a:cxnLst/>
              <a:rect l="l" t="t" r="r" b="b"/>
              <a:pathLst>
                <a:path w="323850" h="323850">
                  <a:moveTo>
                    <a:pt x="323850" y="0"/>
                  </a:moveTo>
                  <a:lnTo>
                    <a:pt x="0" y="0"/>
                  </a:lnTo>
                  <a:lnTo>
                    <a:pt x="0" y="323850"/>
                  </a:lnTo>
                  <a:lnTo>
                    <a:pt x="323850" y="323850"/>
                  </a:lnTo>
                  <a:lnTo>
                    <a:pt x="323850" y="0"/>
                  </a:lnTo>
                  <a:close/>
                </a:path>
              </a:pathLst>
            </a:custGeom>
            <a:solidFill>
              <a:srgbClr val="001F5F"/>
            </a:solidFill>
          </p:spPr>
          <p:txBody>
            <a:bodyPr wrap="square" lIns="0" tIns="0" rIns="0" bIns="0" rtlCol="0"/>
            <a:lstStyle/>
            <a:p>
              <a:endParaRPr/>
            </a:p>
          </p:txBody>
        </p:sp>
        <p:pic>
          <p:nvPicPr>
            <p:cNvPr id="62" name="object 62"/>
            <p:cNvPicPr/>
            <p:nvPr/>
          </p:nvPicPr>
          <p:blipFill>
            <a:blip r:embed="rId28" cstate="print"/>
            <a:stretch>
              <a:fillRect/>
            </a:stretch>
          </p:blipFill>
          <p:spPr>
            <a:xfrm>
              <a:off x="2381250" y="5867400"/>
              <a:ext cx="219075" cy="209550"/>
            </a:xfrm>
            <a:prstGeom prst="rect">
              <a:avLst/>
            </a:prstGeom>
          </p:spPr>
        </p:pic>
        <p:sp>
          <p:nvSpPr>
            <p:cNvPr id="63" name="object 63"/>
            <p:cNvSpPr/>
            <p:nvPr/>
          </p:nvSpPr>
          <p:spPr>
            <a:xfrm>
              <a:off x="2686050" y="5810250"/>
              <a:ext cx="323850" cy="323850"/>
            </a:xfrm>
            <a:custGeom>
              <a:avLst/>
              <a:gdLst/>
              <a:ahLst/>
              <a:cxnLst/>
              <a:rect l="l" t="t" r="r" b="b"/>
              <a:pathLst>
                <a:path w="323850" h="323850">
                  <a:moveTo>
                    <a:pt x="323850" y="0"/>
                  </a:moveTo>
                  <a:lnTo>
                    <a:pt x="0" y="0"/>
                  </a:lnTo>
                  <a:lnTo>
                    <a:pt x="0" y="323850"/>
                  </a:lnTo>
                  <a:lnTo>
                    <a:pt x="323850" y="323850"/>
                  </a:lnTo>
                  <a:lnTo>
                    <a:pt x="323850" y="0"/>
                  </a:lnTo>
                  <a:close/>
                </a:path>
              </a:pathLst>
            </a:custGeom>
            <a:solidFill>
              <a:srgbClr val="001F5F"/>
            </a:solidFill>
          </p:spPr>
          <p:txBody>
            <a:bodyPr wrap="square" lIns="0" tIns="0" rIns="0" bIns="0" rtlCol="0"/>
            <a:lstStyle/>
            <a:p>
              <a:endParaRPr/>
            </a:p>
          </p:txBody>
        </p:sp>
        <p:pic>
          <p:nvPicPr>
            <p:cNvPr id="64" name="object 64"/>
            <p:cNvPicPr/>
            <p:nvPr/>
          </p:nvPicPr>
          <p:blipFill>
            <a:blip r:embed="rId8" cstate="print"/>
            <a:stretch>
              <a:fillRect/>
            </a:stretch>
          </p:blipFill>
          <p:spPr>
            <a:xfrm>
              <a:off x="2743200" y="5867400"/>
              <a:ext cx="219075" cy="209550"/>
            </a:xfrm>
            <a:prstGeom prst="rect">
              <a:avLst/>
            </a:prstGeom>
          </p:spPr>
        </p:pic>
        <p:sp>
          <p:nvSpPr>
            <p:cNvPr id="65" name="object 65"/>
            <p:cNvSpPr/>
            <p:nvPr/>
          </p:nvSpPr>
          <p:spPr>
            <a:xfrm>
              <a:off x="2657475" y="4657725"/>
              <a:ext cx="723900" cy="714375"/>
            </a:xfrm>
            <a:custGeom>
              <a:avLst/>
              <a:gdLst/>
              <a:ahLst/>
              <a:cxnLst/>
              <a:rect l="l" t="t" r="r" b="b"/>
              <a:pathLst>
                <a:path w="723900" h="714375">
                  <a:moveTo>
                    <a:pt x="723900" y="0"/>
                  </a:moveTo>
                  <a:lnTo>
                    <a:pt x="0" y="0"/>
                  </a:lnTo>
                  <a:lnTo>
                    <a:pt x="0" y="714375"/>
                  </a:lnTo>
                  <a:lnTo>
                    <a:pt x="723900" y="714375"/>
                  </a:lnTo>
                  <a:lnTo>
                    <a:pt x="723900" y="0"/>
                  </a:lnTo>
                  <a:close/>
                </a:path>
              </a:pathLst>
            </a:custGeom>
            <a:solidFill>
              <a:srgbClr val="00D7CC"/>
            </a:solidFill>
          </p:spPr>
          <p:txBody>
            <a:bodyPr wrap="square" lIns="0" tIns="0" rIns="0" bIns="0" rtlCol="0"/>
            <a:lstStyle/>
            <a:p>
              <a:endParaRPr/>
            </a:p>
          </p:txBody>
        </p:sp>
        <p:sp>
          <p:nvSpPr>
            <p:cNvPr id="66" name="object 66"/>
            <p:cNvSpPr/>
            <p:nvPr/>
          </p:nvSpPr>
          <p:spPr>
            <a:xfrm>
              <a:off x="2809875" y="4781550"/>
              <a:ext cx="57150" cy="123825"/>
            </a:xfrm>
            <a:custGeom>
              <a:avLst/>
              <a:gdLst/>
              <a:ahLst/>
              <a:cxnLst/>
              <a:rect l="l" t="t" r="r" b="b"/>
              <a:pathLst>
                <a:path w="57150" h="123825">
                  <a:moveTo>
                    <a:pt x="57150" y="30987"/>
                  </a:moveTo>
                  <a:lnTo>
                    <a:pt x="28575" y="30987"/>
                  </a:lnTo>
                  <a:lnTo>
                    <a:pt x="28575" y="123825"/>
                  </a:lnTo>
                  <a:lnTo>
                    <a:pt x="57150" y="123825"/>
                  </a:lnTo>
                  <a:lnTo>
                    <a:pt x="57150" y="30987"/>
                  </a:lnTo>
                  <a:close/>
                </a:path>
                <a:path w="57150" h="123825">
                  <a:moveTo>
                    <a:pt x="57150" y="0"/>
                  </a:moveTo>
                  <a:lnTo>
                    <a:pt x="38988" y="0"/>
                  </a:lnTo>
                  <a:lnTo>
                    <a:pt x="33781" y="4699"/>
                  </a:lnTo>
                  <a:lnTo>
                    <a:pt x="28575" y="7112"/>
                  </a:lnTo>
                  <a:lnTo>
                    <a:pt x="20827" y="11937"/>
                  </a:lnTo>
                  <a:lnTo>
                    <a:pt x="15620" y="14224"/>
                  </a:lnTo>
                  <a:lnTo>
                    <a:pt x="0" y="19050"/>
                  </a:lnTo>
                  <a:lnTo>
                    <a:pt x="0" y="40512"/>
                  </a:lnTo>
                  <a:lnTo>
                    <a:pt x="7747" y="40512"/>
                  </a:lnTo>
                  <a:lnTo>
                    <a:pt x="10413" y="38100"/>
                  </a:lnTo>
                  <a:lnTo>
                    <a:pt x="15620" y="38100"/>
                  </a:lnTo>
                  <a:lnTo>
                    <a:pt x="18161" y="35687"/>
                  </a:lnTo>
                  <a:lnTo>
                    <a:pt x="20827" y="35687"/>
                  </a:lnTo>
                  <a:lnTo>
                    <a:pt x="23368" y="33274"/>
                  </a:lnTo>
                  <a:lnTo>
                    <a:pt x="26035" y="33274"/>
                  </a:lnTo>
                  <a:lnTo>
                    <a:pt x="26035" y="30987"/>
                  </a:lnTo>
                  <a:lnTo>
                    <a:pt x="57150" y="30987"/>
                  </a:lnTo>
                  <a:lnTo>
                    <a:pt x="57150" y="0"/>
                  </a:lnTo>
                  <a:close/>
                </a:path>
              </a:pathLst>
            </a:custGeom>
            <a:solidFill>
              <a:srgbClr val="000000"/>
            </a:solidFill>
          </p:spPr>
          <p:txBody>
            <a:bodyPr wrap="square" lIns="0" tIns="0" rIns="0" bIns="0" rtlCol="0"/>
            <a:lstStyle/>
            <a:p>
              <a:endParaRPr/>
            </a:p>
          </p:txBody>
        </p:sp>
        <p:pic>
          <p:nvPicPr>
            <p:cNvPr id="67" name="object 67"/>
            <p:cNvPicPr/>
            <p:nvPr/>
          </p:nvPicPr>
          <p:blipFill>
            <a:blip r:embed="rId29" cstate="print"/>
            <a:stretch>
              <a:fillRect/>
            </a:stretch>
          </p:blipFill>
          <p:spPr>
            <a:xfrm>
              <a:off x="2905125" y="4781550"/>
              <a:ext cx="161925" cy="123825"/>
            </a:xfrm>
            <a:prstGeom prst="rect">
              <a:avLst/>
            </a:prstGeom>
          </p:spPr>
        </p:pic>
        <p:pic>
          <p:nvPicPr>
            <p:cNvPr id="68" name="object 68"/>
            <p:cNvPicPr/>
            <p:nvPr/>
          </p:nvPicPr>
          <p:blipFill>
            <a:blip r:embed="rId11" cstate="print"/>
            <a:stretch>
              <a:fillRect/>
            </a:stretch>
          </p:blipFill>
          <p:spPr>
            <a:xfrm>
              <a:off x="2800350" y="4953000"/>
              <a:ext cx="142875" cy="123825"/>
            </a:xfrm>
            <a:prstGeom prst="rect">
              <a:avLst/>
            </a:prstGeom>
          </p:spPr>
        </p:pic>
        <p:sp>
          <p:nvSpPr>
            <p:cNvPr id="69" name="object 69"/>
            <p:cNvSpPr/>
            <p:nvPr/>
          </p:nvSpPr>
          <p:spPr>
            <a:xfrm>
              <a:off x="2981325" y="4953000"/>
              <a:ext cx="85725" cy="123825"/>
            </a:xfrm>
            <a:custGeom>
              <a:avLst/>
              <a:gdLst/>
              <a:ahLst/>
              <a:cxnLst/>
              <a:rect l="l" t="t" r="r" b="b"/>
              <a:pathLst>
                <a:path w="85725" h="123825">
                  <a:moveTo>
                    <a:pt x="44068" y="0"/>
                  </a:moveTo>
                  <a:lnTo>
                    <a:pt x="5840" y="25989"/>
                  </a:lnTo>
                  <a:lnTo>
                    <a:pt x="0" y="63118"/>
                  </a:lnTo>
                  <a:lnTo>
                    <a:pt x="2597" y="90338"/>
                  </a:lnTo>
                  <a:lnTo>
                    <a:pt x="10398" y="109235"/>
                  </a:lnTo>
                  <a:lnTo>
                    <a:pt x="23413" y="120251"/>
                  </a:lnTo>
                  <a:lnTo>
                    <a:pt x="41656" y="123825"/>
                  </a:lnTo>
                  <a:lnTo>
                    <a:pt x="51647" y="122908"/>
                  </a:lnTo>
                  <a:lnTo>
                    <a:pt x="60531" y="120014"/>
                  </a:lnTo>
                  <a:lnTo>
                    <a:pt x="68105" y="114931"/>
                  </a:lnTo>
                  <a:lnTo>
                    <a:pt x="74168" y="107442"/>
                  </a:lnTo>
                  <a:lnTo>
                    <a:pt x="76875" y="102743"/>
                  </a:lnTo>
                  <a:lnTo>
                    <a:pt x="41656" y="102743"/>
                  </a:lnTo>
                  <a:lnTo>
                    <a:pt x="35224" y="100480"/>
                  </a:lnTo>
                  <a:lnTo>
                    <a:pt x="30114" y="93408"/>
                  </a:lnTo>
                  <a:lnTo>
                    <a:pt x="26743" y="81097"/>
                  </a:lnTo>
                  <a:lnTo>
                    <a:pt x="25526" y="63118"/>
                  </a:lnTo>
                  <a:lnTo>
                    <a:pt x="26781" y="44709"/>
                  </a:lnTo>
                  <a:lnTo>
                    <a:pt x="30416" y="31575"/>
                  </a:lnTo>
                  <a:lnTo>
                    <a:pt x="36242" y="23703"/>
                  </a:lnTo>
                  <a:lnTo>
                    <a:pt x="44068" y="21081"/>
                  </a:lnTo>
                  <a:lnTo>
                    <a:pt x="77619" y="21081"/>
                  </a:lnTo>
                  <a:lnTo>
                    <a:pt x="75326" y="15493"/>
                  </a:lnTo>
                  <a:lnTo>
                    <a:pt x="62311" y="3913"/>
                  </a:lnTo>
                  <a:lnTo>
                    <a:pt x="44068" y="0"/>
                  </a:lnTo>
                  <a:close/>
                </a:path>
                <a:path w="85725" h="123825">
                  <a:moveTo>
                    <a:pt x="77619" y="21081"/>
                  </a:moveTo>
                  <a:lnTo>
                    <a:pt x="44068" y="21081"/>
                  </a:lnTo>
                  <a:lnTo>
                    <a:pt x="50143" y="23703"/>
                  </a:lnTo>
                  <a:lnTo>
                    <a:pt x="54467" y="31575"/>
                  </a:lnTo>
                  <a:lnTo>
                    <a:pt x="57052" y="44709"/>
                  </a:lnTo>
                  <a:lnTo>
                    <a:pt x="57912" y="63118"/>
                  </a:lnTo>
                  <a:lnTo>
                    <a:pt x="57015" y="81097"/>
                  </a:lnTo>
                  <a:lnTo>
                    <a:pt x="54165" y="93408"/>
                  </a:lnTo>
                  <a:lnTo>
                    <a:pt x="49125" y="100480"/>
                  </a:lnTo>
                  <a:lnTo>
                    <a:pt x="41656" y="102743"/>
                  </a:lnTo>
                  <a:lnTo>
                    <a:pt x="76875" y="102743"/>
                  </a:lnTo>
                  <a:lnTo>
                    <a:pt x="78920" y="99192"/>
                  </a:lnTo>
                  <a:lnTo>
                    <a:pt x="82565" y="88503"/>
                  </a:lnTo>
                  <a:lnTo>
                    <a:pt x="84901" y="75598"/>
                  </a:lnTo>
                  <a:lnTo>
                    <a:pt x="85725" y="60706"/>
                  </a:lnTo>
                  <a:lnTo>
                    <a:pt x="83127" y="34504"/>
                  </a:lnTo>
                  <a:lnTo>
                    <a:pt x="77619" y="21081"/>
                  </a:lnTo>
                  <a:close/>
                </a:path>
              </a:pathLst>
            </a:custGeom>
            <a:solidFill>
              <a:srgbClr val="000000"/>
            </a:solidFill>
          </p:spPr>
          <p:txBody>
            <a:bodyPr wrap="square" lIns="0" tIns="0" rIns="0" bIns="0" rtlCol="0"/>
            <a:lstStyle/>
            <a:p>
              <a:endParaRPr/>
            </a:p>
          </p:txBody>
        </p:sp>
        <p:pic>
          <p:nvPicPr>
            <p:cNvPr id="70" name="object 70"/>
            <p:cNvPicPr/>
            <p:nvPr/>
          </p:nvPicPr>
          <p:blipFill>
            <a:blip r:embed="rId30" cstate="print"/>
            <a:stretch>
              <a:fillRect/>
            </a:stretch>
          </p:blipFill>
          <p:spPr>
            <a:xfrm>
              <a:off x="2771775" y="5124450"/>
              <a:ext cx="190500" cy="123825"/>
            </a:xfrm>
            <a:prstGeom prst="rect">
              <a:avLst/>
            </a:prstGeom>
          </p:spPr>
        </p:pic>
        <p:sp>
          <p:nvSpPr>
            <p:cNvPr id="71" name="object 71"/>
            <p:cNvSpPr/>
            <p:nvPr/>
          </p:nvSpPr>
          <p:spPr>
            <a:xfrm>
              <a:off x="2990850" y="4781550"/>
              <a:ext cx="276225" cy="466725"/>
            </a:xfrm>
            <a:custGeom>
              <a:avLst/>
              <a:gdLst/>
              <a:ahLst/>
              <a:cxnLst/>
              <a:rect l="l" t="t" r="r" b="b"/>
              <a:pathLst>
                <a:path w="276225" h="466725">
                  <a:moveTo>
                    <a:pt x="47625" y="342900"/>
                  </a:moveTo>
                  <a:lnTo>
                    <a:pt x="32512" y="342900"/>
                  </a:lnTo>
                  <a:lnTo>
                    <a:pt x="28194" y="345313"/>
                  </a:lnTo>
                  <a:lnTo>
                    <a:pt x="23876" y="350012"/>
                  </a:lnTo>
                  <a:lnTo>
                    <a:pt x="17272" y="352425"/>
                  </a:lnTo>
                  <a:lnTo>
                    <a:pt x="12954" y="357124"/>
                  </a:lnTo>
                  <a:lnTo>
                    <a:pt x="6477" y="359537"/>
                  </a:lnTo>
                  <a:lnTo>
                    <a:pt x="0" y="359537"/>
                  </a:lnTo>
                  <a:lnTo>
                    <a:pt x="0" y="383413"/>
                  </a:lnTo>
                  <a:lnTo>
                    <a:pt x="4318" y="383413"/>
                  </a:lnTo>
                  <a:lnTo>
                    <a:pt x="6477" y="381000"/>
                  </a:lnTo>
                  <a:lnTo>
                    <a:pt x="10795" y="381000"/>
                  </a:lnTo>
                  <a:lnTo>
                    <a:pt x="12954" y="378587"/>
                  </a:lnTo>
                  <a:lnTo>
                    <a:pt x="17272" y="378587"/>
                  </a:lnTo>
                  <a:lnTo>
                    <a:pt x="19431" y="376174"/>
                  </a:lnTo>
                  <a:lnTo>
                    <a:pt x="21590" y="373888"/>
                  </a:lnTo>
                  <a:lnTo>
                    <a:pt x="23876" y="373888"/>
                  </a:lnTo>
                  <a:lnTo>
                    <a:pt x="23876" y="466725"/>
                  </a:lnTo>
                  <a:lnTo>
                    <a:pt x="47625" y="466725"/>
                  </a:lnTo>
                  <a:lnTo>
                    <a:pt x="47625" y="373888"/>
                  </a:lnTo>
                  <a:lnTo>
                    <a:pt x="47625" y="342900"/>
                  </a:lnTo>
                  <a:close/>
                </a:path>
                <a:path w="276225" h="466725">
                  <a:moveTo>
                    <a:pt x="276225" y="0"/>
                  </a:moveTo>
                  <a:lnTo>
                    <a:pt x="261112" y="0"/>
                  </a:lnTo>
                  <a:lnTo>
                    <a:pt x="256794" y="4699"/>
                  </a:lnTo>
                  <a:lnTo>
                    <a:pt x="252476" y="7112"/>
                  </a:lnTo>
                  <a:lnTo>
                    <a:pt x="245872" y="11938"/>
                  </a:lnTo>
                  <a:lnTo>
                    <a:pt x="241554" y="14224"/>
                  </a:lnTo>
                  <a:lnTo>
                    <a:pt x="228600" y="19050"/>
                  </a:lnTo>
                  <a:lnTo>
                    <a:pt x="228600" y="40513"/>
                  </a:lnTo>
                  <a:lnTo>
                    <a:pt x="235077" y="40513"/>
                  </a:lnTo>
                  <a:lnTo>
                    <a:pt x="237236" y="38100"/>
                  </a:lnTo>
                  <a:lnTo>
                    <a:pt x="241554" y="38100"/>
                  </a:lnTo>
                  <a:lnTo>
                    <a:pt x="243713" y="35687"/>
                  </a:lnTo>
                  <a:lnTo>
                    <a:pt x="245872" y="35687"/>
                  </a:lnTo>
                  <a:lnTo>
                    <a:pt x="248031" y="33274"/>
                  </a:lnTo>
                  <a:lnTo>
                    <a:pt x="250190" y="33274"/>
                  </a:lnTo>
                  <a:lnTo>
                    <a:pt x="250190" y="30988"/>
                  </a:lnTo>
                  <a:lnTo>
                    <a:pt x="252476" y="30988"/>
                  </a:lnTo>
                  <a:lnTo>
                    <a:pt x="252476" y="123825"/>
                  </a:lnTo>
                  <a:lnTo>
                    <a:pt x="276225" y="123825"/>
                  </a:lnTo>
                  <a:lnTo>
                    <a:pt x="276225" y="30988"/>
                  </a:lnTo>
                  <a:lnTo>
                    <a:pt x="276225" y="0"/>
                  </a:lnTo>
                  <a:close/>
                </a:path>
              </a:pathLst>
            </a:custGeom>
            <a:solidFill>
              <a:srgbClr val="000000"/>
            </a:solidFill>
          </p:spPr>
          <p:txBody>
            <a:bodyPr wrap="square" lIns="0" tIns="0" rIns="0" bIns="0" rtlCol="0"/>
            <a:lstStyle/>
            <a:p>
              <a:endParaRPr/>
            </a:p>
          </p:txBody>
        </p:sp>
        <p:pic>
          <p:nvPicPr>
            <p:cNvPr id="72" name="object 72"/>
            <p:cNvPicPr/>
            <p:nvPr/>
          </p:nvPicPr>
          <p:blipFill>
            <a:blip r:embed="rId14" cstate="print"/>
            <a:stretch>
              <a:fillRect/>
            </a:stretch>
          </p:blipFill>
          <p:spPr>
            <a:xfrm>
              <a:off x="3181350" y="4953000"/>
              <a:ext cx="85725" cy="123825"/>
            </a:xfrm>
            <a:prstGeom prst="rect">
              <a:avLst/>
            </a:prstGeom>
          </p:spPr>
        </p:pic>
        <p:sp>
          <p:nvSpPr>
            <p:cNvPr id="73" name="object 73"/>
            <p:cNvSpPr/>
            <p:nvPr/>
          </p:nvSpPr>
          <p:spPr>
            <a:xfrm>
              <a:off x="3181350" y="5124450"/>
              <a:ext cx="85725" cy="123825"/>
            </a:xfrm>
            <a:custGeom>
              <a:avLst/>
              <a:gdLst/>
              <a:ahLst/>
              <a:cxnLst/>
              <a:rect l="l" t="t" r="r" b="b"/>
              <a:pathLst>
                <a:path w="85725" h="123825">
                  <a:moveTo>
                    <a:pt x="44068" y="0"/>
                  </a:moveTo>
                  <a:lnTo>
                    <a:pt x="6804" y="25650"/>
                  </a:lnTo>
                  <a:lnTo>
                    <a:pt x="0" y="63118"/>
                  </a:lnTo>
                  <a:lnTo>
                    <a:pt x="2597" y="89320"/>
                  </a:lnTo>
                  <a:lnTo>
                    <a:pt x="10398" y="108331"/>
                  </a:lnTo>
                  <a:lnTo>
                    <a:pt x="23413" y="119911"/>
                  </a:lnTo>
                  <a:lnTo>
                    <a:pt x="41656" y="123825"/>
                  </a:lnTo>
                  <a:lnTo>
                    <a:pt x="51647" y="122908"/>
                  </a:lnTo>
                  <a:lnTo>
                    <a:pt x="60531" y="120015"/>
                  </a:lnTo>
                  <a:lnTo>
                    <a:pt x="68105" y="114931"/>
                  </a:lnTo>
                  <a:lnTo>
                    <a:pt x="74167" y="107442"/>
                  </a:lnTo>
                  <a:lnTo>
                    <a:pt x="76577" y="102743"/>
                  </a:lnTo>
                  <a:lnTo>
                    <a:pt x="44068" y="102743"/>
                  </a:lnTo>
                  <a:lnTo>
                    <a:pt x="36242" y="100480"/>
                  </a:lnTo>
                  <a:lnTo>
                    <a:pt x="30416" y="93408"/>
                  </a:lnTo>
                  <a:lnTo>
                    <a:pt x="26781" y="81097"/>
                  </a:lnTo>
                  <a:lnTo>
                    <a:pt x="25526" y="63118"/>
                  </a:lnTo>
                  <a:lnTo>
                    <a:pt x="26781" y="44709"/>
                  </a:lnTo>
                  <a:lnTo>
                    <a:pt x="30416" y="31575"/>
                  </a:lnTo>
                  <a:lnTo>
                    <a:pt x="36242" y="23703"/>
                  </a:lnTo>
                  <a:lnTo>
                    <a:pt x="44068" y="21081"/>
                  </a:lnTo>
                  <a:lnTo>
                    <a:pt x="77619" y="21081"/>
                  </a:lnTo>
                  <a:lnTo>
                    <a:pt x="75326" y="15493"/>
                  </a:lnTo>
                  <a:lnTo>
                    <a:pt x="62311" y="3913"/>
                  </a:lnTo>
                  <a:lnTo>
                    <a:pt x="44068" y="0"/>
                  </a:lnTo>
                  <a:close/>
                </a:path>
                <a:path w="85725" h="123825">
                  <a:moveTo>
                    <a:pt x="77619" y="21081"/>
                  </a:moveTo>
                  <a:lnTo>
                    <a:pt x="44068" y="21081"/>
                  </a:lnTo>
                  <a:lnTo>
                    <a:pt x="50500" y="23665"/>
                  </a:lnTo>
                  <a:lnTo>
                    <a:pt x="55610" y="31273"/>
                  </a:lnTo>
                  <a:lnTo>
                    <a:pt x="58981" y="43691"/>
                  </a:lnTo>
                  <a:lnTo>
                    <a:pt x="60198" y="60706"/>
                  </a:lnTo>
                  <a:lnTo>
                    <a:pt x="58981" y="79115"/>
                  </a:lnTo>
                  <a:lnTo>
                    <a:pt x="55610" y="92249"/>
                  </a:lnTo>
                  <a:lnTo>
                    <a:pt x="50500" y="100121"/>
                  </a:lnTo>
                  <a:lnTo>
                    <a:pt x="44068" y="102743"/>
                  </a:lnTo>
                  <a:lnTo>
                    <a:pt x="76577" y="102743"/>
                  </a:lnTo>
                  <a:lnTo>
                    <a:pt x="78920" y="98174"/>
                  </a:lnTo>
                  <a:lnTo>
                    <a:pt x="82565" y="87598"/>
                  </a:lnTo>
                  <a:lnTo>
                    <a:pt x="84901" y="75259"/>
                  </a:lnTo>
                  <a:lnTo>
                    <a:pt x="85725" y="60706"/>
                  </a:lnTo>
                  <a:lnTo>
                    <a:pt x="83127" y="34504"/>
                  </a:lnTo>
                  <a:lnTo>
                    <a:pt x="77619" y="21081"/>
                  </a:lnTo>
                  <a:close/>
                </a:path>
              </a:pathLst>
            </a:custGeom>
            <a:solidFill>
              <a:srgbClr val="000000"/>
            </a:solidFill>
          </p:spPr>
          <p:txBody>
            <a:bodyPr wrap="square" lIns="0" tIns="0" rIns="0" bIns="0" rtlCol="0"/>
            <a:lstStyle/>
            <a:p>
              <a:endParaRPr/>
            </a:p>
          </p:txBody>
        </p:sp>
        <p:pic>
          <p:nvPicPr>
            <p:cNvPr id="74" name="object 74"/>
            <p:cNvPicPr/>
            <p:nvPr/>
          </p:nvPicPr>
          <p:blipFill>
            <a:blip r:embed="rId15" cstate="print"/>
            <a:stretch>
              <a:fillRect/>
            </a:stretch>
          </p:blipFill>
          <p:spPr>
            <a:xfrm>
              <a:off x="3105150" y="4781550"/>
              <a:ext cx="85725" cy="123825"/>
            </a:xfrm>
            <a:prstGeom prst="rect">
              <a:avLst/>
            </a:prstGeom>
          </p:spPr>
        </p:pic>
        <p:sp>
          <p:nvSpPr>
            <p:cNvPr id="75" name="object 75"/>
            <p:cNvSpPr/>
            <p:nvPr/>
          </p:nvSpPr>
          <p:spPr>
            <a:xfrm>
              <a:off x="3076575" y="4953000"/>
              <a:ext cx="85725" cy="295275"/>
            </a:xfrm>
            <a:custGeom>
              <a:avLst/>
              <a:gdLst/>
              <a:ahLst/>
              <a:cxnLst/>
              <a:rect l="l" t="t" r="r" b="b"/>
              <a:pathLst>
                <a:path w="85725" h="295275">
                  <a:moveTo>
                    <a:pt x="66675" y="0"/>
                  </a:moveTo>
                  <a:lnTo>
                    <a:pt x="48514" y="0"/>
                  </a:lnTo>
                  <a:lnTo>
                    <a:pt x="43307" y="4699"/>
                  </a:lnTo>
                  <a:lnTo>
                    <a:pt x="38100" y="7112"/>
                  </a:lnTo>
                  <a:lnTo>
                    <a:pt x="30353" y="9525"/>
                  </a:lnTo>
                  <a:lnTo>
                    <a:pt x="25146" y="14224"/>
                  </a:lnTo>
                  <a:lnTo>
                    <a:pt x="9525" y="19050"/>
                  </a:lnTo>
                  <a:lnTo>
                    <a:pt x="9525" y="40513"/>
                  </a:lnTo>
                  <a:lnTo>
                    <a:pt x="17272" y="40513"/>
                  </a:lnTo>
                  <a:lnTo>
                    <a:pt x="19939" y="38100"/>
                  </a:lnTo>
                  <a:lnTo>
                    <a:pt x="25146" y="38100"/>
                  </a:lnTo>
                  <a:lnTo>
                    <a:pt x="27686" y="35687"/>
                  </a:lnTo>
                  <a:lnTo>
                    <a:pt x="30353" y="35687"/>
                  </a:lnTo>
                  <a:lnTo>
                    <a:pt x="32893" y="33274"/>
                  </a:lnTo>
                  <a:lnTo>
                    <a:pt x="35560" y="33274"/>
                  </a:lnTo>
                  <a:lnTo>
                    <a:pt x="35560" y="30988"/>
                  </a:lnTo>
                  <a:lnTo>
                    <a:pt x="38100" y="30988"/>
                  </a:lnTo>
                  <a:lnTo>
                    <a:pt x="38100" y="123825"/>
                  </a:lnTo>
                  <a:lnTo>
                    <a:pt x="66675" y="123825"/>
                  </a:lnTo>
                  <a:lnTo>
                    <a:pt x="66675" y="30988"/>
                  </a:lnTo>
                  <a:lnTo>
                    <a:pt x="66675" y="0"/>
                  </a:lnTo>
                  <a:close/>
                </a:path>
                <a:path w="85725" h="295275">
                  <a:moveTo>
                    <a:pt x="85725" y="232156"/>
                  </a:moveTo>
                  <a:lnTo>
                    <a:pt x="83121" y="205955"/>
                  </a:lnTo>
                  <a:lnTo>
                    <a:pt x="77609" y="192532"/>
                  </a:lnTo>
                  <a:lnTo>
                    <a:pt x="75323" y="186944"/>
                  </a:lnTo>
                  <a:lnTo>
                    <a:pt x="62306" y="175374"/>
                  </a:lnTo>
                  <a:lnTo>
                    <a:pt x="60198" y="174929"/>
                  </a:lnTo>
                  <a:lnTo>
                    <a:pt x="60198" y="232156"/>
                  </a:lnTo>
                  <a:lnTo>
                    <a:pt x="58978" y="250571"/>
                  </a:lnTo>
                  <a:lnTo>
                    <a:pt x="55600" y="263702"/>
                  </a:lnTo>
                  <a:lnTo>
                    <a:pt x="50495" y="271576"/>
                  </a:lnTo>
                  <a:lnTo>
                    <a:pt x="44069" y="274193"/>
                  </a:lnTo>
                  <a:lnTo>
                    <a:pt x="36233" y="271932"/>
                  </a:lnTo>
                  <a:lnTo>
                    <a:pt x="30403" y="264871"/>
                  </a:lnTo>
                  <a:lnTo>
                    <a:pt x="26771" y="252552"/>
                  </a:lnTo>
                  <a:lnTo>
                    <a:pt x="25527" y="234569"/>
                  </a:lnTo>
                  <a:lnTo>
                    <a:pt x="26771" y="216166"/>
                  </a:lnTo>
                  <a:lnTo>
                    <a:pt x="30403" y="203034"/>
                  </a:lnTo>
                  <a:lnTo>
                    <a:pt x="36233" y="195160"/>
                  </a:lnTo>
                  <a:lnTo>
                    <a:pt x="44069" y="192532"/>
                  </a:lnTo>
                  <a:lnTo>
                    <a:pt x="50495" y="195122"/>
                  </a:lnTo>
                  <a:lnTo>
                    <a:pt x="55600" y="202730"/>
                  </a:lnTo>
                  <a:lnTo>
                    <a:pt x="58978" y="215150"/>
                  </a:lnTo>
                  <a:lnTo>
                    <a:pt x="60198" y="232156"/>
                  </a:lnTo>
                  <a:lnTo>
                    <a:pt x="60198" y="174929"/>
                  </a:lnTo>
                  <a:lnTo>
                    <a:pt x="44069" y="171450"/>
                  </a:lnTo>
                  <a:lnTo>
                    <a:pt x="34074" y="172377"/>
                  </a:lnTo>
                  <a:lnTo>
                    <a:pt x="25184" y="175260"/>
                  </a:lnTo>
                  <a:lnTo>
                    <a:pt x="3149" y="207683"/>
                  </a:lnTo>
                  <a:lnTo>
                    <a:pt x="0" y="234569"/>
                  </a:lnTo>
                  <a:lnTo>
                    <a:pt x="2590" y="260781"/>
                  </a:lnTo>
                  <a:lnTo>
                    <a:pt x="10388" y="279781"/>
                  </a:lnTo>
                  <a:lnTo>
                    <a:pt x="23406" y="291363"/>
                  </a:lnTo>
                  <a:lnTo>
                    <a:pt x="41656" y="295275"/>
                  </a:lnTo>
                  <a:lnTo>
                    <a:pt x="51638" y="294360"/>
                  </a:lnTo>
                  <a:lnTo>
                    <a:pt x="60528" y="291465"/>
                  </a:lnTo>
                  <a:lnTo>
                    <a:pt x="68097" y="286385"/>
                  </a:lnTo>
                  <a:lnTo>
                    <a:pt x="74168" y="278904"/>
                  </a:lnTo>
                  <a:lnTo>
                    <a:pt x="76568" y="274193"/>
                  </a:lnTo>
                  <a:lnTo>
                    <a:pt x="78917" y="269633"/>
                  </a:lnTo>
                  <a:lnTo>
                    <a:pt x="82562" y="259054"/>
                  </a:lnTo>
                  <a:lnTo>
                    <a:pt x="84899" y="246710"/>
                  </a:lnTo>
                  <a:lnTo>
                    <a:pt x="85725" y="232156"/>
                  </a:lnTo>
                  <a:close/>
                </a:path>
              </a:pathLst>
            </a:custGeom>
            <a:solidFill>
              <a:srgbClr val="000000"/>
            </a:solidFill>
          </p:spPr>
          <p:txBody>
            <a:bodyPr wrap="square" lIns="0" tIns="0" rIns="0" bIns="0" rtlCol="0"/>
            <a:lstStyle/>
            <a:p>
              <a:endParaRPr/>
            </a:p>
          </p:txBody>
        </p:sp>
        <p:sp>
          <p:nvSpPr>
            <p:cNvPr id="76" name="object 76"/>
            <p:cNvSpPr/>
            <p:nvPr/>
          </p:nvSpPr>
          <p:spPr>
            <a:xfrm>
              <a:off x="2333625" y="6172200"/>
              <a:ext cx="323850" cy="323850"/>
            </a:xfrm>
            <a:custGeom>
              <a:avLst/>
              <a:gdLst/>
              <a:ahLst/>
              <a:cxnLst/>
              <a:rect l="l" t="t" r="r" b="b"/>
              <a:pathLst>
                <a:path w="323850" h="323850">
                  <a:moveTo>
                    <a:pt x="323850" y="0"/>
                  </a:moveTo>
                  <a:lnTo>
                    <a:pt x="0" y="0"/>
                  </a:lnTo>
                  <a:lnTo>
                    <a:pt x="0" y="323850"/>
                  </a:lnTo>
                  <a:lnTo>
                    <a:pt x="323850" y="323850"/>
                  </a:lnTo>
                  <a:lnTo>
                    <a:pt x="323850" y="0"/>
                  </a:lnTo>
                  <a:close/>
                </a:path>
              </a:pathLst>
            </a:custGeom>
            <a:solidFill>
              <a:srgbClr val="001F5F"/>
            </a:solidFill>
          </p:spPr>
          <p:txBody>
            <a:bodyPr wrap="square" lIns="0" tIns="0" rIns="0" bIns="0" rtlCol="0"/>
            <a:lstStyle/>
            <a:p>
              <a:endParaRPr/>
            </a:p>
          </p:txBody>
        </p:sp>
        <p:sp>
          <p:nvSpPr>
            <p:cNvPr id="77" name="object 77"/>
            <p:cNvSpPr/>
            <p:nvPr/>
          </p:nvSpPr>
          <p:spPr>
            <a:xfrm>
              <a:off x="2381250" y="6229350"/>
              <a:ext cx="228600" cy="209550"/>
            </a:xfrm>
            <a:custGeom>
              <a:avLst/>
              <a:gdLst/>
              <a:ahLst/>
              <a:cxnLst/>
              <a:rect l="l" t="t" r="r" b="b"/>
              <a:pathLst>
                <a:path w="228600" h="209550">
                  <a:moveTo>
                    <a:pt x="38100" y="180441"/>
                  </a:moveTo>
                  <a:lnTo>
                    <a:pt x="25692" y="153771"/>
                  </a:lnTo>
                  <a:lnTo>
                    <a:pt x="25692" y="168325"/>
                  </a:lnTo>
                  <a:lnTo>
                    <a:pt x="25692" y="193636"/>
                  </a:lnTo>
                  <a:lnTo>
                    <a:pt x="23622" y="199847"/>
                  </a:lnTo>
                  <a:lnTo>
                    <a:pt x="14478" y="199847"/>
                  </a:lnTo>
                  <a:lnTo>
                    <a:pt x="11303" y="194449"/>
                  </a:lnTo>
                  <a:lnTo>
                    <a:pt x="11417" y="168325"/>
                  </a:lnTo>
                  <a:lnTo>
                    <a:pt x="14478" y="162102"/>
                  </a:lnTo>
                  <a:lnTo>
                    <a:pt x="23622" y="162102"/>
                  </a:lnTo>
                  <a:lnTo>
                    <a:pt x="25692" y="168325"/>
                  </a:lnTo>
                  <a:lnTo>
                    <a:pt x="25692" y="153771"/>
                  </a:lnTo>
                  <a:lnTo>
                    <a:pt x="19558" y="152400"/>
                  </a:lnTo>
                  <a:lnTo>
                    <a:pt x="13335" y="152400"/>
                  </a:lnTo>
                  <a:lnTo>
                    <a:pt x="8255" y="154559"/>
                  </a:lnTo>
                  <a:lnTo>
                    <a:pt x="5207" y="159943"/>
                  </a:lnTo>
                  <a:lnTo>
                    <a:pt x="2032" y="165341"/>
                  </a:lnTo>
                  <a:lnTo>
                    <a:pt x="0" y="171805"/>
                  </a:lnTo>
                  <a:lnTo>
                    <a:pt x="0" y="181508"/>
                  </a:lnTo>
                  <a:lnTo>
                    <a:pt x="1155" y="193636"/>
                  </a:lnTo>
                  <a:lnTo>
                    <a:pt x="4648" y="202412"/>
                  </a:lnTo>
                  <a:lnTo>
                    <a:pt x="10439" y="207759"/>
                  </a:lnTo>
                  <a:lnTo>
                    <a:pt x="18542" y="209550"/>
                  </a:lnTo>
                  <a:lnTo>
                    <a:pt x="24765" y="209550"/>
                  </a:lnTo>
                  <a:lnTo>
                    <a:pt x="29845" y="207391"/>
                  </a:lnTo>
                  <a:lnTo>
                    <a:pt x="32893" y="202006"/>
                  </a:lnTo>
                  <a:lnTo>
                    <a:pt x="34163" y="199847"/>
                  </a:lnTo>
                  <a:lnTo>
                    <a:pt x="36068" y="196608"/>
                  </a:lnTo>
                  <a:lnTo>
                    <a:pt x="38100" y="190144"/>
                  </a:lnTo>
                  <a:lnTo>
                    <a:pt x="38100" y="180441"/>
                  </a:lnTo>
                  <a:close/>
                </a:path>
                <a:path w="228600" h="209550">
                  <a:moveTo>
                    <a:pt x="38100" y="0"/>
                  </a:moveTo>
                  <a:lnTo>
                    <a:pt x="32004" y="0"/>
                  </a:lnTo>
                  <a:lnTo>
                    <a:pt x="30353" y="1828"/>
                  </a:lnTo>
                  <a:lnTo>
                    <a:pt x="28575" y="2743"/>
                  </a:lnTo>
                  <a:lnTo>
                    <a:pt x="26035" y="4584"/>
                  </a:lnTo>
                  <a:lnTo>
                    <a:pt x="24257" y="5499"/>
                  </a:lnTo>
                  <a:lnTo>
                    <a:pt x="21590" y="6413"/>
                  </a:lnTo>
                  <a:lnTo>
                    <a:pt x="19050" y="7327"/>
                  </a:lnTo>
                  <a:lnTo>
                    <a:pt x="19050" y="15570"/>
                  </a:lnTo>
                  <a:lnTo>
                    <a:pt x="21590" y="15570"/>
                  </a:lnTo>
                  <a:lnTo>
                    <a:pt x="22479" y="14655"/>
                  </a:lnTo>
                  <a:lnTo>
                    <a:pt x="24257" y="14655"/>
                  </a:lnTo>
                  <a:lnTo>
                    <a:pt x="25146" y="13741"/>
                  </a:lnTo>
                  <a:lnTo>
                    <a:pt x="26035" y="13741"/>
                  </a:lnTo>
                  <a:lnTo>
                    <a:pt x="26797" y="12827"/>
                  </a:lnTo>
                  <a:lnTo>
                    <a:pt x="27686" y="12827"/>
                  </a:lnTo>
                  <a:lnTo>
                    <a:pt x="27686" y="11912"/>
                  </a:lnTo>
                  <a:lnTo>
                    <a:pt x="28575" y="11912"/>
                  </a:lnTo>
                  <a:lnTo>
                    <a:pt x="28575" y="47625"/>
                  </a:lnTo>
                  <a:lnTo>
                    <a:pt x="38100" y="47625"/>
                  </a:lnTo>
                  <a:lnTo>
                    <a:pt x="38100" y="11912"/>
                  </a:lnTo>
                  <a:lnTo>
                    <a:pt x="38100" y="0"/>
                  </a:lnTo>
                  <a:close/>
                </a:path>
                <a:path w="228600" h="209550">
                  <a:moveTo>
                    <a:pt x="47625" y="104241"/>
                  </a:moveTo>
                  <a:lnTo>
                    <a:pt x="35306" y="77597"/>
                  </a:lnTo>
                  <a:lnTo>
                    <a:pt x="35306" y="118249"/>
                  </a:lnTo>
                  <a:lnTo>
                    <a:pt x="33147" y="123647"/>
                  </a:lnTo>
                  <a:lnTo>
                    <a:pt x="24003" y="123647"/>
                  </a:lnTo>
                  <a:lnTo>
                    <a:pt x="20828" y="118249"/>
                  </a:lnTo>
                  <a:lnTo>
                    <a:pt x="20942" y="92125"/>
                  </a:lnTo>
                  <a:lnTo>
                    <a:pt x="24003" y="85902"/>
                  </a:lnTo>
                  <a:lnTo>
                    <a:pt x="33147" y="85902"/>
                  </a:lnTo>
                  <a:lnTo>
                    <a:pt x="35217" y="92125"/>
                  </a:lnTo>
                  <a:lnTo>
                    <a:pt x="35306" y="118249"/>
                  </a:lnTo>
                  <a:lnTo>
                    <a:pt x="35306" y="77597"/>
                  </a:lnTo>
                  <a:lnTo>
                    <a:pt x="29083" y="76200"/>
                  </a:lnTo>
                  <a:lnTo>
                    <a:pt x="22860" y="76200"/>
                  </a:lnTo>
                  <a:lnTo>
                    <a:pt x="17780" y="79438"/>
                  </a:lnTo>
                  <a:lnTo>
                    <a:pt x="14732" y="83743"/>
                  </a:lnTo>
                  <a:lnTo>
                    <a:pt x="11557" y="89141"/>
                  </a:lnTo>
                  <a:lnTo>
                    <a:pt x="9525" y="96685"/>
                  </a:lnTo>
                  <a:lnTo>
                    <a:pt x="9525" y="105308"/>
                  </a:lnTo>
                  <a:lnTo>
                    <a:pt x="10680" y="117894"/>
                  </a:lnTo>
                  <a:lnTo>
                    <a:pt x="14173" y="126619"/>
                  </a:lnTo>
                  <a:lnTo>
                    <a:pt x="19964" y="131711"/>
                  </a:lnTo>
                  <a:lnTo>
                    <a:pt x="28067" y="133350"/>
                  </a:lnTo>
                  <a:lnTo>
                    <a:pt x="34290" y="133350"/>
                  </a:lnTo>
                  <a:lnTo>
                    <a:pt x="39370" y="131191"/>
                  </a:lnTo>
                  <a:lnTo>
                    <a:pt x="42418" y="125806"/>
                  </a:lnTo>
                  <a:lnTo>
                    <a:pt x="44005" y="123647"/>
                  </a:lnTo>
                  <a:lnTo>
                    <a:pt x="45593" y="121488"/>
                  </a:lnTo>
                  <a:lnTo>
                    <a:pt x="47625" y="113944"/>
                  </a:lnTo>
                  <a:lnTo>
                    <a:pt x="47625" y="104241"/>
                  </a:lnTo>
                  <a:close/>
                </a:path>
                <a:path w="228600" h="209550">
                  <a:moveTo>
                    <a:pt x="76200" y="76200"/>
                  </a:moveTo>
                  <a:lnTo>
                    <a:pt x="70104" y="76200"/>
                  </a:lnTo>
                  <a:lnTo>
                    <a:pt x="68453" y="78028"/>
                  </a:lnTo>
                  <a:lnTo>
                    <a:pt x="66675" y="78943"/>
                  </a:lnTo>
                  <a:lnTo>
                    <a:pt x="64135" y="79857"/>
                  </a:lnTo>
                  <a:lnTo>
                    <a:pt x="62357" y="81699"/>
                  </a:lnTo>
                  <a:lnTo>
                    <a:pt x="59690" y="82613"/>
                  </a:lnTo>
                  <a:lnTo>
                    <a:pt x="57150" y="83527"/>
                  </a:lnTo>
                  <a:lnTo>
                    <a:pt x="57150" y="91770"/>
                  </a:lnTo>
                  <a:lnTo>
                    <a:pt x="59690" y="91770"/>
                  </a:lnTo>
                  <a:lnTo>
                    <a:pt x="60579" y="90855"/>
                  </a:lnTo>
                  <a:lnTo>
                    <a:pt x="62357" y="90855"/>
                  </a:lnTo>
                  <a:lnTo>
                    <a:pt x="63246" y="89941"/>
                  </a:lnTo>
                  <a:lnTo>
                    <a:pt x="64135" y="89941"/>
                  </a:lnTo>
                  <a:lnTo>
                    <a:pt x="64897" y="89027"/>
                  </a:lnTo>
                  <a:lnTo>
                    <a:pt x="65786" y="89027"/>
                  </a:lnTo>
                  <a:lnTo>
                    <a:pt x="65786" y="88112"/>
                  </a:lnTo>
                  <a:lnTo>
                    <a:pt x="66675" y="88112"/>
                  </a:lnTo>
                  <a:lnTo>
                    <a:pt x="66675" y="123825"/>
                  </a:lnTo>
                  <a:lnTo>
                    <a:pt x="76200" y="123825"/>
                  </a:lnTo>
                  <a:lnTo>
                    <a:pt x="76200" y="88112"/>
                  </a:lnTo>
                  <a:lnTo>
                    <a:pt x="76200" y="76200"/>
                  </a:lnTo>
                  <a:close/>
                </a:path>
                <a:path w="228600" h="209550">
                  <a:moveTo>
                    <a:pt x="85725" y="180441"/>
                  </a:moveTo>
                  <a:lnTo>
                    <a:pt x="73317" y="153771"/>
                  </a:lnTo>
                  <a:lnTo>
                    <a:pt x="73317" y="168325"/>
                  </a:lnTo>
                  <a:lnTo>
                    <a:pt x="73317" y="193636"/>
                  </a:lnTo>
                  <a:lnTo>
                    <a:pt x="71247" y="199847"/>
                  </a:lnTo>
                  <a:lnTo>
                    <a:pt x="62103" y="199847"/>
                  </a:lnTo>
                  <a:lnTo>
                    <a:pt x="58928" y="194449"/>
                  </a:lnTo>
                  <a:lnTo>
                    <a:pt x="59042" y="168325"/>
                  </a:lnTo>
                  <a:lnTo>
                    <a:pt x="62103" y="162102"/>
                  </a:lnTo>
                  <a:lnTo>
                    <a:pt x="71247" y="162102"/>
                  </a:lnTo>
                  <a:lnTo>
                    <a:pt x="73317" y="168325"/>
                  </a:lnTo>
                  <a:lnTo>
                    <a:pt x="73317" y="153771"/>
                  </a:lnTo>
                  <a:lnTo>
                    <a:pt x="67183" y="152400"/>
                  </a:lnTo>
                  <a:lnTo>
                    <a:pt x="60960" y="152400"/>
                  </a:lnTo>
                  <a:lnTo>
                    <a:pt x="55880" y="154559"/>
                  </a:lnTo>
                  <a:lnTo>
                    <a:pt x="52832" y="159943"/>
                  </a:lnTo>
                  <a:lnTo>
                    <a:pt x="49657" y="165341"/>
                  </a:lnTo>
                  <a:lnTo>
                    <a:pt x="47625" y="171805"/>
                  </a:lnTo>
                  <a:lnTo>
                    <a:pt x="47625" y="181508"/>
                  </a:lnTo>
                  <a:lnTo>
                    <a:pt x="48780" y="193636"/>
                  </a:lnTo>
                  <a:lnTo>
                    <a:pt x="52273" y="202412"/>
                  </a:lnTo>
                  <a:lnTo>
                    <a:pt x="58064" y="207759"/>
                  </a:lnTo>
                  <a:lnTo>
                    <a:pt x="66167" y="209550"/>
                  </a:lnTo>
                  <a:lnTo>
                    <a:pt x="72390" y="209550"/>
                  </a:lnTo>
                  <a:lnTo>
                    <a:pt x="77470" y="207391"/>
                  </a:lnTo>
                  <a:lnTo>
                    <a:pt x="80518" y="202006"/>
                  </a:lnTo>
                  <a:lnTo>
                    <a:pt x="81788" y="199847"/>
                  </a:lnTo>
                  <a:lnTo>
                    <a:pt x="83693" y="196608"/>
                  </a:lnTo>
                  <a:lnTo>
                    <a:pt x="85725" y="190144"/>
                  </a:lnTo>
                  <a:lnTo>
                    <a:pt x="85725" y="180441"/>
                  </a:lnTo>
                  <a:close/>
                </a:path>
                <a:path w="228600" h="209550">
                  <a:moveTo>
                    <a:pt x="95250" y="23812"/>
                  </a:moveTo>
                  <a:lnTo>
                    <a:pt x="82931" y="1092"/>
                  </a:lnTo>
                  <a:lnTo>
                    <a:pt x="82931" y="12827"/>
                  </a:lnTo>
                  <a:lnTo>
                    <a:pt x="82892" y="34874"/>
                  </a:lnTo>
                  <a:lnTo>
                    <a:pt x="80772" y="40297"/>
                  </a:lnTo>
                  <a:lnTo>
                    <a:pt x="71628" y="40297"/>
                  </a:lnTo>
                  <a:lnTo>
                    <a:pt x="68491" y="34874"/>
                  </a:lnTo>
                  <a:lnTo>
                    <a:pt x="68453" y="12827"/>
                  </a:lnTo>
                  <a:lnTo>
                    <a:pt x="71628" y="7327"/>
                  </a:lnTo>
                  <a:lnTo>
                    <a:pt x="80772" y="7327"/>
                  </a:lnTo>
                  <a:lnTo>
                    <a:pt x="82931" y="12827"/>
                  </a:lnTo>
                  <a:lnTo>
                    <a:pt x="82931" y="1092"/>
                  </a:lnTo>
                  <a:lnTo>
                    <a:pt x="76708" y="0"/>
                  </a:lnTo>
                  <a:lnTo>
                    <a:pt x="70485" y="0"/>
                  </a:lnTo>
                  <a:lnTo>
                    <a:pt x="65405" y="1828"/>
                  </a:lnTo>
                  <a:lnTo>
                    <a:pt x="62357" y="5499"/>
                  </a:lnTo>
                  <a:lnTo>
                    <a:pt x="59182" y="10071"/>
                  </a:lnTo>
                  <a:lnTo>
                    <a:pt x="57150" y="16484"/>
                  </a:lnTo>
                  <a:lnTo>
                    <a:pt x="57150" y="24726"/>
                  </a:lnTo>
                  <a:lnTo>
                    <a:pt x="58305" y="34874"/>
                  </a:lnTo>
                  <a:lnTo>
                    <a:pt x="61798" y="42024"/>
                  </a:lnTo>
                  <a:lnTo>
                    <a:pt x="67589" y="46240"/>
                  </a:lnTo>
                  <a:lnTo>
                    <a:pt x="75692" y="47625"/>
                  </a:lnTo>
                  <a:lnTo>
                    <a:pt x="81915" y="47625"/>
                  </a:lnTo>
                  <a:lnTo>
                    <a:pt x="86995" y="45796"/>
                  </a:lnTo>
                  <a:lnTo>
                    <a:pt x="90043" y="41211"/>
                  </a:lnTo>
                  <a:lnTo>
                    <a:pt x="90830" y="40297"/>
                  </a:lnTo>
                  <a:lnTo>
                    <a:pt x="93218" y="37553"/>
                  </a:lnTo>
                  <a:lnTo>
                    <a:pt x="95250" y="31140"/>
                  </a:lnTo>
                  <a:lnTo>
                    <a:pt x="95250" y="23812"/>
                  </a:lnTo>
                  <a:close/>
                </a:path>
                <a:path w="228600" h="209550">
                  <a:moveTo>
                    <a:pt x="123825" y="152400"/>
                  </a:moveTo>
                  <a:lnTo>
                    <a:pt x="114681" y="152400"/>
                  </a:lnTo>
                  <a:lnTo>
                    <a:pt x="112141" y="153314"/>
                  </a:lnTo>
                  <a:lnTo>
                    <a:pt x="109601" y="155143"/>
                  </a:lnTo>
                  <a:lnTo>
                    <a:pt x="105664" y="156057"/>
                  </a:lnTo>
                  <a:lnTo>
                    <a:pt x="102997" y="157899"/>
                  </a:lnTo>
                  <a:lnTo>
                    <a:pt x="99187" y="158813"/>
                  </a:lnTo>
                  <a:lnTo>
                    <a:pt x="95250" y="158813"/>
                  </a:lnTo>
                  <a:lnTo>
                    <a:pt x="95250" y="167970"/>
                  </a:lnTo>
                  <a:lnTo>
                    <a:pt x="97790" y="167970"/>
                  </a:lnTo>
                  <a:lnTo>
                    <a:pt x="99187" y="167055"/>
                  </a:lnTo>
                  <a:lnTo>
                    <a:pt x="101727" y="167055"/>
                  </a:lnTo>
                  <a:lnTo>
                    <a:pt x="102997" y="166141"/>
                  </a:lnTo>
                  <a:lnTo>
                    <a:pt x="105664" y="166141"/>
                  </a:lnTo>
                  <a:lnTo>
                    <a:pt x="108204" y="164312"/>
                  </a:lnTo>
                  <a:lnTo>
                    <a:pt x="109601" y="164312"/>
                  </a:lnTo>
                  <a:lnTo>
                    <a:pt x="109601" y="200025"/>
                  </a:lnTo>
                  <a:lnTo>
                    <a:pt x="123825" y="200025"/>
                  </a:lnTo>
                  <a:lnTo>
                    <a:pt x="123825" y="164312"/>
                  </a:lnTo>
                  <a:lnTo>
                    <a:pt x="123825" y="152400"/>
                  </a:lnTo>
                  <a:close/>
                </a:path>
                <a:path w="228600" h="209550">
                  <a:moveTo>
                    <a:pt x="133350" y="104241"/>
                  </a:moveTo>
                  <a:lnTo>
                    <a:pt x="121031" y="77597"/>
                  </a:lnTo>
                  <a:lnTo>
                    <a:pt x="121031" y="118249"/>
                  </a:lnTo>
                  <a:lnTo>
                    <a:pt x="118872" y="123647"/>
                  </a:lnTo>
                  <a:lnTo>
                    <a:pt x="109728" y="123647"/>
                  </a:lnTo>
                  <a:lnTo>
                    <a:pt x="106553" y="118249"/>
                  </a:lnTo>
                  <a:lnTo>
                    <a:pt x="106667" y="92125"/>
                  </a:lnTo>
                  <a:lnTo>
                    <a:pt x="109728" y="85902"/>
                  </a:lnTo>
                  <a:lnTo>
                    <a:pt x="118872" y="85902"/>
                  </a:lnTo>
                  <a:lnTo>
                    <a:pt x="120942" y="92125"/>
                  </a:lnTo>
                  <a:lnTo>
                    <a:pt x="121031" y="118249"/>
                  </a:lnTo>
                  <a:lnTo>
                    <a:pt x="121031" y="77597"/>
                  </a:lnTo>
                  <a:lnTo>
                    <a:pt x="114808" y="76200"/>
                  </a:lnTo>
                  <a:lnTo>
                    <a:pt x="108585" y="76200"/>
                  </a:lnTo>
                  <a:lnTo>
                    <a:pt x="103505" y="79438"/>
                  </a:lnTo>
                  <a:lnTo>
                    <a:pt x="100457" y="83743"/>
                  </a:lnTo>
                  <a:lnTo>
                    <a:pt x="96266" y="89141"/>
                  </a:lnTo>
                  <a:lnTo>
                    <a:pt x="95250" y="96685"/>
                  </a:lnTo>
                  <a:lnTo>
                    <a:pt x="95250" y="105308"/>
                  </a:lnTo>
                  <a:lnTo>
                    <a:pt x="96405" y="117894"/>
                  </a:lnTo>
                  <a:lnTo>
                    <a:pt x="99898" y="126619"/>
                  </a:lnTo>
                  <a:lnTo>
                    <a:pt x="105689" y="131711"/>
                  </a:lnTo>
                  <a:lnTo>
                    <a:pt x="113792" y="133350"/>
                  </a:lnTo>
                  <a:lnTo>
                    <a:pt x="120015" y="133350"/>
                  </a:lnTo>
                  <a:lnTo>
                    <a:pt x="125095" y="131191"/>
                  </a:lnTo>
                  <a:lnTo>
                    <a:pt x="128143" y="125806"/>
                  </a:lnTo>
                  <a:lnTo>
                    <a:pt x="129730" y="123647"/>
                  </a:lnTo>
                  <a:lnTo>
                    <a:pt x="131318" y="121488"/>
                  </a:lnTo>
                  <a:lnTo>
                    <a:pt x="133350" y="113944"/>
                  </a:lnTo>
                  <a:lnTo>
                    <a:pt x="133350" y="104241"/>
                  </a:lnTo>
                  <a:close/>
                </a:path>
                <a:path w="228600" h="209550">
                  <a:moveTo>
                    <a:pt x="133350" y="0"/>
                  </a:moveTo>
                  <a:lnTo>
                    <a:pt x="127254" y="0"/>
                  </a:lnTo>
                  <a:lnTo>
                    <a:pt x="125603" y="1828"/>
                  </a:lnTo>
                  <a:lnTo>
                    <a:pt x="123825" y="2743"/>
                  </a:lnTo>
                  <a:lnTo>
                    <a:pt x="121285" y="4584"/>
                  </a:lnTo>
                  <a:lnTo>
                    <a:pt x="119507" y="5499"/>
                  </a:lnTo>
                  <a:lnTo>
                    <a:pt x="116840" y="6413"/>
                  </a:lnTo>
                  <a:lnTo>
                    <a:pt x="114300" y="7327"/>
                  </a:lnTo>
                  <a:lnTo>
                    <a:pt x="114300" y="15570"/>
                  </a:lnTo>
                  <a:lnTo>
                    <a:pt x="116840" y="15570"/>
                  </a:lnTo>
                  <a:lnTo>
                    <a:pt x="117729" y="14655"/>
                  </a:lnTo>
                  <a:lnTo>
                    <a:pt x="119507" y="14655"/>
                  </a:lnTo>
                  <a:lnTo>
                    <a:pt x="120396" y="13741"/>
                  </a:lnTo>
                  <a:lnTo>
                    <a:pt x="121285" y="13741"/>
                  </a:lnTo>
                  <a:lnTo>
                    <a:pt x="122047" y="12827"/>
                  </a:lnTo>
                  <a:lnTo>
                    <a:pt x="122936" y="11912"/>
                  </a:lnTo>
                  <a:lnTo>
                    <a:pt x="123825" y="11912"/>
                  </a:lnTo>
                  <a:lnTo>
                    <a:pt x="123825" y="47625"/>
                  </a:lnTo>
                  <a:lnTo>
                    <a:pt x="133350" y="47625"/>
                  </a:lnTo>
                  <a:lnTo>
                    <a:pt x="133350" y="11912"/>
                  </a:lnTo>
                  <a:lnTo>
                    <a:pt x="133350" y="0"/>
                  </a:lnTo>
                  <a:close/>
                </a:path>
                <a:path w="228600" h="209550">
                  <a:moveTo>
                    <a:pt x="171450" y="76200"/>
                  </a:moveTo>
                  <a:lnTo>
                    <a:pt x="162306" y="76200"/>
                  </a:lnTo>
                  <a:lnTo>
                    <a:pt x="159766" y="78028"/>
                  </a:lnTo>
                  <a:lnTo>
                    <a:pt x="157226" y="78943"/>
                  </a:lnTo>
                  <a:lnTo>
                    <a:pt x="153289" y="79857"/>
                  </a:lnTo>
                  <a:lnTo>
                    <a:pt x="150622" y="81699"/>
                  </a:lnTo>
                  <a:lnTo>
                    <a:pt x="142875" y="83527"/>
                  </a:lnTo>
                  <a:lnTo>
                    <a:pt x="142875" y="91770"/>
                  </a:lnTo>
                  <a:lnTo>
                    <a:pt x="146812" y="91770"/>
                  </a:lnTo>
                  <a:lnTo>
                    <a:pt x="148082" y="90855"/>
                  </a:lnTo>
                  <a:lnTo>
                    <a:pt x="150622" y="90855"/>
                  </a:lnTo>
                  <a:lnTo>
                    <a:pt x="152019" y="89941"/>
                  </a:lnTo>
                  <a:lnTo>
                    <a:pt x="153289" y="89941"/>
                  </a:lnTo>
                  <a:lnTo>
                    <a:pt x="154559" y="89027"/>
                  </a:lnTo>
                  <a:lnTo>
                    <a:pt x="155829" y="89027"/>
                  </a:lnTo>
                  <a:lnTo>
                    <a:pt x="155829" y="88112"/>
                  </a:lnTo>
                  <a:lnTo>
                    <a:pt x="157226" y="88112"/>
                  </a:lnTo>
                  <a:lnTo>
                    <a:pt x="157226" y="123825"/>
                  </a:lnTo>
                  <a:lnTo>
                    <a:pt x="171450" y="123825"/>
                  </a:lnTo>
                  <a:lnTo>
                    <a:pt x="171450" y="88112"/>
                  </a:lnTo>
                  <a:lnTo>
                    <a:pt x="171450" y="76200"/>
                  </a:lnTo>
                  <a:close/>
                </a:path>
                <a:path w="228600" h="209550">
                  <a:moveTo>
                    <a:pt x="180975" y="180441"/>
                  </a:moveTo>
                  <a:lnTo>
                    <a:pt x="169545" y="153987"/>
                  </a:lnTo>
                  <a:lnTo>
                    <a:pt x="169545" y="168325"/>
                  </a:lnTo>
                  <a:lnTo>
                    <a:pt x="169545" y="193636"/>
                  </a:lnTo>
                  <a:lnTo>
                    <a:pt x="166497" y="199847"/>
                  </a:lnTo>
                  <a:lnTo>
                    <a:pt x="157353" y="199847"/>
                  </a:lnTo>
                  <a:lnTo>
                    <a:pt x="154178" y="194449"/>
                  </a:lnTo>
                  <a:lnTo>
                    <a:pt x="154292" y="168325"/>
                  </a:lnTo>
                  <a:lnTo>
                    <a:pt x="157353" y="162102"/>
                  </a:lnTo>
                  <a:lnTo>
                    <a:pt x="166497" y="162102"/>
                  </a:lnTo>
                  <a:lnTo>
                    <a:pt x="169545" y="168325"/>
                  </a:lnTo>
                  <a:lnTo>
                    <a:pt x="169545" y="153987"/>
                  </a:lnTo>
                  <a:lnTo>
                    <a:pt x="162433" y="152400"/>
                  </a:lnTo>
                  <a:lnTo>
                    <a:pt x="156210" y="152400"/>
                  </a:lnTo>
                  <a:lnTo>
                    <a:pt x="151130" y="154559"/>
                  </a:lnTo>
                  <a:lnTo>
                    <a:pt x="148082" y="159943"/>
                  </a:lnTo>
                  <a:lnTo>
                    <a:pt x="144907" y="165341"/>
                  </a:lnTo>
                  <a:lnTo>
                    <a:pt x="142875" y="171805"/>
                  </a:lnTo>
                  <a:lnTo>
                    <a:pt x="142875" y="181508"/>
                  </a:lnTo>
                  <a:lnTo>
                    <a:pt x="144030" y="193636"/>
                  </a:lnTo>
                  <a:lnTo>
                    <a:pt x="147523" y="202412"/>
                  </a:lnTo>
                  <a:lnTo>
                    <a:pt x="153314" y="207759"/>
                  </a:lnTo>
                  <a:lnTo>
                    <a:pt x="161417" y="209550"/>
                  </a:lnTo>
                  <a:lnTo>
                    <a:pt x="167640" y="209550"/>
                  </a:lnTo>
                  <a:lnTo>
                    <a:pt x="172720" y="207391"/>
                  </a:lnTo>
                  <a:lnTo>
                    <a:pt x="175768" y="202006"/>
                  </a:lnTo>
                  <a:lnTo>
                    <a:pt x="177038" y="199847"/>
                  </a:lnTo>
                  <a:lnTo>
                    <a:pt x="178943" y="196608"/>
                  </a:lnTo>
                  <a:lnTo>
                    <a:pt x="180975" y="190144"/>
                  </a:lnTo>
                  <a:lnTo>
                    <a:pt x="180975" y="180441"/>
                  </a:lnTo>
                  <a:close/>
                </a:path>
                <a:path w="228600" h="209550">
                  <a:moveTo>
                    <a:pt x="190500" y="23812"/>
                  </a:moveTo>
                  <a:lnTo>
                    <a:pt x="179197" y="1270"/>
                  </a:lnTo>
                  <a:lnTo>
                    <a:pt x="179197" y="12827"/>
                  </a:lnTo>
                  <a:lnTo>
                    <a:pt x="179146" y="34874"/>
                  </a:lnTo>
                  <a:lnTo>
                    <a:pt x="176022" y="40297"/>
                  </a:lnTo>
                  <a:lnTo>
                    <a:pt x="166878" y="40297"/>
                  </a:lnTo>
                  <a:lnTo>
                    <a:pt x="163741" y="34874"/>
                  </a:lnTo>
                  <a:lnTo>
                    <a:pt x="163703" y="12827"/>
                  </a:lnTo>
                  <a:lnTo>
                    <a:pt x="166878" y="7327"/>
                  </a:lnTo>
                  <a:lnTo>
                    <a:pt x="176022" y="7327"/>
                  </a:lnTo>
                  <a:lnTo>
                    <a:pt x="179197" y="12827"/>
                  </a:lnTo>
                  <a:lnTo>
                    <a:pt x="179197" y="1270"/>
                  </a:lnTo>
                  <a:lnTo>
                    <a:pt x="171958" y="0"/>
                  </a:lnTo>
                  <a:lnTo>
                    <a:pt x="165735" y="0"/>
                  </a:lnTo>
                  <a:lnTo>
                    <a:pt x="160655" y="1828"/>
                  </a:lnTo>
                  <a:lnTo>
                    <a:pt x="157607" y="5499"/>
                  </a:lnTo>
                  <a:lnTo>
                    <a:pt x="154432" y="10071"/>
                  </a:lnTo>
                  <a:lnTo>
                    <a:pt x="152400" y="16484"/>
                  </a:lnTo>
                  <a:lnTo>
                    <a:pt x="152400" y="24726"/>
                  </a:lnTo>
                  <a:lnTo>
                    <a:pt x="153555" y="34874"/>
                  </a:lnTo>
                  <a:lnTo>
                    <a:pt x="157048" y="42024"/>
                  </a:lnTo>
                  <a:lnTo>
                    <a:pt x="162839" y="46240"/>
                  </a:lnTo>
                  <a:lnTo>
                    <a:pt x="170942" y="47625"/>
                  </a:lnTo>
                  <a:lnTo>
                    <a:pt x="177165" y="47625"/>
                  </a:lnTo>
                  <a:lnTo>
                    <a:pt x="182245" y="45796"/>
                  </a:lnTo>
                  <a:lnTo>
                    <a:pt x="185293" y="41211"/>
                  </a:lnTo>
                  <a:lnTo>
                    <a:pt x="186080" y="40297"/>
                  </a:lnTo>
                  <a:lnTo>
                    <a:pt x="188468" y="37553"/>
                  </a:lnTo>
                  <a:lnTo>
                    <a:pt x="190500" y="31140"/>
                  </a:lnTo>
                  <a:lnTo>
                    <a:pt x="190500" y="23812"/>
                  </a:lnTo>
                  <a:close/>
                </a:path>
                <a:path w="228600" h="209550">
                  <a:moveTo>
                    <a:pt x="228600" y="180441"/>
                  </a:moveTo>
                  <a:lnTo>
                    <a:pt x="217170" y="153987"/>
                  </a:lnTo>
                  <a:lnTo>
                    <a:pt x="217170" y="168325"/>
                  </a:lnTo>
                  <a:lnTo>
                    <a:pt x="217170" y="193636"/>
                  </a:lnTo>
                  <a:lnTo>
                    <a:pt x="214122" y="199847"/>
                  </a:lnTo>
                  <a:lnTo>
                    <a:pt x="204978" y="199847"/>
                  </a:lnTo>
                  <a:lnTo>
                    <a:pt x="201803" y="194449"/>
                  </a:lnTo>
                  <a:lnTo>
                    <a:pt x="201917" y="168325"/>
                  </a:lnTo>
                  <a:lnTo>
                    <a:pt x="204978" y="162102"/>
                  </a:lnTo>
                  <a:lnTo>
                    <a:pt x="214122" y="162102"/>
                  </a:lnTo>
                  <a:lnTo>
                    <a:pt x="217170" y="168325"/>
                  </a:lnTo>
                  <a:lnTo>
                    <a:pt x="217170" y="153987"/>
                  </a:lnTo>
                  <a:lnTo>
                    <a:pt x="210058" y="152400"/>
                  </a:lnTo>
                  <a:lnTo>
                    <a:pt x="203835" y="152400"/>
                  </a:lnTo>
                  <a:lnTo>
                    <a:pt x="198755" y="154559"/>
                  </a:lnTo>
                  <a:lnTo>
                    <a:pt x="195707" y="159943"/>
                  </a:lnTo>
                  <a:lnTo>
                    <a:pt x="192532" y="165341"/>
                  </a:lnTo>
                  <a:lnTo>
                    <a:pt x="190500" y="171805"/>
                  </a:lnTo>
                  <a:lnTo>
                    <a:pt x="190500" y="181508"/>
                  </a:lnTo>
                  <a:lnTo>
                    <a:pt x="191655" y="193636"/>
                  </a:lnTo>
                  <a:lnTo>
                    <a:pt x="195148" y="202412"/>
                  </a:lnTo>
                  <a:lnTo>
                    <a:pt x="200939" y="207759"/>
                  </a:lnTo>
                  <a:lnTo>
                    <a:pt x="209042" y="209550"/>
                  </a:lnTo>
                  <a:lnTo>
                    <a:pt x="215265" y="209550"/>
                  </a:lnTo>
                  <a:lnTo>
                    <a:pt x="220345" y="207391"/>
                  </a:lnTo>
                  <a:lnTo>
                    <a:pt x="223393" y="202006"/>
                  </a:lnTo>
                  <a:lnTo>
                    <a:pt x="224663" y="199847"/>
                  </a:lnTo>
                  <a:lnTo>
                    <a:pt x="226568" y="196608"/>
                  </a:lnTo>
                  <a:lnTo>
                    <a:pt x="228600" y="190144"/>
                  </a:lnTo>
                  <a:lnTo>
                    <a:pt x="228600" y="180441"/>
                  </a:lnTo>
                  <a:close/>
                </a:path>
                <a:path w="228600" h="209550">
                  <a:moveTo>
                    <a:pt x="228600" y="104241"/>
                  </a:moveTo>
                  <a:lnTo>
                    <a:pt x="217297" y="77825"/>
                  </a:lnTo>
                  <a:lnTo>
                    <a:pt x="217297" y="118249"/>
                  </a:lnTo>
                  <a:lnTo>
                    <a:pt x="214122" y="123647"/>
                  </a:lnTo>
                  <a:lnTo>
                    <a:pt x="204978" y="123647"/>
                  </a:lnTo>
                  <a:lnTo>
                    <a:pt x="201803" y="118249"/>
                  </a:lnTo>
                  <a:lnTo>
                    <a:pt x="201917" y="92125"/>
                  </a:lnTo>
                  <a:lnTo>
                    <a:pt x="204978" y="85902"/>
                  </a:lnTo>
                  <a:lnTo>
                    <a:pt x="214122" y="85902"/>
                  </a:lnTo>
                  <a:lnTo>
                    <a:pt x="217170" y="92125"/>
                  </a:lnTo>
                  <a:lnTo>
                    <a:pt x="217297" y="118249"/>
                  </a:lnTo>
                  <a:lnTo>
                    <a:pt x="217297" y="77825"/>
                  </a:lnTo>
                  <a:lnTo>
                    <a:pt x="210058" y="76200"/>
                  </a:lnTo>
                  <a:lnTo>
                    <a:pt x="203835" y="76200"/>
                  </a:lnTo>
                  <a:lnTo>
                    <a:pt x="198755" y="79438"/>
                  </a:lnTo>
                  <a:lnTo>
                    <a:pt x="195707" y="83743"/>
                  </a:lnTo>
                  <a:lnTo>
                    <a:pt x="192532" y="89141"/>
                  </a:lnTo>
                  <a:lnTo>
                    <a:pt x="190500" y="96685"/>
                  </a:lnTo>
                  <a:lnTo>
                    <a:pt x="190500" y="105308"/>
                  </a:lnTo>
                  <a:lnTo>
                    <a:pt x="191655" y="117894"/>
                  </a:lnTo>
                  <a:lnTo>
                    <a:pt x="195148" y="126619"/>
                  </a:lnTo>
                  <a:lnTo>
                    <a:pt x="200939" y="131711"/>
                  </a:lnTo>
                  <a:lnTo>
                    <a:pt x="209042" y="133350"/>
                  </a:lnTo>
                  <a:lnTo>
                    <a:pt x="215265" y="133350"/>
                  </a:lnTo>
                  <a:lnTo>
                    <a:pt x="220345" y="131191"/>
                  </a:lnTo>
                  <a:lnTo>
                    <a:pt x="223393" y="125806"/>
                  </a:lnTo>
                  <a:lnTo>
                    <a:pt x="224980" y="123647"/>
                  </a:lnTo>
                  <a:lnTo>
                    <a:pt x="226568" y="121488"/>
                  </a:lnTo>
                  <a:lnTo>
                    <a:pt x="228600" y="113944"/>
                  </a:lnTo>
                  <a:lnTo>
                    <a:pt x="228600" y="104241"/>
                  </a:lnTo>
                  <a:close/>
                </a:path>
                <a:path w="228600" h="209550">
                  <a:moveTo>
                    <a:pt x="228600" y="0"/>
                  </a:moveTo>
                  <a:lnTo>
                    <a:pt x="219456" y="0"/>
                  </a:lnTo>
                  <a:lnTo>
                    <a:pt x="216916" y="1828"/>
                  </a:lnTo>
                  <a:lnTo>
                    <a:pt x="214376" y="2743"/>
                  </a:lnTo>
                  <a:lnTo>
                    <a:pt x="210439" y="4584"/>
                  </a:lnTo>
                  <a:lnTo>
                    <a:pt x="207772" y="5499"/>
                  </a:lnTo>
                  <a:lnTo>
                    <a:pt x="200025" y="7327"/>
                  </a:lnTo>
                  <a:lnTo>
                    <a:pt x="200025" y="15570"/>
                  </a:lnTo>
                  <a:lnTo>
                    <a:pt x="203962" y="15570"/>
                  </a:lnTo>
                  <a:lnTo>
                    <a:pt x="205232" y="14655"/>
                  </a:lnTo>
                  <a:lnTo>
                    <a:pt x="207772" y="14655"/>
                  </a:lnTo>
                  <a:lnTo>
                    <a:pt x="209169" y="13741"/>
                  </a:lnTo>
                  <a:lnTo>
                    <a:pt x="210439" y="13741"/>
                  </a:lnTo>
                  <a:lnTo>
                    <a:pt x="211709" y="12827"/>
                  </a:lnTo>
                  <a:lnTo>
                    <a:pt x="212979" y="12827"/>
                  </a:lnTo>
                  <a:lnTo>
                    <a:pt x="212979" y="11912"/>
                  </a:lnTo>
                  <a:lnTo>
                    <a:pt x="214376" y="11912"/>
                  </a:lnTo>
                  <a:lnTo>
                    <a:pt x="214376" y="47625"/>
                  </a:lnTo>
                  <a:lnTo>
                    <a:pt x="228600" y="47625"/>
                  </a:lnTo>
                  <a:lnTo>
                    <a:pt x="228600" y="11912"/>
                  </a:lnTo>
                  <a:lnTo>
                    <a:pt x="228600" y="0"/>
                  </a:lnTo>
                  <a:close/>
                </a:path>
              </a:pathLst>
            </a:custGeom>
            <a:solidFill>
              <a:srgbClr val="FFFFFF"/>
            </a:solidFill>
          </p:spPr>
          <p:txBody>
            <a:bodyPr wrap="square" lIns="0" tIns="0" rIns="0" bIns="0" rtlCol="0"/>
            <a:lstStyle/>
            <a:p>
              <a:endParaRPr/>
            </a:p>
          </p:txBody>
        </p:sp>
        <p:sp>
          <p:nvSpPr>
            <p:cNvPr id="78" name="object 78"/>
            <p:cNvSpPr/>
            <p:nvPr/>
          </p:nvSpPr>
          <p:spPr>
            <a:xfrm>
              <a:off x="2686050" y="6162675"/>
              <a:ext cx="333375" cy="333375"/>
            </a:xfrm>
            <a:custGeom>
              <a:avLst/>
              <a:gdLst/>
              <a:ahLst/>
              <a:cxnLst/>
              <a:rect l="l" t="t" r="r" b="b"/>
              <a:pathLst>
                <a:path w="333375" h="333375">
                  <a:moveTo>
                    <a:pt x="333375" y="0"/>
                  </a:moveTo>
                  <a:lnTo>
                    <a:pt x="0" y="0"/>
                  </a:lnTo>
                  <a:lnTo>
                    <a:pt x="0" y="333375"/>
                  </a:lnTo>
                  <a:lnTo>
                    <a:pt x="333375" y="333375"/>
                  </a:lnTo>
                  <a:lnTo>
                    <a:pt x="333375" y="0"/>
                  </a:lnTo>
                  <a:close/>
                </a:path>
              </a:pathLst>
            </a:custGeom>
            <a:solidFill>
              <a:srgbClr val="001F5F"/>
            </a:solidFill>
          </p:spPr>
          <p:txBody>
            <a:bodyPr wrap="square" lIns="0" tIns="0" rIns="0" bIns="0" rtlCol="0"/>
            <a:lstStyle/>
            <a:p>
              <a:endParaRPr/>
            </a:p>
          </p:txBody>
        </p:sp>
        <p:sp>
          <p:nvSpPr>
            <p:cNvPr id="79" name="object 79"/>
            <p:cNvSpPr/>
            <p:nvPr/>
          </p:nvSpPr>
          <p:spPr>
            <a:xfrm>
              <a:off x="2743200" y="6219825"/>
              <a:ext cx="219075" cy="219075"/>
            </a:xfrm>
            <a:custGeom>
              <a:avLst/>
              <a:gdLst/>
              <a:ahLst/>
              <a:cxnLst/>
              <a:rect l="l" t="t" r="r" b="b"/>
              <a:pathLst>
                <a:path w="219075" h="219075">
                  <a:moveTo>
                    <a:pt x="38100" y="189966"/>
                  </a:moveTo>
                  <a:lnTo>
                    <a:pt x="25692" y="163296"/>
                  </a:lnTo>
                  <a:lnTo>
                    <a:pt x="25692" y="177850"/>
                  </a:lnTo>
                  <a:lnTo>
                    <a:pt x="25692" y="203161"/>
                  </a:lnTo>
                  <a:lnTo>
                    <a:pt x="23622" y="209372"/>
                  </a:lnTo>
                  <a:lnTo>
                    <a:pt x="14478" y="209372"/>
                  </a:lnTo>
                  <a:lnTo>
                    <a:pt x="11303" y="203974"/>
                  </a:lnTo>
                  <a:lnTo>
                    <a:pt x="11417" y="177850"/>
                  </a:lnTo>
                  <a:lnTo>
                    <a:pt x="14478" y="171627"/>
                  </a:lnTo>
                  <a:lnTo>
                    <a:pt x="23622" y="171627"/>
                  </a:lnTo>
                  <a:lnTo>
                    <a:pt x="25692" y="177850"/>
                  </a:lnTo>
                  <a:lnTo>
                    <a:pt x="25692" y="163296"/>
                  </a:lnTo>
                  <a:lnTo>
                    <a:pt x="19558" y="161925"/>
                  </a:lnTo>
                  <a:lnTo>
                    <a:pt x="13335" y="161925"/>
                  </a:lnTo>
                  <a:lnTo>
                    <a:pt x="8255" y="164084"/>
                  </a:lnTo>
                  <a:lnTo>
                    <a:pt x="5207" y="169468"/>
                  </a:lnTo>
                  <a:lnTo>
                    <a:pt x="2032" y="174866"/>
                  </a:lnTo>
                  <a:lnTo>
                    <a:pt x="0" y="181330"/>
                  </a:lnTo>
                  <a:lnTo>
                    <a:pt x="0" y="191033"/>
                  </a:lnTo>
                  <a:lnTo>
                    <a:pt x="1155" y="203161"/>
                  </a:lnTo>
                  <a:lnTo>
                    <a:pt x="4648" y="211937"/>
                  </a:lnTo>
                  <a:lnTo>
                    <a:pt x="10439" y="217284"/>
                  </a:lnTo>
                  <a:lnTo>
                    <a:pt x="18542" y="219075"/>
                  </a:lnTo>
                  <a:lnTo>
                    <a:pt x="24765" y="219075"/>
                  </a:lnTo>
                  <a:lnTo>
                    <a:pt x="29845" y="216916"/>
                  </a:lnTo>
                  <a:lnTo>
                    <a:pt x="32893" y="211531"/>
                  </a:lnTo>
                  <a:lnTo>
                    <a:pt x="34163" y="209372"/>
                  </a:lnTo>
                  <a:lnTo>
                    <a:pt x="36068" y="206133"/>
                  </a:lnTo>
                  <a:lnTo>
                    <a:pt x="38100" y="199669"/>
                  </a:lnTo>
                  <a:lnTo>
                    <a:pt x="38100" y="189966"/>
                  </a:lnTo>
                  <a:close/>
                </a:path>
                <a:path w="219075" h="219075">
                  <a:moveTo>
                    <a:pt x="38100" y="0"/>
                  </a:moveTo>
                  <a:lnTo>
                    <a:pt x="28956" y="0"/>
                  </a:lnTo>
                  <a:lnTo>
                    <a:pt x="26416" y="2197"/>
                  </a:lnTo>
                  <a:lnTo>
                    <a:pt x="23876" y="3302"/>
                  </a:lnTo>
                  <a:lnTo>
                    <a:pt x="19939" y="5499"/>
                  </a:lnTo>
                  <a:lnTo>
                    <a:pt x="17272" y="6591"/>
                  </a:lnTo>
                  <a:lnTo>
                    <a:pt x="13462" y="7696"/>
                  </a:lnTo>
                  <a:lnTo>
                    <a:pt x="9525" y="8788"/>
                  </a:lnTo>
                  <a:lnTo>
                    <a:pt x="9525" y="18681"/>
                  </a:lnTo>
                  <a:lnTo>
                    <a:pt x="13462" y="18681"/>
                  </a:lnTo>
                  <a:lnTo>
                    <a:pt x="14732" y="17589"/>
                  </a:lnTo>
                  <a:lnTo>
                    <a:pt x="17272" y="17589"/>
                  </a:lnTo>
                  <a:lnTo>
                    <a:pt x="18669" y="16484"/>
                  </a:lnTo>
                  <a:lnTo>
                    <a:pt x="19939" y="16484"/>
                  </a:lnTo>
                  <a:lnTo>
                    <a:pt x="21209" y="15392"/>
                  </a:lnTo>
                  <a:lnTo>
                    <a:pt x="22479" y="15392"/>
                  </a:lnTo>
                  <a:lnTo>
                    <a:pt x="22479" y="14287"/>
                  </a:lnTo>
                  <a:lnTo>
                    <a:pt x="23876" y="14287"/>
                  </a:lnTo>
                  <a:lnTo>
                    <a:pt x="23876" y="57150"/>
                  </a:lnTo>
                  <a:lnTo>
                    <a:pt x="38100" y="57150"/>
                  </a:lnTo>
                  <a:lnTo>
                    <a:pt x="38100" y="14287"/>
                  </a:lnTo>
                  <a:lnTo>
                    <a:pt x="38100" y="0"/>
                  </a:lnTo>
                  <a:close/>
                </a:path>
                <a:path w="219075" h="219075">
                  <a:moveTo>
                    <a:pt x="47625" y="109093"/>
                  </a:moveTo>
                  <a:lnTo>
                    <a:pt x="46456" y="98996"/>
                  </a:lnTo>
                  <a:lnTo>
                    <a:pt x="43980" y="93814"/>
                  </a:lnTo>
                  <a:lnTo>
                    <a:pt x="42964" y="91681"/>
                  </a:lnTo>
                  <a:lnTo>
                    <a:pt x="37172" y="87236"/>
                  </a:lnTo>
                  <a:lnTo>
                    <a:pt x="35306" y="86893"/>
                  </a:lnTo>
                  <a:lnTo>
                    <a:pt x="35306" y="120764"/>
                  </a:lnTo>
                  <a:lnTo>
                    <a:pt x="33147" y="125260"/>
                  </a:lnTo>
                  <a:lnTo>
                    <a:pt x="24003" y="125260"/>
                  </a:lnTo>
                  <a:lnTo>
                    <a:pt x="20828" y="120764"/>
                  </a:lnTo>
                  <a:lnTo>
                    <a:pt x="20942" y="98996"/>
                  </a:lnTo>
                  <a:lnTo>
                    <a:pt x="24003" y="93814"/>
                  </a:lnTo>
                  <a:lnTo>
                    <a:pt x="33147" y="93814"/>
                  </a:lnTo>
                  <a:lnTo>
                    <a:pt x="35217" y="98996"/>
                  </a:lnTo>
                  <a:lnTo>
                    <a:pt x="35306" y="120764"/>
                  </a:lnTo>
                  <a:lnTo>
                    <a:pt x="35306" y="86893"/>
                  </a:lnTo>
                  <a:lnTo>
                    <a:pt x="29083" y="85725"/>
                  </a:lnTo>
                  <a:lnTo>
                    <a:pt x="22860" y="85725"/>
                  </a:lnTo>
                  <a:lnTo>
                    <a:pt x="17780" y="88417"/>
                  </a:lnTo>
                  <a:lnTo>
                    <a:pt x="14732" y="92011"/>
                  </a:lnTo>
                  <a:lnTo>
                    <a:pt x="11557" y="96507"/>
                  </a:lnTo>
                  <a:lnTo>
                    <a:pt x="9525" y="102793"/>
                  </a:lnTo>
                  <a:lnTo>
                    <a:pt x="9525" y="109982"/>
                  </a:lnTo>
                  <a:lnTo>
                    <a:pt x="10680" y="120459"/>
                  </a:lnTo>
                  <a:lnTo>
                    <a:pt x="14173" y="127736"/>
                  </a:lnTo>
                  <a:lnTo>
                    <a:pt x="19964" y="131978"/>
                  </a:lnTo>
                  <a:lnTo>
                    <a:pt x="28067" y="133350"/>
                  </a:lnTo>
                  <a:lnTo>
                    <a:pt x="34290" y="133350"/>
                  </a:lnTo>
                  <a:lnTo>
                    <a:pt x="39370" y="131546"/>
                  </a:lnTo>
                  <a:lnTo>
                    <a:pt x="42418" y="127063"/>
                  </a:lnTo>
                  <a:lnTo>
                    <a:pt x="44005" y="125260"/>
                  </a:lnTo>
                  <a:lnTo>
                    <a:pt x="45593" y="123469"/>
                  </a:lnTo>
                  <a:lnTo>
                    <a:pt x="47625" y="117170"/>
                  </a:lnTo>
                  <a:lnTo>
                    <a:pt x="47625" y="109093"/>
                  </a:lnTo>
                  <a:close/>
                </a:path>
                <a:path w="219075" h="219075">
                  <a:moveTo>
                    <a:pt x="76200" y="85725"/>
                  </a:moveTo>
                  <a:lnTo>
                    <a:pt x="67056" y="85725"/>
                  </a:lnTo>
                  <a:lnTo>
                    <a:pt x="64516" y="87553"/>
                  </a:lnTo>
                  <a:lnTo>
                    <a:pt x="61976" y="88468"/>
                  </a:lnTo>
                  <a:lnTo>
                    <a:pt x="58039" y="89382"/>
                  </a:lnTo>
                  <a:lnTo>
                    <a:pt x="55372" y="91224"/>
                  </a:lnTo>
                  <a:lnTo>
                    <a:pt x="47625" y="93052"/>
                  </a:lnTo>
                  <a:lnTo>
                    <a:pt x="47625" y="101295"/>
                  </a:lnTo>
                  <a:lnTo>
                    <a:pt x="51562" y="101295"/>
                  </a:lnTo>
                  <a:lnTo>
                    <a:pt x="52832" y="100380"/>
                  </a:lnTo>
                  <a:lnTo>
                    <a:pt x="55372" y="100380"/>
                  </a:lnTo>
                  <a:lnTo>
                    <a:pt x="56769" y="99466"/>
                  </a:lnTo>
                  <a:lnTo>
                    <a:pt x="58039" y="99466"/>
                  </a:lnTo>
                  <a:lnTo>
                    <a:pt x="59309" y="98552"/>
                  </a:lnTo>
                  <a:lnTo>
                    <a:pt x="60579" y="98552"/>
                  </a:lnTo>
                  <a:lnTo>
                    <a:pt x="60579" y="97637"/>
                  </a:lnTo>
                  <a:lnTo>
                    <a:pt x="61976" y="97637"/>
                  </a:lnTo>
                  <a:lnTo>
                    <a:pt x="61976" y="133350"/>
                  </a:lnTo>
                  <a:lnTo>
                    <a:pt x="76200" y="133350"/>
                  </a:lnTo>
                  <a:lnTo>
                    <a:pt x="76200" y="97637"/>
                  </a:lnTo>
                  <a:lnTo>
                    <a:pt x="76200" y="85725"/>
                  </a:lnTo>
                  <a:close/>
                </a:path>
                <a:path w="219075" h="219075">
                  <a:moveTo>
                    <a:pt x="85725" y="189966"/>
                  </a:moveTo>
                  <a:lnTo>
                    <a:pt x="73317" y="163296"/>
                  </a:lnTo>
                  <a:lnTo>
                    <a:pt x="73317" y="177850"/>
                  </a:lnTo>
                  <a:lnTo>
                    <a:pt x="73317" y="203161"/>
                  </a:lnTo>
                  <a:lnTo>
                    <a:pt x="71247" y="209372"/>
                  </a:lnTo>
                  <a:lnTo>
                    <a:pt x="62103" y="209372"/>
                  </a:lnTo>
                  <a:lnTo>
                    <a:pt x="58928" y="203974"/>
                  </a:lnTo>
                  <a:lnTo>
                    <a:pt x="59042" y="177850"/>
                  </a:lnTo>
                  <a:lnTo>
                    <a:pt x="62103" y="171627"/>
                  </a:lnTo>
                  <a:lnTo>
                    <a:pt x="71247" y="171627"/>
                  </a:lnTo>
                  <a:lnTo>
                    <a:pt x="73317" y="177850"/>
                  </a:lnTo>
                  <a:lnTo>
                    <a:pt x="73317" y="163296"/>
                  </a:lnTo>
                  <a:lnTo>
                    <a:pt x="67183" y="161925"/>
                  </a:lnTo>
                  <a:lnTo>
                    <a:pt x="60960" y="161925"/>
                  </a:lnTo>
                  <a:lnTo>
                    <a:pt x="55880" y="164084"/>
                  </a:lnTo>
                  <a:lnTo>
                    <a:pt x="52832" y="169468"/>
                  </a:lnTo>
                  <a:lnTo>
                    <a:pt x="49657" y="174866"/>
                  </a:lnTo>
                  <a:lnTo>
                    <a:pt x="47625" y="181330"/>
                  </a:lnTo>
                  <a:lnTo>
                    <a:pt x="47625" y="191033"/>
                  </a:lnTo>
                  <a:lnTo>
                    <a:pt x="48780" y="203161"/>
                  </a:lnTo>
                  <a:lnTo>
                    <a:pt x="52273" y="211937"/>
                  </a:lnTo>
                  <a:lnTo>
                    <a:pt x="58064" y="217284"/>
                  </a:lnTo>
                  <a:lnTo>
                    <a:pt x="66167" y="219075"/>
                  </a:lnTo>
                  <a:lnTo>
                    <a:pt x="72390" y="219075"/>
                  </a:lnTo>
                  <a:lnTo>
                    <a:pt x="77470" y="216916"/>
                  </a:lnTo>
                  <a:lnTo>
                    <a:pt x="80518" y="211531"/>
                  </a:lnTo>
                  <a:lnTo>
                    <a:pt x="81788" y="209372"/>
                  </a:lnTo>
                  <a:lnTo>
                    <a:pt x="83693" y="206133"/>
                  </a:lnTo>
                  <a:lnTo>
                    <a:pt x="85725" y="199669"/>
                  </a:lnTo>
                  <a:lnTo>
                    <a:pt x="85725" y="189966"/>
                  </a:lnTo>
                  <a:close/>
                </a:path>
                <a:path w="219075" h="219075">
                  <a:moveTo>
                    <a:pt x="95250" y="33337"/>
                  </a:moveTo>
                  <a:lnTo>
                    <a:pt x="82931" y="10617"/>
                  </a:lnTo>
                  <a:lnTo>
                    <a:pt x="82931" y="22352"/>
                  </a:lnTo>
                  <a:lnTo>
                    <a:pt x="82892" y="44399"/>
                  </a:lnTo>
                  <a:lnTo>
                    <a:pt x="80772" y="49822"/>
                  </a:lnTo>
                  <a:lnTo>
                    <a:pt x="71628" y="49822"/>
                  </a:lnTo>
                  <a:lnTo>
                    <a:pt x="68491" y="44399"/>
                  </a:lnTo>
                  <a:lnTo>
                    <a:pt x="68453" y="22352"/>
                  </a:lnTo>
                  <a:lnTo>
                    <a:pt x="71628" y="16852"/>
                  </a:lnTo>
                  <a:lnTo>
                    <a:pt x="80772" y="16852"/>
                  </a:lnTo>
                  <a:lnTo>
                    <a:pt x="82931" y="22352"/>
                  </a:lnTo>
                  <a:lnTo>
                    <a:pt x="82931" y="10617"/>
                  </a:lnTo>
                  <a:lnTo>
                    <a:pt x="76708" y="9525"/>
                  </a:lnTo>
                  <a:lnTo>
                    <a:pt x="70485" y="9525"/>
                  </a:lnTo>
                  <a:lnTo>
                    <a:pt x="65405" y="11353"/>
                  </a:lnTo>
                  <a:lnTo>
                    <a:pt x="62357" y="15024"/>
                  </a:lnTo>
                  <a:lnTo>
                    <a:pt x="59182" y="19596"/>
                  </a:lnTo>
                  <a:lnTo>
                    <a:pt x="57150" y="26009"/>
                  </a:lnTo>
                  <a:lnTo>
                    <a:pt x="57150" y="34251"/>
                  </a:lnTo>
                  <a:lnTo>
                    <a:pt x="58305" y="44399"/>
                  </a:lnTo>
                  <a:lnTo>
                    <a:pt x="61798" y="51549"/>
                  </a:lnTo>
                  <a:lnTo>
                    <a:pt x="67589" y="55765"/>
                  </a:lnTo>
                  <a:lnTo>
                    <a:pt x="75692" y="57150"/>
                  </a:lnTo>
                  <a:lnTo>
                    <a:pt x="81915" y="57150"/>
                  </a:lnTo>
                  <a:lnTo>
                    <a:pt x="86995" y="55321"/>
                  </a:lnTo>
                  <a:lnTo>
                    <a:pt x="90043" y="50736"/>
                  </a:lnTo>
                  <a:lnTo>
                    <a:pt x="90830" y="49822"/>
                  </a:lnTo>
                  <a:lnTo>
                    <a:pt x="93218" y="47078"/>
                  </a:lnTo>
                  <a:lnTo>
                    <a:pt x="95250" y="40665"/>
                  </a:lnTo>
                  <a:lnTo>
                    <a:pt x="95250" y="33337"/>
                  </a:lnTo>
                  <a:close/>
                </a:path>
                <a:path w="219075" h="219075">
                  <a:moveTo>
                    <a:pt x="114300" y="161925"/>
                  </a:moveTo>
                  <a:lnTo>
                    <a:pt x="108204" y="161925"/>
                  </a:lnTo>
                  <a:lnTo>
                    <a:pt x="106553" y="162839"/>
                  </a:lnTo>
                  <a:lnTo>
                    <a:pt x="104775" y="164668"/>
                  </a:lnTo>
                  <a:lnTo>
                    <a:pt x="102235" y="165582"/>
                  </a:lnTo>
                  <a:lnTo>
                    <a:pt x="100457" y="167424"/>
                  </a:lnTo>
                  <a:lnTo>
                    <a:pt x="97790" y="168338"/>
                  </a:lnTo>
                  <a:lnTo>
                    <a:pt x="95250" y="168338"/>
                  </a:lnTo>
                  <a:lnTo>
                    <a:pt x="95250" y="177495"/>
                  </a:lnTo>
                  <a:lnTo>
                    <a:pt x="97028" y="177495"/>
                  </a:lnTo>
                  <a:lnTo>
                    <a:pt x="97790" y="176580"/>
                  </a:lnTo>
                  <a:lnTo>
                    <a:pt x="99568" y="176580"/>
                  </a:lnTo>
                  <a:lnTo>
                    <a:pt x="100457" y="175666"/>
                  </a:lnTo>
                  <a:lnTo>
                    <a:pt x="102235" y="175666"/>
                  </a:lnTo>
                  <a:lnTo>
                    <a:pt x="102997" y="174752"/>
                  </a:lnTo>
                  <a:lnTo>
                    <a:pt x="103886" y="173837"/>
                  </a:lnTo>
                  <a:lnTo>
                    <a:pt x="104775" y="173837"/>
                  </a:lnTo>
                  <a:lnTo>
                    <a:pt x="104775" y="209550"/>
                  </a:lnTo>
                  <a:lnTo>
                    <a:pt x="114300" y="209550"/>
                  </a:lnTo>
                  <a:lnTo>
                    <a:pt x="114300" y="173837"/>
                  </a:lnTo>
                  <a:lnTo>
                    <a:pt x="114300" y="161925"/>
                  </a:lnTo>
                  <a:close/>
                </a:path>
                <a:path w="219075" h="219075">
                  <a:moveTo>
                    <a:pt x="133350" y="109093"/>
                  </a:moveTo>
                  <a:lnTo>
                    <a:pt x="117856" y="86868"/>
                  </a:lnTo>
                  <a:lnTo>
                    <a:pt x="117856" y="120764"/>
                  </a:lnTo>
                  <a:lnTo>
                    <a:pt x="115316" y="125260"/>
                  </a:lnTo>
                  <a:lnTo>
                    <a:pt x="103759" y="125260"/>
                  </a:lnTo>
                  <a:lnTo>
                    <a:pt x="99822" y="120764"/>
                  </a:lnTo>
                  <a:lnTo>
                    <a:pt x="99822" y="99199"/>
                  </a:lnTo>
                  <a:lnTo>
                    <a:pt x="103759" y="93814"/>
                  </a:lnTo>
                  <a:lnTo>
                    <a:pt x="115316" y="93814"/>
                  </a:lnTo>
                  <a:lnTo>
                    <a:pt x="117754" y="98996"/>
                  </a:lnTo>
                  <a:lnTo>
                    <a:pt x="117856" y="120764"/>
                  </a:lnTo>
                  <a:lnTo>
                    <a:pt x="117856" y="86868"/>
                  </a:lnTo>
                  <a:lnTo>
                    <a:pt x="110236" y="85725"/>
                  </a:lnTo>
                  <a:lnTo>
                    <a:pt x="102489" y="85725"/>
                  </a:lnTo>
                  <a:lnTo>
                    <a:pt x="96012" y="88417"/>
                  </a:lnTo>
                  <a:lnTo>
                    <a:pt x="92202" y="92011"/>
                  </a:lnTo>
                  <a:lnTo>
                    <a:pt x="86995" y="96507"/>
                  </a:lnTo>
                  <a:lnTo>
                    <a:pt x="85725" y="102793"/>
                  </a:lnTo>
                  <a:lnTo>
                    <a:pt x="85725" y="109982"/>
                  </a:lnTo>
                  <a:lnTo>
                    <a:pt x="87172" y="120459"/>
                  </a:lnTo>
                  <a:lnTo>
                    <a:pt x="91516" y="127736"/>
                  </a:lnTo>
                  <a:lnTo>
                    <a:pt x="98742" y="131978"/>
                  </a:lnTo>
                  <a:lnTo>
                    <a:pt x="108839" y="133350"/>
                  </a:lnTo>
                  <a:lnTo>
                    <a:pt x="116586" y="133350"/>
                  </a:lnTo>
                  <a:lnTo>
                    <a:pt x="123063" y="131546"/>
                  </a:lnTo>
                  <a:lnTo>
                    <a:pt x="126873" y="127063"/>
                  </a:lnTo>
                  <a:lnTo>
                    <a:pt x="128841" y="125260"/>
                  </a:lnTo>
                  <a:lnTo>
                    <a:pt x="130810" y="123469"/>
                  </a:lnTo>
                  <a:lnTo>
                    <a:pt x="133350" y="117170"/>
                  </a:lnTo>
                  <a:lnTo>
                    <a:pt x="133350" y="109093"/>
                  </a:lnTo>
                  <a:close/>
                </a:path>
                <a:path w="219075" h="219075">
                  <a:moveTo>
                    <a:pt x="133350" y="0"/>
                  </a:moveTo>
                  <a:lnTo>
                    <a:pt x="124206" y="0"/>
                  </a:lnTo>
                  <a:lnTo>
                    <a:pt x="121666" y="2197"/>
                  </a:lnTo>
                  <a:lnTo>
                    <a:pt x="119126" y="3302"/>
                  </a:lnTo>
                  <a:lnTo>
                    <a:pt x="115189" y="5499"/>
                  </a:lnTo>
                  <a:lnTo>
                    <a:pt x="112522" y="6591"/>
                  </a:lnTo>
                  <a:lnTo>
                    <a:pt x="108712" y="7696"/>
                  </a:lnTo>
                  <a:lnTo>
                    <a:pt x="104775" y="8788"/>
                  </a:lnTo>
                  <a:lnTo>
                    <a:pt x="104775" y="18681"/>
                  </a:lnTo>
                  <a:lnTo>
                    <a:pt x="108712" y="18681"/>
                  </a:lnTo>
                  <a:lnTo>
                    <a:pt x="109982" y="17589"/>
                  </a:lnTo>
                  <a:lnTo>
                    <a:pt x="112522" y="17589"/>
                  </a:lnTo>
                  <a:lnTo>
                    <a:pt x="113919" y="16484"/>
                  </a:lnTo>
                  <a:lnTo>
                    <a:pt x="115189" y="16484"/>
                  </a:lnTo>
                  <a:lnTo>
                    <a:pt x="117729" y="14287"/>
                  </a:lnTo>
                  <a:lnTo>
                    <a:pt x="119126" y="14287"/>
                  </a:lnTo>
                  <a:lnTo>
                    <a:pt x="119126" y="57150"/>
                  </a:lnTo>
                  <a:lnTo>
                    <a:pt x="133350" y="57150"/>
                  </a:lnTo>
                  <a:lnTo>
                    <a:pt x="133350" y="14287"/>
                  </a:lnTo>
                  <a:lnTo>
                    <a:pt x="133350" y="0"/>
                  </a:lnTo>
                  <a:close/>
                </a:path>
                <a:path w="219075" h="219075">
                  <a:moveTo>
                    <a:pt x="161925" y="85725"/>
                  </a:moveTo>
                  <a:lnTo>
                    <a:pt x="155829" y="85725"/>
                  </a:lnTo>
                  <a:lnTo>
                    <a:pt x="154178" y="87553"/>
                  </a:lnTo>
                  <a:lnTo>
                    <a:pt x="152400" y="88468"/>
                  </a:lnTo>
                  <a:lnTo>
                    <a:pt x="149860" y="89382"/>
                  </a:lnTo>
                  <a:lnTo>
                    <a:pt x="148082" y="91224"/>
                  </a:lnTo>
                  <a:lnTo>
                    <a:pt x="145415" y="92138"/>
                  </a:lnTo>
                  <a:lnTo>
                    <a:pt x="142875" y="93052"/>
                  </a:lnTo>
                  <a:lnTo>
                    <a:pt x="142875" y="101295"/>
                  </a:lnTo>
                  <a:lnTo>
                    <a:pt x="145415" y="101295"/>
                  </a:lnTo>
                  <a:lnTo>
                    <a:pt x="146304" y="100380"/>
                  </a:lnTo>
                  <a:lnTo>
                    <a:pt x="148082" y="100380"/>
                  </a:lnTo>
                  <a:lnTo>
                    <a:pt x="148971" y="99466"/>
                  </a:lnTo>
                  <a:lnTo>
                    <a:pt x="149860" y="99466"/>
                  </a:lnTo>
                  <a:lnTo>
                    <a:pt x="150622" y="98552"/>
                  </a:lnTo>
                  <a:lnTo>
                    <a:pt x="151511" y="98552"/>
                  </a:lnTo>
                  <a:lnTo>
                    <a:pt x="151511" y="97637"/>
                  </a:lnTo>
                  <a:lnTo>
                    <a:pt x="152400" y="97637"/>
                  </a:lnTo>
                  <a:lnTo>
                    <a:pt x="152400" y="133350"/>
                  </a:lnTo>
                  <a:lnTo>
                    <a:pt x="161925" y="133350"/>
                  </a:lnTo>
                  <a:lnTo>
                    <a:pt x="161925" y="97637"/>
                  </a:lnTo>
                  <a:lnTo>
                    <a:pt x="161925" y="85725"/>
                  </a:lnTo>
                  <a:close/>
                </a:path>
                <a:path w="219075" h="219075">
                  <a:moveTo>
                    <a:pt x="171450" y="189966"/>
                  </a:moveTo>
                  <a:lnTo>
                    <a:pt x="160020" y="163512"/>
                  </a:lnTo>
                  <a:lnTo>
                    <a:pt x="160020" y="177850"/>
                  </a:lnTo>
                  <a:lnTo>
                    <a:pt x="160020" y="203161"/>
                  </a:lnTo>
                  <a:lnTo>
                    <a:pt x="156972" y="209372"/>
                  </a:lnTo>
                  <a:lnTo>
                    <a:pt x="147828" y="209372"/>
                  </a:lnTo>
                  <a:lnTo>
                    <a:pt x="144653" y="203974"/>
                  </a:lnTo>
                  <a:lnTo>
                    <a:pt x="144767" y="177850"/>
                  </a:lnTo>
                  <a:lnTo>
                    <a:pt x="147828" y="171627"/>
                  </a:lnTo>
                  <a:lnTo>
                    <a:pt x="156972" y="171627"/>
                  </a:lnTo>
                  <a:lnTo>
                    <a:pt x="160020" y="177850"/>
                  </a:lnTo>
                  <a:lnTo>
                    <a:pt x="160020" y="163512"/>
                  </a:lnTo>
                  <a:lnTo>
                    <a:pt x="152908" y="161925"/>
                  </a:lnTo>
                  <a:lnTo>
                    <a:pt x="146685" y="161925"/>
                  </a:lnTo>
                  <a:lnTo>
                    <a:pt x="141605" y="164084"/>
                  </a:lnTo>
                  <a:lnTo>
                    <a:pt x="138557" y="169468"/>
                  </a:lnTo>
                  <a:lnTo>
                    <a:pt x="135382" y="174866"/>
                  </a:lnTo>
                  <a:lnTo>
                    <a:pt x="133350" y="181330"/>
                  </a:lnTo>
                  <a:lnTo>
                    <a:pt x="133350" y="191033"/>
                  </a:lnTo>
                  <a:lnTo>
                    <a:pt x="134505" y="203161"/>
                  </a:lnTo>
                  <a:lnTo>
                    <a:pt x="137998" y="211937"/>
                  </a:lnTo>
                  <a:lnTo>
                    <a:pt x="143789" y="217284"/>
                  </a:lnTo>
                  <a:lnTo>
                    <a:pt x="151892" y="219075"/>
                  </a:lnTo>
                  <a:lnTo>
                    <a:pt x="158115" y="219075"/>
                  </a:lnTo>
                  <a:lnTo>
                    <a:pt x="163195" y="216916"/>
                  </a:lnTo>
                  <a:lnTo>
                    <a:pt x="166243" y="211531"/>
                  </a:lnTo>
                  <a:lnTo>
                    <a:pt x="167513" y="209372"/>
                  </a:lnTo>
                  <a:lnTo>
                    <a:pt x="169418" y="206133"/>
                  </a:lnTo>
                  <a:lnTo>
                    <a:pt x="171450" y="199669"/>
                  </a:lnTo>
                  <a:lnTo>
                    <a:pt x="171450" y="189966"/>
                  </a:lnTo>
                  <a:close/>
                </a:path>
                <a:path w="219075" h="219075">
                  <a:moveTo>
                    <a:pt x="180975" y="33337"/>
                  </a:moveTo>
                  <a:lnTo>
                    <a:pt x="169672" y="10795"/>
                  </a:lnTo>
                  <a:lnTo>
                    <a:pt x="169672" y="22352"/>
                  </a:lnTo>
                  <a:lnTo>
                    <a:pt x="169621" y="44399"/>
                  </a:lnTo>
                  <a:lnTo>
                    <a:pt x="166497" y="49822"/>
                  </a:lnTo>
                  <a:lnTo>
                    <a:pt x="157353" y="49822"/>
                  </a:lnTo>
                  <a:lnTo>
                    <a:pt x="154216" y="44399"/>
                  </a:lnTo>
                  <a:lnTo>
                    <a:pt x="154178" y="22352"/>
                  </a:lnTo>
                  <a:lnTo>
                    <a:pt x="157353" y="16852"/>
                  </a:lnTo>
                  <a:lnTo>
                    <a:pt x="166497" y="16852"/>
                  </a:lnTo>
                  <a:lnTo>
                    <a:pt x="169672" y="22352"/>
                  </a:lnTo>
                  <a:lnTo>
                    <a:pt x="169672" y="10795"/>
                  </a:lnTo>
                  <a:lnTo>
                    <a:pt x="162433" y="9525"/>
                  </a:lnTo>
                  <a:lnTo>
                    <a:pt x="156210" y="9525"/>
                  </a:lnTo>
                  <a:lnTo>
                    <a:pt x="151130" y="11353"/>
                  </a:lnTo>
                  <a:lnTo>
                    <a:pt x="148082" y="15024"/>
                  </a:lnTo>
                  <a:lnTo>
                    <a:pt x="144907" y="19596"/>
                  </a:lnTo>
                  <a:lnTo>
                    <a:pt x="142875" y="26009"/>
                  </a:lnTo>
                  <a:lnTo>
                    <a:pt x="142875" y="34251"/>
                  </a:lnTo>
                  <a:lnTo>
                    <a:pt x="144030" y="44399"/>
                  </a:lnTo>
                  <a:lnTo>
                    <a:pt x="147523" y="51549"/>
                  </a:lnTo>
                  <a:lnTo>
                    <a:pt x="153314" y="55765"/>
                  </a:lnTo>
                  <a:lnTo>
                    <a:pt x="161417" y="57150"/>
                  </a:lnTo>
                  <a:lnTo>
                    <a:pt x="167640" y="57150"/>
                  </a:lnTo>
                  <a:lnTo>
                    <a:pt x="172720" y="55321"/>
                  </a:lnTo>
                  <a:lnTo>
                    <a:pt x="175768" y="50736"/>
                  </a:lnTo>
                  <a:lnTo>
                    <a:pt x="176555" y="49822"/>
                  </a:lnTo>
                  <a:lnTo>
                    <a:pt x="178943" y="47078"/>
                  </a:lnTo>
                  <a:lnTo>
                    <a:pt x="180975" y="40665"/>
                  </a:lnTo>
                  <a:lnTo>
                    <a:pt x="180975" y="33337"/>
                  </a:lnTo>
                  <a:close/>
                </a:path>
                <a:path w="219075" h="219075">
                  <a:moveTo>
                    <a:pt x="219075" y="189966"/>
                  </a:moveTo>
                  <a:lnTo>
                    <a:pt x="207645" y="163512"/>
                  </a:lnTo>
                  <a:lnTo>
                    <a:pt x="207645" y="177850"/>
                  </a:lnTo>
                  <a:lnTo>
                    <a:pt x="207645" y="203161"/>
                  </a:lnTo>
                  <a:lnTo>
                    <a:pt x="204597" y="209372"/>
                  </a:lnTo>
                  <a:lnTo>
                    <a:pt x="195453" y="209372"/>
                  </a:lnTo>
                  <a:lnTo>
                    <a:pt x="192278" y="203974"/>
                  </a:lnTo>
                  <a:lnTo>
                    <a:pt x="192392" y="177850"/>
                  </a:lnTo>
                  <a:lnTo>
                    <a:pt x="195453" y="171627"/>
                  </a:lnTo>
                  <a:lnTo>
                    <a:pt x="204597" y="171627"/>
                  </a:lnTo>
                  <a:lnTo>
                    <a:pt x="207645" y="177850"/>
                  </a:lnTo>
                  <a:lnTo>
                    <a:pt x="207645" y="163512"/>
                  </a:lnTo>
                  <a:lnTo>
                    <a:pt x="200533" y="161925"/>
                  </a:lnTo>
                  <a:lnTo>
                    <a:pt x="194310" y="161925"/>
                  </a:lnTo>
                  <a:lnTo>
                    <a:pt x="189230" y="164084"/>
                  </a:lnTo>
                  <a:lnTo>
                    <a:pt x="186182" y="169468"/>
                  </a:lnTo>
                  <a:lnTo>
                    <a:pt x="183007" y="174866"/>
                  </a:lnTo>
                  <a:lnTo>
                    <a:pt x="180975" y="181330"/>
                  </a:lnTo>
                  <a:lnTo>
                    <a:pt x="180975" y="191033"/>
                  </a:lnTo>
                  <a:lnTo>
                    <a:pt x="182130" y="203161"/>
                  </a:lnTo>
                  <a:lnTo>
                    <a:pt x="185623" y="211937"/>
                  </a:lnTo>
                  <a:lnTo>
                    <a:pt x="191414" y="217284"/>
                  </a:lnTo>
                  <a:lnTo>
                    <a:pt x="199517" y="219075"/>
                  </a:lnTo>
                  <a:lnTo>
                    <a:pt x="205740" y="219075"/>
                  </a:lnTo>
                  <a:lnTo>
                    <a:pt x="210820" y="216916"/>
                  </a:lnTo>
                  <a:lnTo>
                    <a:pt x="213868" y="211531"/>
                  </a:lnTo>
                  <a:lnTo>
                    <a:pt x="215138" y="209372"/>
                  </a:lnTo>
                  <a:lnTo>
                    <a:pt x="217043" y="206133"/>
                  </a:lnTo>
                  <a:lnTo>
                    <a:pt x="219075" y="199669"/>
                  </a:lnTo>
                  <a:lnTo>
                    <a:pt x="219075" y="189966"/>
                  </a:lnTo>
                  <a:close/>
                </a:path>
                <a:path w="219075" h="219075">
                  <a:moveTo>
                    <a:pt x="219075" y="109093"/>
                  </a:moveTo>
                  <a:lnTo>
                    <a:pt x="217906" y="98996"/>
                  </a:lnTo>
                  <a:lnTo>
                    <a:pt x="215430" y="93814"/>
                  </a:lnTo>
                  <a:lnTo>
                    <a:pt x="214414" y="91681"/>
                  </a:lnTo>
                  <a:lnTo>
                    <a:pt x="208622" y="87236"/>
                  </a:lnTo>
                  <a:lnTo>
                    <a:pt x="207772" y="87083"/>
                  </a:lnTo>
                  <a:lnTo>
                    <a:pt x="207772" y="120764"/>
                  </a:lnTo>
                  <a:lnTo>
                    <a:pt x="204597" y="125260"/>
                  </a:lnTo>
                  <a:lnTo>
                    <a:pt x="195453" y="125260"/>
                  </a:lnTo>
                  <a:lnTo>
                    <a:pt x="192278" y="120764"/>
                  </a:lnTo>
                  <a:lnTo>
                    <a:pt x="192392" y="98996"/>
                  </a:lnTo>
                  <a:lnTo>
                    <a:pt x="195453" y="93814"/>
                  </a:lnTo>
                  <a:lnTo>
                    <a:pt x="204597" y="93814"/>
                  </a:lnTo>
                  <a:lnTo>
                    <a:pt x="207645" y="98996"/>
                  </a:lnTo>
                  <a:lnTo>
                    <a:pt x="207772" y="120764"/>
                  </a:lnTo>
                  <a:lnTo>
                    <a:pt x="207772" y="87083"/>
                  </a:lnTo>
                  <a:lnTo>
                    <a:pt x="200533" y="85725"/>
                  </a:lnTo>
                  <a:lnTo>
                    <a:pt x="194310" y="85725"/>
                  </a:lnTo>
                  <a:lnTo>
                    <a:pt x="189230" y="88417"/>
                  </a:lnTo>
                  <a:lnTo>
                    <a:pt x="186182" y="92011"/>
                  </a:lnTo>
                  <a:lnTo>
                    <a:pt x="183007" y="96507"/>
                  </a:lnTo>
                  <a:lnTo>
                    <a:pt x="180975" y="102793"/>
                  </a:lnTo>
                  <a:lnTo>
                    <a:pt x="180975" y="109982"/>
                  </a:lnTo>
                  <a:lnTo>
                    <a:pt x="182130" y="120459"/>
                  </a:lnTo>
                  <a:lnTo>
                    <a:pt x="185623" y="127736"/>
                  </a:lnTo>
                  <a:lnTo>
                    <a:pt x="191414" y="131978"/>
                  </a:lnTo>
                  <a:lnTo>
                    <a:pt x="199517" y="133350"/>
                  </a:lnTo>
                  <a:lnTo>
                    <a:pt x="205740" y="133350"/>
                  </a:lnTo>
                  <a:lnTo>
                    <a:pt x="210820" y="131546"/>
                  </a:lnTo>
                  <a:lnTo>
                    <a:pt x="213868" y="127063"/>
                  </a:lnTo>
                  <a:lnTo>
                    <a:pt x="215455" y="125260"/>
                  </a:lnTo>
                  <a:lnTo>
                    <a:pt x="217043" y="123469"/>
                  </a:lnTo>
                  <a:lnTo>
                    <a:pt x="219075" y="117170"/>
                  </a:lnTo>
                  <a:lnTo>
                    <a:pt x="219075" y="109093"/>
                  </a:lnTo>
                  <a:close/>
                </a:path>
                <a:path w="219075" h="219075">
                  <a:moveTo>
                    <a:pt x="219075" y="0"/>
                  </a:moveTo>
                  <a:lnTo>
                    <a:pt x="212979" y="0"/>
                  </a:lnTo>
                  <a:lnTo>
                    <a:pt x="211328" y="2197"/>
                  </a:lnTo>
                  <a:lnTo>
                    <a:pt x="209550" y="3302"/>
                  </a:lnTo>
                  <a:lnTo>
                    <a:pt x="207010" y="5499"/>
                  </a:lnTo>
                  <a:lnTo>
                    <a:pt x="205232" y="6591"/>
                  </a:lnTo>
                  <a:lnTo>
                    <a:pt x="202565" y="7696"/>
                  </a:lnTo>
                  <a:lnTo>
                    <a:pt x="200025" y="8788"/>
                  </a:lnTo>
                  <a:lnTo>
                    <a:pt x="200025" y="18681"/>
                  </a:lnTo>
                  <a:lnTo>
                    <a:pt x="202565" y="18681"/>
                  </a:lnTo>
                  <a:lnTo>
                    <a:pt x="203454" y="17589"/>
                  </a:lnTo>
                  <a:lnTo>
                    <a:pt x="205232" y="17589"/>
                  </a:lnTo>
                  <a:lnTo>
                    <a:pt x="206121" y="16484"/>
                  </a:lnTo>
                  <a:lnTo>
                    <a:pt x="207010" y="16484"/>
                  </a:lnTo>
                  <a:lnTo>
                    <a:pt x="207772" y="15392"/>
                  </a:lnTo>
                  <a:lnTo>
                    <a:pt x="208661" y="15392"/>
                  </a:lnTo>
                  <a:lnTo>
                    <a:pt x="208661" y="14287"/>
                  </a:lnTo>
                  <a:lnTo>
                    <a:pt x="209550" y="14287"/>
                  </a:lnTo>
                  <a:lnTo>
                    <a:pt x="209550" y="57150"/>
                  </a:lnTo>
                  <a:lnTo>
                    <a:pt x="219075" y="57150"/>
                  </a:lnTo>
                  <a:lnTo>
                    <a:pt x="219075" y="14287"/>
                  </a:lnTo>
                  <a:lnTo>
                    <a:pt x="219075" y="0"/>
                  </a:lnTo>
                  <a:close/>
                </a:path>
              </a:pathLst>
            </a:custGeom>
            <a:solidFill>
              <a:srgbClr val="FFFFFF"/>
            </a:solidFill>
          </p:spPr>
          <p:txBody>
            <a:bodyPr wrap="square" lIns="0" tIns="0" rIns="0" bIns="0" rtlCol="0"/>
            <a:lstStyle/>
            <a:p>
              <a:endParaRPr/>
            </a:p>
          </p:txBody>
        </p:sp>
        <p:sp>
          <p:nvSpPr>
            <p:cNvPr id="80" name="object 80"/>
            <p:cNvSpPr/>
            <p:nvPr/>
          </p:nvSpPr>
          <p:spPr>
            <a:xfrm>
              <a:off x="3048000" y="5810250"/>
              <a:ext cx="323850" cy="323850"/>
            </a:xfrm>
            <a:custGeom>
              <a:avLst/>
              <a:gdLst/>
              <a:ahLst/>
              <a:cxnLst/>
              <a:rect l="l" t="t" r="r" b="b"/>
              <a:pathLst>
                <a:path w="323850" h="323850">
                  <a:moveTo>
                    <a:pt x="323850" y="0"/>
                  </a:moveTo>
                  <a:lnTo>
                    <a:pt x="0" y="0"/>
                  </a:lnTo>
                  <a:lnTo>
                    <a:pt x="0" y="323850"/>
                  </a:lnTo>
                  <a:lnTo>
                    <a:pt x="323850" y="323850"/>
                  </a:lnTo>
                  <a:lnTo>
                    <a:pt x="323850" y="0"/>
                  </a:lnTo>
                  <a:close/>
                </a:path>
              </a:pathLst>
            </a:custGeom>
            <a:solidFill>
              <a:srgbClr val="001F5F"/>
            </a:solidFill>
          </p:spPr>
          <p:txBody>
            <a:bodyPr wrap="square" lIns="0" tIns="0" rIns="0" bIns="0" rtlCol="0"/>
            <a:lstStyle/>
            <a:p>
              <a:endParaRPr/>
            </a:p>
          </p:txBody>
        </p:sp>
        <p:pic>
          <p:nvPicPr>
            <p:cNvPr id="81" name="object 81"/>
            <p:cNvPicPr/>
            <p:nvPr/>
          </p:nvPicPr>
          <p:blipFill>
            <a:blip r:embed="rId28" cstate="print"/>
            <a:stretch>
              <a:fillRect/>
            </a:stretch>
          </p:blipFill>
          <p:spPr>
            <a:xfrm>
              <a:off x="3095625" y="5867400"/>
              <a:ext cx="219075" cy="209550"/>
            </a:xfrm>
            <a:prstGeom prst="rect">
              <a:avLst/>
            </a:prstGeom>
          </p:spPr>
        </p:pic>
        <p:sp>
          <p:nvSpPr>
            <p:cNvPr id="82" name="object 82"/>
            <p:cNvSpPr/>
            <p:nvPr/>
          </p:nvSpPr>
          <p:spPr>
            <a:xfrm>
              <a:off x="3400425" y="5810250"/>
              <a:ext cx="323850" cy="323850"/>
            </a:xfrm>
            <a:custGeom>
              <a:avLst/>
              <a:gdLst/>
              <a:ahLst/>
              <a:cxnLst/>
              <a:rect l="l" t="t" r="r" b="b"/>
              <a:pathLst>
                <a:path w="323850" h="323850">
                  <a:moveTo>
                    <a:pt x="323850" y="0"/>
                  </a:moveTo>
                  <a:lnTo>
                    <a:pt x="0" y="0"/>
                  </a:lnTo>
                  <a:lnTo>
                    <a:pt x="0" y="323850"/>
                  </a:lnTo>
                  <a:lnTo>
                    <a:pt x="323850" y="323850"/>
                  </a:lnTo>
                  <a:lnTo>
                    <a:pt x="323850" y="0"/>
                  </a:lnTo>
                  <a:close/>
                </a:path>
              </a:pathLst>
            </a:custGeom>
            <a:solidFill>
              <a:srgbClr val="001F5F"/>
            </a:solidFill>
          </p:spPr>
          <p:txBody>
            <a:bodyPr wrap="square" lIns="0" tIns="0" rIns="0" bIns="0" rtlCol="0"/>
            <a:lstStyle/>
            <a:p>
              <a:endParaRPr/>
            </a:p>
          </p:txBody>
        </p:sp>
        <p:pic>
          <p:nvPicPr>
            <p:cNvPr id="83" name="object 83"/>
            <p:cNvPicPr/>
            <p:nvPr/>
          </p:nvPicPr>
          <p:blipFill>
            <a:blip r:embed="rId8" cstate="print"/>
            <a:stretch>
              <a:fillRect/>
            </a:stretch>
          </p:blipFill>
          <p:spPr>
            <a:xfrm>
              <a:off x="3457575" y="5867400"/>
              <a:ext cx="219075" cy="209550"/>
            </a:xfrm>
            <a:prstGeom prst="rect">
              <a:avLst/>
            </a:prstGeom>
          </p:spPr>
        </p:pic>
        <p:sp>
          <p:nvSpPr>
            <p:cNvPr id="84" name="object 84"/>
            <p:cNvSpPr/>
            <p:nvPr/>
          </p:nvSpPr>
          <p:spPr>
            <a:xfrm>
              <a:off x="3048000" y="6172200"/>
              <a:ext cx="323850" cy="323850"/>
            </a:xfrm>
            <a:custGeom>
              <a:avLst/>
              <a:gdLst/>
              <a:ahLst/>
              <a:cxnLst/>
              <a:rect l="l" t="t" r="r" b="b"/>
              <a:pathLst>
                <a:path w="323850" h="323850">
                  <a:moveTo>
                    <a:pt x="323850" y="0"/>
                  </a:moveTo>
                  <a:lnTo>
                    <a:pt x="0" y="0"/>
                  </a:lnTo>
                  <a:lnTo>
                    <a:pt x="0" y="323850"/>
                  </a:lnTo>
                  <a:lnTo>
                    <a:pt x="323850" y="323850"/>
                  </a:lnTo>
                  <a:lnTo>
                    <a:pt x="323850" y="0"/>
                  </a:lnTo>
                  <a:close/>
                </a:path>
              </a:pathLst>
            </a:custGeom>
            <a:solidFill>
              <a:srgbClr val="001F5F"/>
            </a:solidFill>
          </p:spPr>
          <p:txBody>
            <a:bodyPr wrap="square" lIns="0" tIns="0" rIns="0" bIns="0" rtlCol="0"/>
            <a:lstStyle/>
            <a:p>
              <a:endParaRPr/>
            </a:p>
          </p:txBody>
        </p:sp>
        <p:sp>
          <p:nvSpPr>
            <p:cNvPr id="85" name="object 85"/>
            <p:cNvSpPr/>
            <p:nvPr/>
          </p:nvSpPr>
          <p:spPr>
            <a:xfrm>
              <a:off x="3095625" y="6229350"/>
              <a:ext cx="228600" cy="209550"/>
            </a:xfrm>
            <a:custGeom>
              <a:avLst/>
              <a:gdLst/>
              <a:ahLst/>
              <a:cxnLst/>
              <a:rect l="l" t="t" r="r" b="b"/>
              <a:pathLst>
                <a:path w="228600" h="209550">
                  <a:moveTo>
                    <a:pt x="38100" y="180441"/>
                  </a:moveTo>
                  <a:lnTo>
                    <a:pt x="25692" y="153771"/>
                  </a:lnTo>
                  <a:lnTo>
                    <a:pt x="25692" y="168325"/>
                  </a:lnTo>
                  <a:lnTo>
                    <a:pt x="25692" y="193636"/>
                  </a:lnTo>
                  <a:lnTo>
                    <a:pt x="23622" y="199847"/>
                  </a:lnTo>
                  <a:lnTo>
                    <a:pt x="14478" y="199847"/>
                  </a:lnTo>
                  <a:lnTo>
                    <a:pt x="11303" y="194449"/>
                  </a:lnTo>
                  <a:lnTo>
                    <a:pt x="11417" y="168325"/>
                  </a:lnTo>
                  <a:lnTo>
                    <a:pt x="14478" y="162102"/>
                  </a:lnTo>
                  <a:lnTo>
                    <a:pt x="23622" y="162102"/>
                  </a:lnTo>
                  <a:lnTo>
                    <a:pt x="25692" y="168325"/>
                  </a:lnTo>
                  <a:lnTo>
                    <a:pt x="25692" y="153771"/>
                  </a:lnTo>
                  <a:lnTo>
                    <a:pt x="19558" y="152400"/>
                  </a:lnTo>
                  <a:lnTo>
                    <a:pt x="13335" y="152400"/>
                  </a:lnTo>
                  <a:lnTo>
                    <a:pt x="8255" y="154559"/>
                  </a:lnTo>
                  <a:lnTo>
                    <a:pt x="5207" y="159943"/>
                  </a:lnTo>
                  <a:lnTo>
                    <a:pt x="2032" y="165341"/>
                  </a:lnTo>
                  <a:lnTo>
                    <a:pt x="0" y="171805"/>
                  </a:lnTo>
                  <a:lnTo>
                    <a:pt x="0" y="181508"/>
                  </a:lnTo>
                  <a:lnTo>
                    <a:pt x="1155" y="193636"/>
                  </a:lnTo>
                  <a:lnTo>
                    <a:pt x="4648" y="202412"/>
                  </a:lnTo>
                  <a:lnTo>
                    <a:pt x="10439" y="207759"/>
                  </a:lnTo>
                  <a:lnTo>
                    <a:pt x="18542" y="209550"/>
                  </a:lnTo>
                  <a:lnTo>
                    <a:pt x="24765" y="209550"/>
                  </a:lnTo>
                  <a:lnTo>
                    <a:pt x="29845" y="207391"/>
                  </a:lnTo>
                  <a:lnTo>
                    <a:pt x="32893" y="202006"/>
                  </a:lnTo>
                  <a:lnTo>
                    <a:pt x="34163" y="199847"/>
                  </a:lnTo>
                  <a:lnTo>
                    <a:pt x="36068" y="196608"/>
                  </a:lnTo>
                  <a:lnTo>
                    <a:pt x="38100" y="190144"/>
                  </a:lnTo>
                  <a:lnTo>
                    <a:pt x="38100" y="180441"/>
                  </a:lnTo>
                  <a:close/>
                </a:path>
                <a:path w="228600" h="209550">
                  <a:moveTo>
                    <a:pt x="38100" y="0"/>
                  </a:moveTo>
                  <a:lnTo>
                    <a:pt x="32004" y="0"/>
                  </a:lnTo>
                  <a:lnTo>
                    <a:pt x="30353" y="1828"/>
                  </a:lnTo>
                  <a:lnTo>
                    <a:pt x="28575" y="2743"/>
                  </a:lnTo>
                  <a:lnTo>
                    <a:pt x="26035" y="4584"/>
                  </a:lnTo>
                  <a:lnTo>
                    <a:pt x="24257" y="5499"/>
                  </a:lnTo>
                  <a:lnTo>
                    <a:pt x="21590" y="6413"/>
                  </a:lnTo>
                  <a:lnTo>
                    <a:pt x="19050" y="7327"/>
                  </a:lnTo>
                  <a:lnTo>
                    <a:pt x="19050" y="15570"/>
                  </a:lnTo>
                  <a:lnTo>
                    <a:pt x="21590" y="15570"/>
                  </a:lnTo>
                  <a:lnTo>
                    <a:pt x="22479" y="14655"/>
                  </a:lnTo>
                  <a:lnTo>
                    <a:pt x="24257" y="14655"/>
                  </a:lnTo>
                  <a:lnTo>
                    <a:pt x="25146" y="13741"/>
                  </a:lnTo>
                  <a:lnTo>
                    <a:pt x="26035" y="13741"/>
                  </a:lnTo>
                  <a:lnTo>
                    <a:pt x="26797" y="12827"/>
                  </a:lnTo>
                  <a:lnTo>
                    <a:pt x="27686" y="12827"/>
                  </a:lnTo>
                  <a:lnTo>
                    <a:pt x="27686" y="11912"/>
                  </a:lnTo>
                  <a:lnTo>
                    <a:pt x="28575" y="11912"/>
                  </a:lnTo>
                  <a:lnTo>
                    <a:pt x="28575" y="47625"/>
                  </a:lnTo>
                  <a:lnTo>
                    <a:pt x="38100" y="47625"/>
                  </a:lnTo>
                  <a:lnTo>
                    <a:pt x="38100" y="11912"/>
                  </a:lnTo>
                  <a:lnTo>
                    <a:pt x="38100" y="0"/>
                  </a:lnTo>
                  <a:close/>
                </a:path>
                <a:path w="228600" h="209550">
                  <a:moveTo>
                    <a:pt x="47625" y="104241"/>
                  </a:moveTo>
                  <a:lnTo>
                    <a:pt x="35306" y="77597"/>
                  </a:lnTo>
                  <a:lnTo>
                    <a:pt x="35306" y="118249"/>
                  </a:lnTo>
                  <a:lnTo>
                    <a:pt x="33147" y="123647"/>
                  </a:lnTo>
                  <a:lnTo>
                    <a:pt x="24003" y="123647"/>
                  </a:lnTo>
                  <a:lnTo>
                    <a:pt x="20828" y="118249"/>
                  </a:lnTo>
                  <a:lnTo>
                    <a:pt x="20942" y="92125"/>
                  </a:lnTo>
                  <a:lnTo>
                    <a:pt x="24003" y="85902"/>
                  </a:lnTo>
                  <a:lnTo>
                    <a:pt x="33147" y="85902"/>
                  </a:lnTo>
                  <a:lnTo>
                    <a:pt x="35217" y="92125"/>
                  </a:lnTo>
                  <a:lnTo>
                    <a:pt x="35306" y="118249"/>
                  </a:lnTo>
                  <a:lnTo>
                    <a:pt x="35306" y="77597"/>
                  </a:lnTo>
                  <a:lnTo>
                    <a:pt x="29083" y="76200"/>
                  </a:lnTo>
                  <a:lnTo>
                    <a:pt x="22860" y="76200"/>
                  </a:lnTo>
                  <a:lnTo>
                    <a:pt x="17780" y="79438"/>
                  </a:lnTo>
                  <a:lnTo>
                    <a:pt x="14732" y="83743"/>
                  </a:lnTo>
                  <a:lnTo>
                    <a:pt x="11557" y="89141"/>
                  </a:lnTo>
                  <a:lnTo>
                    <a:pt x="9525" y="96685"/>
                  </a:lnTo>
                  <a:lnTo>
                    <a:pt x="9525" y="105308"/>
                  </a:lnTo>
                  <a:lnTo>
                    <a:pt x="10680" y="117894"/>
                  </a:lnTo>
                  <a:lnTo>
                    <a:pt x="14173" y="126619"/>
                  </a:lnTo>
                  <a:lnTo>
                    <a:pt x="19964" y="131711"/>
                  </a:lnTo>
                  <a:lnTo>
                    <a:pt x="28067" y="133350"/>
                  </a:lnTo>
                  <a:lnTo>
                    <a:pt x="34290" y="133350"/>
                  </a:lnTo>
                  <a:lnTo>
                    <a:pt x="39370" y="131191"/>
                  </a:lnTo>
                  <a:lnTo>
                    <a:pt x="42418" y="125806"/>
                  </a:lnTo>
                  <a:lnTo>
                    <a:pt x="44005" y="123647"/>
                  </a:lnTo>
                  <a:lnTo>
                    <a:pt x="45593" y="121488"/>
                  </a:lnTo>
                  <a:lnTo>
                    <a:pt x="47625" y="113944"/>
                  </a:lnTo>
                  <a:lnTo>
                    <a:pt x="47625" y="104241"/>
                  </a:lnTo>
                  <a:close/>
                </a:path>
                <a:path w="228600" h="209550">
                  <a:moveTo>
                    <a:pt x="76200" y="76200"/>
                  </a:moveTo>
                  <a:lnTo>
                    <a:pt x="70104" y="76200"/>
                  </a:lnTo>
                  <a:lnTo>
                    <a:pt x="68453" y="78028"/>
                  </a:lnTo>
                  <a:lnTo>
                    <a:pt x="66675" y="78943"/>
                  </a:lnTo>
                  <a:lnTo>
                    <a:pt x="64135" y="79857"/>
                  </a:lnTo>
                  <a:lnTo>
                    <a:pt x="62357" y="81699"/>
                  </a:lnTo>
                  <a:lnTo>
                    <a:pt x="59690" y="82613"/>
                  </a:lnTo>
                  <a:lnTo>
                    <a:pt x="57150" y="83527"/>
                  </a:lnTo>
                  <a:lnTo>
                    <a:pt x="57150" y="91770"/>
                  </a:lnTo>
                  <a:lnTo>
                    <a:pt x="59690" y="91770"/>
                  </a:lnTo>
                  <a:lnTo>
                    <a:pt x="60579" y="90855"/>
                  </a:lnTo>
                  <a:lnTo>
                    <a:pt x="62357" y="90855"/>
                  </a:lnTo>
                  <a:lnTo>
                    <a:pt x="63246" y="89941"/>
                  </a:lnTo>
                  <a:lnTo>
                    <a:pt x="64135" y="89941"/>
                  </a:lnTo>
                  <a:lnTo>
                    <a:pt x="64897" y="89027"/>
                  </a:lnTo>
                  <a:lnTo>
                    <a:pt x="65786" y="89027"/>
                  </a:lnTo>
                  <a:lnTo>
                    <a:pt x="65786" y="88112"/>
                  </a:lnTo>
                  <a:lnTo>
                    <a:pt x="66675" y="88112"/>
                  </a:lnTo>
                  <a:lnTo>
                    <a:pt x="66675" y="123825"/>
                  </a:lnTo>
                  <a:lnTo>
                    <a:pt x="76200" y="123825"/>
                  </a:lnTo>
                  <a:lnTo>
                    <a:pt x="76200" y="88112"/>
                  </a:lnTo>
                  <a:lnTo>
                    <a:pt x="76200" y="76200"/>
                  </a:lnTo>
                  <a:close/>
                </a:path>
                <a:path w="228600" h="209550">
                  <a:moveTo>
                    <a:pt x="85725" y="180441"/>
                  </a:moveTo>
                  <a:lnTo>
                    <a:pt x="73317" y="153771"/>
                  </a:lnTo>
                  <a:lnTo>
                    <a:pt x="73317" y="168325"/>
                  </a:lnTo>
                  <a:lnTo>
                    <a:pt x="73317" y="193636"/>
                  </a:lnTo>
                  <a:lnTo>
                    <a:pt x="71247" y="199847"/>
                  </a:lnTo>
                  <a:lnTo>
                    <a:pt x="62103" y="199847"/>
                  </a:lnTo>
                  <a:lnTo>
                    <a:pt x="58928" y="194449"/>
                  </a:lnTo>
                  <a:lnTo>
                    <a:pt x="59042" y="168325"/>
                  </a:lnTo>
                  <a:lnTo>
                    <a:pt x="62103" y="162102"/>
                  </a:lnTo>
                  <a:lnTo>
                    <a:pt x="71247" y="162102"/>
                  </a:lnTo>
                  <a:lnTo>
                    <a:pt x="73317" y="168325"/>
                  </a:lnTo>
                  <a:lnTo>
                    <a:pt x="73317" y="153771"/>
                  </a:lnTo>
                  <a:lnTo>
                    <a:pt x="67183" y="152400"/>
                  </a:lnTo>
                  <a:lnTo>
                    <a:pt x="60960" y="152400"/>
                  </a:lnTo>
                  <a:lnTo>
                    <a:pt x="55880" y="154559"/>
                  </a:lnTo>
                  <a:lnTo>
                    <a:pt x="52832" y="159943"/>
                  </a:lnTo>
                  <a:lnTo>
                    <a:pt x="49657" y="165341"/>
                  </a:lnTo>
                  <a:lnTo>
                    <a:pt x="47625" y="171805"/>
                  </a:lnTo>
                  <a:lnTo>
                    <a:pt x="47625" y="181508"/>
                  </a:lnTo>
                  <a:lnTo>
                    <a:pt x="48780" y="193636"/>
                  </a:lnTo>
                  <a:lnTo>
                    <a:pt x="52273" y="202412"/>
                  </a:lnTo>
                  <a:lnTo>
                    <a:pt x="58064" y="207759"/>
                  </a:lnTo>
                  <a:lnTo>
                    <a:pt x="66167" y="209550"/>
                  </a:lnTo>
                  <a:lnTo>
                    <a:pt x="72390" y="209550"/>
                  </a:lnTo>
                  <a:lnTo>
                    <a:pt x="77470" y="207391"/>
                  </a:lnTo>
                  <a:lnTo>
                    <a:pt x="80518" y="202006"/>
                  </a:lnTo>
                  <a:lnTo>
                    <a:pt x="81788" y="199847"/>
                  </a:lnTo>
                  <a:lnTo>
                    <a:pt x="83693" y="196608"/>
                  </a:lnTo>
                  <a:lnTo>
                    <a:pt x="85725" y="190144"/>
                  </a:lnTo>
                  <a:lnTo>
                    <a:pt x="85725" y="180441"/>
                  </a:lnTo>
                  <a:close/>
                </a:path>
                <a:path w="228600" h="209550">
                  <a:moveTo>
                    <a:pt x="95250" y="23812"/>
                  </a:moveTo>
                  <a:lnTo>
                    <a:pt x="82931" y="1092"/>
                  </a:lnTo>
                  <a:lnTo>
                    <a:pt x="82931" y="12827"/>
                  </a:lnTo>
                  <a:lnTo>
                    <a:pt x="82892" y="34874"/>
                  </a:lnTo>
                  <a:lnTo>
                    <a:pt x="80772" y="40297"/>
                  </a:lnTo>
                  <a:lnTo>
                    <a:pt x="71628" y="40297"/>
                  </a:lnTo>
                  <a:lnTo>
                    <a:pt x="68491" y="34874"/>
                  </a:lnTo>
                  <a:lnTo>
                    <a:pt x="68453" y="12827"/>
                  </a:lnTo>
                  <a:lnTo>
                    <a:pt x="71628" y="7327"/>
                  </a:lnTo>
                  <a:lnTo>
                    <a:pt x="80772" y="7327"/>
                  </a:lnTo>
                  <a:lnTo>
                    <a:pt x="82931" y="12827"/>
                  </a:lnTo>
                  <a:lnTo>
                    <a:pt x="82931" y="1092"/>
                  </a:lnTo>
                  <a:lnTo>
                    <a:pt x="76708" y="0"/>
                  </a:lnTo>
                  <a:lnTo>
                    <a:pt x="70485" y="0"/>
                  </a:lnTo>
                  <a:lnTo>
                    <a:pt x="65405" y="1828"/>
                  </a:lnTo>
                  <a:lnTo>
                    <a:pt x="62357" y="5499"/>
                  </a:lnTo>
                  <a:lnTo>
                    <a:pt x="59182" y="10071"/>
                  </a:lnTo>
                  <a:lnTo>
                    <a:pt x="57150" y="16484"/>
                  </a:lnTo>
                  <a:lnTo>
                    <a:pt x="57150" y="24726"/>
                  </a:lnTo>
                  <a:lnTo>
                    <a:pt x="58305" y="34874"/>
                  </a:lnTo>
                  <a:lnTo>
                    <a:pt x="61798" y="42024"/>
                  </a:lnTo>
                  <a:lnTo>
                    <a:pt x="67589" y="46240"/>
                  </a:lnTo>
                  <a:lnTo>
                    <a:pt x="75692" y="47625"/>
                  </a:lnTo>
                  <a:lnTo>
                    <a:pt x="81915" y="47625"/>
                  </a:lnTo>
                  <a:lnTo>
                    <a:pt x="86995" y="45796"/>
                  </a:lnTo>
                  <a:lnTo>
                    <a:pt x="90043" y="41211"/>
                  </a:lnTo>
                  <a:lnTo>
                    <a:pt x="90830" y="40297"/>
                  </a:lnTo>
                  <a:lnTo>
                    <a:pt x="93218" y="37553"/>
                  </a:lnTo>
                  <a:lnTo>
                    <a:pt x="95250" y="31140"/>
                  </a:lnTo>
                  <a:lnTo>
                    <a:pt x="95250" y="23812"/>
                  </a:lnTo>
                  <a:close/>
                </a:path>
                <a:path w="228600" h="209550">
                  <a:moveTo>
                    <a:pt x="123825" y="152400"/>
                  </a:moveTo>
                  <a:lnTo>
                    <a:pt x="114681" y="152400"/>
                  </a:lnTo>
                  <a:lnTo>
                    <a:pt x="112141" y="153314"/>
                  </a:lnTo>
                  <a:lnTo>
                    <a:pt x="109601" y="155143"/>
                  </a:lnTo>
                  <a:lnTo>
                    <a:pt x="105664" y="156057"/>
                  </a:lnTo>
                  <a:lnTo>
                    <a:pt x="102997" y="157899"/>
                  </a:lnTo>
                  <a:lnTo>
                    <a:pt x="99187" y="158813"/>
                  </a:lnTo>
                  <a:lnTo>
                    <a:pt x="95250" y="158813"/>
                  </a:lnTo>
                  <a:lnTo>
                    <a:pt x="95250" y="167970"/>
                  </a:lnTo>
                  <a:lnTo>
                    <a:pt x="97790" y="167970"/>
                  </a:lnTo>
                  <a:lnTo>
                    <a:pt x="99187" y="167055"/>
                  </a:lnTo>
                  <a:lnTo>
                    <a:pt x="101727" y="167055"/>
                  </a:lnTo>
                  <a:lnTo>
                    <a:pt x="102997" y="166141"/>
                  </a:lnTo>
                  <a:lnTo>
                    <a:pt x="105664" y="166141"/>
                  </a:lnTo>
                  <a:lnTo>
                    <a:pt x="108204" y="164312"/>
                  </a:lnTo>
                  <a:lnTo>
                    <a:pt x="109601" y="164312"/>
                  </a:lnTo>
                  <a:lnTo>
                    <a:pt x="109601" y="200025"/>
                  </a:lnTo>
                  <a:lnTo>
                    <a:pt x="123825" y="200025"/>
                  </a:lnTo>
                  <a:lnTo>
                    <a:pt x="123825" y="164312"/>
                  </a:lnTo>
                  <a:lnTo>
                    <a:pt x="123825" y="152400"/>
                  </a:lnTo>
                  <a:close/>
                </a:path>
                <a:path w="228600" h="209550">
                  <a:moveTo>
                    <a:pt x="133350" y="104241"/>
                  </a:moveTo>
                  <a:lnTo>
                    <a:pt x="121031" y="77597"/>
                  </a:lnTo>
                  <a:lnTo>
                    <a:pt x="121031" y="118249"/>
                  </a:lnTo>
                  <a:lnTo>
                    <a:pt x="118872" y="123647"/>
                  </a:lnTo>
                  <a:lnTo>
                    <a:pt x="109728" y="123647"/>
                  </a:lnTo>
                  <a:lnTo>
                    <a:pt x="106553" y="118249"/>
                  </a:lnTo>
                  <a:lnTo>
                    <a:pt x="106667" y="92125"/>
                  </a:lnTo>
                  <a:lnTo>
                    <a:pt x="109728" y="85902"/>
                  </a:lnTo>
                  <a:lnTo>
                    <a:pt x="118872" y="85902"/>
                  </a:lnTo>
                  <a:lnTo>
                    <a:pt x="120942" y="92125"/>
                  </a:lnTo>
                  <a:lnTo>
                    <a:pt x="121031" y="118249"/>
                  </a:lnTo>
                  <a:lnTo>
                    <a:pt x="121031" y="77597"/>
                  </a:lnTo>
                  <a:lnTo>
                    <a:pt x="114808" y="76200"/>
                  </a:lnTo>
                  <a:lnTo>
                    <a:pt x="108585" y="76200"/>
                  </a:lnTo>
                  <a:lnTo>
                    <a:pt x="103505" y="79438"/>
                  </a:lnTo>
                  <a:lnTo>
                    <a:pt x="100457" y="83743"/>
                  </a:lnTo>
                  <a:lnTo>
                    <a:pt x="96266" y="89141"/>
                  </a:lnTo>
                  <a:lnTo>
                    <a:pt x="95250" y="96685"/>
                  </a:lnTo>
                  <a:lnTo>
                    <a:pt x="95250" y="105308"/>
                  </a:lnTo>
                  <a:lnTo>
                    <a:pt x="96405" y="117894"/>
                  </a:lnTo>
                  <a:lnTo>
                    <a:pt x="99898" y="126619"/>
                  </a:lnTo>
                  <a:lnTo>
                    <a:pt x="105689" y="131711"/>
                  </a:lnTo>
                  <a:lnTo>
                    <a:pt x="113792" y="133350"/>
                  </a:lnTo>
                  <a:lnTo>
                    <a:pt x="120015" y="133350"/>
                  </a:lnTo>
                  <a:lnTo>
                    <a:pt x="125095" y="131191"/>
                  </a:lnTo>
                  <a:lnTo>
                    <a:pt x="128143" y="125806"/>
                  </a:lnTo>
                  <a:lnTo>
                    <a:pt x="129730" y="123647"/>
                  </a:lnTo>
                  <a:lnTo>
                    <a:pt x="131318" y="121488"/>
                  </a:lnTo>
                  <a:lnTo>
                    <a:pt x="133350" y="113944"/>
                  </a:lnTo>
                  <a:lnTo>
                    <a:pt x="133350" y="104241"/>
                  </a:lnTo>
                  <a:close/>
                </a:path>
                <a:path w="228600" h="209550">
                  <a:moveTo>
                    <a:pt x="133350" y="0"/>
                  </a:moveTo>
                  <a:lnTo>
                    <a:pt x="127254" y="0"/>
                  </a:lnTo>
                  <a:lnTo>
                    <a:pt x="125603" y="1828"/>
                  </a:lnTo>
                  <a:lnTo>
                    <a:pt x="123825" y="2743"/>
                  </a:lnTo>
                  <a:lnTo>
                    <a:pt x="121285" y="4584"/>
                  </a:lnTo>
                  <a:lnTo>
                    <a:pt x="119507" y="5499"/>
                  </a:lnTo>
                  <a:lnTo>
                    <a:pt x="116840" y="6413"/>
                  </a:lnTo>
                  <a:lnTo>
                    <a:pt x="114300" y="7327"/>
                  </a:lnTo>
                  <a:lnTo>
                    <a:pt x="114300" y="15570"/>
                  </a:lnTo>
                  <a:lnTo>
                    <a:pt x="116840" y="15570"/>
                  </a:lnTo>
                  <a:lnTo>
                    <a:pt x="117729" y="14655"/>
                  </a:lnTo>
                  <a:lnTo>
                    <a:pt x="119507" y="14655"/>
                  </a:lnTo>
                  <a:lnTo>
                    <a:pt x="120396" y="13741"/>
                  </a:lnTo>
                  <a:lnTo>
                    <a:pt x="121285" y="13741"/>
                  </a:lnTo>
                  <a:lnTo>
                    <a:pt x="122047" y="12827"/>
                  </a:lnTo>
                  <a:lnTo>
                    <a:pt x="122936" y="11912"/>
                  </a:lnTo>
                  <a:lnTo>
                    <a:pt x="123825" y="11912"/>
                  </a:lnTo>
                  <a:lnTo>
                    <a:pt x="123825" y="47625"/>
                  </a:lnTo>
                  <a:lnTo>
                    <a:pt x="133350" y="47625"/>
                  </a:lnTo>
                  <a:lnTo>
                    <a:pt x="133350" y="11912"/>
                  </a:lnTo>
                  <a:lnTo>
                    <a:pt x="133350" y="0"/>
                  </a:lnTo>
                  <a:close/>
                </a:path>
                <a:path w="228600" h="209550">
                  <a:moveTo>
                    <a:pt x="171450" y="76200"/>
                  </a:moveTo>
                  <a:lnTo>
                    <a:pt x="162293" y="76200"/>
                  </a:lnTo>
                  <a:lnTo>
                    <a:pt x="159753" y="78028"/>
                  </a:lnTo>
                  <a:lnTo>
                    <a:pt x="157226" y="78943"/>
                  </a:lnTo>
                  <a:lnTo>
                    <a:pt x="153289" y="79857"/>
                  </a:lnTo>
                  <a:lnTo>
                    <a:pt x="150622" y="81699"/>
                  </a:lnTo>
                  <a:lnTo>
                    <a:pt x="142875" y="83527"/>
                  </a:lnTo>
                  <a:lnTo>
                    <a:pt x="142875" y="91770"/>
                  </a:lnTo>
                  <a:lnTo>
                    <a:pt x="146812" y="91770"/>
                  </a:lnTo>
                  <a:lnTo>
                    <a:pt x="148082" y="90855"/>
                  </a:lnTo>
                  <a:lnTo>
                    <a:pt x="150622" y="90855"/>
                  </a:lnTo>
                  <a:lnTo>
                    <a:pt x="152019" y="89941"/>
                  </a:lnTo>
                  <a:lnTo>
                    <a:pt x="153289" y="89941"/>
                  </a:lnTo>
                  <a:lnTo>
                    <a:pt x="154559" y="89027"/>
                  </a:lnTo>
                  <a:lnTo>
                    <a:pt x="155816" y="89027"/>
                  </a:lnTo>
                  <a:lnTo>
                    <a:pt x="155816" y="88112"/>
                  </a:lnTo>
                  <a:lnTo>
                    <a:pt x="157226" y="88112"/>
                  </a:lnTo>
                  <a:lnTo>
                    <a:pt x="157226" y="123825"/>
                  </a:lnTo>
                  <a:lnTo>
                    <a:pt x="171450" y="123825"/>
                  </a:lnTo>
                  <a:lnTo>
                    <a:pt x="171450" y="88112"/>
                  </a:lnTo>
                  <a:lnTo>
                    <a:pt x="171450" y="76200"/>
                  </a:lnTo>
                  <a:close/>
                </a:path>
                <a:path w="228600" h="209550">
                  <a:moveTo>
                    <a:pt x="180975" y="180441"/>
                  </a:moveTo>
                  <a:lnTo>
                    <a:pt x="169545" y="153987"/>
                  </a:lnTo>
                  <a:lnTo>
                    <a:pt x="169545" y="168325"/>
                  </a:lnTo>
                  <a:lnTo>
                    <a:pt x="169545" y="193636"/>
                  </a:lnTo>
                  <a:lnTo>
                    <a:pt x="166497" y="199847"/>
                  </a:lnTo>
                  <a:lnTo>
                    <a:pt x="157353" y="199847"/>
                  </a:lnTo>
                  <a:lnTo>
                    <a:pt x="154178" y="194449"/>
                  </a:lnTo>
                  <a:lnTo>
                    <a:pt x="154292" y="168325"/>
                  </a:lnTo>
                  <a:lnTo>
                    <a:pt x="157353" y="162102"/>
                  </a:lnTo>
                  <a:lnTo>
                    <a:pt x="166497" y="162102"/>
                  </a:lnTo>
                  <a:lnTo>
                    <a:pt x="169545" y="168325"/>
                  </a:lnTo>
                  <a:lnTo>
                    <a:pt x="169545" y="153987"/>
                  </a:lnTo>
                  <a:lnTo>
                    <a:pt x="162433" y="152400"/>
                  </a:lnTo>
                  <a:lnTo>
                    <a:pt x="156210" y="152400"/>
                  </a:lnTo>
                  <a:lnTo>
                    <a:pt x="151130" y="154559"/>
                  </a:lnTo>
                  <a:lnTo>
                    <a:pt x="148082" y="159943"/>
                  </a:lnTo>
                  <a:lnTo>
                    <a:pt x="144907" y="165341"/>
                  </a:lnTo>
                  <a:lnTo>
                    <a:pt x="142875" y="171805"/>
                  </a:lnTo>
                  <a:lnTo>
                    <a:pt x="142875" y="181508"/>
                  </a:lnTo>
                  <a:lnTo>
                    <a:pt x="144030" y="193636"/>
                  </a:lnTo>
                  <a:lnTo>
                    <a:pt x="147523" y="202412"/>
                  </a:lnTo>
                  <a:lnTo>
                    <a:pt x="153314" y="207759"/>
                  </a:lnTo>
                  <a:lnTo>
                    <a:pt x="161404" y="209550"/>
                  </a:lnTo>
                  <a:lnTo>
                    <a:pt x="167640" y="209550"/>
                  </a:lnTo>
                  <a:lnTo>
                    <a:pt x="172720" y="207391"/>
                  </a:lnTo>
                  <a:lnTo>
                    <a:pt x="175755" y="202006"/>
                  </a:lnTo>
                  <a:lnTo>
                    <a:pt x="177038" y="199847"/>
                  </a:lnTo>
                  <a:lnTo>
                    <a:pt x="178930" y="196608"/>
                  </a:lnTo>
                  <a:lnTo>
                    <a:pt x="180975" y="190144"/>
                  </a:lnTo>
                  <a:lnTo>
                    <a:pt x="180975" y="180441"/>
                  </a:lnTo>
                  <a:close/>
                </a:path>
                <a:path w="228600" h="209550">
                  <a:moveTo>
                    <a:pt x="190500" y="23812"/>
                  </a:moveTo>
                  <a:lnTo>
                    <a:pt x="179197" y="1270"/>
                  </a:lnTo>
                  <a:lnTo>
                    <a:pt x="179197" y="12827"/>
                  </a:lnTo>
                  <a:lnTo>
                    <a:pt x="179146" y="34874"/>
                  </a:lnTo>
                  <a:lnTo>
                    <a:pt x="176022" y="40297"/>
                  </a:lnTo>
                  <a:lnTo>
                    <a:pt x="166878" y="40297"/>
                  </a:lnTo>
                  <a:lnTo>
                    <a:pt x="163741" y="34874"/>
                  </a:lnTo>
                  <a:lnTo>
                    <a:pt x="163703" y="12827"/>
                  </a:lnTo>
                  <a:lnTo>
                    <a:pt x="166878" y="7327"/>
                  </a:lnTo>
                  <a:lnTo>
                    <a:pt x="176022" y="7327"/>
                  </a:lnTo>
                  <a:lnTo>
                    <a:pt x="179197" y="12827"/>
                  </a:lnTo>
                  <a:lnTo>
                    <a:pt x="179197" y="1270"/>
                  </a:lnTo>
                  <a:lnTo>
                    <a:pt x="171958" y="0"/>
                  </a:lnTo>
                  <a:lnTo>
                    <a:pt x="165735" y="0"/>
                  </a:lnTo>
                  <a:lnTo>
                    <a:pt x="160642" y="1828"/>
                  </a:lnTo>
                  <a:lnTo>
                    <a:pt x="157607" y="5499"/>
                  </a:lnTo>
                  <a:lnTo>
                    <a:pt x="154432" y="10071"/>
                  </a:lnTo>
                  <a:lnTo>
                    <a:pt x="152400" y="16484"/>
                  </a:lnTo>
                  <a:lnTo>
                    <a:pt x="152400" y="24726"/>
                  </a:lnTo>
                  <a:lnTo>
                    <a:pt x="153555" y="34874"/>
                  </a:lnTo>
                  <a:lnTo>
                    <a:pt x="157048" y="42024"/>
                  </a:lnTo>
                  <a:lnTo>
                    <a:pt x="162839" y="46240"/>
                  </a:lnTo>
                  <a:lnTo>
                    <a:pt x="170929" y="47625"/>
                  </a:lnTo>
                  <a:lnTo>
                    <a:pt x="177165" y="47625"/>
                  </a:lnTo>
                  <a:lnTo>
                    <a:pt x="182245" y="45796"/>
                  </a:lnTo>
                  <a:lnTo>
                    <a:pt x="185280" y="41211"/>
                  </a:lnTo>
                  <a:lnTo>
                    <a:pt x="186080" y="40297"/>
                  </a:lnTo>
                  <a:lnTo>
                    <a:pt x="188455" y="37553"/>
                  </a:lnTo>
                  <a:lnTo>
                    <a:pt x="190500" y="31140"/>
                  </a:lnTo>
                  <a:lnTo>
                    <a:pt x="190500" y="23812"/>
                  </a:lnTo>
                  <a:close/>
                </a:path>
                <a:path w="228600" h="209550">
                  <a:moveTo>
                    <a:pt x="228600" y="180441"/>
                  </a:moveTo>
                  <a:lnTo>
                    <a:pt x="217170" y="153987"/>
                  </a:lnTo>
                  <a:lnTo>
                    <a:pt x="217170" y="168325"/>
                  </a:lnTo>
                  <a:lnTo>
                    <a:pt x="217170" y="193636"/>
                  </a:lnTo>
                  <a:lnTo>
                    <a:pt x="214122" y="199847"/>
                  </a:lnTo>
                  <a:lnTo>
                    <a:pt x="204978" y="199847"/>
                  </a:lnTo>
                  <a:lnTo>
                    <a:pt x="201803" y="194449"/>
                  </a:lnTo>
                  <a:lnTo>
                    <a:pt x="201917" y="168325"/>
                  </a:lnTo>
                  <a:lnTo>
                    <a:pt x="204978" y="162102"/>
                  </a:lnTo>
                  <a:lnTo>
                    <a:pt x="214122" y="162102"/>
                  </a:lnTo>
                  <a:lnTo>
                    <a:pt x="217170" y="168325"/>
                  </a:lnTo>
                  <a:lnTo>
                    <a:pt x="217170" y="153987"/>
                  </a:lnTo>
                  <a:lnTo>
                    <a:pt x="210058" y="152400"/>
                  </a:lnTo>
                  <a:lnTo>
                    <a:pt x="203835" y="152400"/>
                  </a:lnTo>
                  <a:lnTo>
                    <a:pt x="198742" y="154559"/>
                  </a:lnTo>
                  <a:lnTo>
                    <a:pt x="195707" y="159943"/>
                  </a:lnTo>
                  <a:lnTo>
                    <a:pt x="192532" y="165341"/>
                  </a:lnTo>
                  <a:lnTo>
                    <a:pt x="190500" y="171805"/>
                  </a:lnTo>
                  <a:lnTo>
                    <a:pt x="190500" y="181508"/>
                  </a:lnTo>
                  <a:lnTo>
                    <a:pt x="191655" y="193636"/>
                  </a:lnTo>
                  <a:lnTo>
                    <a:pt x="195148" y="202412"/>
                  </a:lnTo>
                  <a:lnTo>
                    <a:pt x="200939" y="207759"/>
                  </a:lnTo>
                  <a:lnTo>
                    <a:pt x="209029" y="209550"/>
                  </a:lnTo>
                  <a:lnTo>
                    <a:pt x="215265" y="209550"/>
                  </a:lnTo>
                  <a:lnTo>
                    <a:pt x="220345" y="207391"/>
                  </a:lnTo>
                  <a:lnTo>
                    <a:pt x="223380" y="202006"/>
                  </a:lnTo>
                  <a:lnTo>
                    <a:pt x="224663" y="199847"/>
                  </a:lnTo>
                  <a:lnTo>
                    <a:pt x="226555" y="196608"/>
                  </a:lnTo>
                  <a:lnTo>
                    <a:pt x="228600" y="190144"/>
                  </a:lnTo>
                  <a:lnTo>
                    <a:pt x="228600" y="180441"/>
                  </a:lnTo>
                  <a:close/>
                </a:path>
                <a:path w="228600" h="209550">
                  <a:moveTo>
                    <a:pt x="228600" y="104241"/>
                  </a:moveTo>
                  <a:lnTo>
                    <a:pt x="217297" y="77825"/>
                  </a:lnTo>
                  <a:lnTo>
                    <a:pt x="217297" y="118249"/>
                  </a:lnTo>
                  <a:lnTo>
                    <a:pt x="214122" y="123647"/>
                  </a:lnTo>
                  <a:lnTo>
                    <a:pt x="204978" y="123647"/>
                  </a:lnTo>
                  <a:lnTo>
                    <a:pt x="201803" y="118249"/>
                  </a:lnTo>
                  <a:lnTo>
                    <a:pt x="201917" y="92125"/>
                  </a:lnTo>
                  <a:lnTo>
                    <a:pt x="204978" y="85902"/>
                  </a:lnTo>
                  <a:lnTo>
                    <a:pt x="214122" y="85902"/>
                  </a:lnTo>
                  <a:lnTo>
                    <a:pt x="217170" y="92125"/>
                  </a:lnTo>
                  <a:lnTo>
                    <a:pt x="217297" y="118249"/>
                  </a:lnTo>
                  <a:lnTo>
                    <a:pt x="217297" y="77825"/>
                  </a:lnTo>
                  <a:lnTo>
                    <a:pt x="210058" y="76200"/>
                  </a:lnTo>
                  <a:lnTo>
                    <a:pt x="203835" y="76200"/>
                  </a:lnTo>
                  <a:lnTo>
                    <a:pt x="198742" y="79438"/>
                  </a:lnTo>
                  <a:lnTo>
                    <a:pt x="195707" y="83743"/>
                  </a:lnTo>
                  <a:lnTo>
                    <a:pt x="192532" y="89141"/>
                  </a:lnTo>
                  <a:lnTo>
                    <a:pt x="190500" y="96685"/>
                  </a:lnTo>
                  <a:lnTo>
                    <a:pt x="190500" y="105308"/>
                  </a:lnTo>
                  <a:lnTo>
                    <a:pt x="191655" y="117894"/>
                  </a:lnTo>
                  <a:lnTo>
                    <a:pt x="195148" y="126619"/>
                  </a:lnTo>
                  <a:lnTo>
                    <a:pt x="200939" y="131711"/>
                  </a:lnTo>
                  <a:lnTo>
                    <a:pt x="209029" y="133350"/>
                  </a:lnTo>
                  <a:lnTo>
                    <a:pt x="215265" y="133350"/>
                  </a:lnTo>
                  <a:lnTo>
                    <a:pt x="220345" y="131191"/>
                  </a:lnTo>
                  <a:lnTo>
                    <a:pt x="223380" y="125806"/>
                  </a:lnTo>
                  <a:lnTo>
                    <a:pt x="224967" y="123647"/>
                  </a:lnTo>
                  <a:lnTo>
                    <a:pt x="226555" y="121488"/>
                  </a:lnTo>
                  <a:lnTo>
                    <a:pt x="228600" y="113944"/>
                  </a:lnTo>
                  <a:lnTo>
                    <a:pt x="228600" y="104241"/>
                  </a:lnTo>
                  <a:close/>
                </a:path>
                <a:path w="228600" h="209550">
                  <a:moveTo>
                    <a:pt x="228600" y="0"/>
                  </a:moveTo>
                  <a:lnTo>
                    <a:pt x="219443" y="0"/>
                  </a:lnTo>
                  <a:lnTo>
                    <a:pt x="216903" y="1828"/>
                  </a:lnTo>
                  <a:lnTo>
                    <a:pt x="214376" y="2743"/>
                  </a:lnTo>
                  <a:lnTo>
                    <a:pt x="210439" y="4584"/>
                  </a:lnTo>
                  <a:lnTo>
                    <a:pt x="207772" y="5499"/>
                  </a:lnTo>
                  <a:lnTo>
                    <a:pt x="200025" y="7327"/>
                  </a:lnTo>
                  <a:lnTo>
                    <a:pt x="200025" y="15570"/>
                  </a:lnTo>
                  <a:lnTo>
                    <a:pt x="203962" y="15570"/>
                  </a:lnTo>
                  <a:lnTo>
                    <a:pt x="205232" y="14655"/>
                  </a:lnTo>
                  <a:lnTo>
                    <a:pt x="207772" y="14655"/>
                  </a:lnTo>
                  <a:lnTo>
                    <a:pt x="209169" y="13741"/>
                  </a:lnTo>
                  <a:lnTo>
                    <a:pt x="210439" y="13741"/>
                  </a:lnTo>
                  <a:lnTo>
                    <a:pt x="211709" y="12827"/>
                  </a:lnTo>
                  <a:lnTo>
                    <a:pt x="212966" y="12827"/>
                  </a:lnTo>
                  <a:lnTo>
                    <a:pt x="212966" y="11912"/>
                  </a:lnTo>
                  <a:lnTo>
                    <a:pt x="214376" y="11912"/>
                  </a:lnTo>
                  <a:lnTo>
                    <a:pt x="214376" y="47625"/>
                  </a:lnTo>
                  <a:lnTo>
                    <a:pt x="228600" y="47625"/>
                  </a:lnTo>
                  <a:lnTo>
                    <a:pt x="228600" y="11912"/>
                  </a:lnTo>
                  <a:lnTo>
                    <a:pt x="228600" y="0"/>
                  </a:lnTo>
                  <a:close/>
                </a:path>
              </a:pathLst>
            </a:custGeom>
            <a:solidFill>
              <a:srgbClr val="FFFFFF"/>
            </a:solidFill>
          </p:spPr>
          <p:txBody>
            <a:bodyPr wrap="square" lIns="0" tIns="0" rIns="0" bIns="0" rtlCol="0"/>
            <a:lstStyle/>
            <a:p>
              <a:endParaRPr/>
            </a:p>
          </p:txBody>
        </p:sp>
        <p:sp>
          <p:nvSpPr>
            <p:cNvPr id="86" name="object 86"/>
            <p:cNvSpPr/>
            <p:nvPr/>
          </p:nvSpPr>
          <p:spPr>
            <a:xfrm>
              <a:off x="3400425" y="6162675"/>
              <a:ext cx="333375" cy="333375"/>
            </a:xfrm>
            <a:custGeom>
              <a:avLst/>
              <a:gdLst/>
              <a:ahLst/>
              <a:cxnLst/>
              <a:rect l="l" t="t" r="r" b="b"/>
              <a:pathLst>
                <a:path w="333375" h="333375">
                  <a:moveTo>
                    <a:pt x="333375" y="0"/>
                  </a:moveTo>
                  <a:lnTo>
                    <a:pt x="0" y="0"/>
                  </a:lnTo>
                  <a:lnTo>
                    <a:pt x="0" y="333375"/>
                  </a:lnTo>
                  <a:lnTo>
                    <a:pt x="333375" y="333375"/>
                  </a:lnTo>
                  <a:lnTo>
                    <a:pt x="333375" y="0"/>
                  </a:lnTo>
                  <a:close/>
                </a:path>
              </a:pathLst>
            </a:custGeom>
            <a:solidFill>
              <a:srgbClr val="001F5F"/>
            </a:solidFill>
          </p:spPr>
          <p:txBody>
            <a:bodyPr wrap="square" lIns="0" tIns="0" rIns="0" bIns="0" rtlCol="0"/>
            <a:lstStyle/>
            <a:p>
              <a:endParaRPr/>
            </a:p>
          </p:txBody>
        </p:sp>
        <p:sp>
          <p:nvSpPr>
            <p:cNvPr id="87" name="object 87"/>
            <p:cNvSpPr/>
            <p:nvPr/>
          </p:nvSpPr>
          <p:spPr>
            <a:xfrm>
              <a:off x="3457575" y="6219825"/>
              <a:ext cx="219075" cy="219075"/>
            </a:xfrm>
            <a:custGeom>
              <a:avLst/>
              <a:gdLst/>
              <a:ahLst/>
              <a:cxnLst/>
              <a:rect l="l" t="t" r="r" b="b"/>
              <a:pathLst>
                <a:path w="219075" h="219075">
                  <a:moveTo>
                    <a:pt x="38100" y="189966"/>
                  </a:moveTo>
                  <a:lnTo>
                    <a:pt x="25692" y="163296"/>
                  </a:lnTo>
                  <a:lnTo>
                    <a:pt x="25692" y="177850"/>
                  </a:lnTo>
                  <a:lnTo>
                    <a:pt x="25692" y="203161"/>
                  </a:lnTo>
                  <a:lnTo>
                    <a:pt x="23622" y="209372"/>
                  </a:lnTo>
                  <a:lnTo>
                    <a:pt x="14478" y="209372"/>
                  </a:lnTo>
                  <a:lnTo>
                    <a:pt x="11303" y="203974"/>
                  </a:lnTo>
                  <a:lnTo>
                    <a:pt x="11417" y="177850"/>
                  </a:lnTo>
                  <a:lnTo>
                    <a:pt x="14478" y="171627"/>
                  </a:lnTo>
                  <a:lnTo>
                    <a:pt x="23622" y="171627"/>
                  </a:lnTo>
                  <a:lnTo>
                    <a:pt x="25692" y="177850"/>
                  </a:lnTo>
                  <a:lnTo>
                    <a:pt x="25692" y="163296"/>
                  </a:lnTo>
                  <a:lnTo>
                    <a:pt x="19558" y="161925"/>
                  </a:lnTo>
                  <a:lnTo>
                    <a:pt x="13335" y="161925"/>
                  </a:lnTo>
                  <a:lnTo>
                    <a:pt x="8255" y="164084"/>
                  </a:lnTo>
                  <a:lnTo>
                    <a:pt x="5207" y="169468"/>
                  </a:lnTo>
                  <a:lnTo>
                    <a:pt x="2032" y="174866"/>
                  </a:lnTo>
                  <a:lnTo>
                    <a:pt x="0" y="181330"/>
                  </a:lnTo>
                  <a:lnTo>
                    <a:pt x="0" y="191033"/>
                  </a:lnTo>
                  <a:lnTo>
                    <a:pt x="1155" y="203161"/>
                  </a:lnTo>
                  <a:lnTo>
                    <a:pt x="4648" y="211937"/>
                  </a:lnTo>
                  <a:lnTo>
                    <a:pt x="10439" y="217284"/>
                  </a:lnTo>
                  <a:lnTo>
                    <a:pt x="18542" y="219075"/>
                  </a:lnTo>
                  <a:lnTo>
                    <a:pt x="24765" y="219075"/>
                  </a:lnTo>
                  <a:lnTo>
                    <a:pt x="29845" y="216916"/>
                  </a:lnTo>
                  <a:lnTo>
                    <a:pt x="32893" y="211531"/>
                  </a:lnTo>
                  <a:lnTo>
                    <a:pt x="34163" y="209372"/>
                  </a:lnTo>
                  <a:lnTo>
                    <a:pt x="36068" y="206133"/>
                  </a:lnTo>
                  <a:lnTo>
                    <a:pt x="38100" y="199669"/>
                  </a:lnTo>
                  <a:lnTo>
                    <a:pt x="38100" y="189966"/>
                  </a:lnTo>
                  <a:close/>
                </a:path>
                <a:path w="219075" h="219075">
                  <a:moveTo>
                    <a:pt x="38100" y="0"/>
                  </a:moveTo>
                  <a:lnTo>
                    <a:pt x="28956" y="0"/>
                  </a:lnTo>
                  <a:lnTo>
                    <a:pt x="26416" y="2197"/>
                  </a:lnTo>
                  <a:lnTo>
                    <a:pt x="23876" y="3302"/>
                  </a:lnTo>
                  <a:lnTo>
                    <a:pt x="19939" y="5499"/>
                  </a:lnTo>
                  <a:lnTo>
                    <a:pt x="17272" y="6591"/>
                  </a:lnTo>
                  <a:lnTo>
                    <a:pt x="13462" y="7696"/>
                  </a:lnTo>
                  <a:lnTo>
                    <a:pt x="9525" y="8788"/>
                  </a:lnTo>
                  <a:lnTo>
                    <a:pt x="9525" y="18681"/>
                  </a:lnTo>
                  <a:lnTo>
                    <a:pt x="13462" y="18681"/>
                  </a:lnTo>
                  <a:lnTo>
                    <a:pt x="14732" y="17589"/>
                  </a:lnTo>
                  <a:lnTo>
                    <a:pt x="17272" y="17589"/>
                  </a:lnTo>
                  <a:lnTo>
                    <a:pt x="18669" y="16484"/>
                  </a:lnTo>
                  <a:lnTo>
                    <a:pt x="19939" y="16484"/>
                  </a:lnTo>
                  <a:lnTo>
                    <a:pt x="21209" y="15392"/>
                  </a:lnTo>
                  <a:lnTo>
                    <a:pt x="22479" y="15392"/>
                  </a:lnTo>
                  <a:lnTo>
                    <a:pt x="22479" y="14287"/>
                  </a:lnTo>
                  <a:lnTo>
                    <a:pt x="23876" y="14287"/>
                  </a:lnTo>
                  <a:lnTo>
                    <a:pt x="23876" y="57150"/>
                  </a:lnTo>
                  <a:lnTo>
                    <a:pt x="38100" y="57150"/>
                  </a:lnTo>
                  <a:lnTo>
                    <a:pt x="38100" y="14287"/>
                  </a:lnTo>
                  <a:lnTo>
                    <a:pt x="38100" y="0"/>
                  </a:lnTo>
                  <a:close/>
                </a:path>
                <a:path w="219075" h="219075">
                  <a:moveTo>
                    <a:pt x="47625" y="109093"/>
                  </a:moveTo>
                  <a:lnTo>
                    <a:pt x="46456" y="98996"/>
                  </a:lnTo>
                  <a:lnTo>
                    <a:pt x="43980" y="93814"/>
                  </a:lnTo>
                  <a:lnTo>
                    <a:pt x="42964" y="91681"/>
                  </a:lnTo>
                  <a:lnTo>
                    <a:pt x="37172" y="87236"/>
                  </a:lnTo>
                  <a:lnTo>
                    <a:pt x="35306" y="86893"/>
                  </a:lnTo>
                  <a:lnTo>
                    <a:pt x="35306" y="120764"/>
                  </a:lnTo>
                  <a:lnTo>
                    <a:pt x="33147" y="125260"/>
                  </a:lnTo>
                  <a:lnTo>
                    <a:pt x="24003" y="125260"/>
                  </a:lnTo>
                  <a:lnTo>
                    <a:pt x="20828" y="120764"/>
                  </a:lnTo>
                  <a:lnTo>
                    <a:pt x="20942" y="98996"/>
                  </a:lnTo>
                  <a:lnTo>
                    <a:pt x="24003" y="93814"/>
                  </a:lnTo>
                  <a:lnTo>
                    <a:pt x="33147" y="93814"/>
                  </a:lnTo>
                  <a:lnTo>
                    <a:pt x="35217" y="98996"/>
                  </a:lnTo>
                  <a:lnTo>
                    <a:pt x="35306" y="120764"/>
                  </a:lnTo>
                  <a:lnTo>
                    <a:pt x="35306" y="86893"/>
                  </a:lnTo>
                  <a:lnTo>
                    <a:pt x="29083" y="85725"/>
                  </a:lnTo>
                  <a:lnTo>
                    <a:pt x="22860" y="85725"/>
                  </a:lnTo>
                  <a:lnTo>
                    <a:pt x="17780" y="88417"/>
                  </a:lnTo>
                  <a:lnTo>
                    <a:pt x="14732" y="92011"/>
                  </a:lnTo>
                  <a:lnTo>
                    <a:pt x="11557" y="96507"/>
                  </a:lnTo>
                  <a:lnTo>
                    <a:pt x="9525" y="102793"/>
                  </a:lnTo>
                  <a:lnTo>
                    <a:pt x="9525" y="109982"/>
                  </a:lnTo>
                  <a:lnTo>
                    <a:pt x="10680" y="120459"/>
                  </a:lnTo>
                  <a:lnTo>
                    <a:pt x="14173" y="127736"/>
                  </a:lnTo>
                  <a:lnTo>
                    <a:pt x="19964" y="131978"/>
                  </a:lnTo>
                  <a:lnTo>
                    <a:pt x="28067" y="133350"/>
                  </a:lnTo>
                  <a:lnTo>
                    <a:pt x="34290" y="133350"/>
                  </a:lnTo>
                  <a:lnTo>
                    <a:pt x="39370" y="131546"/>
                  </a:lnTo>
                  <a:lnTo>
                    <a:pt x="42418" y="127063"/>
                  </a:lnTo>
                  <a:lnTo>
                    <a:pt x="44005" y="125260"/>
                  </a:lnTo>
                  <a:lnTo>
                    <a:pt x="45593" y="123469"/>
                  </a:lnTo>
                  <a:lnTo>
                    <a:pt x="47625" y="117170"/>
                  </a:lnTo>
                  <a:lnTo>
                    <a:pt x="47625" y="109093"/>
                  </a:lnTo>
                  <a:close/>
                </a:path>
                <a:path w="219075" h="219075">
                  <a:moveTo>
                    <a:pt x="76200" y="85725"/>
                  </a:moveTo>
                  <a:lnTo>
                    <a:pt x="67056" y="85725"/>
                  </a:lnTo>
                  <a:lnTo>
                    <a:pt x="64516" y="87553"/>
                  </a:lnTo>
                  <a:lnTo>
                    <a:pt x="61976" y="88468"/>
                  </a:lnTo>
                  <a:lnTo>
                    <a:pt x="58039" y="89382"/>
                  </a:lnTo>
                  <a:lnTo>
                    <a:pt x="55372" y="91224"/>
                  </a:lnTo>
                  <a:lnTo>
                    <a:pt x="47625" y="93052"/>
                  </a:lnTo>
                  <a:lnTo>
                    <a:pt x="47625" y="101295"/>
                  </a:lnTo>
                  <a:lnTo>
                    <a:pt x="51562" y="101295"/>
                  </a:lnTo>
                  <a:lnTo>
                    <a:pt x="52832" y="100380"/>
                  </a:lnTo>
                  <a:lnTo>
                    <a:pt x="55372" y="100380"/>
                  </a:lnTo>
                  <a:lnTo>
                    <a:pt x="56769" y="99466"/>
                  </a:lnTo>
                  <a:lnTo>
                    <a:pt x="58039" y="99466"/>
                  </a:lnTo>
                  <a:lnTo>
                    <a:pt x="59309" y="98552"/>
                  </a:lnTo>
                  <a:lnTo>
                    <a:pt x="60579" y="98552"/>
                  </a:lnTo>
                  <a:lnTo>
                    <a:pt x="60579" y="97637"/>
                  </a:lnTo>
                  <a:lnTo>
                    <a:pt x="61976" y="97637"/>
                  </a:lnTo>
                  <a:lnTo>
                    <a:pt x="61976" y="133350"/>
                  </a:lnTo>
                  <a:lnTo>
                    <a:pt x="76200" y="133350"/>
                  </a:lnTo>
                  <a:lnTo>
                    <a:pt x="76200" y="97637"/>
                  </a:lnTo>
                  <a:lnTo>
                    <a:pt x="76200" y="85725"/>
                  </a:lnTo>
                  <a:close/>
                </a:path>
                <a:path w="219075" h="219075">
                  <a:moveTo>
                    <a:pt x="85725" y="189966"/>
                  </a:moveTo>
                  <a:lnTo>
                    <a:pt x="73317" y="163296"/>
                  </a:lnTo>
                  <a:lnTo>
                    <a:pt x="73317" y="177850"/>
                  </a:lnTo>
                  <a:lnTo>
                    <a:pt x="73317" y="203161"/>
                  </a:lnTo>
                  <a:lnTo>
                    <a:pt x="71247" y="209372"/>
                  </a:lnTo>
                  <a:lnTo>
                    <a:pt x="62103" y="209372"/>
                  </a:lnTo>
                  <a:lnTo>
                    <a:pt x="58928" y="203974"/>
                  </a:lnTo>
                  <a:lnTo>
                    <a:pt x="59042" y="177850"/>
                  </a:lnTo>
                  <a:lnTo>
                    <a:pt x="62103" y="171627"/>
                  </a:lnTo>
                  <a:lnTo>
                    <a:pt x="71247" y="171627"/>
                  </a:lnTo>
                  <a:lnTo>
                    <a:pt x="73317" y="177850"/>
                  </a:lnTo>
                  <a:lnTo>
                    <a:pt x="73317" y="163296"/>
                  </a:lnTo>
                  <a:lnTo>
                    <a:pt x="67183" y="161925"/>
                  </a:lnTo>
                  <a:lnTo>
                    <a:pt x="60960" y="161925"/>
                  </a:lnTo>
                  <a:lnTo>
                    <a:pt x="55880" y="164084"/>
                  </a:lnTo>
                  <a:lnTo>
                    <a:pt x="52832" y="169468"/>
                  </a:lnTo>
                  <a:lnTo>
                    <a:pt x="49657" y="174866"/>
                  </a:lnTo>
                  <a:lnTo>
                    <a:pt x="47625" y="181330"/>
                  </a:lnTo>
                  <a:lnTo>
                    <a:pt x="47625" y="191033"/>
                  </a:lnTo>
                  <a:lnTo>
                    <a:pt x="48780" y="203161"/>
                  </a:lnTo>
                  <a:lnTo>
                    <a:pt x="52273" y="211937"/>
                  </a:lnTo>
                  <a:lnTo>
                    <a:pt x="58064" y="217284"/>
                  </a:lnTo>
                  <a:lnTo>
                    <a:pt x="66167" y="219075"/>
                  </a:lnTo>
                  <a:lnTo>
                    <a:pt x="72390" y="219075"/>
                  </a:lnTo>
                  <a:lnTo>
                    <a:pt x="77470" y="216916"/>
                  </a:lnTo>
                  <a:lnTo>
                    <a:pt x="80518" y="211531"/>
                  </a:lnTo>
                  <a:lnTo>
                    <a:pt x="81788" y="209372"/>
                  </a:lnTo>
                  <a:lnTo>
                    <a:pt x="83693" y="206133"/>
                  </a:lnTo>
                  <a:lnTo>
                    <a:pt x="85725" y="199669"/>
                  </a:lnTo>
                  <a:lnTo>
                    <a:pt x="85725" y="189966"/>
                  </a:lnTo>
                  <a:close/>
                </a:path>
                <a:path w="219075" h="219075">
                  <a:moveTo>
                    <a:pt x="95250" y="33337"/>
                  </a:moveTo>
                  <a:lnTo>
                    <a:pt x="82931" y="10617"/>
                  </a:lnTo>
                  <a:lnTo>
                    <a:pt x="82931" y="22352"/>
                  </a:lnTo>
                  <a:lnTo>
                    <a:pt x="82892" y="44399"/>
                  </a:lnTo>
                  <a:lnTo>
                    <a:pt x="80772" y="49822"/>
                  </a:lnTo>
                  <a:lnTo>
                    <a:pt x="71628" y="49822"/>
                  </a:lnTo>
                  <a:lnTo>
                    <a:pt x="68491" y="44399"/>
                  </a:lnTo>
                  <a:lnTo>
                    <a:pt x="68453" y="22352"/>
                  </a:lnTo>
                  <a:lnTo>
                    <a:pt x="71628" y="16852"/>
                  </a:lnTo>
                  <a:lnTo>
                    <a:pt x="80772" y="16852"/>
                  </a:lnTo>
                  <a:lnTo>
                    <a:pt x="82931" y="22352"/>
                  </a:lnTo>
                  <a:lnTo>
                    <a:pt x="82931" y="10617"/>
                  </a:lnTo>
                  <a:lnTo>
                    <a:pt x="76708" y="9525"/>
                  </a:lnTo>
                  <a:lnTo>
                    <a:pt x="70485" y="9525"/>
                  </a:lnTo>
                  <a:lnTo>
                    <a:pt x="65405" y="11353"/>
                  </a:lnTo>
                  <a:lnTo>
                    <a:pt x="62357" y="15024"/>
                  </a:lnTo>
                  <a:lnTo>
                    <a:pt x="59182" y="19596"/>
                  </a:lnTo>
                  <a:lnTo>
                    <a:pt x="57150" y="26009"/>
                  </a:lnTo>
                  <a:lnTo>
                    <a:pt x="57150" y="34251"/>
                  </a:lnTo>
                  <a:lnTo>
                    <a:pt x="58305" y="44399"/>
                  </a:lnTo>
                  <a:lnTo>
                    <a:pt x="61798" y="51549"/>
                  </a:lnTo>
                  <a:lnTo>
                    <a:pt x="67589" y="55765"/>
                  </a:lnTo>
                  <a:lnTo>
                    <a:pt x="75692" y="57150"/>
                  </a:lnTo>
                  <a:lnTo>
                    <a:pt x="81915" y="57150"/>
                  </a:lnTo>
                  <a:lnTo>
                    <a:pt x="86995" y="55321"/>
                  </a:lnTo>
                  <a:lnTo>
                    <a:pt x="90043" y="50736"/>
                  </a:lnTo>
                  <a:lnTo>
                    <a:pt x="90830" y="49822"/>
                  </a:lnTo>
                  <a:lnTo>
                    <a:pt x="93218" y="47078"/>
                  </a:lnTo>
                  <a:lnTo>
                    <a:pt x="95250" y="40665"/>
                  </a:lnTo>
                  <a:lnTo>
                    <a:pt x="95250" y="33337"/>
                  </a:lnTo>
                  <a:close/>
                </a:path>
                <a:path w="219075" h="219075">
                  <a:moveTo>
                    <a:pt x="114300" y="161925"/>
                  </a:moveTo>
                  <a:lnTo>
                    <a:pt x="108204" y="161925"/>
                  </a:lnTo>
                  <a:lnTo>
                    <a:pt x="106553" y="162839"/>
                  </a:lnTo>
                  <a:lnTo>
                    <a:pt x="104775" y="164668"/>
                  </a:lnTo>
                  <a:lnTo>
                    <a:pt x="102235" y="165582"/>
                  </a:lnTo>
                  <a:lnTo>
                    <a:pt x="100457" y="167424"/>
                  </a:lnTo>
                  <a:lnTo>
                    <a:pt x="97790" y="168338"/>
                  </a:lnTo>
                  <a:lnTo>
                    <a:pt x="95250" y="168338"/>
                  </a:lnTo>
                  <a:lnTo>
                    <a:pt x="95250" y="177495"/>
                  </a:lnTo>
                  <a:lnTo>
                    <a:pt x="97028" y="177495"/>
                  </a:lnTo>
                  <a:lnTo>
                    <a:pt x="97790" y="176580"/>
                  </a:lnTo>
                  <a:lnTo>
                    <a:pt x="99568" y="176580"/>
                  </a:lnTo>
                  <a:lnTo>
                    <a:pt x="100457" y="175666"/>
                  </a:lnTo>
                  <a:lnTo>
                    <a:pt x="102235" y="175666"/>
                  </a:lnTo>
                  <a:lnTo>
                    <a:pt x="102997" y="174752"/>
                  </a:lnTo>
                  <a:lnTo>
                    <a:pt x="103886" y="173837"/>
                  </a:lnTo>
                  <a:lnTo>
                    <a:pt x="104775" y="173837"/>
                  </a:lnTo>
                  <a:lnTo>
                    <a:pt x="104775" y="209550"/>
                  </a:lnTo>
                  <a:lnTo>
                    <a:pt x="114300" y="209550"/>
                  </a:lnTo>
                  <a:lnTo>
                    <a:pt x="114300" y="173837"/>
                  </a:lnTo>
                  <a:lnTo>
                    <a:pt x="114300" y="161925"/>
                  </a:lnTo>
                  <a:close/>
                </a:path>
                <a:path w="219075" h="219075">
                  <a:moveTo>
                    <a:pt x="133350" y="109093"/>
                  </a:moveTo>
                  <a:lnTo>
                    <a:pt x="117856" y="86868"/>
                  </a:lnTo>
                  <a:lnTo>
                    <a:pt x="117856" y="120764"/>
                  </a:lnTo>
                  <a:lnTo>
                    <a:pt x="115316" y="125260"/>
                  </a:lnTo>
                  <a:lnTo>
                    <a:pt x="103759" y="125260"/>
                  </a:lnTo>
                  <a:lnTo>
                    <a:pt x="99822" y="120764"/>
                  </a:lnTo>
                  <a:lnTo>
                    <a:pt x="99822" y="99199"/>
                  </a:lnTo>
                  <a:lnTo>
                    <a:pt x="103759" y="93814"/>
                  </a:lnTo>
                  <a:lnTo>
                    <a:pt x="115316" y="93814"/>
                  </a:lnTo>
                  <a:lnTo>
                    <a:pt x="117754" y="98996"/>
                  </a:lnTo>
                  <a:lnTo>
                    <a:pt x="117856" y="120764"/>
                  </a:lnTo>
                  <a:lnTo>
                    <a:pt x="117856" y="86868"/>
                  </a:lnTo>
                  <a:lnTo>
                    <a:pt x="110236" y="85725"/>
                  </a:lnTo>
                  <a:lnTo>
                    <a:pt x="102489" y="85725"/>
                  </a:lnTo>
                  <a:lnTo>
                    <a:pt x="96012" y="88417"/>
                  </a:lnTo>
                  <a:lnTo>
                    <a:pt x="92202" y="92011"/>
                  </a:lnTo>
                  <a:lnTo>
                    <a:pt x="86995" y="96507"/>
                  </a:lnTo>
                  <a:lnTo>
                    <a:pt x="85725" y="102793"/>
                  </a:lnTo>
                  <a:lnTo>
                    <a:pt x="85725" y="109982"/>
                  </a:lnTo>
                  <a:lnTo>
                    <a:pt x="87172" y="120459"/>
                  </a:lnTo>
                  <a:lnTo>
                    <a:pt x="91516" y="127736"/>
                  </a:lnTo>
                  <a:lnTo>
                    <a:pt x="98742" y="131978"/>
                  </a:lnTo>
                  <a:lnTo>
                    <a:pt x="108839" y="133350"/>
                  </a:lnTo>
                  <a:lnTo>
                    <a:pt x="116586" y="133350"/>
                  </a:lnTo>
                  <a:lnTo>
                    <a:pt x="123063" y="131546"/>
                  </a:lnTo>
                  <a:lnTo>
                    <a:pt x="126873" y="127063"/>
                  </a:lnTo>
                  <a:lnTo>
                    <a:pt x="128841" y="125260"/>
                  </a:lnTo>
                  <a:lnTo>
                    <a:pt x="130810" y="123469"/>
                  </a:lnTo>
                  <a:lnTo>
                    <a:pt x="133350" y="117170"/>
                  </a:lnTo>
                  <a:lnTo>
                    <a:pt x="133350" y="109093"/>
                  </a:lnTo>
                  <a:close/>
                </a:path>
                <a:path w="219075" h="219075">
                  <a:moveTo>
                    <a:pt x="133350" y="0"/>
                  </a:moveTo>
                  <a:lnTo>
                    <a:pt x="124206" y="0"/>
                  </a:lnTo>
                  <a:lnTo>
                    <a:pt x="121666" y="2197"/>
                  </a:lnTo>
                  <a:lnTo>
                    <a:pt x="119126" y="3302"/>
                  </a:lnTo>
                  <a:lnTo>
                    <a:pt x="115189" y="5499"/>
                  </a:lnTo>
                  <a:lnTo>
                    <a:pt x="112522" y="6591"/>
                  </a:lnTo>
                  <a:lnTo>
                    <a:pt x="108712" y="7696"/>
                  </a:lnTo>
                  <a:lnTo>
                    <a:pt x="104775" y="8788"/>
                  </a:lnTo>
                  <a:lnTo>
                    <a:pt x="104775" y="18681"/>
                  </a:lnTo>
                  <a:lnTo>
                    <a:pt x="108712" y="18681"/>
                  </a:lnTo>
                  <a:lnTo>
                    <a:pt x="109982" y="17589"/>
                  </a:lnTo>
                  <a:lnTo>
                    <a:pt x="112522" y="17589"/>
                  </a:lnTo>
                  <a:lnTo>
                    <a:pt x="113919" y="16484"/>
                  </a:lnTo>
                  <a:lnTo>
                    <a:pt x="115189" y="16484"/>
                  </a:lnTo>
                  <a:lnTo>
                    <a:pt x="117729" y="14287"/>
                  </a:lnTo>
                  <a:lnTo>
                    <a:pt x="119126" y="14287"/>
                  </a:lnTo>
                  <a:lnTo>
                    <a:pt x="119126" y="57150"/>
                  </a:lnTo>
                  <a:lnTo>
                    <a:pt x="133350" y="57150"/>
                  </a:lnTo>
                  <a:lnTo>
                    <a:pt x="133350" y="14287"/>
                  </a:lnTo>
                  <a:lnTo>
                    <a:pt x="133350" y="0"/>
                  </a:lnTo>
                  <a:close/>
                </a:path>
                <a:path w="219075" h="219075">
                  <a:moveTo>
                    <a:pt x="161925" y="85725"/>
                  </a:moveTo>
                  <a:lnTo>
                    <a:pt x="155829" y="85725"/>
                  </a:lnTo>
                  <a:lnTo>
                    <a:pt x="154178" y="87553"/>
                  </a:lnTo>
                  <a:lnTo>
                    <a:pt x="152400" y="88468"/>
                  </a:lnTo>
                  <a:lnTo>
                    <a:pt x="149860" y="89382"/>
                  </a:lnTo>
                  <a:lnTo>
                    <a:pt x="148082" y="91224"/>
                  </a:lnTo>
                  <a:lnTo>
                    <a:pt x="145415" y="92138"/>
                  </a:lnTo>
                  <a:lnTo>
                    <a:pt x="142875" y="93052"/>
                  </a:lnTo>
                  <a:lnTo>
                    <a:pt x="142875" y="101295"/>
                  </a:lnTo>
                  <a:lnTo>
                    <a:pt x="145415" y="101295"/>
                  </a:lnTo>
                  <a:lnTo>
                    <a:pt x="146304" y="100380"/>
                  </a:lnTo>
                  <a:lnTo>
                    <a:pt x="148082" y="100380"/>
                  </a:lnTo>
                  <a:lnTo>
                    <a:pt x="148971" y="99466"/>
                  </a:lnTo>
                  <a:lnTo>
                    <a:pt x="149860" y="99466"/>
                  </a:lnTo>
                  <a:lnTo>
                    <a:pt x="150622" y="98552"/>
                  </a:lnTo>
                  <a:lnTo>
                    <a:pt x="151511" y="98552"/>
                  </a:lnTo>
                  <a:lnTo>
                    <a:pt x="151511" y="97637"/>
                  </a:lnTo>
                  <a:lnTo>
                    <a:pt x="152400" y="97637"/>
                  </a:lnTo>
                  <a:lnTo>
                    <a:pt x="152400" y="133350"/>
                  </a:lnTo>
                  <a:lnTo>
                    <a:pt x="161925" y="133350"/>
                  </a:lnTo>
                  <a:lnTo>
                    <a:pt x="161925" y="97637"/>
                  </a:lnTo>
                  <a:lnTo>
                    <a:pt x="161925" y="85725"/>
                  </a:lnTo>
                  <a:close/>
                </a:path>
                <a:path w="219075" h="219075">
                  <a:moveTo>
                    <a:pt x="171450" y="189966"/>
                  </a:moveTo>
                  <a:lnTo>
                    <a:pt x="160020" y="163512"/>
                  </a:lnTo>
                  <a:lnTo>
                    <a:pt x="160020" y="177850"/>
                  </a:lnTo>
                  <a:lnTo>
                    <a:pt x="160020" y="203161"/>
                  </a:lnTo>
                  <a:lnTo>
                    <a:pt x="156972" y="209372"/>
                  </a:lnTo>
                  <a:lnTo>
                    <a:pt x="147828" y="209372"/>
                  </a:lnTo>
                  <a:lnTo>
                    <a:pt x="144653" y="203974"/>
                  </a:lnTo>
                  <a:lnTo>
                    <a:pt x="144767" y="177850"/>
                  </a:lnTo>
                  <a:lnTo>
                    <a:pt x="147828" y="171627"/>
                  </a:lnTo>
                  <a:lnTo>
                    <a:pt x="156972" y="171627"/>
                  </a:lnTo>
                  <a:lnTo>
                    <a:pt x="160020" y="177850"/>
                  </a:lnTo>
                  <a:lnTo>
                    <a:pt x="160020" y="163512"/>
                  </a:lnTo>
                  <a:lnTo>
                    <a:pt x="152908" y="161925"/>
                  </a:lnTo>
                  <a:lnTo>
                    <a:pt x="146685" y="161925"/>
                  </a:lnTo>
                  <a:lnTo>
                    <a:pt x="141605" y="164084"/>
                  </a:lnTo>
                  <a:lnTo>
                    <a:pt x="138557" y="169468"/>
                  </a:lnTo>
                  <a:lnTo>
                    <a:pt x="135382" y="174866"/>
                  </a:lnTo>
                  <a:lnTo>
                    <a:pt x="133350" y="181330"/>
                  </a:lnTo>
                  <a:lnTo>
                    <a:pt x="133350" y="191033"/>
                  </a:lnTo>
                  <a:lnTo>
                    <a:pt x="134505" y="203161"/>
                  </a:lnTo>
                  <a:lnTo>
                    <a:pt x="137998" y="211937"/>
                  </a:lnTo>
                  <a:lnTo>
                    <a:pt x="143789" y="217284"/>
                  </a:lnTo>
                  <a:lnTo>
                    <a:pt x="151892" y="219075"/>
                  </a:lnTo>
                  <a:lnTo>
                    <a:pt x="158115" y="219075"/>
                  </a:lnTo>
                  <a:lnTo>
                    <a:pt x="163195" y="216916"/>
                  </a:lnTo>
                  <a:lnTo>
                    <a:pt x="166243" y="211531"/>
                  </a:lnTo>
                  <a:lnTo>
                    <a:pt x="167513" y="209372"/>
                  </a:lnTo>
                  <a:lnTo>
                    <a:pt x="169418" y="206133"/>
                  </a:lnTo>
                  <a:lnTo>
                    <a:pt x="171450" y="199669"/>
                  </a:lnTo>
                  <a:lnTo>
                    <a:pt x="171450" y="189966"/>
                  </a:lnTo>
                  <a:close/>
                </a:path>
                <a:path w="219075" h="219075">
                  <a:moveTo>
                    <a:pt x="180975" y="33337"/>
                  </a:moveTo>
                  <a:lnTo>
                    <a:pt x="169672" y="10795"/>
                  </a:lnTo>
                  <a:lnTo>
                    <a:pt x="169672" y="22352"/>
                  </a:lnTo>
                  <a:lnTo>
                    <a:pt x="169621" y="44399"/>
                  </a:lnTo>
                  <a:lnTo>
                    <a:pt x="166497" y="49822"/>
                  </a:lnTo>
                  <a:lnTo>
                    <a:pt x="157353" y="49822"/>
                  </a:lnTo>
                  <a:lnTo>
                    <a:pt x="154216" y="44399"/>
                  </a:lnTo>
                  <a:lnTo>
                    <a:pt x="154178" y="22352"/>
                  </a:lnTo>
                  <a:lnTo>
                    <a:pt x="157353" y="16852"/>
                  </a:lnTo>
                  <a:lnTo>
                    <a:pt x="166497" y="16852"/>
                  </a:lnTo>
                  <a:lnTo>
                    <a:pt x="169672" y="22352"/>
                  </a:lnTo>
                  <a:lnTo>
                    <a:pt x="169672" y="10795"/>
                  </a:lnTo>
                  <a:lnTo>
                    <a:pt x="162433" y="9525"/>
                  </a:lnTo>
                  <a:lnTo>
                    <a:pt x="156210" y="9525"/>
                  </a:lnTo>
                  <a:lnTo>
                    <a:pt x="151130" y="11353"/>
                  </a:lnTo>
                  <a:lnTo>
                    <a:pt x="148082" y="15024"/>
                  </a:lnTo>
                  <a:lnTo>
                    <a:pt x="144907" y="19596"/>
                  </a:lnTo>
                  <a:lnTo>
                    <a:pt x="142875" y="26009"/>
                  </a:lnTo>
                  <a:lnTo>
                    <a:pt x="142875" y="34251"/>
                  </a:lnTo>
                  <a:lnTo>
                    <a:pt x="144030" y="44399"/>
                  </a:lnTo>
                  <a:lnTo>
                    <a:pt x="147523" y="51549"/>
                  </a:lnTo>
                  <a:lnTo>
                    <a:pt x="153314" y="55765"/>
                  </a:lnTo>
                  <a:lnTo>
                    <a:pt x="161417" y="57150"/>
                  </a:lnTo>
                  <a:lnTo>
                    <a:pt x="167640" y="57150"/>
                  </a:lnTo>
                  <a:lnTo>
                    <a:pt x="172720" y="55321"/>
                  </a:lnTo>
                  <a:lnTo>
                    <a:pt x="175768" y="50736"/>
                  </a:lnTo>
                  <a:lnTo>
                    <a:pt x="176555" y="49822"/>
                  </a:lnTo>
                  <a:lnTo>
                    <a:pt x="178943" y="47078"/>
                  </a:lnTo>
                  <a:lnTo>
                    <a:pt x="180975" y="40665"/>
                  </a:lnTo>
                  <a:lnTo>
                    <a:pt x="180975" y="33337"/>
                  </a:lnTo>
                  <a:close/>
                </a:path>
                <a:path w="219075" h="219075">
                  <a:moveTo>
                    <a:pt x="219075" y="189966"/>
                  </a:moveTo>
                  <a:lnTo>
                    <a:pt x="207645" y="163512"/>
                  </a:lnTo>
                  <a:lnTo>
                    <a:pt x="207645" y="177850"/>
                  </a:lnTo>
                  <a:lnTo>
                    <a:pt x="207645" y="203161"/>
                  </a:lnTo>
                  <a:lnTo>
                    <a:pt x="204597" y="209372"/>
                  </a:lnTo>
                  <a:lnTo>
                    <a:pt x="195453" y="209372"/>
                  </a:lnTo>
                  <a:lnTo>
                    <a:pt x="192278" y="203974"/>
                  </a:lnTo>
                  <a:lnTo>
                    <a:pt x="192392" y="177850"/>
                  </a:lnTo>
                  <a:lnTo>
                    <a:pt x="195453" y="171627"/>
                  </a:lnTo>
                  <a:lnTo>
                    <a:pt x="204597" y="171627"/>
                  </a:lnTo>
                  <a:lnTo>
                    <a:pt x="207645" y="177850"/>
                  </a:lnTo>
                  <a:lnTo>
                    <a:pt x="207645" y="163512"/>
                  </a:lnTo>
                  <a:lnTo>
                    <a:pt x="200533" y="161925"/>
                  </a:lnTo>
                  <a:lnTo>
                    <a:pt x="194310" y="161925"/>
                  </a:lnTo>
                  <a:lnTo>
                    <a:pt x="189230" y="164084"/>
                  </a:lnTo>
                  <a:lnTo>
                    <a:pt x="186182" y="169468"/>
                  </a:lnTo>
                  <a:lnTo>
                    <a:pt x="183007" y="174866"/>
                  </a:lnTo>
                  <a:lnTo>
                    <a:pt x="180975" y="181330"/>
                  </a:lnTo>
                  <a:lnTo>
                    <a:pt x="180975" y="191033"/>
                  </a:lnTo>
                  <a:lnTo>
                    <a:pt x="182130" y="203161"/>
                  </a:lnTo>
                  <a:lnTo>
                    <a:pt x="185623" y="211937"/>
                  </a:lnTo>
                  <a:lnTo>
                    <a:pt x="191414" y="217284"/>
                  </a:lnTo>
                  <a:lnTo>
                    <a:pt x="199517" y="219075"/>
                  </a:lnTo>
                  <a:lnTo>
                    <a:pt x="205740" y="219075"/>
                  </a:lnTo>
                  <a:lnTo>
                    <a:pt x="210820" y="216916"/>
                  </a:lnTo>
                  <a:lnTo>
                    <a:pt x="213868" y="211531"/>
                  </a:lnTo>
                  <a:lnTo>
                    <a:pt x="215138" y="209372"/>
                  </a:lnTo>
                  <a:lnTo>
                    <a:pt x="217043" y="206133"/>
                  </a:lnTo>
                  <a:lnTo>
                    <a:pt x="219075" y="199669"/>
                  </a:lnTo>
                  <a:lnTo>
                    <a:pt x="219075" y="189966"/>
                  </a:lnTo>
                  <a:close/>
                </a:path>
                <a:path w="219075" h="219075">
                  <a:moveTo>
                    <a:pt x="219075" y="109093"/>
                  </a:moveTo>
                  <a:lnTo>
                    <a:pt x="217906" y="98996"/>
                  </a:lnTo>
                  <a:lnTo>
                    <a:pt x="215430" y="93814"/>
                  </a:lnTo>
                  <a:lnTo>
                    <a:pt x="214414" y="91681"/>
                  </a:lnTo>
                  <a:lnTo>
                    <a:pt x="208622" y="87236"/>
                  </a:lnTo>
                  <a:lnTo>
                    <a:pt x="207772" y="87083"/>
                  </a:lnTo>
                  <a:lnTo>
                    <a:pt x="207772" y="120764"/>
                  </a:lnTo>
                  <a:lnTo>
                    <a:pt x="204597" y="125260"/>
                  </a:lnTo>
                  <a:lnTo>
                    <a:pt x="195453" y="125260"/>
                  </a:lnTo>
                  <a:lnTo>
                    <a:pt x="192278" y="120764"/>
                  </a:lnTo>
                  <a:lnTo>
                    <a:pt x="192392" y="98996"/>
                  </a:lnTo>
                  <a:lnTo>
                    <a:pt x="195453" y="93814"/>
                  </a:lnTo>
                  <a:lnTo>
                    <a:pt x="204597" y="93814"/>
                  </a:lnTo>
                  <a:lnTo>
                    <a:pt x="207645" y="98996"/>
                  </a:lnTo>
                  <a:lnTo>
                    <a:pt x="207772" y="120764"/>
                  </a:lnTo>
                  <a:lnTo>
                    <a:pt x="207772" y="87083"/>
                  </a:lnTo>
                  <a:lnTo>
                    <a:pt x="200533" y="85725"/>
                  </a:lnTo>
                  <a:lnTo>
                    <a:pt x="194310" y="85725"/>
                  </a:lnTo>
                  <a:lnTo>
                    <a:pt x="189230" y="88417"/>
                  </a:lnTo>
                  <a:lnTo>
                    <a:pt x="186182" y="92011"/>
                  </a:lnTo>
                  <a:lnTo>
                    <a:pt x="183007" y="96507"/>
                  </a:lnTo>
                  <a:lnTo>
                    <a:pt x="180975" y="102793"/>
                  </a:lnTo>
                  <a:lnTo>
                    <a:pt x="180975" y="109982"/>
                  </a:lnTo>
                  <a:lnTo>
                    <a:pt x="182130" y="120459"/>
                  </a:lnTo>
                  <a:lnTo>
                    <a:pt x="185623" y="127736"/>
                  </a:lnTo>
                  <a:lnTo>
                    <a:pt x="191414" y="131978"/>
                  </a:lnTo>
                  <a:lnTo>
                    <a:pt x="199517" y="133350"/>
                  </a:lnTo>
                  <a:lnTo>
                    <a:pt x="205740" y="133350"/>
                  </a:lnTo>
                  <a:lnTo>
                    <a:pt x="210820" y="131546"/>
                  </a:lnTo>
                  <a:lnTo>
                    <a:pt x="213868" y="127063"/>
                  </a:lnTo>
                  <a:lnTo>
                    <a:pt x="215455" y="125260"/>
                  </a:lnTo>
                  <a:lnTo>
                    <a:pt x="217043" y="123469"/>
                  </a:lnTo>
                  <a:lnTo>
                    <a:pt x="219075" y="117170"/>
                  </a:lnTo>
                  <a:lnTo>
                    <a:pt x="219075" y="109093"/>
                  </a:lnTo>
                  <a:close/>
                </a:path>
                <a:path w="219075" h="219075">
                  <a:moveTo>
                    <a:pt x="219075" y="0"/>
                  </a:moveTo>
                  <a:lnTo>
                    <a:pt x="212979" y="0"/>
                  </a:lnTo>
                  <a:lnTo>
                    <a:pt x="211328" y="2197"/>
                  </a:lnTo>
                  <a:lnTo>
                    <a:pt x="209550" y="3302"/>
                  </a:lnTo>
                  <a:lnTo>
                    <a:pt x="207010" y="5499"/>
                  </a:lnTo>
                  <a:lnTo>
                    <a:pt x="205232" y="6591"/>
                  </a:lnTo>
                  <a:lnTo>
                    <a:pt x="202565" y="7696"/>
                  </a:lnTo>
                  <a:lnTo>
                    <a:pt x="200025" y="8788"/>
                  </a:lnTo>
                  <a:lnTo>
                    <a:pt x="200025" y="18681"/>
                  </a:lnTo>
                  <a:lnTo>
                    <a:pt x="202565" y="18681"/>
                  </a:lnTo>
                  <a:lnTo>
                    <a:pt x="203454" y="17589"/>
                  </a:lnTo>
                  <a:lnTo>
                    <a:pt x="205232" y="17589"/>
                  </a:lnTo>
                  <a:lnTo>
                    <a:pt x="206121" y="16484"/>
                  </a:lnTo>
                  <a:lnTo>
                    <a:pt x="207010" y="16484"/>
                  </a:lnTo>
                  <a:lnTo>
                    <a:pt x="207772" y="15392"/>
                  </a:lnTo>
                  <a:lnTo>
                    <a:pt x="208661" y="15392"/>
                  </a:lnTo>
                  <a:lnTo>
                    <a:pt x="208661" y="14287"/>
                  </a:lnTo>
                  <a:lnTo>
                    <a:pt x="209550" y="14287"/>
                  </a:lnTo>
                  <a:lnTo>
                    <a:pt x="209550" y="57150"/>
                  </a:lnTo>
                  <a:lnTo>
                    <a:pt x="219075" y="57150"/>
                  </a:lnTo>
                  <a:lnTo>
                    <a:pt x="219075" y="14287"/>
                  </a:lnTo>
                  <a:lnTo>
                    <a:pt x="219075" y="0"/>
                  </a:lnTo>
                  <a:close/>
                </a:path>
              </a:pathLst>
            </a:custGeom>
            <a:solidFill>
              <a:srgbClr val="FFFFFF"/>
            </a:solidFill>
          </p:spPr>
          <p:txBody>
            <a:bodyPr wrap="square" lIns="0" tIns="0" rIns="0" bIns="0" rtlCol="0"/>
            <a:lstStyle/>
            <a:p>
              <a:endParaRPr/>
            </a:p>
          </p:txBody>
        </p:sp>
        <p:pic>
          <p:nvPicPr>
            <p:cNvPr id="88" name="object 88"/>
            <p:cNvPicPr/>
            <p:nvPr/>
          </p:nvPicPr>
          <p:blipFill>
            <a:blip r:embed="rId31" cstate="print"/>
            <a:stretch>
              <a:fillRect/>
            </a:stretch>
          </p:blipFill>
          <p:spPr>
            <a:xfrm>
              <a:off x="4200525" y="1533525"/>
              <a:ext cx="901700" cy="968375"/>
            </a:xfrm>
            <a:prstGeom prst="rect">
              <a:avLst/>
            </a:prstGeom>
          </p:spPr>
        </p:pic>
        <p:sp>
          <p:nvSpPr>
            <p:cNvPr id="89" name="object 89"/>
            <p:cNvSpPr/>
            <p:nvPr/>
          </p:nvSpPr>
          <p:spPr>
            <a:xfrm>
              <a:off x="4076700" y="1152525"/>
              <a:ext cx="1095375" cy="495300"/>
            </a:xfrm>
            <a:custGeom>
              <a:avLst/>
              <a:gdLst/>
              <a:ahLst/>
              <a:cxnLst/>
              <a:rect l="l" t="t" r="r" b="b"/>
              <a:pathLst>
                <a:path w="1095375" h="495300">
                  <a:moveTo>
                    <a:pt x="547751" y="0"/>
                  </a:moveTo>
                  <a:lnTo>
                    <a:pt x="473424" y="753"/>
                  </a:lnTo>
                  <a:lnTo>
                    <a:pt x="402137" y="2948"/>
                  </a:lnTo>
                  <a:lnTo>
                    <a:pt x="334541" y="6486"/>
                  </a:lnTo>
                  <a:lnTo>
                    <a:pt x="271290" y="11270"/>
                  </a:lnTo>
                  <a:lnTo>
                    <a:pt x="213036" y="17199"/>
                  </a:lnTo>
                  <a:lnTo>
                    <a:pt x="160432" y="24177"/>
                  </a:lnTo>
                  <a:lnTo>
                    <a:pt x="114130" y="32105"/>
                  </a:lnTo>
                  <a:lnTo>
                    <a:pt x="74784" y="40884"/>
                  </a:lnTo>
                  <a:lnTo>
                    <a:pt x="19566" y="60604"/>
                  </a:lnTo>
                  <a:lnTo>
                    <a:pt x="0" y="82550"/>
                  </a:lnTo>
                  <a:lnTo>
                    <a:pt x="0" y="412750"/>
                  </a:lnTo>
                  <a:lnTo>
                    <a:pt x="43045" y="444882"/>
                  </a:lnTo>
                  <a:lnTo>
                    <a:pt x="114130" y="463194"/>
                  </a:lnTo>
                  <a:lnTo>
                    <a:pt x="160432" y="471122"/>
                  </a:lnTo>
                  <a:lnTo>
                    <a:pt x="213036" y="478100"/>
                  </a:lnTo>
                  <a:lnTo>
                    <a:pt x="271290" y="484029"/>
                  </a:lnTo>
                  <a:lnTo>
                    <a:pt x="334541" y="488813"/>
                  </a:lnTo>
                  <a:lnTo>
                    <a:pt x="402137" y="492351"/>
                  </a:lnTo>
                  <a:lnTo>
                    <a:pt x="473424" y="494546"/>
                  </a:lnTo>
                  <a:lnTo>
                    <a:pt x="547751" y="495300"/>
                  </a:lnTo>
                  <a:lnTo>
                    <a:pt x="622048" y="494546"/>
                  </a:lnTo>
                  <a:lnTo>
                    <a:pt x="693311" y="492351"/>
                  </a:lnTo>
                  <a:lnTo>
                    <a:pt x="760886" y="488813"/>
                  </a:lnTo>
                  <a:lnTo>
                    <a:pt x="824121" y="484029"/>
                  </a:lnTo>
                  <a:lnTo>
                    <a:pt x="882363" y="478100"/>
                  </a:lnTo>
                  <a:lnTo>
                    <a:pt x="934958" y="471122"/>
                  </a:lnTo>
                  <a:lnTo>
                    <a:pt x="981253" y="463194"/>
                  </a:lnTo>
                  <a:lnTo>
                    <a:pt x="1020595" y="454415"/>
                  </a:lnTo>
                  <a:lnTo>
                    <a:pt x="1075809" y="434695"/>
                  </a:lnTo>
                  <a:lnTo>
                    <a:pt x="1095375" y="412750"/>
                  </a:lnTo>
                  <a:lnTo>
                    <a:pt x="1095375" y="82550"/>
                  </a:lnTo>
                  <a:lnTo>
                    <a:pt x="1052331" y="50417"/>
                  </a:lnTo>
                  <a:lnTo>
                    <a:pt x="981253" y="32105"/>
                  </a:lnTo>
                  <a:lnTo>
                    <a:pt x="934958" y="24177"/>
                  </a:lnTo>
                  <a:lnTo>
                    <a:pt x="882363" y="17199"/>
                  </a:lnTo>
                  <a:lnTo>
                    <a:pt x="824121" y="11270"/>
                  </a:lnTo>
                  <a:lnTo>
                    <a:pt x="760886" y="6486"/>
                  </a:lnTo>
                  <a:lnTo>
                    <a:pt x="693311" y="2948"/>
                  </a:lnTo>
                  <a:lnTo>
                    <a:pt x="622048" y="753"/>
                  </a:lnTo>
                  <a:lnTo>
                    <a:pt x="547751" y="0"/>
                  </a:lnTo>
                  <a:close/>
                </a:path>
              </a:pathLst>
            </a:custGeom>
            <a:solidFill>
              <a:srgbClr val="00AF50"/>
            </a:solidFill>
          </p:spPr>
          <p:txBody>
            <a:bodyPr wrap="square" lIns="0" tIns="0" rIns="0" bIns="0" rtlCol="0"/>
            <a:lstStyle/>
            <a:p>
              <a:endParaRPr/>
            </a:p>
          </p:txBody>
        </p:sp>
        <p:sp>
          <p:nvSpPr>
            <p:cNvPr id="90" name="object 90"/>
            <p:cNvSpPr/>
            <p:nvPr/>
          </p:nvSpPr>
          <p:spPr>
            <a:xfrm>
              <a:off x="4095750" y="1152525"/>
              <a:ext cx="1057275" cy="171450"/>
            </a:xfrm>
            <a:custGeom>
              <a:avLst/>
              <a:gdLst/>
              <a:ahLst/>
              <a:cxnLst/>
              <a:rect l="l" t="t" r="r" b="b"/>
              <a:pathLst>
                <a:path w="1057275" h="171450">
                  <a:moveTo>
                    <a:pt x="528701" y="0"/>
                  </a:moveTo>
                  <a:lnTo>
                    <a:pt x="450578" y="928"/>
                  </a:lnTo>
                  <a:lnTo>
                    <a:pt x="376012" y="3627"/>
                  </a:lnTo>
                  <a:lnTo>
                    <a:pt x="305822" y="7963"/>
                  </a:lnTo>
                  <a:lnTo>
                    <a:pt x="240826" y="13804"/>
                  </a:lnTo>
                  <a:lnTo>
                    <a:pt x="181842" y="21017"/>
                  </a:lnTo>
                  <a:lnTo>
                    <a:pt x="129688" y="29472"/>
                  </a:lnTo>
                  <a:lnTo>
                    <a:pt x="85182" y="39035"/>
                  </a:lnTo>
                  <a:lnTo>
                    <a:pt x="22386" y="60956"/>
                  </a:lnTo>
                  <a:lnTo>
                    <a:pt x="0" y="85725"/>
                  </a:lnTo>
                  <a:lnTo>
                    <a:pt x="5732" y="98398"/>
                  </a:lnTo>
                  <a:lnTo>
                    <a:pt x="49142" y="121875"/>
                  </a:lnTo>
                  <a:lnTo>
                    <a:pt x="129688" y="141977"/>
                  </a:lnTo>
                  <a:lnTo>
                    <a:pt x="181842" y="150432"/>
                  </a:lnTo>
                  <a:lnTo>
                    <a:pt x="240826" y="157645"/>
                  </a:lnTo>
                  <a:lnTo>
                    <a:pt x="305822" y="163486"/>
                  </a:lnTo>
                  <a:lnTo>
                    <a:pt x="376012" y="167822"/>
                  </a:lnTo>
                  <a:lnTo>
                    <a:pt x="450578" y="170521"/>
                  </a:lnTo>
                  <a:lnTo>
                    <a:pt x="528701" y="171450"/>
                  </a:lnTo>
                  <a:lnTo>
                    <a:pt x="606792" y="170521"/>
                  </a:lnTo>
                  <a:lnTo>
                    <a:pt x="681331" y="167822"/>
                  </a:lnTo>
                  <a:lnTo>
                    <a:pt x="751500" y="163486"/>
                  </a:lnTo>
                  <a:lnTo>
                    <a:pt x="816480" y="157645"/>
                  </a:lnTo>
                  <a:lnTo>
                    <a:pt x="875452" y="150432"/>
                  </a:lnTo>
                  <a:lnTo>
                    <a:pt x="927598" y="141977"/>
                  </a:lnTo>
                  <a:lnTo>
                    <a:pt x="972098" y="132414"/>
                  </a:lnTo>
                  <a:lnTo>
                    <a:pt x="1034889" y="110493"/>
                  </a:lnTo>
                  <a:lnTo>
                    <a:pt x="1057275" y="85725"/>
                  </a:lnTo>
                  <a:lnTo>
                    <a:pt x="1051542" y="73051"/>
                  </a:lnTo>
                  <a:lnTo>
                    <a:pt x="1008135" y="49574"/>
                  </a:lnTo>
                  <a:lnTo>
                    <a:pt x="927598" y="29472"/>
                  </a:lnTo>
                  <a:lnTo>
                    <a:pt x="875452" y="21017"/>
                  </a:lnTo>
                  <a:lnTo>
                    <a:pt x="816480" y="13804"/>
                  </a:lnTo>
                  <a:lnTo>
                    <a:pt x="751500" y="7963"/>
                  </a:lnTo>
                  <a:lnTo>
                    <a:pt x="681331" y="3627"/>
                  </a:lnTo>
                  <a:lnTo>
                    <a:pt x="606792" y="928"/>
                  </a:lnTo>
                  <a:lnTo>
                    <a:pt x="528701" y="0"/>
                  </a:lnTo>
                  <a:close/>
                </a:path>
              </a:pathLst>
            </a:custGeom>
            <a:solidFill>
              <a:srgbClr val="92D050"/>
            </a:solidFill>
          </p:spPr>
          <p:txBody>
            <a:bodyPr wrap="square" lIns="0" tIns="0" rIns="0" bIns="0" rtlCol="0"/>
            <a:lstStyle/>
            <a:p>
              <a:endParaRPr/>
            </a:p>
          </p:txBody>
        </p:sp>
        <p:sp>
          <p:nvSpPr>
            <p:cNvPr id="91" name="object 91"/>
            <p:cNvSpPr/>
            <p:nvPr/>
          </p:nvSpPr>
          <p:spPr>
            <a:xfrm>
              <a:off x="4181475" y="2171700"/>
              <a:ext cx="838200" cy="752475"/>
            </a:xfrm>
            <a:custGeom>
              <a:avLst/>
              <a:gdLst/>
              <a:ahLst/>
              <a:cxnLst/>
              <a:rect l="l" t="t" r="r" b="b"/>
              <a:pathLst>
                <a:path w="838200" h="752475">
                  <a:moveTo>
                    <a:pt x="345186" y="0"/>
                  </a:moveTo>
                  <a:lnTo>
                    <a:pt x="89915" y="0"/>
                  </a:lnTo>
                  <a:lnTo>
                    <a:pt x="77595" y="2555"/>
                  </a:lnTo>
                  <a:lnTo>
                    <a:pt x="67452" y="9493"/>
                  </a:lnTo>
                  <a:lnTo>
                    <a:pt x="60573" y="19716"/>
                  </a:lnTo>
                  <a:lnTo>
                    <a:pt x="58038" y="32130"/>
                  </a:lnTo>
                  <a:lnTo>
                    <a:pt x="58038" y="72898"/>
                  </a:lnTo>
                  <a:lnTo>
                    <a:pt x="35522" y="85218"/>
                  </a:lnTo>
                  <a:lnTo>
                    <a:pt x="17065" y="103552"/>
                  </a:lnTo>
                  <a:lnTo>
                    <a:pt x="4585" y="126243"/>
                  </a:lnTo>
                  <a:lnTo>
                    <a:pt x="0" y="151637"/>
                  </a:lnTo>
                  <a:lnTo>
                    <a:pt x="0" y="667892"/>
                  </a:lnTo>
                  <a:lnTo>
                    <a:pt x="6617" y="700772"/>
                  </a:lnTo>
                  <a:lnTo>
                    <a:pt x="24653" y="727662"/>
                  </a:lnTo>
                  <a:lnTo>
                    <a:pt x="51381" y="745813"/>
                  </a:lnTo>
                  <a:lnTo>
                    <a:pt x="84074" y="752475"/>
                  </a:lnTo>
                  <a:lnTo>
                    <a:pt x="754126" y="752475"/>
                  </a:lnTo>
                  <a:lnTo>
                    <a:pt x="786818" y="745813"/>
                  </a:lnTo>
                  <a:lnTo>
                    <a:pt x="813546" y="727662"/>
                  </a:lnTo>
                  <a:lnTo>
                    <a:pt x="831582" y="700772"/>
                  </a:lnTo>
                  <a:lnTo>
                    <a:pt x="838200" y="667892"/>
                  </a:lnTo>
                  <a:lnTo>
                    <a:pt x="838200" y="151637"/>
                  </a:lnTo>
                  <a:lnTo>
                    <a:pt x="831582" y="120447"/>
                  </a:lnTo>
                  <a:lnTo>
                    <a:pt x="813546" y="94424"/>
                  </a:lnTo>
                  <a:lnTo>
                    <a:pt x="786818" y="76592"/>
                  </a:lnTo>
                  <a:lnTo>
                    <a:pt x="754126" y="69976"/>
                  </a:lnTo>
                  <a:lnTo>
                    <a:pt x="374141" y="69976"/>
                  </a:lnTo>
                  <a:lnTo>
                    <a:pt x="374141" y="32130"/>
                  </a:lnTo>
                  <a:lnTo>
                    <a:pt x="372064" y="19716"/>
                  </a:lnTo>
                  <a:lnTo>
                    <a:pt x="366188" y="9493"/>
                  </a:lnTo>
                  <a:lnTo>
                    <a:pt x="357050" y="2555"/>
                  </a:lnTo>
                  <a:lnTo>
                    <a:pt x="345186" y="0"/>
                  </a:lnTo>
                  <a:close/>
                </a:path>
              </a:pathLst>
            </a:custGeom>
            <a:solidFill>
              <a:srgbClr val="DB9600"/>
            </a:solidFill>
          </p:spPr>
          <p:txBody>
            <a:bodyPr wrap="square" lIns="0" tIns="0" rIns="0" bIns="0" rtlCol="0"/>
            <a:lstStyle/>
            <a:p>
              <a:endParaRPr/>
            </a:p>
          </p:txBody>
        </p:sp>
        <p:sp>
          <p:nvSpPr>
            <p:cNvPr id="92" name="object 92"/>
            <p:cNvSpPr/>
            <p:nvPr/>
          </p:nvSpPr>
          <p:spPr>
            <a:xfrm>
              <a:off x="4199763" y="2343150"/>
              <a:ext cx="935355" cy="581025"/>
            </a:xfrm>
            <a:custGeom>
              <a:avLst/>
              <a:gdLst/>
              <a:ahLst/>
              <a:cxnLst/>
              <a:rect l="l" t="t" r="r" b="b"/>
              <a:pathLst>
                <a:path w="935354" h="581025">
                  <a:moveTo>
                    <a:pt x="868172" y="0"/>
                  </a:moveTo>
                  <a:lnTo>
                    <a:pt x="194563" y="0"/>
                  </a:lnTo>
                  <a:lnTo>
                    <a:pt x="160748" y="5659"/>
                  </a:lnTo>
                  <a:lnTo>
                    <a:pt x="131016" y="21177"/>
                  </a:lnTo>
                  <a:lnTo>
                    <a:pt x="108356" y="44362"/>
                  </a:lnTo>
                  <a:lnTo>
                    <a:pt x="95758" y="73025"/>
                  </a:lnTo>
                  <a:lnTo>
                    <a:pt x="0" y="510921"/>
                  </a:lnTo>
                  <a:lnTo>
                    <a:pt x="204" y="537894"/>
                  </a:lnTo>
                  <a:lnTo>
                    <a:pt x="12684" y="560212"/>
                  </a:lnTo>
                  <a:lnTo>
                    <a:pt x="35522" y="575411"/>
                  </a:lnTo>
                  <a:lnTo>
                    <a:pt x="66801" y="581025"/>
                  </a:lnTo>
                  <a:lnTo>
                    <a:pt x="737615" y="581025"/>
                  </a:lnTo>
                  <a:lnTo>
                    <a:pt x="802513" y="560212"/>
                  </a:lnTo>
                  <a:lnTo>
                    <a:pt x="839215" y="510921"/>
                  </a:lnTo>
                  <a:lnTo>
                    <a:pt x="934974" y="73025"/>
                  </a:lnTo>
                  <a:lnTo>
                    <a:pt x="934769" y="44362"/>
                  </a:lnTo>
                  <a:lnTo>
                    <a:pt x="922289" y="21177"/>
                  </a:lnTo>
                  <a:lnTo>
                    <a:pt x="899451" y="5659"/>
                  </a:lnTo>
                  <a:lnTo>
                    <a:pt x="868172" y="0"/>
                  </a:lnTo>
                  <a:close/>
                </a:path>
              </a:pathLst>
            </a:custGeom>
            <a:solidFill>
              <a:srgbClr val="FFB800"/>
            </a:solidFill>
          </p:spPr>
          <p:txBody>
            <a:bodyPr wrap="square" lIns="0" tIns="0" rIns="0" bIns="0" rtlCol="0"/>
            <a:lstStyle/>
            <a:p>
              <a:endParaRPr/>
            </a:p>
          </p:txBody>
        </p:sp>
      </p:grpSp>
      <p:sp>
        <p:nvSpPr>
          <p:cNvPr id="93" name="object 93"/>
          <p:cNvSpPr txBox="1"/>
          <p:nvPr/>
        </p:nvSpPr>
        <p:spPr>
          <a:xfrm>
            <a:off x="803592" y="1271587"/>
            <a:ext cx="1225550" cy="300355"/>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Verdana"/>
                <a:cs typeface="Verdana"/>
              </a:rPr>
              <a:t>Database</a:t>
            </a:r>
            <a:endParaRPr sz="1800">
              <a:latin typeface="Verdana"/>
              <a:cs typeface="Verdana"/>
            </a:endParaRPr>
          </a:p>
        </p:txBody>
      </p:sp>
      <p:sp>
        <p:nvSpPr>
          <p:cNvPr id="94" name="object 94"/>
          <p:cNvSpPr txBox="1"/>
          <p:nvPr/>
        </p:nvSpPr>
        <p:spPr>
          <a:xfrm>
            <a:off x="793432" y="2376487"/>
            <a:ext cx="1116965" cy="485140"/>
          </a:xfrm>
          <a:prstGeom prst="rect">
            <a:avLst/>
          </a:prstGeom>
        </p:spPr>
        <p:txBody>
          <a:bodyPr vert="horz" wrap="square" lIns="0" tIns="12700" rIns="0" bIns="0" rtlCol="0">
            <a:spAutoFit/>
          </a:bodyPr>
          <a:lstStyle/>
          <a:p>
            <a:pPr marL="12700">
              <a:lnSpc>
                <a:spcPct val="100000"/>
              </a:lnSpc>
              <a:spcBef>
                <a:spcPts val="100"/>
              </a:spcBef>
            </a:pPr>
            <a:r>
              <a:rPr sz="1800" spc="-15" dirty="0">
                <a:latin typeface="Segoe UI Semibold"/>
                <a:cs typeface="Segoe UI Semibold"/>
              </a:rPr>
              <a:t>File</a:t>
            </a:r>
            <a:r>
              <a:rPr sz="1800" spc="125" dirty="0">
                <a:latin typeface="Segoe UI Semibold"/>
                <a:cs typeface="Segoe UI Semibold"/>
              </a:rPr>
              <a:t> </a:t>
            </a:r>
            <a:r>
              <a:rPr sz="1800" spc="-5" dirty="0">
                <a:latin typeface="Segoe UI Semibold"/>
                <a:cs typeface="Segoe UI Semibold"/>
              </a:rPr>
              <a:t>Group</a:t>
            </a:r>
            <a:endParaRPr sz="1800">
              <a:latin typeface="Segoe UI Semibold"/>
              <a:cs typeface="Segoe UI Semibold"/>
            </a:endParaRPr>
          </a:p>
          <a:p>
            <a:pPr marL="12700">
              <a:lnSpc>
                <a:spcPct val="100000"/>
              </a:lnSpc>
              <a:spcBef>
                <a:spcPts val="20"/>
              </a:spcBef>
            </a:pPr>
            <a:r>
              <a:rPr sz="1200" spc="-5" dirty="0">
                <a:latin typeface="Segoe UI Semibold"/>
                <a:cs typeface="Segoe UI Semibold"/>
              </a:rPr>
              <a:t>(one</a:t>
            </a:r>
            <a:r>
              <a:rPr sz="1200" spc="-25" dirty="0">
                <a:latin typeface="Segoe UI Semibold"/>
                <a:cs typeface="Segoe UI Semibold"/>
              </a:rPr>
              <a:t> </a:t>
            </a:r>
            <a:r>
              <a:rPr sz="1200" spc="15" dirty="0">
                <a:latin typeface="Segoe UI Semibold"/>
                <a:cs typeface="Segoe UI Semibold"/>
              </a:rPr>
              <a:t>or</a:t>
            </a:r>
            <a:r>
              <a:rPr sz="1200" spc="-55" dirty="0">
                <a:latin typeface="Segoe UI Semibold"/>
                <a:cs typeface="Segoe UI Semibold"/>
              </a:rPr>
              <a:t> </a:t>
            </a:r>
            <a:r>
              <a:rPr sz="1200" spc="5" dirty="0">
                <a:latin typeface="Segoe UI Semibold"/>
                <a:cs typeface="Segoe UI Semibold"/>
              </a:rPr>
              <a:t>more)</a:t>
            </a:r>
            <a:endParaRPr sz="1200">
              <a:latin typeface="Segoe UI Semibold"/>
              <a:cs typeface="Segoe UI Semibold"/>
            </a:endParaRPr>
          </a:p>
        </p:txBody>
      </p:sp>
      <p:sp>
        <p:nvSpPr>
          <p:cNvPr id="95" name="object 95"/>
          <p:cNvSpPr txBox="1"/>
          <p:nvPr/>
        </p:nvSpPr>
        <p:spPr>
          <a:xfrm>
            <a:off x="798512" y="3619182"/>
            <a:ext cx="1233805" cy="485140"/>
          </a:xfrm>
          <a:prstGeom prst="rect">
            <a:avLst/>
          </a:prstGeom>
        </p:spPr>
        <p:txBody>
          <a:bodyPr vert="horz" wrap="square" lIns="0" tIns="12700" rIns="0" bIns="0" rtlCol="0">
            <a:spAutoFit/>
          </a:bodyPr>
          <a:lstStyle/>
          <a:p>
            <a:pPr marL="12700">
              <a:lnSpc>
                <a:spcPct val="100000"/>
              </a:lnSpc>
              <a:spcBef>
                <a:spcPts val="100"/>
              </a:spcBef>
            </a:pPr>
            <a:r>
              <a:rPr sz="1800" b="1" dirty="0">
                <a:latin typeface="Verdana"/>
                <a:cs typeface="Verdana"/>
              </a:rPr>
              <a:t>Data</a:t>
            </a:r>
            <a:r>
              <a:rPr sz="1800" b="1" spc="-55" dirty="0">
                <a:latin typeface="Verdana"/>
                <a:cs typeface="Verdana"/>
              </a:rPr>
              <a:t> </a:t>
            </a:r>
            <a:r>
              <a:rPr sz="1800" b="1" spc="-5" dirty="0">
                <a:latin typeface="Verdana"/>
                <a:cs typeface="Verdana"/>
              </a:rPr>
              <a:t>File</a:t>
            </a:r>
            <a:endParaRPr sz="1800">
              <a:latin typeface="Verdana"/>
              <a:cs typeface="Verdana"/>
            </a:endParaRPr>
          </a:p>
          <a:p>
            <a:pPr marL="12700">
              <a:lnSpc>
                <a:spcPct val="100000"/>
              </a:lnSpc>
              <a:spcBef>
                <a:spcPts val="15"/>
              </a:spcBef>
            </a:pPr>
            <a:r>
              <a:rPr sz="1200" b="1" spc="-5" dirty="0">
                <a:latin typeface="Verdana"/>
                <a:cs typeface="Verdana"/>
              </a:rPr>
              <a:t>(one</a:t>
            </a:r>
            <a:r>
              <a:rPr sz="1200" b="1" spc="-40" dirty="0">
                <a:latin typeface="Verdana"/>
                <a:cs typeface="Verdana"/>
              </a:rPr>
              <a:t> </a:t>
            </a:r>
            <a:r>
              <a:rPr sz="1200" b="1" dirty="0">
                <a:latin typeface="Verdana"/>
                <a:cs typeface="Verdana"/>
              </a:rPr>
              <a:t>or</a:t>
            </a:r>
            <a:r>
              <a:rPr sz="1200" b="1" spc="5" dirty="0">
                <a:latin typeface="Verdana"/>
                <a:cs typeface="Verdana"/>
              </a:rPr>
              <a:t> </a:t>
            </a:r>
            <a:r>
              <a:rPr sz="1200" b="1" spc="-10" dirty="0">
                <a:latin typeface="Verdana"/>
                <a:cs typeface="Verdana"/>
              </a:rPr>
              <a:t>more)</a:t>
            </a:r>
            <a:endParaRPr sz="1200">
              <a:latin typeface="Verdana"/>
              <a:cs typeface="Verdana"/>
            </a:endParaRPr>
          </a:p>
        </p:txBody>
      </p:sp>
      <p:sp>
        <p:nvSpPr>
          <p:cNvPr id="96" name="object 96"/>
          <p:cNvSpPr txBox="1"/>
          <p:nvPr/>
        </p:nvSpPr>
        <p:spPr>
          <a:xfrm>
            <a:off x="793432" y="4907216"/>
            <a:ext cx="873125" cy="1592580"/>
          </a:xfrm>
          <a:prstGeom prst="rect">
            <a:avLst/>
          </a:prstGeom>
        </p:spPr>
        <p:txBody>
          <a:bodyPr vert="horz" wrap="square" lIns="0" tIns="12700" rIns="0" bIns="0" rtlCol="0">
            <a:spAutoFit/>
          </a:bodyPr>
          <a:lstStyle/>
          <a:p>
            <a:pPr marL="22860">
              <a:lnSpc>
                <a:spcPct val="100000"/>
              </a:lnSpc>
              <a:spcBef>
                <a:spcPts val="100"/>
              </a:spcBef>
            </a:pPr>
            <a:r>
              <a:rPr sz="1800" b="1" spc="-10" dirty="0">
                <a:latin typeface="Verdana"/>
                <a:cs typeface="Verdana"/>
              </a:rPr>
              <a:t>Extent</a:t>
            </a:r>
            <a:endParaRPr sz="1800">
              <a:latin typeface="Verdana"/>
              <a:cs typeface="Verdana"/>
            </a:endParaRPr>
          </a:p>
          <a:p>
            <a:pPr marL="22860">
              <a:lnSpc>
                <a:spcPts val="1435"/>
              </a:lnSpc>
              <a:spcBef>
                <a:spcPts val="20"/>
              </a:spcBef>
            </a:pPr>
            <a:r>
              <a:rPr sz="1200" b="1" spc="-20" dirty="0">
                <a:latin typeface="Verdana"/>
                <a:cs typeface="Verdana"/>
              </a:rPr>
              <a:t>(mixed</a:t>
            </a:r>
            <a:r>
              <a:rPr sz="1200" b="1" spc="-5" dirty="0">
                <a:latin typeface="Verdana"/>
                <a:cs typeface="Verdana"/>
              </a:rPr>
              <a:t> </a:t>
            </a:r>
            <a:r>
              <a:rPr sz="1200" b="1" dirty="0">
                <a:latin typeface="Verdana"/>
                <a:cs typeface="Verdana"/>
              </a:rPr>
              <a:t>or</a:t>
            </a:r>
            <a:endParaRPr sz="1200">
              <a:latin typeface="Verdana"/>
              <a:cs typeface="Verdana"/>
            </a:endParaRPr>
          </a:p>
          <a:p>
            <a:pPr marL="22860">
              <a:lnSpc>
                <a:spcPts val="1435"/>
              </a:lnSpc>
            </a:pPr>
            <a:r>
              <a:rPr sz="1200" b="1" spc="-30" dirty="0">
                <a:latin typeface="Verdana"/>
                <a:cs typeface="Verdana"/>
              </a:rPr>
              <a:t>uniform)</a:t>
            </a:r>
            <a:endParaRPr sz="1200">
              <a:latin typeface="Verdana"/>
              <a:cs typeface="Verdana"/>
            </a:endParaRPr>
          </a:p>
          <a:p>
            <a:pPr>
              <a:lnSpc>
                <a:spcPct val="100000"/>
              </a:lnSpc>
            </a:pPr>
            <a:endParaRPr sz="1400">
              <a:latin typeface="Verdana"/>
              <a:cs typeface="Verdana"/>
            </a:endParaRPr>
          </a:p>
          <a:p>
            <a:pPr>
              <a:lnSpc>
                <a:spcPct val="100000"/>
              </a:lnSpc>
              <a:spcBef>
                <a:spcPts val="25"/>
              </a:spcBef>
            </a:pPr>
            <a:endParaRPr sz="1600">
              <a:latin typeface="Verdana"/>
              <a:cs typeface="Verdana"/>
            </a:endParaRPr>
          </a:p>
          <a:p>
            <a:pPr marL="12700">
              <a:lnSpc>
                <a:spcPct val="100000"/>
              </a:lnSpc>
            </a:pPr>
            <a:r>
              <a:rPr sz="1800" spc="-15" dirty="0">
                <a:latin typeface="Segoe UI Semibold"/>
                <a:cs typeface="Segoe UI Semibold"/>
              </a:rPr>
              <a:t>Pages</a:t>
            </a:r>
            <a:endParaRPr sz="1800">
              <a:latin typeface="Segoe UI Semibold"/>
              <a:cs typeface="Segoe UI Semibold"/>
            </a:endParaRPr>
          </a:p>
          <a:p>
            <a:pPr marL="12700">
              <a:lnSpc>
                <a:spcPct val="100000"/>
              </a:lnSpc>
              <a:spcBef>
                <a:spcPts val="20"/>
              </a:spcBef>
            </a:pPr>
            <a:r>
              <a:rPr sz="1200" spc="-15" dirty="0">
                <a:latin typeface="Segoe UI Semibold"/>
                <a:cs typeface="Segoe UI Semibold"/>
              </a:rPr>
              <a:t>(8</a:t>
            </a:r>
            <a:r>
              <a:rPr sz="1200" spc="-50" dirty="0">
                <a:latin typeface="Segoe UI Semibold"/>
                <a:cs typeface="Segoe UI Semibold"/>
              </a:rPr>
              <a:t> </a:t>
            </a:r>
            <a:r>
              <a:rPr sz="1200" spc="5" dirty="0">
                <a:latin typeface="Segoe UI Semibold"/>
                <a:cs typeface="Segoe UI Semibold"/>
              </a:rPr>
              <a:t>KB</a:t>
            </a:r>
            <a:r>
              <a:rPr sz="1200" spc="-40" dirty="0">
                <a:latin typeface="Segoe UI Semibold"/>
                <a:cs typeface="Segoe UI Semibold"/>
              </a:rPr>
              <a:t> </a:t>
            </a:r>
            <a:r>
              <a:rPr sz="1200" dirty="0">
                <a:latin typeface="Segoe UI Semibold"/>
                <a:cs typeface="Segoe UI Semibold"/>
              </a:rPr>
              <a:t>each)</a:t>
            </a:r>
            <a:endParaRPr sz="1200">
              <a:latin typeface="Segoe UI Semibold"/>
              <a:cs typeface="Segoe UI Semibold"/>
            </a:endParaRPr>
          </a:p>
        </p:txBody>
      </p:sp>
    </p:spTree>
    <p:extLst>
      <p:ext uri="{BB962C8B-B14F-4D97-AF65-F5344CB8AC3E}">
        <p14:creationId xmlns:p14="http://schemas.microsoft.com/office/powerpoint/2010/main" val="268060198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17265" cy="449580"/>
          </a:xfrm>
          <a:prstGeom prst="rect">
            <a:avLst/>
          </a:prstGeom>
        </p:spPr>
        <p:txBody>
          <a:bodyPr vert="horz" wrap="square" lIns="0" tIns="16510" rIns="0" bIns="0" rtlCol="0">
            <a:spAutoFit/>
          </a:bodyPr>
          <a:lstStyle/>
          <a:p>
            <a:pPr marL="12700">
              <a:lnSpc>
                <a:spcPct val="100000"/>
              </a:lnSpc>
              <a:spcBef>
                <a:spcPts val="130"/>
              </a:spcBef>
            </a:pPr>
            <a:r>
              <a:rPr spc="20" dirty="0"/>
              <a:t>tempdb</a:t>
            </a:r>
            <a:r>
              <a:rPr spc="-60" dirty="0"/>
              <a:t> </a:t>
            </a:r>
            <a:r>
              <a:rPr spc="20" dirty="0"/>
              <a:t>Configuration</a:t>
            </a:r>
          </a:p>
        </p:txBody>
      </p:sp>
      <p:sp>
        <p:nvSpPr>
          <p:cNvPr id="3" name="object 3"/>
          <p:cNvSpPr txBox="1"/>
          <p:nvPr/>
        </p:nvSpPr>
        <p:spPr>
          <a:xfrm>
            <a:off x="538162" y="951275"/>
            <a:ext cx="8301038" cy="4129015"/>
          </a:xfrm>
          <a:prstGeom prst="rect">
            <a:avLst/>
          </a:prstGeom>
        </p:spPr>
        <p:txBody>
          <a:bodyPr vert="horz" wrap="square" lIns="0" tIns="111125" rIns="0" bIns="0" rtlCol="0">
            <a:spAutoFit/>
          </a:bodyPr>
          <a:lstStyle/>
          <a:p>
            <a:pPr algn="l">
              <a:lnSpc>
                <a:spcPct val="150000"/>
              </a:lnSpc>
            </a:pP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needs to be managed effectively to avoid </a:t>
            </a:r>
            <a:r>
              <a:rPr lang="fr-FR" sz="1600" b="0" i="0" u="none" strike="noStrike" baseline="0" dirty="0">
                <a:latin typeface="Segoe"/>
              </a:rPr>
              <a:t>performance </a:t>
            </a:r>
            <a:r>
              <a:rPr lang="fr-FR" sz="1600" b="0" i="0" u="none" strike="noStrike" baseline="0" dirty="0" err="1">
                <a:latin typeface="Segoe"/>
              </a:rPr>
              <a:t>bottlenecks</a:t>
            </a:r>
            <a:r>
              <a:rPr lang="fr-FR" sz="1600" b="0" i="0" u="none" strike="noStrike" baseline="0" dirty="0">
                <a:latin typeface="Segoe"/>
              </a:rPr>
              <a:t>. </a:t>
            </a:r>
            <a:r>
              <a:rPr lang="fr-FR" sz="1600" b="0" i="0" u="none" strike="noStrike" baseline="0" dirty="0" err="1">
                <a:latin typeface="Segoe"/>
              </a:rPr>
              <a:t>During</a:t>
            </a:r>
            <a:r>
              <a:rPr lang="fr-FR" sz="1600" b="0" i="0" u="none" strike="noStrike" baseline="0" dirty="0">
                <a:latin typeface="Segoe"/>
              </a:rPr>
              <a:t> installation,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is created with as many data files as there are CPU cores or, if there are more than eight CPU cores, eight data files. Some recommendations for an optimal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configuration are as follows:</a:t>
            </a:r>
          </a:p>
          <a:p>
            <a:pPr marL="285750" indent="-285750" algn="l">
              <a:lnSpc>
                <a:spcPct val="150000"/>
              </a:lnSpc>
              <a:buFont typeface="Arial" panose="020B0604020202020204" pitchFamily="34" charset="0"/>
              <a:buChar char="•"/>
            </a:pPr>
            <a:r>
              <a:rPr lang="fr-FR" sz="1600" b="1" i="0" u="none" strike="noStrike" baseline="0" dirty="0">
                <a:latin typeface="Segoe-Bold"/>
              </a:rPr>
              <a:t>Instant file </a:t>
            </a:r>
            <a:r>
              <a:rPr lang="fr-FR" sz="1600" b="1" i="0" u="none" strike="noStrike" baseline="0" dirty="0" err="1">
                <a:latin typeface="Segoe-Bold"/>
              </a:rPr>
              <a:t>initialization</a:t>
            </a:r>
            <a:r>
              <a:rPr lang="fr-FR" sz="1600" b="0" i="0" u="none" strike="noStrike" baseline="0" dirty="0">
                <a:latin typeface="Segoe"/>
              </a:rPr>
              <a:t>. Enable instant file </a:t>
            </a:r>
            <a:r>
              <a:rPr lang="en-GB" sz="1600" b="0" i="0" u="none" strike="noStrike" baseline="0" dirty="0">
                <a:latin typeface="Segoe"/>
              </a:rPr>
              <a:t>initialization for the benefit of data file space allocations. This will speed up space allocations in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data files, increasing </a:t>
            </a:r>
            <a:r>
              <a:rPr lang="fr-FR" sz="1600" b="0" i="0" u="none" strike="noStrike" baseline="0" dirty="0" err="1">
                <a:latin typeface="Segoe"/>
              </a:rPr>
              <a:t>query</a:t>
            </a:r>
            <a:r>
              <a:rPr lang="fr-FR" sz="1600" b="0" i="0" u="none" strike="noStrike" baseline="0" dirty="0">
                <a:latin typeface="Segoe"/>
              </a:rPr>
              <a:t> performance.</a:t>
            </a:r>
          </a:p>
          <a:p>
            <a:pPr marL="285750" indent="-285750" algn="l">
              <a:lnSpc>
                <a:spcPct val="150000"/>
              </a:lnSpc>
              <a:buFont typeface="Arial" panose="020B0604020202020204" pitchFamily="34" charset="0"/>
              <a:buChar char="•"/>
            </a:pPr>
            <a:r>
              <a:rPr lang="en-GB" sz="1600" b="1" i="0" u="none" strike="noStrike" baseline="0" dirty="0">
                <a:latin typeface="Segoe-Bold"/>
              </a:rPr>
              <a:t>Sizing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To avoid file growth as much as possible,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should be sized depending on the application workload. It can be difficult to assess the workload. Running a general production workload, including index rebuild operations whilst monitoring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size, should give a good baseline figure for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sizing.</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17265" cy="449580"/>
          </a:xfrm>
          <a:prstGeom prst="rect">
            <a:avLst/>
          </a:prstGeom>
        </p:spPr>
        <p:txBody>
          <a:bodyPr vert="horz" wrap="square" lIns="0" tIns="16510" rIns="0" bIns="0" rtlCol="0">
            <a:spAutoFit/>
          </a:bodyPr>
          <a:lstStyle/>
          <a:p>
            <a:pPr marL="12700">
              <a:lnSpc>
                <a:spcPct val="100000"/>
              </a:lnSpc>
              <a:spcBef>
                <a:spcPts val="130"/>
              </a:spcBef>
            </a:pPr>
            <a:r>
              <a:rPr spc="20" dirty="0"/>
              <a:t>tempdb</a:t>
            </a:r>
            <a:r>
              <a:rPr spc="-60" dirty="0"/>
              <a:t> </a:t>
            </a:r>
            <a:r>
              <a:rPr spc="20" dirty="0"/>
              <a:t>Configuration</a:t>
            </a:r>
          </a:p>
        </p:txBody>
      </p:sp>
      <p:sp>
        <p:nvSpPr>
          <p:cNvPr id="3" name="object 3"/>
          <p:cNvSpPr txBox="1"/>
          <p:nvPr/>
        </p:nvSpPr>
        <p:spPr>
          <a:xfrm>
            <a:off x="538162" y="951275"/>
            <a:ext cx="8301038" cy="4498347"/>
          </a:xfrm>
          <a:prstGeom prst="rect">
            <a:avLst/>
          </a:prstGeom>
        </p:spPr>
        <p:txBody>
          <a:bodyPr vert="horz" wrap="square" lIns="0" tIns="111125" rIns="0" bIns="0" rtlCol="0">
            <a:spAutoFit/>
          </a:bodyPr>
          <a:lstStyle/>
          <a:p>
            <a:pPr marL="285750" indent="-285750" algn="l">
              <a:lnSpc>
                <a:spcPct val="150000"/>
              </a:lnSpc>
              <a:buFont typeface="Arial" panose="020B0604020202020204" pitchFamily="34" charset="0"/>
              <a:buChar char="•"/>
            </a:pPr>
            <a:r>
              <a:rPr lang="en-GB" sz="1600" b="1" i="0" u="none" strike="noStrike" baseline="0" dirty="0">
                <a:latin typeface="Segoe-Bold"/>
              </a:rPr>
              <a:t>Isolate </a:t>
            </a:r>
            <a:r>
              <a:rPr lang="en-GB" sz="1600" b="1" i="0" u="none" strike="noStrike" baseline="0" dirty="0" err="1">
                <a:latin typeface="Segoe-Bold"/>
              </a:rPr>
              <a:t>tempdb</a:t>
            </a:r>
            <a:r>
              <a:rPr lang="en-GB" sz="1600" b="1" i="0" u="none" strike="noStrike" baseline="0" dirty="0">
                <a:latin typeface="Segoe-Bold"/>
              </a:rPr>
              <a:t> storage</a:t>
            </a:r>
            <a:r>
              <a:rPr lang="en-GB" sz="1600" b="0" i="0" u="none" strike="noStrike" baseline="0" dirty="0">
                <a:latin typeface="Segoe"/>
              </a:rPr>
              <a:t>. Isolate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storage I/O as much as possible. Using fast disks, separating controllers, and appropriate RAID levels, can significantly improve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performance. Using SSD disks can offer performance far above that of conventional disks.</a:t>
            </a:r>
          </a:p>
          <a:p>
            <a:pPr marL="285750" indent="-285750" algn="l">
              <a:lnSpc>
                <a:spcPct val="150000"/>
              </a:lnSpc>
              <a:buFont typeface="Arial" panose="020B0604020202020204" pitchFamily="34" charset="0"/>
              <a:buChar char="•"/>
            </a:pPr>
            <a:r>
              <a:rPr lang="en-GB" sz="1600" b="1" i="0" u="none" strike="noStrike" baseline="0" dirty="0">
                <a:latin typeface="Segoe-Bold"/>
              </a:rPr>
              <a:t>Multiple </a:t>
            </a:r>
            <a:r>
              <a:rPr lang="en-GB" sz="1600" b="1" i="0" u="none" strike="noStrike" baseline="0" dirty="0" err="1">
                <a:latin typeface="Segoe-Bold"/>
              </a:rPr>
              <a:t>tempdb</a:t>
            </a:r>
            <a:r>
              <a:rPr lang="en-GB" sz="1600" b="1" i="0" u="none" strike="noStrike" baseline="0" dirty="0">
                <a:latin typeface="Segoe-Bold"/>
              </a:rPr>
              <a:t> data files</a:t>
            </a:r>
            <a:r>
              <a:rPr lang="en-GB" sz="1600" b="0" i="0" u="none" strike="noStrike" baseline="0" dirty="0">
                <a:latin typeface="Segoe"/>
              </a:rPr>
              <a:t>. During setup,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is created with multiple data files. It is not recommended that this be changed, except for a non-production low-use system. Multiple files help to reduce space allocation contention in </a:t>
            </a:r>
            <a:r>
              <a:rPr lang="en-GB" sz="1600" b="1" i="0" u="none" strike="noStrike" baseline="0" dirty="0" err="1">
                <a:latin typeface="Segoe-Bold"/>
              </a:rPr>
              <a:t>tempdb</a:t>
            </a:r>
            <a:r>
              <a:rPr lang="en-GB" sz="1600" b="0" i="0" u="none" strike="noStrike" baseline="0" dirty="0">
                <a:latin typeface="Segoe"/>
              </a:rPr>
              <a:t>. Distributing multiple data files across different disks can offer performance benefits.</a:t>
            </a:r>
          </a:p>
          <a:p>
            <a:pPr marL="285750" indent="-285750" algn="l">
              <a:lnSpc>
                <a:spcPct val="150000"/>
              </a:lnSpc>
              <a:buFont typeface="Arial" panose="020B0604020202020204" pitchFamily="34" charset="0"/>
              <a:buChar char="•"/>
            </a:pPr>
            <a:r>
              <a:rPr lang="en-GB" sz="1600" b="1" i="0" u="none" strike="noStrike" baseline="0" dirty="0">
                <a:latin typeface="Segoe-Bold"/>
              </a:rPr>
              <a:t>Auto growth</a:t>
            </a:r>
            <a:r>
              <a:rPr lang="en-GB" sz="1600" b="0" i="0" u="none" strike="noStrike" baseline="0" dirty="0">
                <a:latin typeface="Segoe"/>
              </a:rPr>
              <a:t>. Enable auto growth in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as a contingency plan to avoid issues resulting from unexpected growth. If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has multiple data files, set the auto growth for each file to the same fixed value to maintain even distribution of data when a file auto grows.</a:t>
            </a:r>
            <a:endParaRPr sz="1600" dirty="0">
              <a:latin typeface="Segoe UI"/>
              <a:cs typeface="Segoe UI"/>
            </a:endParaRPr>
          </a:p>
        </p:txBody>
      </p:sp>
    </p:spTree>
    <p:extLst>
      <p:ext uri="{BB962C8B-B14F-4D97-AF65-F5344CB8AC3E}">
        <p14:creationId xmlns:p14="http://schemas.microsoft.com/office/powerpoint/2010/main" val="349418665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17265" cy="449580"/>
          </a:xfrm>
          <a:prstGeom prst="rect">
            <a:avLst/>
          </a:prstGeom>
        </p:spPr>
        <p:txBody>
          <a:bodyPr vert="horz" wrap="square" lIns="0" tIns="16510" rIns="0" bIns="0" rtlCol="0">
            <a:spAutoFit/>
          </a:bodyPr>
          <a:lstStyle/>
          <a:p>
            <a:pPr marL="12700">
              <a:lnSpc>
                <a:spcPct val="100000"/>
              </a:lnSpc>
              <a:spcBef>
                <a:spcPts val="130"/>
              </a:spcBef>
            </a:pPr>
            <a:r>
              <a:rPr spc="20" dirty="0"/>
              <a:t>tempdb</a:t>
            </a:r>
            <a:r>
              <a:rPr spc="-60" dirty="0"/>
              <a:t> </a:t>
            </a:r>
            <a:r>
              <a:rPr spc="20" dirty="0"/>
              <a:t>Configuration</a:t>
            </a:r>
          </a:p>
        </p:txBody>
      </p:sp>
      <p:sp>
        <p:nvSpPr>
          <p:cNvPr id="3" name="object 3"/>
          <p:cNvSpPr txBox="1"/>
          <p:nvPr/>
        </p:nvSpPr>
        <p:spPr>
          <a:xfrm>
            <a:off x="538162" y="951275"/>
            <a:ext cx="8301038" cy="3384581"/>
          </a:xfrm>
          <a:prstGeom prst="rect">
            <a:avLst/>
          </a:prstGeom>
        </p:spPr>
        <p:txBody>
          <a:bodyPr vert="horz" wrap="square" lIns="0" tIns="111125" rIns="0" bIns="0" rtlCol="0">
            <a:spAutoFit/>
          </a:bodyPr>
          <a:lstStyle/>
          <a:p>
            <a:pPr algn="l">
              <a:lnSpc>
                <a:spcPct val="150000"/>
              </a:lnSpc>
            </a:pPr>
            <a:r>
              <a:rPr lang="en-GB" sz="1800" b="0" i="0" u="none" strike="noStrike" baseline="0" dirty="0">
                <a:latin typeface="Segoe"/>
              </a:rPr>
              <a:t>There are a number of operations which cannot be performed on the </a:t>
            </a:r>
            <a:r>
              <a:rPr lang="en-GB" sz="1800" b="1" i="0" u="none" strike="noStrike" baseline="0" dirty="0" err="1">
                <a:latin typeface="Segoe-Bold"/>
              </a:rPr>
              <a:t>tempdb</a:t>
            </a:r>
            <a:r>
              <a:rPr lang="en-GB" sz="1800" b="1" i="0" u="none" strike="noStrike" baseline="0" dirty="0">
                <a:latin typeface="Segoe-Bold"/>
              </a:rPr>
              <a:t> </a:t>
            </a:r>
            <a:r>
              <a:rPr lang="en-GB" sz="1800" b="0" i="0" u="none" strike="noStrike" baseline="0" dirty="0">
                <a:latin typeface="Segoe"/>
              </a:rPr>
              <a:t>database. These include:</a:t>
            </a:r>
          </a:p>
          <a:p>
            <a:pPr marL="285750" indent="-285750" algn="l">
              <a:lnSpc>
                <a:spcPct val="150000"/>
              </a:lnSpc>
              <a:buFont typeface="Arial" panose="020B0604020202020204" pitchFamily="34" charset="0"/>
              <a:buChar char="•"/>
            </a:pPr>
            <a:r>
              <a:rPr lang="en-GB" sz="1800" b="0" i="0" u="none" strike="noStrike" baseline="0" dirty="0">
                <a:latin typeface="Segoe"/>
              </a:rPr>
              <a:t>Backup and restore – </a:t>
            </a:r>
            <a:r>
              <a:rPr lang="en-GB" sz="1800" b="1" i="0" u="none" strike="noStrike" baseline="0" dirty="0" err="1">
                <a:latin typeface="Segoe-Bold"/>
              </a:rPr>
              <a:t>tempdb</a:t>
            </a:r>
            <a:r>
              <a:rPr lang="en-GB" sz="1800" b="1" i="0" u="none" strike="noStrike" baseline="0" dirty="0">
                <a:latin typeface="Segoe-Bold"/>
              </a:rPr>
              <a:t> </a:t>
            </a:r>
            <a:r>
              <a:rPr lang="en-GB" sz="1800" b="0" i="0" u="none" strike="noStrike" baseline="0" dirty="0">
                <a:latin typeface="Segoe"/>
              </a:rPr>
              <a:t>is recreated at server </a:t>
            </a:r>
            <a:r>
              <a:rPr lang="en-GB" sz="1800" b="0" i="0" u="none" strike="noStrike" baseline="0" dirty="0" err="1">
                <a:latin typeface="Segoe"/>
              </a:rPr>
              <a:t>startup</a:t>
            </a:r>
            <a:r>
              <a:rPr lang="en-GB" sz="1800" b="0" i="0" u="none" strike="noStrike" baseline="0" dirty="0">
                <a:latin typeface="Segoe"/>
              </a:rPr>
              <a:t>. It is not possible to back up or restore it.</a:t>
            </a:r>
          </a:p>
          <a:p>
            <a:pPr marL="285750" indent="-285750" algn="l">
              <a:lnSpc>
                <a:spcPct val="150000"/>
              </a:lnSpc>
              <a:buFont typeface="Arial" panose="020B0604020202020204" pitchFamily="34" charset="0"/>
              <a:buChar char="•"/>
            </a:pPr>
            <a:r>
              <a:rPr lang="en-GB" sz="1800" b="0" i="0" u="none" strike="noStrike" baseline="0" dirty="0">
                <a:latin typeface="Segoe"/>
              </a:rPr>
              <a:t>Add file groups – it is not possible to add file groups to </a:t>
            </a:r>
            <a:r>
              <a:rPr lang="en-GB" sz="1800" b="1" i="0" u="none" strike="noStrike" baseline="0" dirty="0" err="1">
                <a:latin typeface="Segoe-Bold"/>
              </a:rPr>
              <a:t>tempdb</a:t>
            </a:r>
            <a:r>
              <a:rPr lang="en-GB" sz="1800" b="0" i="0" u="none" strike="noStrike" baseline="0" dirty="0">
                <a:latin typeface="Segoe"/>
              </a:rPr>
              <a:t>.</a:t>
            </a:r>
          </a:p>
          <a:p>
            <a:pPr marL="285750" indent="-285750" algn="l">
              <a:lnSpc>
                <a:spcPct val="150000"/>
              </a:lnSpc>
              <a:buFont typeface="Arial" panose="020B0604020202020204" pitchFamily="34" charset="0"/>
              <a:buChar char="•"/>
            </a:pPr>
            <a:r>
              <a:rPr lang="en-GB" sz="1800" b="0" i="0" u="none" strike="noStrike" baseline="0" dirty="0">
                <a:latin typeface="Segoe"/>
              </a:rPr>
              <a:t>Change collation – </a:t>
            </a:r>
            <a:r>
              <a:rPr lang="en-GB" sz="1800" b="1" i="0" u="none" strike="noStrike" baseline="0" dirty="0" err="1">
                <a:latin typeface="Segoe-Bold"/>
              </a:rPr>
              <a:t>tempdb</a:t>
            </a:r>
            <a:r>
              <a:rPr lang="en-GB" sz="1800" b="1" i="0" u="none" strike="noStrike" baseline="0" dirty="0">
                <a:latin typeface="Segoe-Bold"/>
              </a:rPr>
              <a:t> </a:t>
            </a:r>
            <a:r>
              <a:rPr lang="en-GB" sz="1800" b="0" i="0" u="none" strike="noStrike" baseline="0" dirty="0">
                <a:latin typeface="Segoe"/>
              </a:rPr>
              <a:t>inherits its collation from the server default and this cannot be changed.</a:t>
            </a:r>
          </a:p>
          <a:p>
            <a:pPr marL="285750" indent="-285750" algn="l">
              <a:lnSpc>
                <a:spcPct val="150000"/>
              </a:lnSpc>
              <a:buFont typeface="Arial" panose="020B0604020202020204" pitchFamily="34" charset="0"/>
              <a:buChar char="•"/>
            </a:pPr>
            <a:r>
              <a:rPr lang="en-GB" sz="1800" b="0" i="0" u="none" strike="noStrike" baseline="0" dirty="0">
                <a:latin typeface="Segoe"/>
              </a:rPr>
              <a:t>Set offline/read only – </a:t>
            </a:r>
            <a:r>
              <a:rPr lang="en-GB" sz="1800" b="1" i="0" u="none" strike="noStrike" baseline="0" dirty="0" err="1">
                <a:latin typeface="Segoe-Bold"/>
              </a:rPr>
              <a:t>tempdb</a:t>
            </a:r>
            <a:r>
              <a:rPr lang="en-GB" sz="1800" b="1" i="0" u="none" strike="noStrike" baseline="0" dirty="0">
                <a:latin typeface="Segoe-Bold"/>
              </a:rPr>
              <a:t> </a:t>
            </a:r>
            <a:r>
              <a:rPr lang="en-GB" sz="1800" b="0" i="0" u="none" strike="noStrike" baseline="0" dirty="0">
                <a:latin typeface="Segoe"/>
              </a:rPr>
              <a:t>cannot be set offline or read only.</a:t>
            </a:r>
            <a:endParaRPr sz="1600" dirty="0">
              <a:latin typeface="Segoe UI"/>
              <a:cs typeface="Segoe UI"/>
            </a:endParaRPr>
          </a:p>
        </p:txBody>
      </p:sp>
    </p:spTree>
    <p:extLst>
      <p:ext uri="{BB962C8B-B14F-4D97-AF65-F5344CB8AC3E}">
        <p14:creationId xmlns:p14="http://schemas.microsoft.com/office/powerpoint/2010/main" val="81394348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701790" cy="449580"/>
          </a:xfrm>
          <a:prstGeom prst="rect">
            <a:avLst/>
          </a:prstGeom>
        </p:spPr>
        <p:txBody>
          <a:bodyPr vert="horz" wrap="square" lIns="0" tIns="16510" rIns="0" bIns="0" rtlCol="0">
            <a:spAutoFit/>
          </a:bodyPr>
          <a:lstStyle/>
          <a:p>
            <a:pPr marL="12700">
              <a:lnSpc>
                <a:spcPct val="100000"/>
              </a:lnSpc>
              <a:spcBef>
                <a:spcPts val="130"/>
              </a:spcBef>
            </a:pPr>
            <a:r>
              <a:rPr spc="15" dirty="0"/>
              <a:t>Demonstration:</a:t>
            </a:r>
            <a:r>
              <a:rPr spc="5" dirty="0"/>
              <a:t> </a:t>
            </a:r>
            <a:r>
              <a:rPr spc="15" dirty="0"/>
              <a:t>Monitoring</a:t>
            </a:r>
            <a:r>
              <a:rPr spc="90" dirty="0"/>
              <a:t> </a:t>
            </a:r>
            <a:r>
              <a:rPr spc="20" dirty="0"/>
              <a:t>tempdb</a:t>
            </a:r>
            <a:r>
              <a:rPr spc="25" dirty="0"/>
              <a:t> </a:t>
            </a:r>
            <a:r>
              <a:rPr spc="10" dirty="0"/>
              <a:t>Usage</a:t>
            </a:r>
          </a:p>
        </p:txBody>
      </p:sp>
      <p:sp>
        <p:nvSpPr>
          <p:cNvPr id="3" name="object 3"/>
          <p:cNvSpPr txBox="1"/>
          <p:nvPr/>
        </p:nvSpPr>
        <p:spPr>
          <a:xfrm>
            <a:off x="538162" y="1046416"/>
            <a:ext cx="7691438" cy="2466060"/>
          </a:xfrm>
          <a:prstGeom prst="rect">
            <a:avLst/>
          </a:prstGeom>
        </p:spPr>
        <p:txBody>
          <a:bodyPr vert="horz" wrap="square" lIns="0" tIns="5715" rIns="0" bIns="0" rtlCol="0">
            <a:spAutoFit/>
          </a:bodyPr>
          <a:lstStyle/>
          <a:p>
            <a:pPr marL="469900" marR="5080" indent="-457200">
              <a:lnSpc>
                <a:spcPct val="150000"/>
              </a:lnSpc>
              <a:spcBef>
                <a:spcPts val="45"/>
              </a:spcBef>
              <a:buClr>
                <a:srgbClr val="006FC0"/>
              </a:buClr>
              <a:buSzPct val="92727"/>
              <a:buFont typeface="Arial" panose="020B0604020202020204" pitchFamily="34" charset="0"/>
              <a:buChar char="•"/>
              <a:tabLst>
                <a:tab pos="184150" algn="l"/>
              </a:tabLst>
            </a:pPr>
            <a:r>
              <a:rPr sz="2750" spc="15" dirty="0">
                <a:latin typeface="Segoe UI"/>
                <a:cs typeface="Segoe UI"/>
              </a:rPr>
              <a:t>In</a:t>
            </a:r>
            <a:r>
              <a:rPr sz="2750" dirty="0">
                <a:latin typeface="Segoe UI"/>
                <a:cs typeface="Segoe UI"/>
              </a:rPr>
              <a:t> </a:t>
            </a:r>
            <a:r>
              <a:rPr sz="2750" spc="15" dirty="0">
                <a:latin typeface="Segoe UI"/>
                <a:cs typeface="Segoe UI"/>
              </a:rPr>
              <a:t>this</a:t>
            </a:r>
            <a:r>
              <a:rPr sz="2750" spc="20" dirty="0">
                <a:latin typeface="Segoe UI"/>
                <a:cs typeface="Segoe UI"/>
              </a:rPr>
              <a:t> demonstration,</a:t>
            </a:r>
            <a:r>
              <a:rPr sz="2750"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75" dirty="0">
                <a:latin typeface="Segoe UI"/>
                <a:cs typeface="Segoe UI"/>
              </a:rPr>
              <a:t> </a:t>
            </a:r>
            <a:r>
              <a:rPr sz="2750" spc="10" dirty="0">
                <a:latin typeface="Segoe UI"/>
                <a:cs typeface="Segoe UI"/>
              </a:rPr>
              <a:t>see</a:t>
            </a:r>
            <a:r>
              <a:rPr sz="2750" spc="40" dirty="0">
                <a:latin typeface="Segoe UI"/>
                <a:cs typeface="Segoe UI"/>
              </a:rPr>
              <a:t> </a:t>
            </a:r>
            <a:r>
              <a:rPr sz="2750" spc="25" dirty="0">
                <a:latin typeface="Segoe UI"/>
                <a:cs typeface="Segoe UI"/>
              </a:rPr>
              <a:t>how</a:t>
            </a:r>
            <a:r>
              <a:rPr sz="2750" spc="15" dirty="0">
                <a:latin typeface="Segoe UI"/>
                <a:cs typeface="Segoe UI"/>
              </a:rPr>
              <a:t> </a:t>
            </a:r>
            <a:r>
              <a:rPr sz="2750" spc="25" dirty="0">
                <a:latin typeface="Segoe UI"/>
                <a:cs typeface="Segoe UI"/>
              </a:rPr>
              <a:t>to </a:t>
            </a:r>
            <a:r>
              <a:rPr sz="2750" spc="-740" dirty="0">
                <a:latin typeface="Segoe UI"/>
                <a:cs typeface="Segoe UI"/>
              </a:rPr>
              <a:t> </a:t>
            </a:r>
            <a:r>
              <a:rPr sz="2750" spc="20" dirty="0">
                <a:latin typeface="Segoe UI"/>
                <a:cs typeface="Segoe UI"/>
              </a:rPr>
              <a:t>monitor</a:t>
            </a:r>
            <a:r>
              <a:rPr sz="2750" spc="10" dirty="0">
                <a:latin typeface="Segoe UI"/>
                <a:cs typeface="Segoe UI"/>
              </a:rPr>
              <a:t> </a:t>
            </a:r>
            <a:r>
              <a:rPr sz="2750" b="1" spc="10" dirty="0" err="1">
                <a:latin typeface="Segoe UI"/>
                <a:cs typeface="Segoe UI"/>
              </a:rPr>
              <a:t>tempdb</a:t>
            </a:r>
            <a:r>
              <a:rPr sz="2750" b="1" spc="75" dirty="0">
                <a:latin typeface="Segoe UI"/>
                <a:cs typeface="Segoe UI"/>
              </a:rPr>
              <a:t> </a:t>
            </a:r>
            <a:r>
              <a:rPr sz="2750" spc="20" dirty="0">
                <a:latin typeface="Segoe UI"/>
                <a:cs typeface="Segoe UI"/>
              </a:rPr>
              <a:t>usage</a:t>
            </a:r>
            <a:endParaRPr lang="en-US" sz="2750" spc="20" dirty="0">
              <a:latin typeface="Segoe UI"/>
              <a:cs typeface="Segoe UI"/>
            </a:endParaRPr>
          </a:p>
          <a:p>
            <a:pPr marL="469900" marR="5080" indent="-457200">
              <a:lnSpc>
                <a:spcPct val="150000"/>
              </a:lnSpc>
              <a:spcBef>
                <a:spcPts val="45"/>
              </a:spcBef>
              <a:buClr>
                <a:srgbClr val="006FC0"/>
              </a:buClr>
              <a:buSzPct val="92727"/>
              <a:buFont typeface="Arial" panose="020B0604020202020204" pitchFamily="34" charset="0"/>
              <a:buChar char="•"/>
              <a:tabLst>
                <a:tab pos="184150" algn="l"/>
              </a:tabLst>
            </a:pPr>
            <a:endParaRPr lang="en-US" sz="2750" spc="20" dirty="0">
              <a:latin typeface="Segoe UI"/>
              <a:cs typeface="Segoe UI"/>
            </a:endParaRPr>
          </a:p>
          <a:p>
            <a:pPr marL="469900" marR="5080" indent="-457200">
              <a:lnSpc>
                <a:spcPct val="150000"/>
              </a:lnSpc>
              <a:spcBef>
                <a:spcPts val="45"/>
              </a:spcBef>
              <a:buClr>
                <a:srgbClr val="006FC0"/>
              </a:buClr>
              <a:buSzPct val="92727"/>
              <a:buFont typeface="Arial" panose="020B0604020202020204" pitchFamily="34" charset="0"/>
              <a:buChar char="•"/>
              <a:tabLst>
                <a:tab pos="184150" algn="l"/>
              </a:tabLst>
            </a:pPr>
            <a:r>
              <a:rPr lang="en-US" sz="2750" b="1" spc="20" dirty="0">
                <a:solidFill>
                  <a:srgbClr val="FF0000"/>
                </a:solidFill>
                <a:effectLst>
                  <a:outerShdw blurRad="38100" dist="38100" dir="2700000" algn="tl">
                    <a:srgbClr val="000000">
                      <a:alpha val="43137"/>
                    </a:srgbClr>
                  </a:outerShdw>
                </a:effectLst>
                <a:latin typeface="Segoe UI"/>
                <a:cs typeface="Segoe UI"/>
              </a:rPr>
              <a:t>Pg96</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552055" cy="2351405"/>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55" dirty="0">
                <a:solidFill>
                  <a:srgbClr val="FFFFFF"/>
                </a:solidFill>
                <a:latin typeface="Segoe UI"/>
                <a:cs typeface="Segoe UI"/>
              </a:rPr>
              <a:t> </a:t>
            </a:r>
            <a:r>
              <a:rPr sz="2750" spc="20" dirty="0">
                <a:solidFill>
                  <a:srgbClr val="FFFFFF"/>
                </a:solidFill>
                <a:latin typeface="Segoe UI"/>
                <a:cs typeface="Segoe UI"/>
              </a:rPr>
              <a:t>Database</a:t>
            </a:r>
            <a:r>
              <a:rPr sz="2750" spc="-45" dirty="0">
                <a:solidFill>
                  <a:srgbClr val="FFFFFF"/>
                </a:solidFill>
                <a:latin typeface="Segoe UI"/>
                <a:cs typeface="Segoe UI"/>
              </a:rPr>
              <a:t> </a:t>
            </a:r>
            <a:r>
              <a:rPr sz="2750" spc="15" dirty="0">
                <a:solidFill>
                  <a:srgbClr val="FFFFFF"/>
                </a:solidFill>
                <a:latin typeface="Segoe UI"/>
                <a:cs typeface="Segoe UI"/>
              </a:rPr>
              <a:t>Structures</a:t>
            </a:r>
            <a:endParaRPr sz="2750">
              <a:latin typeface="Segoe UI"/>
              <a:cs typeface="Segoe UI"/>
            </a:endParaRPr>
          </a:p>
          <a:p>
            <a:pPr>
              <a:lnSpc>
                <a:spcPct val="100000"/>
              </a:lnSpc>
              <a:spcBef>
                <a:spcPts val="55"/>
              </a:spcBef>
            </a:pPr>
            <a:endParaRPr sz="2750">
              <a:latin typeface="Segoe UI"/>
              <a:cs typeface="Segoe UI"/>
            </a:endParaRPr>
          </a:p>
          <a:p>
            <a:pPr marL="184150" indent="-171450">
              <a:lnSpc>
                <a:spcPct val="100000"/>
              </a:lnSpc>
              <a:buClr>
                <a:srgbClr val="006FC0"/>
              </a:buClr>
              <a:buSzPct val="92727"/>
              <a:buFont typeface="Arial MT"/>
              <a:buChar char="•"/>
              <a:tabLst>
                <a:tab pos="184150" algn="l"/>
              </a:tabLst>
            </a:pPr>
            <a:r>
              <a:rPr sz="2750" spc="10" dirty="0">
                <a:latin typeface="Segoe UI"/>
                <a:cs typeface="Segoe UI"/>
              </a:rPr>
              <a:t>Exercise</a:t>
            </a:r>
            <a:r>
              <a:rPr sz="2750" spc="50" dirty="0">
                <a:latin typeface="Segoe UI"/>
                <a:cs typeface="Segoe UI"/>
              </a:rPr>
              <a:t> </a:t>
            </a:r>
            <a:r>
              <a:rPr sz="2750" spc="5" dirty="0">
                <a:latin typeface="Segoe UI"/>
                <a:cs typeface="Segoe UI"/>
              </a:rPr>
              <a:t>1:</a:t>
            </a:r>
            <a:r>
              <a:rPr sz="2750" spc="75" dirty="0">
                <a:latin typeface="Segoe UI"/>
                <a:cs typeface="Segoe UI"/>
              </a:rPr>
              <a:t> </a:t>
            </a:r>
            <a:r>
              <a:rPr sz="2750" spc="15" dirty="0">
                <a:latin typeface="Segoe UI"/>
                <a:cs typeface="Segoe UI"/>
              </a:rPr>
              <a:t>Exploring</a:t>
            </a:r>
            <a:r>
              <a:rPr sz="2750" spc="25" dirty="0">
                <a:latin typeface="Segoe UI"/>
                <a:cs typeface="Segoe UI"/>
              </a:rPr>
              <a:t> </a:t>
            </a:r>
            <a:r>
              <a:rPr sz="2750" spc="20" dirty="0">
                <a:latin typeface="Segoe UI"/>
                <a:cs typeface="Segoe UI"/>
              </a:rPr>
              <a:t>Page</a:t>
            </a:r>
            <a:r>
              <a:rPr sz="2750" spc="-25" dirty="0">
                <a:latin typeface="Segoe UI"/>
                <a:cs typeface="Segoe UI"/>
              </a:rPr>
              <a:t> </a:t>
            </a:r>
            <a:r>
              <a:rPr sz="2750" spc="15" dirty="0">
                <a:latin typeface="Segoe UI"/>
                <a:cs typeface="Segoe UI"/>
              </a:rPr>
              <a:t>Allocation </a:t>
            </a:r>
            <a:r>
              <a:rPr sz="2750" spc="20" dirty="0">
                <a:latin typeface="Segoe UI"/>
                <a:cs typeface="Segoe UI"/>
              </a:rPr>
              <a:t>Structure</a:t>
            </a:r>
            <a:endParaRPr sz="275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sz="2750" spc="10" dirty="0">
                <a:latin typeface="Segoe UI"/>
                <a:cs typeface="Segoe UI"/>
              </a:rPr>
              <a:t>Exercise</a:t>
            </a:r>
            <a:r>
              <a:rPr sz="2750" spc="45" dirty="0">
                <a:latin typeface="Segoe UI"/>
                <a:cs typeface="Segoe UI"/>
              </a:rPr>
              <a:t> </a:t>
            </a:r>
            <a:r>
              <a:rPr sz="2750" spc="5" dirty="0">
                <a:latin typeface="Segoe UI"/>
                <a:cs typeface="Segoe UI"/>
              </a:rPr>
              <a:t>2:</a:t>
            </a:r>
            <a:r>
              <a:rPr sz="2750" spc="80" dirty="0">
                <a:latin typeface="Segoe UI"/>
                <a:cs typeface="Segoe UI"/>
              </a:rPr>
              <a:t> </a:t>
            </a:r>
            <a:r>
              <a:rPr sz="2750" spc="15" dirty="0">
                <a:latin typeface="Segoe UI"/>
                <a:cs typeface="Segoe UI"/>
              </a:rPr>
              <a:t>Configuring</a:t>
            </a:r>
            <a:r>
              <a:rPr sz="2750" spc="25" dirty="0">
                <a:latin typeface="Segoe UI"/>
                <a:cs typeface="Segoe UI"/>
              </a:rPr>
              <a:t> </a:t>
            </a:r>
            <a:r>
              <a:rPr sz="2750" spc="20" dirty="0">
                <a:latin typeface="Segoe UI"/>
                <a:cs typeface="Segoe UI"/>
              </a:rPr>
              <a:t>Instant</a:t>
            </a:r>
            <a:r>
              <a:rPr sz="2750" spc="45" dirty="0">
                <a:latin typeface="Segoe UI"/>
                <a:cs typeface="Segoe UI"/>
              </a:rPr>
              <a:t> </a:t>
            </a:r>
            <a:r>
              <a:rPr sz="2750" spc="5" dirty="0">
                <a:latin typeface="Segoe UI"/>
                <a:cs typeface="Segoe UI"/>
              </a:rPr>
              <a:t>File</a:t>
            </a:r>
            <a:r>
              <a:rPr sz="2750" spc="-25" dirty="0">
                <a:latin typeface="Segoe UI"/>
                <a:cs typeface="Segoe UI"/>
              </a:rPr>
              <a:t> </a:t>
            </a:r>
            <a:r>
              <a:rPr sz="2750" spc="15" dirty="0">
                <a:latin typeface="Segoe UI"/>
                <a:cs typeface="Segoe UI"/>
              </a:rPr>
              <a:t>Initialization</a:t>
            </a:r>
            <a:endParaRPr sz="275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sz="2750" spc="10" dirty="0">
                <a:latin typeface="Segoe UI"/>
                <a:cs typeface="Segoe UI"/>
              </a:rPr>
              <a:t>Exercise</a:t>
            </a:r>
            <a:r>
              <a:rPr sz="2750" spc="45" dirty="0">
                <a:latin typeface="Segoe UI"/>
                <a:cs typeface="Segoe UI"/>
              </a:rPr>
              <a:t> </a:t>
            </a:r>
            <a:r>
              <a:rPr sz="2750" spc="5" dirty="0">
                <a:latin typeface="Segoe UI"/>
                <a:cs typeface="Segoe UI"/>
              </a:rPr>
              <a:t>3:</a:t>
            </a:r>
            <a:r>
              <a:rPr sz="2750" spc="75" dirty="0">
                <a:latin typeface="Segoe UI"/>
                <a:cs typeface="Segoe UI"/>
              </a:rPr>
              <a:t> </a:t>
            </a:r>
            <a:r>
              <a:rPr sz="2750" spc="10" dirty="0">
                <a:latin typeface="Segoe UI"/>
                <a:cs typeface="Segoe UI"/>
              </a:rPr>
              <a:t>Reconfiguring</a:t>
            </a:r>
            <a:r>
              <a:rPr sz="2750" spc="95" dirty="0">
                <a:latin typeface="Segoe UI"/>
                <a:cs typeface="Segoe UI"/>
              </a:rPr>
              <a:t> </a:t>
            </a:r>
            <a:r>
              <a:rPr sz="2750" spc="20" dirty="0">
                <a:latin typeface="Segoe UI"/>
                <a:cs typeface="Segoe UI"/>
              </a:rPr>
              <a:t>tempdb</a:t>
            </a:r>
            <a:r>
              <a:rPr sz="2750" spc="15" dirty="0">
                <a:latin typeface="Segoe UI"/>
                <a:cs typeface="Segoe UI"/>
              </a:rPr>
              <a:t> </a:t>
            </a:r>
            <a:r>
              <a:rPr sz="2750" spc="20" dirty="0">
                <a:latin typeface="Segoe UI"/>
                <a:cs typeface="Segoe UI"/>
              </a:rPr>
              <a:t>Data</a:t>
            </a:r>
            <a:r>
              <a:rPr sz="2750" spc="10" dirty="0">
                <a:latin typeface="Segoe UI"/>
                <a:cs typeface="Segoe UI"/>
              </a:rPr>
              <a:t> </a:t>
            </a:r>
            <a:r>
              <a:rPr sz="2750" dirty="0">
                <a:latin typeface="Segoe UI"/>
                <a:cs typeface="Segoe UI"/>
              </a:rPr>
              <a:t>Files</a:t>
            </a:r>
            <a:endParaRPr sz="2750">
              <a:latin typeface="Segoe UI"/>
              <a:cs typeface="Segoe UI"/>
            </a:endParaRPr>
          </a:p>
        </p:txBody>
      </p:sp>
      <p:sp>
        <p:nvSpPr>
          <p:cNvPr id="3" name="object 3"/>
          <p:cNvSpPr txBox="1"/>
          <p:nvPr/>
        </p:nvSpPr>
        <p:spPr>
          <a:xfrm>
            <a:off x="538162" y="3774122"/>
            <a:ext cx="6703695" cy="1131720"/>
          </a:xfrm>
          <a:prstGeom prst="rect">
            <a:avLst/>
          </a:prstGeom>
        </p:spPr>
        <p:txBody>
          <a:bodyPr vert="horz" wrap="square" lIns="0" tIns="15875" rIns="0" bIns="0" rtlCol="0">
            <a:spAutoFit/>
          </a:bodyPr>
          <a:lstStyle/>
          <a:p>
            <a:pPr>
              <a:lnSpc>
                <a:spcPct val="100000"/>
              </a:lnSpc>
              <a:spcBef>
                <a:spcPts val="20"/>
              </a:spcBef>
            </a:pPr>
            <a:endParaRPr sz="4500" dirty="0">
              <a:latin typeface="Segoe UI"/>
              <a:cs typeface="Segoe UI"/>
            </a:endParaRPr>
          </a:p>
          <a:p>
            <a:pPr marL="12700">
              <a:lnSpc>
                <a:spcPct val="100000"/>
              </a:lnSpc>
            </a:pPr>
            <a:r>
              <a:rPr sz="2750" b="1" spc="5" dirty="0">
                <a:latin typeface="Segoe UI"/>
                <a:cs typeface="Segoe UI"/>
              </a:rPr>
              <a:t>Estimated</a:t>
            </a:r>
            <a:r>
              <a:rPr sz="2750" b="1" spc="130" dirty="0">
                <a:latin typeface="Segoe UI"/>
                <a:cs typeface="Segoe UI"/>
              </a:rPr>
              <a:t> </a:t>
            </a:r>
            <a:r>
              <a:rPr sz="2750" b="1" spc="20" dirty="0">
                <a:latin typeface="Segoe UI"/>
                <a:cs typeface="Segoe UI"/>
              </a:rPr>
              <a:t>Time:</a:t>
            </a:r>
            <a:r>
              <a:rPr sz="2750" b="1" spc="-20" dirty="0">
                <a:latin typeface="Segoe UI"/>
                <a:cs typeface="Segoe UI"/>
              </a:rPr>
              <a:t> </a:t>
            </a:r>
            <a:r>
              <a:rPr sz="2750" b="1" spc="5" dirty="0">
                <a:latin typeface="Segoe UI"/>
                <a:cs typeface="Segoe UI"/>
              </a:rPr>
              <a:t>30</a:t>
            </a:r>
            <a:r>
              <a:rPr sz="2750" b="1" spc="105" dirty="0">
                <a:latin typeface="Segoe UI"/>
                <a:cs typeface="Segoe UI"/>
              </a:rPr>
              <a:t> </a:t>
            </a:r>
            <a:r>
              <a:rPr sz="2750" b="1" spc="5" dirty="0">
                <a:latin typeface="Segoe UI"/>
                <a:cs typeface="Segoe UI"/>
              </a:rPr>
              <a:t>minutes</a:t>
            </a:r>
            <a:endParaRPr sz="2750" dirty="0">
              <a:latin typeface="Segoe UI"/>
              <a:cs typeface="Segoe U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38440" cy="5264711"/>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Lab</a:t>
            </a:r>
            <a:r>
              <a:rPr sz="2750" spc="40" dirty="0">
                <a:solidFill>
                  <a:srgbClr val="FFFFFF"/>
                </a:solidFill>
                <a:latin typeface="Segoe UI"/>
                <a:cs typeface="Segoe UI"/>
              </a:rPr>
              <a:t> </a:t>
            </a:r>
            <a:r>
              <a:rPr sz="2750" spc="10" dirty="0">
                <a:solidFill>
                  <a:srgbClr val="FFFFFF"/>
                </a:solidFill>
                <a:latin typeface="Segoe UI"/>
                <a:cs typeface="Segoe UI"/>
              </a:rPr>
              <a:t>Scenario</a:t>
            </a:r>
            <a:endParaRPr sz="2750" dirty="0">
              <a:latin typeface="Segoe UI"/>
              <a:cs typeface="Segoe UI"/>
            </a:endParaRPr>
          </a:p>
          <a:p>
            <a:pPr>
              <a:lnSpc>
                <a:spcPct val="100000"/>
              </a:lnSpc>
              <a:spcBef>
                <a:spcPts val="15"/>
              </a:spcBef>
            </a:pPr>
            <a:endParaRPr sz="3000" dirty="0">
              <a:latin typeface="Segoe UI"/>
              <a:cs typeface="Segoe UI"/>
            </a:endParaRPr>
          </a:p>
          <a:p>
            <a:pPr marL="102235" marR="5080">
              <a:lnSpc>
                <a:spcPct val="150000"/>
              </a:lnSpc>
            </a:pPr>
            <a:r>
              <a:rPr sz="2400" spc="-70" dirty="0">
                <a:latin typeface="Segoe UI"/>
                <a:cs typeface="Segoe UI"/>
              </a:rPr>
              <a:t>You</a:t>
            </a:r>
            <a:r>
              <a:rPr sz="2400" spc="65" dirty="0">
                <a:latin typeface="Segoe UI"/>
                <a:cs typeface="Segoe UI"/>
              </a:rPr>
              <a:t> </a:t>
            </a:r>
            <a:r>
              <a:rPr sz="2400" spc="20" dirty="0">
                <a:latin typeface="Segoe UI"/>
                <a:cs typeface="Segoe UI"/>
              </a:rPr>
              <a:t>have</a:t>
            </a:r>
            <a:r>
              <a:rPr sz="2400" spc="-35" dirty="0">
                <a:latin typeface="Segoe UI"/>
                <a:cs typeface="Segoe UI"/>
              </a:rPr>
              <a:t> </a:t>
            </a:r>
            <a:r>
              <a:rPr sz="2400" spc="5" dirty="0">
                <a:latin typeface="Segoe UI"/>
                <a:cs typeface="Segoe UI"/>
              </a:rPr>
              <a:t>reviewed</a:t>
            </a:r>
            <a:r>
              <a:rPr sz="2400" spc="75" dirty="0">
                <a:latin typeface="Segoe UI"/>
                <a:cs typeface="Segoe UI"/>
              </a:rPr>
              <a:t> </a:t>
            </a:r>
            <a:r>
              <a:rPr sz="2400" spc="20" dirty="0">
                <a:latin typeface="Segoe UI"/>
                <a:cs typeface="Segoe UI"/>
              </a:rPr>
              <a:t>the</a:t>
            </a:r>
            <a:r>
              <a:rPr sz="2400" spc="-30" dirty="0">
                <a:latin typeface="Segoe UI"/>
                <a:cs typeface="Segoe UI"/>
              </a:rPr>
              <a:t> </a:t>
            </a:r>
            <a:r>
              <a:rPr sz="2400" spc="10" dirty="0">
                <a:latin typeface="Segoe UI"/>
                <a:cs typeface="Segoe UI"/>
              </a:rPr>
              <a:t>AdventureWorks</a:t>
            </a:r>
            <a:r>
              <a:rPr sz="2400" spc="80" dirty="0">
                <a:latin typeface="Segoe UI"/>
                <a:cs typeface="Segoe UI"/>
              </a:rPr>
              <a:t> </a:t>
            </a:r>
            <a:r>
              <a:rPr sz="2400" spc="20" dirty="0">
                <a:latin typeface="Segoe UI"/>
                <a:cs typeface="Segoe UI"/>
              </a:rPr>
              <a:t>database </a:t>
            </a:r>
            <a:r>
              <a:rPr sz="2400" spc="-735" dirty="0">
                <a:latin typeface="Segoe UI"/>
                <a:cs typeface="Segoe UI"/>
              </a:rPr>
              <a:t> </a:t>
            </a:r>
            <a:r>
              <a:rPr sz="2400" spc="15" dirty="0">
                <a:latin typeface="Segoe UI"/>
                <a:cs typeface="Segoe UI"/>
              </a:rPr>
              <a:t>and</a:t>
            </a:r>
            <a:r>
              <a:rPr sz="2400" spc="10" dirty="0">
                <a:latin typeface="Segoe UI"/>
                <a:cs typeface="Segoe UI"/>
              </a:rPr>
              <a:t> noticed</a:t>
            </a:r>
            <a:r>
              <a:rPr sz="2400" spc="85" dirty="0">
                <a:latin typeface="Segoe UI"/>
                <a:cs typeface="Segoe UI"/>
              </a:rPr>
              <a:t> </a:t>
            </a:r>
            <a:r>
              <a:rPr sz="2400" spc="15" dirty="0">
                <a:latin typeface="Segoe UI"/>
                <a:cs typeface="Segoe UI"/>
              </a:rPr>
              <a:t>high</a:t>
            </a:r>
            <a:r>
              <a:rPr sz="2400" spc="5" dirty="0">
                <a:latin typeface="Segoe UI"/>
                <a:cs typeface="Segoe UI"/>
              </a:rPr>
              <a:t> </a:t>
            </a:r>
            <a:r>
              <a:rPr sz="2400" spc="10" dirty="0">
                <a:latin typeface="Segoe UI"/>
                <a:cs typeface="Segoe UI"/>
              </a:rPr>
              <a:t>wait</a:t>
            </a:r>
            <a:r>
              <a:rPr sz="2400" spc="35" dirty="0">
                <a:latin typeface="Segoe UI"/>
                <a:cs typeface="Segoe UI"/>
              </a:rPr>
              <a:t> </a:t>
            </a:r>
            <a:r>
              <a:rPr sz="2400" spc="20" dirty="0">
                <a:latin typeface="Segoe UI"/>
                <a:cs typeface="Segoe UI"/>
              </a:rPr>
              <a:t>statistics</a:t>
            </a:r>
            <a:r>
              <a:rPr sz="2400" spc="-70" dirty="0">
                <a:latin typeface="Segoe UI"/>
                <a:cs typeface="Segoe UI"/>
              </a:rPr>
              <a:t> </a:t>
            </a:r>
            <a:r>
              <a:rPr sz="2400" spc="25" dirty="0">
                <a:latin typeface="Segoe UI"/>
                <a:cs typeface="Segoe UI"/>
              </a:rPr>
              <a:t>for</a:t>
            </a:r>
            <a:r>
              <a:rPr sz="2400" spc="15" dirty="0">
                <a:latin typeface="Segoe UI"/>
                <a:cs typeface="Segoe UI"/>
              </a:rPr>
              <a:t> </a:t>
            </a:r>
            <a:r>
              <a:rPr sz="2400" spc="5" dirty="0">
                <a:latin typeface="Segoe UI"/>
                <a:cs typeface="Segoe UI"/>
              </a:rPr>
              <a:t>CPU,</a:t>
            </a:r>
            <a:r>
              <a:rPr sz="2400" spc="65" dirty="0">
                <a:latin typeface="Segoe UI"/>
                <a:cs typeface="Segoe UI"/>
              </a:rPr>
              <a:t> </a:t>
            </a:r>
            <a:r>
              <a:rPr sz="2400" spc="5" dirty="0">
                <a:latin typeface="Segoe UI"/>
                <a:cs typeface="Segoe UI"/>
              </a:rPr>
              <a:t>memory, </a:t>
            </a:r>
            <a:r>
              <a:rPr sz="2400" spc="-735" dirty="0">
                <a:latin typeface="Segoe UI"/>
                <a:cs typeface="Segoe UI"/>
              </a:rPr>
              <a:t> </a:t>
            </a:r>
            <a:r>
              <a:rPr sz="2400" spc="-35" dirty="0">
                <a:latin typeface="Segoe UI"/>
                <a:cs typeface="Segoe UI"/>
              </a:rPr>
              <a:t>I/O,</a:t>
            </a:r>
            <a:r>
              <a:rPr sz="2400" spc="65" dirty="0">
                <a:latin typeface="Segoe UI"/>
                <a:cs typeface="Segoe UI"/>
              </a:rPr>
              <a:t> </a:t>
            </a:r>
            <a:r>
              <a:rPr sz="2400" spc="10" dirty="0">
                <a:latin typeface="Segoe UI"/>
                <a:cs typeface="Segoe UI"/>
              </a:rPr>
              <a:t>blocking,</a:t>
            </a:r>
            <a:r>
              <a:rPr sz="2400" spc="65" dirty="0">
                <a:latin typeface="Segoe UI"/>
                <a:cs typeface="Segoe UI"/>
              </a:rPr>
              <a:t> </a:t>
            </a:r>
            <a:r>
              <a:rPr sz="2400" spc="15" dirty="0">
                <a:latin typeface="Segoe UI"/>
                <a:cs typeface="Segoe UI"/>
              </a:rPr>
              <a:t>and</a:t>
            </a:r>
            <a:r>
              <a:rPr sz="2400" spc="85" dirty="0">
                <a:latin typeface="Segoe UI"/>
                <a:cs typeface="Segoe UI"/>
              </a:rPr>
              <a:t> </a:t>
            </a:r>
            <a:r>
              <a:rPr sz="2400" spc="15" dirty="0">
                <a:latin typeface="Segoe UI"/>
                <a:cs typeface="Segoe UI"/>
              </a:rPr>
              <a:t>latching.</a:t>
            </a:r>
            <a:r>
              <a:rPr sz="2400" spc="-5" dirty="0">
                <a:latin typeface="Segoe UI"/>
                <a:cs typeface="Segoe UI"/>
              </a:rPr>
              <a:t> </a:t>
            </a:r>
            <a:r>
              <a:rPr sz="2400" spc="15" dirty="0">
                <a:latin typeface="Segoe UI"/>
                <a:cs typeface="Segoe UI"/>
              </a:rPr>
              <a:t>In</a:t>
            </a:r>
            <a:r>
              <a:rPr sz="2400" spc="5" dirty="0">
                <a:latin typeface="Segoe UI"/>
                <a:cs typeface="Segoe UI"/>
              </a:rPr>
              <a:t> </a:t>
            </a:r>
            <a:r>
              <a:rPr sz="2400" spc="15" dirty="0">
                <a:latin typeface="Segoe UI"/>
                <a:cs typeface="Segoe UI"/>
              </a:rPr>
              <a:t>this</a:t>
            </a:r>
            <a:r>
              <a:rPr sz="2400" spc="20" dirty="0">
                <a:latin typeface="Segoe UI"/>
                <a:cs typeface="Segoe UI"/>
              </a:rPr>
              <a:t> </a:t>
            </a:r>
            <a:r>
              <a:rPr sz="2400" spc="10" dirty="0">
                <a:latin typeface="Segoe UI"/>
                <a:cs typeface="Segoe UI"/>
              </a:rPr>
              <a:t>lab,</a:t>
            </a:r>
            <a:r>
              <a:rPr sz="2400" spc="-5" dirty="0">
                <a:latin typeface="Segoe UI"/>
                <a:cs typeface="Segoe UI"/>
              </a:rPr>
              <a:t> </a:t>
            </a:r>
            <a:r>
              <a:rPr sz="2400" spc="20" dirty="0">
                <a:latin typeface="Segoe UI"/>
                <a:cs typeface="Segoe UI"/>
              </a:rPr>
              <a:t>you</a:t>
            </a:r>
            <a:r>
              <a:rPr sz="2400" spc="5" dirty="0">
                <a:latin typeface="Segoe UI"/>
                <a:cs typeface="Segoe UI"/>
              </a:rPr>
              <a:t> will </a:t>
            </a:r>
            <a:r>
              <a:rPr sz="2400" spc="10" dirty="0">
                <a:latin typeface="Segoe UI"/>
                <a:cs typeface="Segoe UI"/>
              </a:rPr>
              <a:t> explore </a:t>
            </a:r>
            <a:r>
              <a:rPr sz="2400" spc="25" dirty="0">
                <a:latin typeface="Segoe UI"/>
                <a:cs typeface="Segoe UI"/>
              </a:rPr>
              <a:t>database </a:t>
            </a:r>
            <a:r>
              <a:rPr sz="2400" spc="15" dirty="0">
                <a:latin typeface="Segoe UI"/>
                <a:cs typeface="Segoe UI"/>
              </a:rPr>
              <a:t>structures and </a:t>
            </a:r>
            <a:r>
              <a:rPr sz="2400" spc="10" dirty="0">
                <a:latin typeface="Segoe UI"/>
                <a:cs typeface="Segoe UI"/>
              </a:rPr>
              <a:t>internals </a:t>
            </a:r>
            <a:r>
              <a:rPr sz="2400" spc="25" dirty="0">
                <a:latin typeface="Segoe UI"/>
                <a:cs typeface="Segoe UI"/>
              </a:rPr>
              <a:t>for </a:t>
            </a:r>
            <a:r>
              <a:rPr sz="2400" spc="15" dirty="0">
                <a:latin typeface="Segoe UI"/>
                <a:cs typeface="Segoe UI"/>
              </a:rPr>
              <a:t>a </a:t>
            </a:r>
            <a:r>
              <a:rPr sz="2400" spc="20" dirty="0">
                <a:latin typeface="Segoe UI"/>
                <a:cs typeface="Segoe UI"/>
              </a:rPr>
              <a:t> </a:t>
            </a:r>
            <a:r>
              <a:rPr sz="2400" spc="10" dirty="0">
                <a:latin typeface="Segoe UI"/>
                <a:cs typeface="Segoe UI"/>
              </a:rPr>
              <a:t>user</a:t>
            </a:r>
            <a:r>
              <a:rPr sz="2400" spc="75" dirty="0">
                <a:latin typeface="Segoe UI"/>
                <a:cs typeface="Segoe UI"/>
              </a:rPr>
              <a:t> </a:t>
            </a:r>
            <a:r>
              <a:rPr sz="2400" spc="15" dirty="0">
                <a:latin typeface="Segoe UI"/>
                <a:cs typeface="Segoe UI"/>
              </a:rPr>
              <a:t>database.</a:t>
            </a:r>
            <a:r>
              <a:rPr sz="2400" spc="-5" dirty="0">
                <a:latin typeface="Segoe UI"/>
                <a:cs typeface="Segoe UI"/>
              </a:rPr>
              <a:t> </a:t>
            </a:r>
            <a:r>
              <a:rPr sz="2400" spc="-70" dirty="0">
                <a:latin typeface="Segoe UI"/>
                <a:cs typeface="Segoe UI"/>
              </a:rPr>
              <a:t>You</a:t>
            </a:r>
            <a:r>
              <a:rPr sz="2400" spc="5" dirty="0">
                <a:latin typeface="Segoe UI"/>
                <a:cs typeface="Segoe UI"/>
              </a:rPr>
              <a:t> will</a:t>
            </a:r>
            <a:r>
              <a:rPr sz="2400" spc="10" dirty="0">
                <a:latin typeface="Segoe UI"/>
                <a:cs typeface="Segoe UI"/>
              </a:rPr>
              <a:t> enable</a:t>
            </a:r>
            <a:r>
              <a:rPr sz="2400" spc="114" dirty="0">
                <a:latin typeface="Segoe UI"/>
                <a:cs typeface="Segoe UI"/>
              </a:rPr>
              <a:t> </a:t>
            </a:r>
            <a:r>
              <a:rPr sz="2400" spc="15" dirty="0">
                <a:latin typeface="Segoe UI"/>
                <a:cs typeface="Segoe UI"/>
              </a:rPr>
              <a:t>instant</a:t>
            </a:r>
            <a:r>
              <a:rPr sz="2400" spc="-45" dirty="0">
                <a:latin typeface="Segoe UI"/>
                <a:cs typeface="Segoe UI"/>
              </a:rPr>
              <a:t> </a:t>
            </a:r>
            <a:r>
              <a:rPr sz="2400" spc="10" dirty="0">
                <a:latin typeface="Segoe UI"/>
                <a:cs typeface="Segoe UI"/>
              </a:rPr>
              <a:t>file </a:t>
            </a:r>
            <a:r>
              <a:rPr sz="2400" spc="15" dirty="0">
                <a:latin typeface="Segoe UI"/>
                <a:cs typeface="Segoe UI"/>
              </a:rPr>
              <a:t> initialization and </a:t>
            </a:r>
            <a:r>
              <a:rPr sz="2400" spc="25" dirty="0">
                <a:latin typeface="Segoe UI"/>
                <a:cs typeface="Segoe UI"/>
              </a:rPr>
              <a:t>note </a:t>
            </a:r>
            <a:r>
              <a:rPr sz="2400" spc="20" dirty="0">
                <a:latin typeface="Segoe UI"/>
                <a:cs typeface="Segoe UI"/>
              </a:rPr>
              <a:t>the </a:t>
            </a:r>
            <a:r>
              <a:rPr sz="2400" spc="25" dirty="0">
                <a:latin typeface="Segoe UI"/>
                <a:cs typeface="Segoe UI"/>
              </a:rPr>
              <a:t>performance </a:t>
            </a:r>
            <a:r>
              <a:rPr sz="2400" spc="30" dirty="0">
                <a:latin typeface="Segoe UI"/>
                <a:cs typeface="Segoe UI"/>
              </a:rPr>
              <a:t> </a:t>
            </a:r>
            <a:r>
              <a:rPr sz="2400" spc="15" dirty="0">
                <a:latin typeface="Segoe UI"/>
                <a:cs typeface="Segoe UI"/>
              </a:rPr>
              <a:t>improvement.</a:t>
            </a:r>
            <a:r>
              <a:rPr sz="2400" spc="-10" dirty="0">
                <a:latin typeface="Segoe UI"/>
                <a:cs typeface="Segoe UI"/>
              </a:rPr>
              <a:t> Finally,</a:t>
            </a:r>
            <a:r>
              <a:rPr sz="2400" spc="60" dirty="0">
                <a:latin typeface="Segoe UI"/>
                <a:cs typeface="Segoe UI"/>
              </a:rPr>
              <a:t> </a:t>
            </a:r>
            <a:r>
              <a:rPr sz="2400" spc="20" dirty="0">
                <a:latin typeface="Segoe UI"/>
                <a:cs typeface="Segoe UI"/>
              </a:rPr>
              <a:t>you</a:t>
            </a:r>
            <a:r>
              <a:rPr sz="2400" dirty="0">
                <a:latin typeface="Segoe UI"/>
                <a:cs typeface="Segoe UI"/>
              </a:rPr>
              <a:t> </a:t>
            </a:r>
            <a:r>
              <a:rPr sz="2400" spc="10" dirty="0">
                <a:latin typeface="Segoe UI"/>
                <a:cs typeface="Segoe UI"/>
              </a:rPr>
              <a:t>will</a:t>
            </a:r>
            <a:r>
              <a:rPr sz="2400" dirty="0">
                <a:latin typeface="Segoe UI"/>
                <a:cs typeface="Segoe UI"/>
              </a:rPr>
              <a:t> </a:t>
            </a:r>
            <a:r>
              <a:rPr sz="2400" spc="10" dirty="0">
                <a:latin typeface="Segoe UI"/>
                <a:cs typeface="Segoe UI"/>
              </a:rPr>
              <a:t>reduce</a:t>
            </a:r>
            <a:r>
              <a:rPr sz="2400" spc="30" dirty="0">
                <a:latin typeface="Segoe UI"/>
                <a:cs typeface="Segoe UI"/>
              </a:rPr>
              <a:t> </a:t>
            </a:r>
            <a:r>
              <a:rPr sz="2400" spc="20" dirty="0">
                <a:latin typeface="Segoe UI"/>
                <a:cs typeface="Segoe UI"/>
              </a:rPr>
              <a:t>tempdb </a:t>
            </a:r>
            <a:r>
              <a:rPr sz="2400" spc="25" dirty="0">
                <a:latin typeface="Segoe UI"/>
                <a:cs typeface="Segoe UI"/>
              </a:rPr>
              <a:t> </a:t>
            </a:r>
            <a:r>
              <a:rPr sz="2400" spc="15" dirty="0">
                <a:latin typeface="Segoe UI"/>
                <a:cs typeface="Segoe UI"/>
              </a:rPr>
              <a:t>latch contention by adding </a:t>
            </a:r>
            <a:r>
              <a:rPr sz="2400" spc="20" dirty="0">
                <a:latin typeface="Segoe UI"/>
                <a:cs typeface="Segoe UI"/>
              </a:rPr>
              <a:t>more data </a:t>
            </a:r>
            <a:r>
              <a:rPr sz="2400" spc="5" dirty="0">
                <a:latin typeface="Segoe UI"/>
                <a:cs typeface="Segoe UI"/>
              </a:rPr>
              <a:t>files </a:t>
            </a:r>
            <a:r>
              <a:rPr sz="2400" spc="25" dirty="0">
                <a:latin typeface="Segoe UI"/>
                <a:cs typeface="Segoe UI"/>
              </a:rPr>
              <a:t>to </a:t>
            </a:r>
            <a:r>
              <a:rPr sz="2400" spc="30" dirty="0">
                <a:latin typeface="Segoe UI"/>
                <a:cs typeface="Segoe UI"/>
              </a:rPr>
              <a:t> </a:t>
            </a:r>
            <a:r>
              <a:rPr sz="2400" spc="20" dirty="0">
                <a:latin typeface="Segoe UI"/>
                <a:cs typeface="Segoe UI"/>
              </a:rPr>
              <a:t>tempdb.</a:t>
            </a:r>
            <a:endParaRPr sz="2400" dirty="0">
              <a:latin typeface="Segoe UI"/>
              <a:cs typeface="Segoe U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765935" cy="449580"/>
          </a:xfrm>
          <a:prstGeom prst="rect">
            <a:avLst/>
          </a:prstGeom>
        </p:spPr>
        <p:txBody>
          <a:bodyPr vert="horz" wrap="square" lIns="0" tIns="16510" rIns="0" bIns="0" rtlCol="0">
            <a:spAutoFit/>
          </a:bodyPr>
          <a:lstStyle/>
          <a:p>
            <a:pPr marL="12700">
              <a:lnSpc>
                <a:spcPct val="100000"/>
              </a:lnSpc>
              <a:spcBef>
                <a:spcPts val="130"/>
              </a:spcBef>
            </a:pPr>
            <a:r>
              <a:rPr spc="5" dirty="0"/>
              <a:t>Lab</a:t>
            </a:r>
            <a:r>
              <a:rPr spc="15" dirty="0"/>
              <a:t> </a:t>
            </a:r>
            <a:r>
              <a:rPr dirty="0"/>
              <a:t>Review</a:t>
            </a:r>
          </a:p>
        </p:txBody>
      </p:sp>
      <p:sp>
        <p:nvSpPr>
          <p:cNvPr id="3" name="object 3"/>
          <p:cNvSpPr txBox="1"/>
          <p:nvPr/>
        </p:nvSpPr>
        <p:spPr>
          <a:xfrm>
            <a:off x="446722" y="905583"/>
            <a:ext cx="7244080" cy="2241550"/>
          </a:xfrm>
          <a:prstGeom prst="rect">
            <a:avLst/>
          </a:prstGeom>
        </p:spPr>
        <p:txBody>
          <a:bodyPr vert="horz" wrap="square" lIns="0" tIns="111125" rIns="0" bIns="0" rtlCol="0">
            <a:spAutoFit/>
          </a:bodyPr>
          <a:lstStyle/>
          <a:p>
            <a:pPr marL="184150" indent="-171450">
              <a:lnSpc>
                <a:spcPct val="100000"/>
              </a:lnSpc>
              <a:spcBef>
                <a:spcPts val="875"/>
              </a:spcBef>
              <a:buClr>
                <a:srgbClr val="006FC0"/>
              </a:buClr>
              <a:buSzPct val="92727"/>
              <a:buFont typeface="Arial MT"/>
              <a:buChar char="•"/>
              <a:tabLst>
                <a:tab pos="184150" algn="l"/>
              </a:tabLst>
            </a:pPr>
            <a:r>
              <a:rPr sz="2750" spc="5" dirty="0">
                <a:latin typeface="Segoe UI"/>
                <a:cs typeface="Segoe UI"/>
              </a:rPr>
              <a:t>You</a:t>
            </a:r>
            <a:r>
              <a:rPr sz="2750" spc="55" dirty="0">
                <a:latin typeface="Segoe UI"/>
                <a:cs typeface="Segoe UI"/>
              </a:rPr>
              <a:t> </a:t>
            </a:r>
            <a:r>
              <a:rPr sz="2750" spc="10" dirty="0">
                <a:latin typeface="Segoe UI"/>
                <a:cs typeface="Segoe UI"/>
              </a:rPr>
              <a:t>will</a:t>
            </a:r>
            <a:r>
              <a:rPr sz="2750" spc="-5" dirty="0">
                <a:latin typeface="Segoe UI"/>
                <a:cs typeface="Segoe UI"/>
              </a:rPr>
              <a:t> </a:t>
            </a:r>
            <a:r>
              <a:rPr sz="2750" spc="20" dirty="0">
                <a:latin typeface="Segoe UI"/>
                <a:cs typeface="Segoe UI"/>
              </a:rPr>
              <a:t>now</a:t>
            </a:r>
            <a:r>
              <a:rPr sz="2750" spc="5" dirty="0">
                <a:latin typeface="Segoe UI"/>
                <a:cs typeface="Segoe UI"/>
              </a:rPr>
              <a:t> </a:t>
            </a:r>
            <a:r>
              <a:rPr sz="2750" spc="20" dirty="0">
                <a:latin typeface="Segoe UI"/>
                <a:cs typeface="Segoe UI"/>
              </a:rPr>
              <a:t>be</a:t>
            </a:r>
            <a:r>
              <a:rPr sz="2750" spc="30" dirty="0">
                <a:latin typeface="Segoe UI"/>
                <a:cs typeface="Segoe UI"/>
              </a:rPr>
              <a:t> </a:t>
            </a:r>
            <a:r>
              <a:rPr sz="2750" spc="15" dirty="0">
                <a:latin typeface="Segoe UI"/>
                <a:cs typeface="Segoe UI"/>
              </a:rPr>
              <a:t>able</a:t>
            </a:r>
            <a:r>
              <a:rPr sz="2750" spc="-40" dirty="0">
                <a:latin typeface="Segoe UI"/>
                <a:cs typeface="Segoe UI"/>
              </a:rPr>
              <a:t> </a:t>
            </a:r>
            <a:r>
              <a:rPr sz="2750" spc="25" dirty="0">
                <a:latin typeface="Segoe UI"/>
                <a:cs typeface="Segoe UI"/>
              </a:rPr>
              <a:t>to:</a:t>
            </a:r>
            <a:endParaRPr sz="2750">
              <a:latin typeface="Segoe UI"/>
              <a:cs typeface="Segoe UI"/>
            </a:endParaRPr>
          </a:p>
          <a:p>
            <a:pPr marL="469900" lvl="1" indent="-172085">
              <a:lnSpc>
                <a:spcPct val="100000"/>
              </a:lnSpc>
              <a:spcBef>
                <a:spcPts val="655"/>
              </a:spcBef>
              <a:buClr>
                <a:srgbClr val="006FC0"/>
              </a:buClr>
              <a:buSzPct val="81250"/>
              <a:buFont typeface="Arial MT"/>
              <a:buChar char="•"/>
              <a:tabLst>
                <a:tab pos="470534" algn="l"/>
              </a:tabLst>
            </a:pPr>
            <a:r>
              <a:rPr sz="2400" spc="5" dirty="0">
                <a:latin typeface="Segoe UI"/>
                <a:cs typeface="Segoe UI"/>
              </a:rPr>
              <a:t>Explore</a:t>
            </a:r>
            <a:r>
              <a:rPr sz="2400" spc="-45" dirty="0">
                <a:latin typeface="Segoe UI"/>
                <a:cs typeface="Segoe UI"/>
              </a:rPr>
              <a:t> </a:t>
            </a:r>
            <a:r>
              <a:rPr sz="2400" spc="-5" dirty="0">
                <a:latin typeface="Segoe UI"/>
                <a:cs typeface="Segoe UI"/>
              </a:rPr>
              <a:t>database</a:t>
            </a:r>
            <a:r>
              <a:rPr sz="2400" spc="-40" dirty="0">
                <a:latin typeface="Segoe UI"/>
                <a:cs typeface="Segoe UI"/>
              </a:rPr>
              <a:t> </a:t>
            </a:r>
            <a:r>
              <a:rPr sz="2400" dirty="0">
                <a:latin typeface="Segoe UI"/>
                <a:cs typeface="Segoe UI"/>
              </a:rPr>
              <a:t>structures</a:t>
            </a:r>
            <a:r>
              <a:rPr sz="2400" spc="-35" dirty="0">
                <a:latin typeface="Segoe UI"/>
                <a:cs typeface="Segoe UI"/>
              </a:rPr>
              <a:t> </a:t>
            </a:r>
            <a:r>
              <a:rPr sz="2400" spc="-10" dirty="0">
                <a:latin typeface="Segoe UI"/>
                <a:cs typeface="Segoe UI"/>
              </a:rPr>
              <a:t>and</a:t>
            </a:r>
            <a:r>
              <a:rPr sz="2400" spc="30" dirty="0">
                <a:latin typeface="Segoe UI"/>
                <a:cs typeface="Segoe UI"/>
              </a:rPr>
              <a:t> </a:t>
            </a:r>
            <a:r>
              <a:rPr sz="2400" spc="-5" dirty="0">
                <a:latin typeface="Segoe UI"/>
                <a:cs typeface="Segoe UI"/>
              </a:rPr>
              <a:t>data</a:t>
            </a:r>
            <a:r>
              <a:rPr sz="2400" spc="-10" dirty="0">
                <a:latin typeface="Segoe UI"/>
                <a:cs typeface="Segoe UI"/>
              </a:rPr>
              <a:t> </a:t>
            </a:r>
            <a:r>
              <a:rPr sz="2400" spc="5" dirty="0">
                <a:latin typeface="Segoe UI"/>
                <a:cs typeface="Segoe UI"/>
              </a:rPr>
              <a:t>file</a:t>
            </a:r>
            <a:r>
              <a:rPr sz="2400" spc="35" dirty="0">
                <a:latin typeface="Segoe UI"/>
                <a:cs typeface="Segoe UI"/>
              </a:rPr>
              <a:t> </a:t>
            </a:r>
            <a:r>
              <a:rPr sz="2400" dirty="0">
                <a:latin typeface="Segoe UI"/>
                <a:cs typeface="Segoe UI"/>
              </a:rPr>
              <a:t>internals.</a:t>
            </a:r>
            <a:endParaRPr sz="2400">
              <a:latin typeface="Segoe UI"/>
              <a:cs typeface="Segoe UI"/>
            </a:endParaRPr>
          </a:p>
          <a:p>
            <a:pPr marL="469900" lvl="1" indent="-172085">
              <a:lnSpc>
                <a:spcPct val="100000"/>
              </a:lnSpc>
              <a:spcBef>
                <a:spcPts val="575"/>
              </a:spcBef>
              <a:buClr>
                <a:srgbClr val="006FC0"/>
              </a:buClr>
              <a:buSzPct val="81250"/>
              <a:buFont typeface="Arial MT"/>
              <a:buChar char="•"/>
              <a:tabLst>
                <a:tab pos="470534" algn="l"/>
              </a:tabLst>
            </a:pPr>
            <a:r>
              <a:rPr sz="2400" spc="5" dirty="0">
                <a:latin typeface="Segoe UI"/>
                <a:cs typeface="Segoe UI"/>
              </a:rPr>
              <a:t>Improve</a:t>
            </a:r>
            <a:r>
              <a:rPr sz="2400" spc="-50" dirty="0">
                <a:latin typeface="Segoe UI"/>
                <a:cs typeface="Segoe UI"/>
              </a:rPr>
              <a:t> </a:t>
            </a:r>
            <a:r>
              <a:rPr sz="2400" dirty="0">
                <a:latin typeface="Segoe UI"/>
                <a:cs typeface="Segoe UI"/>
              </a:rPr>
              <a:t>performance</a:t>
            </a:r>
            <a:r>
              <a:rPr sz="2400" spc="-45" dirty="0">
                <a:latin typeface="Segoe UI"/>
                <a:cs typeface="Segoe UI"/>
              </a:rPr>
              <a:t> </a:t>
            </a:r>
            <a:r>
              <a:rPr sz="2400" spc="5" dirty="0">
                <a:latin typeface="Segoe UI"/>
                <a:cs typeface="Segoe UI"/>
              </a:rPr>
              <a:t>by</a:t>
            </a:r>
            <a:r>
              <a:rPr sz="2400" spc="-20" dirty="0">
                <a:latin typeface="Segoe UI"/>
                <a:cs typeface="Segoe UI"/>
              </a:rPr>
              <a:t> </a:t>
            </a:r>
            <a:r>
              <a:rPr sz="2400" dirty="0">
                <a:latin typeface="Segoe UI"/>
                <a:cs typeface="Segoe UI"/>
              </a:rPr>
              <a:t>enabling</a:t>
            </a:r>
            <a:r>
              <a:rPr sz="2400" spc="-50" dirty="0">
                <a:latin typeface="Segoe UI"/>
                <a:cs typeface="Segoe UI"/>
              </a:rPr>
              <a:t> </a:t>
            </a:r>
            <a:r>
              <a:rPr sz="2400" dirty="0">
                <a:latin typeface="Segoe UI"/>
                <a:cs typeface="Segoe UI"/>
              </a:rPr>
              <a:t>instant</a:t>
            </a:r>
            <a:r>
              <a:rPr sz="2400" spc="20" dirty="0">
                <a:latin typeface="Segoe UI"/>
                <a:cs typeface="Segoe UI"/>
              </a:rPr>
              <a:t> </a:t>
            </a:r>
            <a:r>
              <a:rPr sz="2400" spc="5" dirty="0">
                <a:latin typeface="Segoe UI"/>
                <a:cs typeface="Segoe UI"/>
              </a:rPr>
              <a:t>file</a:t>
            </a:r>
            <a:endParaRPr sz="2400">
              <a:latin typeface="Segoe UI"/>
              <a:cs typeface="Segoe UI"/>
            </a:endParaRPr>
          </a:p>
          <a:p>
            <a:pPr marL="469900">
              <a:lnSpc>
                <a:spcPct val="100000"/>
              </a:lnSpc>
              <a:spcBef>
                <a:spcPts val="50"/>
              </a:spcBef>
            </a:pPr>
            <a:r>
              <a:rPr sz="2400" dirty="0">
                <a:latin typeface="Segoe UI"/>
                <a:cs typeface="Segoe UI"/>
              </a:rPr>
              <a:t>initialization.</a:t>
            </a:r>
            <a:endParaRPr sz="2400">
              <a:latin typeface="Segoe UI"/>
              <a:cs typeface="Segoe UI"/>
            </a:endParaRPr>
          </a:p>
          <a:p>
            <a:pPr marL="469900" lvl="1" indent="-172085">
              <a:lnSpc>
                <a:spcPct val="100000"/>
              </a:lnSpc>
              <a:spcBef>
                <a:spcPts val="575"/>
              </a:spcBef>
              <a:buClr>
                <a:srgbClr val="006FC0"/>
              </a:buClr>
              <a:buSzPct val="81250"/>
              <a:buFont typeface="Arial MT"/>
              <a:buChar char="•"/>
              <a:tabLst>
                <a:tab pos="470534" algn="l"/>
              </a:tabLst>
            </a:pPr>
            <a:r>
              <a:rPr sz="2400" dirty="0">
                <a:latin typeface="Segoe UI"/>
                <a:cs typeface="Segoe UI"/>
              </a:rPr>
              <a:t>Reduce</a:t>
            </a:r>
            <a:r>
              <a:rPr sz="2400" spc="-35" dirty="0">
                <a:latin typeface="Segoe UI"/>
                <a:cs typeface="Segoe UI"/>
              </a:rPr>
              <a:t> </a:t>
            </a:r>
            <a:r>
              <a:rPr sz="2400" b="1" spc="-15" dirty="0">
                <a:latin typeface="Segoe UI"/>
                <a:cs typeface="Segoe UI"/>
              </a:rPr>
              <a:t>tempdb</a:t>
            </a:r>
            <a:r>
              <a:rPr sz="2400" b="1" spc="110" dirty="0">
                <a:latin typeface="Segoe UI"/>
                <a:cs typeface="Segoe UI"/>
              </a:rPr>
              <a:t> </a:t>
            </a:r>
            <a:r>
              <a:rPr sz="2400" dirty="0">
                <a:latin typeface="Segoe UI"/>
                <a:cs typeface="Segoe UI"/>
              </a:rPr>
              <a:t>latch</a:t>
            </a:r>
            <a:r>
              <a:rPr sz="2400" spc="-70" dirty="0">
                <a:latin typeface="Segoe UI"/>
                <a:cs typeface="Segoe UI"/>
              </a:rPr>
              <a:t> </a:t>
            </a:r>
            <a:r>
              <a:rPr sz="2400" dirty="0">
                <a:latin typeface="Segoe UI"/>
                <a:cs typeface="Segoe UI"/>
              </a:rPr>
              <a:t>contention.</a:t>
            </a:r>
            <a:endParaRPr sz="2400">
              <a:latin typeface="Segoe UI"/>
              <a:cs typeface="Segoe U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097520" cy="3476625"/>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30" dirty="0">
                <a:solidFill>
                  <a:srgbClr val="FFFFFF"/>
                </a:solidFill>
                <a:latin typeface="Segoe UI"/>
                <a:cs typeface="Segoe UI"/>
              </a:rPr>
              <a:t> </a:t>
            </a:r>
            <a:r>
              <a:rPr sz="2750" dirty="0">
                <a:solidFill>
                  <a:srgbClr val="FFFFFF"/>
                </a:solidFill>
                <a:latin typeface="Segoe UI"/>
                <a:cs typeface="Segoe UI"/>
              </a:rPr>
              <a:t>Review</a:t>
            </a:r>
            <a:r>
              <a:rPr sz="2750" spc="75" dirty="0">
                <a:solidFill>
                  <a:srgbClr val="FFFFFF"/>
                </a:solidFill>
                <a:latin typeface="Segoe UI"/>
                <a:cs typeface="Segoe UI"/>
              </a:rPr>
              <a:t> </a:t>
            </a:r>
            <a:r>
              <a:rPr sz="2750" spc="15" dirty="0">
                <a:solidFill>
                  <a:srgbClr val="FFFFFF"/>
                </a:solidFill>
                <a:latin typeface="Segoe UI"/>
                <a:cs typeface="Segoe UI"/>
              </a:rPr>
              <a:t>and</a:t>
            </a:r>
            <a:r>
              <a:rPr sz="2750" spc="75" dirty="0">
                <a:solidFill>
                  <a:srgbClr val="FFFFFF"/>
                </a:solidFill>
                <a:latin typeface="Segoe UI"/>
                <a:cs typeface="Segoe UI"/>
              </a:rPr>
              <a:t> </a:t>
            </a:r>
            <a:r>
              <a:rPr sz="2750" spc="5" dirty="0">
                <a:solidFill>
                  <a:srgbClr val="FFFFFF"/>
                </a:solidFill>
                <a:latin typeface="Segoe UI"/>
                <a:cs typeface="Segoe UI"/>
              </a:rPr>
              <a:t>Takeaways</a:t>
            </a:r>
            <a:endParaRPr sz="2750">
              <a:latin typeface="Segoe UI"/>
              <a:cs typeface="Segoe UI"/>
            </a:endParaRPr>
          </a:p>
          <a:p>
            <a:pPr>
              <a:lnSpc>
                <a:spcPct val="100000"/>
              </a:lnSpc>
              <a:spcBef>
                <a:spcPts val="55"/>
              </a:spcBef>
            </a:pPr>
            <a:endParaRPr sz="2700">
              <a:latin typeface="Segoe UI"/>
              <a:cs typeface="Segoe UI"/>
            </a:endParaRPr>
          </a:p>
          <a:p>
            <a:pPr marL="12700" marR="5080">
              <a:lnSpc>
                <a:spcPct val="102000"/>
              </a:lnSpc>
            </a:pPr>
            <a:r>
              <a:rPr sz="2750" dirty="0">
                <a:latin typeface="Segoe UI"/>
                <a:cs typeface="Segoe UI"/>
              </a:rPr>
              <a:t>This</a:t>
            </a:r>
            <a:r>
              <a:rPr sz="2750" spc="85" dirty="0">
                <a:latin typeface="Segoe UI"/>
                <a:cs typeface="Segoe UI"/>
              </a:rPr>
              <a:t> </a:t>
            </a:r>
            <a:r>
              <a:rPr sz="2750" spc="20" dirty="0">
                <a:latin typeface="Segoe UI"/>
                <a:cs typeface="Segoe UI"/>
              </a:rPr>
              <a:t>module</a:t>
            </a:r>
            <a:r>
              <a:rPr sz="2750" spc="-30" dirty="0">
                <a:latin typeface="Segoe UI"/>
                <a:cs typeface="Segoe UI"/>
              </a:rPr>
              <a:t> </a:t>
            </a:r>
            <a:r>
              <a:rPr sz="2750" spc="10" dirty="0">
                <a:latin typeface="Segoe UI"/>
                <a:cs typeface="Segoe UI"/>
              </a:rPr>
              <a:t>covered</a:t>
            </a:r>
            <a:r>
              <a:rPr sz="2750" spc="75" dirty="0">
                <a:latin typeface="Segoe UI"/>
                <a:cs typeface="Segoe UI"/>
              </a:rPr>
              <a:t> </a:t>
            </a:r>
            <a:r>
              <a:rPr sz="2750" spc="25" dirty="0">
                <a:latin typeface="Segoe UI"/>
                <a:cs typeface="Segoe UI"/>
              </a:rPr>
              <a:t>database</a:t>
            </a:r>
            <a:r>
              <a:rPr sz="2750" spc="40" dirty="0">
                <a:latin typeface="Segoe UI"/>
                <a:cs typeface="Segoe UI"/>
              </a:rPr>
              <a:t> </a:t>
            </a:r>
            <a:r>
              <a:rPr sz="2750" spc="15" dirty="0">
                <a:latin typeface="Segoe UI"/>
                <a:cs typeface="Segoe UI"/>
              </a:rPr>
              <a:t>structures,</a:t>
            </a:r>
            <a:r>
              <a:rPr sz="2750" spc="-10" dirty="0">
                <a:latin typeface="Segoe UI"/>
                <a:cs typeface="Segoe UI"/>
              </a:rPr>
              <a:t> </a:t>
            </a:r>
            <a:r>
              <a:rPr sz="2750" spc="25" dirty="0">
                <a:latin typeface="Segoe UI"/>
                <a:cs typeface="Segoe UI"/>
              </a:rPr>
              <a:t>data</a:t>
            </a:r>
            <a:r>
              <a:rPr sz="2750" spc="5" dirty="0">
                <a:latin typeface="Segoe UI"/>
                <a:cs typeface="Segoe UI"/>
              </a:rPr>
              <a:t> files, </a:t>
            </a:r>
            <a:r>
              <a:rPr sz="2750" spc="-740" dirty="0">
                <a:latin typeface="Segoe UI"/>
                <a:cs typeface="Segoe UI"/>
              </a:rPr>
              <a:t> </a:t>
            </a:r>
            <a:r>
              <a:rPr sz="2750" spc="15" dirty="0">
                <a:latin typeface="Segoe UI"/>
                <a:cs typeface="Segoe UI"/>
              </a:rPr>
              <a:t>and </a:t>
            </a:r>
            <a:r>
              <a:rPr sz="2750" b="1" spc="10" dirty="0">
                <a:latin typeface="Segoe UI"/>
                <a:cs typeface="Segoe UI"/>
              </a:rPr>
              <a:t>tempdb</a:t>
            </a:r>
            <a:r>
              <a:rPr sz="2750" b="1" spc="145" dirty="0">
                <a:latin typeface="Segoe UI"/>
                <a:cs typeface="Segoe UI"/>
              </a:rPr>
              <a:t> </a:t>
            </a:r>
            <a:r>
              <a:rPr sz="2750" spc="10" dirty="0">
                <a:latin typeface="Segoe UI"/>
                <a:cs typeface="Segoe UI"/>
              </a:rPr>
              <a:t>internals.</a:t>
            </a:r>
            <a:r>
              <a:rPr sz="2750" spc="-5" dirty="0">
                <a:latin typeface="Segoe UI"/>
                <a:cs typeface="Segoe UI"/>
              </a:rPr>
              <a:t> </a:t>
            </a:r>
            <a:r>
              <a:rPr sz="2750" spc="10" dirty="0">
                <a:latin typeface="Segoe UI"/>
                <a:cs typeface="Segoe UI"/>
              </a:rPr>
              <a:t>It</a:t>
            </a:r>
            <a:r>
              <a:rPr sz="2750" spc="25" dirty="0">
                <a:latin typeface="Segoe UI"/>
                <a:cs typeface="Segoe UI"/>
              </a:rPr>
              <a:t> </a:t>
            </a:r>
            <a:r>
              <a:rPr sz="2750" spc="15" dirty="0">
                <a:latin typeface="Segoe UI"/>
                <a:cs typeface="Segoe UI"/>
              </a:rPr>
              <a:t>focused</a:t>
            </a:r>
            <a:r>
              <a:rPr sz="2750" spc="80" dirty="0">
                <a:latin typeface="Segoe UI"/>
                <a:cs typeface="Segoe UI"/>
              </a:rPr>
              <a:t> </a:t>
            </a:r>
            <a:r>
              <a:rPr sz="2750" spc="20" dirty="0">
                <a:latin typeface="Segoe UI"/>
                <a:cs typeface="Segoe UI"/>
              </a:rPr>
              <a:t>on</a:t>
            </a:r>
            <a:r>
              <a:rPr sz="2750" spc="-5" dirty="0">
                <a:latin typeface="Segoe UI"/>
                <a:cs typeface="Segoe UI"/>
              </a:rPr>
              <a:t> </a:t>
            </a:r>
            <a:r>
              <a:rPr sz="2750" spc="20" dirty="0">
                <a:latin typeface="Segoe UI"/>
                <a:cs typeface="Segoe UI"/>
              </a:rPr>
              <a:t>the </a:t>
            </a:r>
            <a:r>
              <a:rPr sz="2750" spc="25" dirty="0">
                <a:latin typeface="Segoe UI"/>
                <a:cs typeface="Segoe UI"/>
              </a:rPr>
              <a:t> </a:t>
            </a:r>
            <a:r>
              <a:rPr sz="2750" spc="15" dirty="0">
                <a:latin typeface="Segoe UI"/>
                <a:cs typeface="Segoe UI"/>
              </a:rPr>
              <a:t>architectural</a:t>
            </a:r>
            <a:r>
              <a:rPr sz="2750" spc="65" dirty="0">
                <a:latin typeface="Segoe UI"/>
                <a:cs typeface="Segoe UI"/>
              </a:rPr>
              <a:t> </a:t>
            </a:r>
            <a:r>
              <a:rPr sz="2750" spc="15" dirty="0">
                <a:latin typeface="Segoe UI"/>
                <a:cs typeface="Segoe UI"/>
              </a:rPr>
              <a:t>concepts and</a:t>
            </a:r>
            <a:r>
              <a:rPr sz="2750" dirty="0">
                <a:latin typeface="Segoe UI"/>
                <a:cs typeface="Segoe UI"/>
              </a:rPr>
              <a:t> </a:t>
            </a:r>
            <a:r>
              <a:rPr sz="2750" spc="10" dirty="0">
                <a:latin typeface="Segoe UI"/>
                <a:cs typeface="Segoe UI"/>
              </a:rPr>
              <a:t>best</a:t>
            </a:r>
            <a:r>
              <a:rPr sz="2750" spc="100" dirty="0">
                <a:latin typeface="Segoe UI"/>
                <a:cs typeface="Segoe UI"/>
              </a:rPr>
              <a:t> </a:t>
            </a:r>
            <a:r>
              <a:rPr sz="2750" spc="10" dirty="0">
                <a:latin typeface="Segoe UI"/>
                <a:cs typeface="Segoe UI"/>
              </a:rPr>
              <a:t>practices </a:t>
            </a:r>
            <a:r>
              <a:rPr sz="2750" spc="5" dirty="0">
                <a:latin typeface="Segoe UI"/>
                <a:cs typeface="Segoe UI"/>
              </a:rPr>
              <a:t>related</a:t>
            </a:r>
            <a:r>
              <a:rPr sz="2750" spc="80" dirty="0">
                <a:latin typeface="Segoe UI"/>
                <a:cs typeface="Segoe UI"/>
              </a:rPr>
              <a:t> </a:t>
            </a:r>
            <a:r>
              <a:rPr sz="2750" spc="25" dirty="0">
                <a:latin typeface="Segoe UI"/>
                <a:cs typeface="Segoe UI"/>
              </a:rPr>
              <a:t>to </a:t>
            </a:r>
            <a:r>
              <a:rPr sz="2750" spc="30" dirty="0">
                <a:latin typeface="Segoe UI"/>
                <a:cs typeface="Segoe UI"/>
              </a:rPr>
              <a:t> </a:t>
            </a:r>
            <a:r>
              <a:rPr sz="2750" spc="25" dirty="0">
                <a:latin typeface="Segoe UI"/>
                <a:cs typeface="Segoe UI"/>
              </a:rPr>
              <a:t>data</a:t>
            </a:r>
            <a:r>
              <a:rPr sz="2750" spc="5" dirty="0">
                <a:latin typeface="Segoe UI"/>
                <a:cs typeface="Segoe UI"/>
              </a:rPr>
              <a:t> files,</a:t>
            </a:r>
            <a:r>
              <a:rPr sz="2750" dirty="0">
                <a:latin typeface="Segoe UI"/>
                <a:cs typeface="Segoe UI"/>
              </a:rPr>
              <a:t> </a:t>
            </a:r>
            <a:r>
              <a:rPr sz="2750" spc="25" dirty="0">
                <a:latin typeface="Segoe UI"/>
                <a:cs typeface="Segoe UI"/>
              </a:rPr>
              <a:t>for</a:t>
            </a:r>
            <a:r>
              <a:rPr sz="2750" spc="10" dirty="0">
                <a:latin typeface="Segoe UI"/>
                <a:cs typeface="Segoe UI"/>
              </a:rPr>
              <a:t> user</a:t>
            </a:r>
            <a:r>
              <a:rPr sz="2750" spc="15" dirty="0">
                <a:latin typeface="Segoe UI"/>
                <a:cs typeface="Segoe UI"/>
              </a:rPr>
              <a:t> databases</a:t>
            </a:r>
            <a:r>
              <a:rPr sz="2750" spc="20" dirty="0">
                <a:latin typeface="Segoe UI"/>
                <a:cs typeface="Segoe UI"/>
              </a:rPr>
              <a:t> </a:t>
            </a:r>
            <a:r>
              <a:rPr sz="2750" spc="15" dirty="0">
                <a:latin typeface="Segoe UI"/>
                <a:cs typeface="Segoe UI"/>
              </a:rPr>
              <a:t>and</a:t>
            </a:r>
            <a:r>
              <a:rPr sz="2750" spc="150" dirty="0">
                <a:latin typeface="Segoe UI"/>
                <a:cs typeface="Segoe UI"/>
              </a:rPr>
              <a:t> </a:t>
            </a:r>
            <a:r>
              <a:rPr sz="2750" b="1" spc="10" dirty="0">
                <a:latin typeface="Segoe UI"/>
                <a:cs typeface="Segoe UI"/>
              </a:rPr>
              <a:t>tempd</a:t>
            </a:r>
            <a:r>
              <a:rPr sz="2750" spc="10" dirty="0">
                <a:latin typeface="Segoe UI"/>
                <a:cs typeface="Segoe UI"/>
              </a:rPr>
              <a:t>b,</a:t>
            </a:r>
            <a:r>
              <a:rPr sz="2750" spc="75" dirty="0">
                <a:latin typeface="Segoe UI"/>
                <a:cs typeface="Segoe UI"/>
              </a:rPr>
              <a:t> </a:t>
            </a:r>
            <a:r>
              <a:rPr sz="2750" spc="15" dirty="0">
                <a:latin typeface="Segoe UI"/>
                <a:cs typeface="Segoe UI"/>
              </a:rPr>
              <a:t>which </a:t>
            </a:r>
            <a:r>
              <a:rPr sz="2750" spc="20" dirty="0">
                <a:latin typeface="Segoe UI"/>
                <a:cs typeface="Segoe UI"/>
              </a:rPr>
              <a:t> </a:t>
            </a:r>
            <a:r>
              <a:rPr sz="2750" spc="10" dirty="0">
                <a:latin typeface="Segoe UI"/>
                <a:cs typeface="Segoe UI"/>
              </a:rPr>
              <a:t>enable</a:t>
            </a:r>
            <a:r>
              <a:rPr sz="2750" spc="40" dirty="0">
                <a:latin typeface="Segoe UI"/>
                <a:cs typeface="Segoe UI"/>
              </a:rPr>
              <a:t> </a:t>
            </a:r>
            <a:r>
              <a:rPr sz="2750" spc="20" dirty="0">
                <a:latin typeface="Segoe UI"/>
                <a:cs typeface="Segoe UI"/>
              </a:rPr>
              <a:t>you</a:t>
            </a:r>
            <a:r>
              <a:rPr sz="2750" spc="5" dirty="0">
                <a:latin typeface="Segoe UI"/>
                <a:cs typeface="Segoe UI"/>
              </a:rPr>
              <a:t> </a:t>
            </a:r>
            <a:r>
              <a:rPr sz="2750" spc="20" dirty="0">
                <a:latin typeface="Segoe UI"/>
                <a:cs typeface="Segoe UI"/>
              </a:rPr>
              <a:t>to</a:t>
            </a:r>
            <a:r>
              <a:rPr sz="2750" spc="15" dirty="0">
                <a:latin typeface="Segoe UI"/>
                <a:cs typeface="Segoe UI"/>
              </a:rPr>
              <a:t> configure</a:t>
            </a:r>
            <a:r>
              <a:rPr sz="2750" spc="40" dirty="0">
                <a:latin typeface="Segoe UI"/>
                <a:cs typeface="Segoe UI"/>
              </a:rPr>
              <a:t> </a:t>
            </a:r>
            <a:r>
              <a:rPr sz="2750" spc="20" dirty="0">
                <a:latin typeface="Segoe UI"/>
                <a:cs typeface="Segoe UI"/>
              </a:rPr>
              <a:t>SQL</a:t>
            </a:r>
            <a:r>
              <a:rPr sz="2750" spc="-35" dirty="0">
                <a:latin typeface="Segoe UI"/>
                <a:cs typeface="Segoe UI"/>
              </a:rPr>
              <a:t> </a:t>
            </a:r>
            <a:r>
              <a:rPr sz="2750" spc="5" dirty="0">
                <a:latin typeface="Segoe UI"/>
                <a:cs typeface="Segoe UI"/>
              </a:rPr>
              <a:t>Server</a:t>
            </a:r>
            <a:r>
              <a:rPr sz="2750" spc="75" dirty="0">
                <a:latin typeface="Segoe UI"/>
                <a:cs typeface="Segoe UI"/>
              </a:rPr>
              <a:t> </a:t>
            </a:r>
            <a:r>
              <a:rPr sz="2750" spc="20" dirty="0">
                <a:latin typeface="Segoe UI"/>
                <a:cs typeface="Segoe UI"/>
              </a:rPr>
              <a:t>for</a:t>
            </a:r>
            <a:r>
              <a:rPr sz="2750" dirty="0">
                <a:latin typeface="Segoe UI"/>
                <a:cs typeface="Segoe UI"/>
              </a:rPr>
              <a:t> </a:t>
            </a:r>
            <a:r>
              <a:rPr sz="2750" spc="20" dirty="0">
                <a:latin typeface="Segoe UI"/>
                <a:cs typeface="Segoe UI"/>
              </a:rPr>
              <a:t>maximum </a:t>
            </a:r>
            <a:r>
              <a:rPr sz="2750" spc="25" dirty="0">
                <a:latin typeface="Segoe UI"/>
                <a:cs typeface="Segoe UI"/>
              </a:rPr>
              <a:t> </a:t>
            </a:r>
            <a:r>
              <a:rPr sz="2750" spc="10" dirty="0">
                <a:latin typeface="Segoe UI"/>
                <a:cs typeface="Segoe UI"/>
              </a:rPr>
              <a:t>performance.</a:t>
            </a:r>
            <a:endParaRPr sz="2750">
              <a:latin typeface="Segoe UI"/>
              <a:cs typeface="Segoe U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525" y="0"/>
            <a:ext cx="9134475" cy="6858000"/>
          </a:xfrm>
          <a:custGeom>
            <a:avLst/>
            <a:gdLst/>
            <a:ahLst/>
            <a:cxnLst/>
            <a:rect l="l" t="t" r="r" b="b"/>
            <a:pathLst>
              <a:path w="9134475" h="6858000">
                <a:moveTo>
                  <a:pt x="9134475" y="6857998"/>
                </a:moveTo>
                <a:lnTo>
                  <a:pt x="9134475" y="0"/>
                </a:lnTo>
                <a:lnTo>
                  <a:pt x="0" y="0"/>
                </a:lnTo>
                <a:lnTo>
                  <a:pt x="0" y="6857998"/>
                </a:lnTo>
                <a:lnTo>
                  <a:pt x="9134475" y="6857998"/>
                </a:lnTo>
                <a:close/>
              </a:path>
            </a:pathLst>
          </a:custGeom>
          <a:solidFill>
            <a:srgbClr val="006FC0"/>
          </a:solidFill>
        </p:spPr>
        <p:txBody>
          <a:bodyPr wrap="square" lIns="0" tIns="0" rIns="0" bIns="0" rtlCol="0"/>
          <a:lstStyle/>
          <a:p>
            <a:endParaRPr/>
          </a:p>
        </p:txBody>
      </p:sp>
      <p:sp>
        <p:nvSpPr>
          <p:cNvPr id="3" name="object 3"/>
          <p:cNvSpPr txBox="1">
            <a:spLocks noGrp="1"/>
          </p:cNvSpPr>
          <p:nvPr>
            <p:ph type="title"/>
          </p:nvPr>
        </p:nvSpPr>
        <p:spPr>
          <a:xfrm>
            <a:off x="3200400" y="1828800"/>
            <a:ext cx="5734050" cy="1019175"/>
          </a:xfrm>
          <a:prstGeom prst="rect">
            <a:avLst/>
          </a:prstGeom>
          <a:solidFill>
            <a:srgbClr val="3399FF"/>
          </a:solidFill>
        </p:spPr>
        <p:txBody>
          <a:bodyPr vert="horz" wrap="square" lIns="0" tIns="76835" rIns="0" bIns="0" rtlCol="0">
            <a:spAutoFit/>
          </a:bodyPr>
          <a:lstStyle/>
          <a:p>
            <a:pPr marL="3175">
              <a:lnSpc>
                <a:spcPct val="100000"/>
              </a:lnSpc>
              <a:spcBef>
                <a:spcPts val="605"/>
              </a:spcBef>
            </a:pPr>
            <a:r>
              <a:rPr sz="4800" spc="5" dirty="0"/>
              <a:t>Module</a:t>
            </a:r>
            <a:r>
              <a:rPr sz="4800" spc="-120" dirty="0"/>
              <a:t> </a:t>
            </a:r>
            <a:r>
              <a:rPr sz="4800" dirty="0"/>
              <a:t>4</a:t>
            </a:r>
            <a:endParaRPr sz="4800"/>
          </a:p>
        </p:txBody>
      </p:sp>
      <p:sp>
        <p:nvSpPr>
          <p:cNvPr id="4" name="object 4"/>
          <p:cNvSpPr txBox="1"/>
          <p:nvPr/>
        </p:nvSpPr>
        <p:spPr>
          <a:xfrm>
            <a:off x="3282696" y="2903855"/>
            <a:ext cx="3119755" cy="449580"/>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SQL</a:t>
            </a:r>
            <a:r>
              <a:rPr sz="2750" spc="5" dirty="0">
                <a:solidFill>
                  <a:srgbClr val="FFFFFF"/>
                </a:solidFill>
                <a:latin typeface="Segoe UI"/>
                <a:cs typeface="Segoe UI"/>
              </a:rPr>
              <a:t> </a:t>
            </a:r>
            <a:r>
              <a:rPr sz="2750" spc="10" dirty="0">
                <a:solidFill>
                  <a:srgbClr val="FFFFFF"/>
                </a:solidFill>
                <a:latin typeface="Segoe UI"/>
                <a:cs typeface="Segoe UI"/>
              </a:rPr>
              <a:t>Server</a:t>
            </a:r>
            <a:r>
              <a:rPr sz="2750" spc="-25" dirty="0">
                <a:solidFill>
                  <a:srgbClr val="FFFFFF"/>
                </a:solidFill>
                <a:latin typeface="Segoe UI"/>
                <a:cs typeface="Segoe UI"/>
              </a:rPr>
              <a:t> </a:t>
            </a:r>
            <a:r>
              <a:rPr sz="2750" spc="10" dirty="0">
                <a:solidFill>
                  <a:srgbClr val="FFFFFF"/>
                </a:solidFill>
                <a:latin typeface="Segoe UI"/>
                <a:cs typeface="Segoe UI"/>
              </a:rPr>
              <a:t>Memory</a:t>
            </a:r>
            <a:endParaRPr sz="2750">
              <a:latin typeface="Segoe UI"/>
              <a:cs typeface="Segoe U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316278" cy="5177699"/>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5" dirty="0">
                <a:solidFill>
                  <a:srgbClr val="FFFFFF"/>
                </a:solidFill>
                <a:latin typeface="Segoe UI"/>
                <a:cs typeface="Segoe UI"/>
              </a:rPr>
              <a:t> </a:t>
            </a:r>
            <a:r>
              <a:rPr sz="2750" spc="10" dirty="0">
                <a:solidFill>
                  <a:srgbClr val="FFFFFF"/>
                </a:solidFill>
                <a:latin typeface="Segoe UI"/>
                <a:cs typeface="Segoe UI"/>
              </a:rPr>
              <a:t>Overview</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800" b="0" i="0" u="none" strike="noStrike" baseline="0" dirty="0">
                <a:latin typeface="Segoe"/>
              </a:rPr>
              <a:t>This module covers Windows® and SQL Server memory internals, in addition to In-Memory OLTP. It focuses on the architectural concepts and best practices related to SQL Server memory configuration that means you can tune a SQL Server instance for maximum performance.</a:t>
            </a:r>
            <a:endParaRPr lang="en-GB" sz="2750" spc="25" dirty="0">
              <a:latin typeface="Segoe UI"/>
              <a:cs typeface="Segoe UI"/>
            </a:endParaRPr>
          </a:p>
          <a:p>
            <a:pPr marL="184150" indent="-171450">
              <a:lnSpc>
                <a:spcPct val="150000"/>
              </a:lnSpc>
              <a:buClr>
                <a:srgbClr val="006FC0"/>
              </a:buClr>
              <a:buSzPct val="92727"/>
              <a:buFont typeface="Arial MT"/>
              <a:buChar char="•"/>
              <a:tabLst>
                <a:tab pos="184150" algn="l"/>
              </a:tabLst>
            </a:pPr>
            <a:endParaRPr lang="nl-BE" sz="2750" spc="25" dirty="0">
              <a:latin typeface="Segoe UI"/>
              <a:cs typeface="Segoe UI"/>
            </a:endParaRPr>
          </a:p>
          <a:p>
            <a:pPr marL="527050" indent="-514350">
              <a:lnSpc>
                <a:spcPct val="150000"/>
              </a:lnSpc>
              <a:buClr>
                <a:srgbClr val="006FC0"/>
              </a:buClr>
              <a:buSzPct val="92727"/>
              <a:buFont typeface="+mj-lt"/>
              <a:buAutoNum type="arabicPeriod"/>
              <a:tabLst>
                <a:tab pos="184150" algn="l"/>
              </a:tabLst>
            </a:pPr>
            <a:r>
              <a:rPr sz="2750" spc="25" dirty="0">
                <a:latin typeface="Segoe UI"/>
                <a:cs typeface="Segoe UI"/>
              </a:rPr>
              <a:t>Windows</a:t>
            </a:r>
            <a:r>
              <a:rPr sz="2750" spc="-25" dirty="0">
                <a:latin typeface="Segoe UI"/>
                <a:cs typeface="Segoe UI"/>
              </a:rPr>
              <a:t> </a:t>
            </a:r>
            <a:r>
              <a:rPr sz="2750" spc="10" dirty="0">
                <a:latin typeface="Segoe UI"/>
                <a:cs typeface="Segoe UI"/>
              </a:rPr>
              <a:t>Memory</a:t>
            </a:r>
            <a:endParaRPr sz="2750" dirty="0">
              <a:latin typeface="Segoe UI"/>
              <a:cs typeface="Segoe UI"/>
            </a:endParaRPr>
          </a:p>
          <a:p>
            <a:pPr marL="527050" indent="-514350">
              <a:lnSpc>
                <a:spcPct val="150000"/>
              </a:lnSpc>
              <a:spcBef>
                <a:spcPts val="680"/>
              </a:spcBef>
              <a:buClr>
                <a:srgbClr val="006FC0"/>
              </a:buClr>
              <a:buSzPct val="92727"/>
              <a:buFont typeface="+mj-lt"/>
              <a:buAutoNum type="arabicPeriod"/>
              <a:tabLst>
                <a:tab pos="184150" algn="l"/>
              </a:tabLst>
            </a:pPr>
            <a:r>
              <a:rPr sz="2750" spc="20" dirty="0">
                <a:latin typeface="Segoe UI"/>
                <a:cs typeface="Segoe UI"/>
              </a:rPr>
              <a:t>SQL</a:t>
            </a:r>
            <a:r>
              <a:rPr sz="2750" spc="15" dirty="0">
                <a:latin typeface="Segoe UI"/>
                <a:cs typeface="Segoe UI"/>
              </a:rPr>
              <a:t> </a:t>
            </a:r>
            <a:r>
              <a:rPr sz="2750" spc="10" dirty="0">
                <a:latin typeface="Segoe UI"/>
                <a:cs typeface="Segoe UI"/>
              </a:rPr>
              <a:t>Server</a:t>
            </a:r>
            <a:r>
              <a:rPr sz="2750" spc="-20" dirty="0">
                <a:latin typeface="Segoe UI"/>
                <a:cs typeface="Segoe UI"/>
              </a:rPr>
              <a:t> </a:t>
            </a:r>
            <a:r>
              <a:rPr sz="2750" spc="10" dirty="0">
                <a:latin typeface="Segoe UI"/>
                <a:cs typeface="Segoe UI"/>
              </a:rPr>
              <a:t>Memory</a:t>
            </a:r>
            <a:endParaRPr sz="2750" dirty="0">
              <a:latin typeface="Segoe UI"/>
              <a:cs typeface="Segoe UI"/>
            </a:endParaRPr>
          </a:p>
          <a:p>
            <a:pPr marL="527050" indent="-514350">
              <a:lnSpc>
                <a:spcPct val="150000"/>
              </a:lnSpc>
              <a:spcBef>
                <a:spcPts val="680"/>
              </a:spcBef>
              <a:buClr>
                <a:srgbClr val="006FC0"/>
              </a:buClr>
              <a:buSzPct val="92727"/>
              <a:buFont typeface="+mj-lt"/>
              <a:buAutoNum type="arabicPeriod"/>
              <a:tabLst>
                <a:tab pos="184150" algn="l"/>
              </a:tabLst>
            </a:pPr>
            <a:r>
              <a:rPr sz="2750" spc="15" dirty="0">
                <a:latin typeface="Segoe UI"/>
                <a:cs typeface="Segoe UI"/>
              </a:rPr>
              <a:t>In-Memory</a:t>
            </a:r>
            <a:r>
              <a:rPr sz="2750" spc="35" dirty="0">
                <a:latin typeface="Segoe UI"/>
                <a:cs typeface="Segoe UI"/>
              </a:rPr>
              <a:t> </a:t>
            </a:r>
            <a:r>
              <a:rPr sz="2750" spc="-5" dirty="0">
                <a:latin typeface="Segoe UI"/>
                <a:cs typeface="Segoe UI"/>
              </a:rPr>
              <a:t>OLTP</a:t>
            </a:r>
            <a:endParaRPr sz="2750" dirty="0">
              <a:latin typeface="Segoe UI"/>
              <a:cs typeface="Segoe U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49930" cy="449580"/>
          </a:xfrm>
          <a:prstGeom prst="rect">
            <a:avLst/>
          </a:prstGeom>
        </p:spPr>
        <p:txBody>
          <a:bodyPr vert="horz" wrap="square" lIns="0" tIns="16510" rIns="0" bIns="0" rtlCol="0">
            <a:spAutoFit/>
          </a:bodyPr>
          <a:lstStyle/>
          <a:p>
            <a:pPr marL="12700">
              <a:lnSpc>
                <a:spcPct val="100000"/>
              </a:lnSpc>
              <a:spcBef>
                <a:spcPts val="130"/>
              </a:spcBef>
            </a:pPr>
            <a:r>
              <a:rPr spc="5" dirty="0"/>
              <a:t>File</a:t>
            </a:r>
            <a:r>
              <a:rPr spc="10" dirty="0"/>
              <a:t> </a:t>
            </a:r>
            <a:r>
              <a:rPr spc="15" dirty="0"/>
              <a:t>Groups</a:t>
            </a:r>
            <a:r>
              <a:rPr spc="-5" dirty="0"/>
              <a:t> </a:t>
            </a:r>
            <a:r>
              <a:rPr spc="15" dirty="0"/>
              <a:t>and</a:t>
            </a:r>
            <a:r>
              <a:rPr spc="60" dirty="0"/>
              <a:t> </a:t>
            </a:r>
            <a:r>
              <a:rPr dirty="0"/>
              <a:t>Files</a:t>
            </a:r>
          </a:p>
        </p:txBody>
      </p:sp>
      <p:sp>
        <p:nvSpPr>
          <p:cNvPr id="3" name="object 3"/>
          <p:cNvSpPr txBox="1"/>
          <p:nvPr/>
        </p:nvSpPr>
        <p:spPr>
          <a:xfrm>
            <a:off x="538162" y="951275"/>
            <a:ext cx="7563484" cy="4498347"/>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SQL Server stores database data in a collection of operating system files, organized into logical file groups to simplify maintenance and </a:t>
            </a:r>
            <a:r>
              <a:rPr lang="fr-FR" sz="1600" b="0" i="0" u="none" strike="noStrike" baseline="0" dirty="0">
                <a:latin typeface="Segoe"/>
              </a:rPr>
              <a:t>administration.</a:t>
            </a:r>
          </a:p>
          <a:p>
            <a:pPr algn="l">
              <a:lnSpc>
                <a:spcPct val="150000"/>
              </a:lnSpc>
            </a:pPr>
            <a:endParaRPr lang="fr-FR" sz="1600" b="0" i="0" u="none" strike="noStrike" baseline="0" dirty="0">
              <a:latin typeface="Segoe"/>
            </a:endParaRPr>
          </a:p>
          <a:p>
            <a:pPr algn="l">
              <a:lnSpc>
                <a:spcPct val="150000"/>
              </a:lnSpc>
            </a:pPr>
            <a:r>
              <a:rPr lang="fr-FR" sz="1600" b="1" i="0" u="none" strike="noStrike" baseline="0" dirty="0">
                <a:latin typeface="Segoe-Bold"/>
              </a:rPr>
              <a:t>File Groups</a:t>
            </a:r>
          </a:p>
          <a:p>
            <a:pPr algn="l">
              <a:lnSpc>
                <a:spcPct val="150000"/>
              </a:lnSpc>
            </a:pPr>
            <a:r>
              <a:rPr lang="en-GB" sz="1600" b="0" i="0" u="none" strike="noStrike" baseline="0" dirty="0">
                <a:latin typeface="Segoe"/>
              </a:rPr>
              <a:t>File groups logically group one or more data files. Every database has a primary file group and can also have additional user-defined file groups. The primary file group is the default file group that SQL Server uses, unless another file group has been set as default. The primary file group always contains the first data file. The primary file group can also contain one or more additional data files.</a:t>
            </a:r>
          </a:p>
          <a:p>
            <a:pPr algn="l">
              <a:lnSpc>
                <a:spcPct val="150000"/>
              </a:lnSpc>
            </a:pPr>
            <a:r>
              <a:rPr lang="en-GB" sz="1600" b="0" i="0" u="none" strike="noStrike" baseline="0" dirty="0">
                <a:latin typeface="Segoe"/>
              </a:rPr>
              <a:t>When you create database objects without specifying a file group, they are assigned to the default file group. Systems objects are always assigned to the primary file group, even if it is not the default file </a:t>
            </a:r>
            <a:r>
              <a:rPr lang="fr-FR" sz="1600" b="0" i="0" u="none" strike="noStrike" baseline="0" dirty="0">
                <a:latin typeface="Segoe"/>
              </a:rPr>
              <a:t>group.</a:t>
            </a:r>
            <a:endParaRPr dirty="0">
              <a:latin typeface="Segoe UI"/>
              <a:cs typeface="Segoe UI"/>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249478" cy="4264373"/>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60" dirty="0">
                <a:solidFill>
                  <a:srgbClr val="FFFFFF"/>
                </a:solidFill>
                <a:latin typeface="Segoe UI"/>
                <a:cs typeface="Segoe UI"/>
              </a:rPr>
              <a:t> </a:t>
            </a:r>
            <a:r>
              <a:rPr sz="2750" spc="5" dirty="0">
                <a:solidFill>
                  <a:srgbClr val="FFFFFF"/>
                </a:solidFill>
                <a:latin typeface="Segoe UI"/>
                <a:cs typeface="Segoe UI"/>
              </a:rPr>
              <a:t>1:</a:t>
            </a:r>
            <a:r>
              <a:rPr sz="2750" spc="-20" dirty="0">
                <a:solidFill>
                  <a:srgbClr val="FFFFFF"/>
                </a:solidFill>
                <a:latin typeface="Segoe UI"/>
                <a:cs typeface="Segoe UI"/>
              </a:rPr>
              <a:t> </a:t>
            </a:r>
            <a:r>
              <a:rPr sz="2750" spc="20" dirty="0">
                <a:solidFill>
                  <a:srgbClr val="FFFFFF"/>
                </a:solidFill>
                <a:latin typeface="Segoe UI"/>
                <a:cs typeface="Segoe UI"/>
              </a:rPr>
              <a:t>Windows</a:t>
            </a:r>
            <a:r>
              <a:rPr sz="2750" spc="5" dirty="0">
                <a:solidFill>
                  <a:srgbClr val="FFFFFF"/>
                </a:solidFill>
                <a:latin typeface="Segoe UI"/>
                <a:cs typeface="Segoe UI"/>
              </a:rPr>
              <a:t> </a:t>
            </a:r>
            <a:r>
              <a:rPr sz="2750" spc="10" dirty="0">
                <a:solidFill>
                  <a:srgbClr val="FFFFFF"/>
                </a:solidFill>
                <a:latin typeface="Segoe UI"/>
                <a:cs typeface="Segoe UI"/>
              </a:rPr>
              <a:t>Memory</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800" b="0" i="0" u="none" strike="noStrike" baseline="0" dirty="0">
                <a:latin typeface="Segoe"/>
              </a:rPr>
              <a:t>This lesson focuses on Windows memory concepts at a high level. It will serve as a foundation for the next lesson in understanding SQL Server memory concepts.</a:t>
            </a:r>
          </a:p>
          <a:p>
            <a:pPr algn="l">
              <a:lnSpc>
                <a:spcPct val="150000"/>
              </a:lnSpc>
            </a:pPr>
            <a:endParaRPr lang="en-GB" sz="2750" spc="15"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z="2000" spc="15" dirty="0">
                <a:latin typeface="Segoe UI"/>
                <a:cs typeface="Segoe UI"/>
              </a:rPr>
              <a:t>Virtual</a:t>
            </a:r>
            <a:r>
              <a:rPr sz="2000" spc="-20" dirty="0">
                <a:latin typeface="Segoe UI"/>
                <a:cs typeface="Segoe UI"/>
              </a:rPr>
              <a:t> </a:t>
            </a:r>
            <a:r>
              <a:rPr sz="2000" spc="15" dirty="0">
                <a:latin typeface="Segoe UI"/>
                <a:cs typeface="Segoe UI"/>
              </a:rPr>
              <a:t>Address</a:t>
            </a:r>
            <a:r>
              <a:rPr sz="2000" dirty="0">
                <a:latin typeface="Segoe UI"/>
                <a:cs typeface="Segoe UI"/>
              </a:rPr>
              <a:t> </a:t>
            </a:r>
            <a:r>
              <a:rPr sz="2000" spc="20" dirty="0">
                <a:latin typeface="Segoe UI"/>
                <a:cs typeface="Segoe UI"/>
              </a:rPr>
              <a:t>Space</a:t>
            </a:r>
            <a:endParaRPr sz="20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000" spc="15" dirty="0">
                <a:latin typeface="Segoe UI"/>
                <a:cs typeface="Segoe UI"/>
              </a:rPr>
              <a:t>Physical</a:t>
            </a:r>
            <a:r>
              <a:rPr sz="2000" spc="-10" dirty="0">
                <a:latin typeface="Segoe UI"/>
                <a:cs typeface="Segoe UI"/>
              </a:rPr>
              <a:t> </a:t>
            </a:r>
            <a:r>
              <a:rPr sz="2000" spc="20" dirty="0">
                <a:latin typeface="Segoe UI"/>
                <a:cs typeface="Segoe UI"/>
              </a:rPr>
              <a:t>vs.</a:t>
            </a:r>
            <a:r>
              <a:rPr sz="2000" spc="-20" dirty="0">
                <a:latin typeface="Segoe UI"/>
                <a:cs typeface="Segoe UI"/>
              </a:rPr>
              <a:t> </a:t>
            </a:r>
            <a:r>
              <a:rPr sz="2000" spc="15" dirty="0">
                <a:latin typeface="Segoe UI"/>
                <a:cs typeface="Segoe UI"/>
              </a:rPr>
              <a:t>Virtual</a:t>
            </a:r>
            <a:r>
              <a:rPr sz="2000" spc="-5" dirty="0">
                <a:latin typeface="Segoe UI"/>
                <a:cs typeface="Segoe UI"/>
              </a:rPr>
              <a:t> </a:t>
            </a:r>
            <a:r>
              <a:rPr sz="2000" spc="10" dirty="0">
                <a:latin typeface="Segoe UI"/>
                <a:cs typeface="Segoe UI"/>
              </a:rPr>
              <a:t>Memory</a:t>
            </a:r>
            <a:endParaRPr sz="20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000" spc="15" dirty="0">
                <a:latin typeface="Segoe UI"/>
                <a:cs typeface="Segoe UI"/>
              </a:rPr>
              <a:t>32-bit</a:t>
            </a:r>
            <a:r>
              <a:rPr sz="2000" dirty="0">
                <a:latin typeface="Segoe UI"/>
                <a:cs typeface="Segoe UI"/>
              </a:rPr>
              <a:t> </a:t>
            </a:r>
            <a:r>
              <a:rPr sz="2000" spc="20" dirty="0">
                <a:latin typeface="Segoe UI"/>
                <a:cs typeface="Segoe UI"/>
              </a:rPr>
              <a:t>vs.</a:t>
            </a:r>
            <a:r>
              <a:rPr sz="2000" spc="-20" dirty="0">
                <a:latin typeface="Segoe UI"/>
                <a:cs typeface="Segoe UI"/>
              </a:rPr>
              <a:t> </a:t>
            </a:r>
            <a:r>
              <a:rPr sz="2000" spc="15" dirty="0">
                <a:latin typeface="Segoe UI"/>
                <a:cs typeface="Segoe UI"/>
              </a:rPr>
              <a:t>64-bit</a:t>
            </a:r>
            <a:endParaRPr sz="2000" dirty="0">
              <a:latin typeface="Segoe UI"/>
              <a:cs typeface="Segoe U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417570" cy="449580"/>
          </a:xfrm>
          <a:prstGeom prst="rect">
            <a:avLst/>
          </a:prstGeom>
        </p:spPr>
        <p:txBody>
          <a:bodyPr vert="horz" wrap="square" lIns="0" tIns="16510" rIns="0" bIns="0" rtlCol="0">
            <a:spAutoFit/>
          </a:bodyPr>
          <a:lstStyle/>
          <a:p>
            <a:pPr marL="12700">
              <a:lnSpc>
                <a:spcPct val="100000"/>
              </a:lnSpc>
              <a:spcBef>
                <a:spcPts val="130"/>
              </a:spcBef>
            </a:pPr>
            <a:r>
              <a:rPr spc="15" dirty="0"/>
              <a:t>Virtual</a:t>
            </a:r>
            <a:r>
              <a:rPr spc="-40" dirty="0"/>
              <a:t> </a:t>
            </a:r>
            <a:r>
              <a:rPr spc="15" dirty="0"/>
              <a:t>Address</a:t>
            </a:r>
            <a:r>
              <a:rPr spc="-20" dirty="0"/>
              <a:t> </a:t>
            </a:r>
            <a:r>
              <a:rPr spc="20" dirty="0"/>
              <a:t>Space</a:t>
            </a:r>
          </a:p>
        </p:txBody>
      </p:sp>
      <p:sp>
        <p:nvSpPr>
          <p:cNvPr id="3" name="object 3"/>
          <p:cNvSpPr txBox="1"/>
          <p:nvPr/>
        </p:nvSpPr>
        <p:spPr>
          <a:xfrm>
            <a:off x="446722" y="1258252"/>
            <a:ext cx="8317230" cy="4396332"/>
          </a:xfrm>
          <a:prstGeom prst="rect">
            <a:avLst/>
          </a:prstGeom>
        </p:spPr>
        <p:txBody>
          <a:bodyPr vert="horz" wrap="square" lIns="0" tIns="10795" rIns="0" bIns="0" rtlCol="0">
            <a:spAutoFit/>
          </a:bodyPr>
          <a:lstStyle/>
          <a:p>
            <a:pPr algn="l">
              <a:lnSpc>
                <a:spcPct val="150000"/>
              </a:lnSpc>
            </a:pPr>
            <a:r>
              <a:rPr lang="en-GB" sz="1600" b="0" i="0" u="none" strike="noStrike" baseline="0" dirty="0">
                <a:latin typeface="Segoe"/>
              </a:rPr>
              <a:t>You can monitor memory on a Windows operating system by using various methods. The most common and easy way is to use Task Manager. To do this, on the </a:t>
            </a:r>
            <a:r>
              <a:rPr lang="en-GB" sz="1600" b="1" i="0" u="none" strike="noStrike" baseline="0" dirty="0">
                <a:latin typeface="Segoe-Bold"/>
              </a:rPr>
              <a:t>Performance </a:t>
            </a:r>
            <a:r>
              <a:rPr lang="en-GB" sz="1600" b="0" i="0" u="none" strike="noStrike" baseline="0" dirty="0">
                <a:latin typeface="Segoe"/>
              </a:rPr>
              <a:t>tab, view the memory resources as described in the </a:t>
            </a:r>
            <a:r>
              <a:rPr lang="fr-FR" sz="1600" b="0" i="0" u="none" strike="noStrike" baseline="0" dirty="0" err="1">
                <a:latin typeface="Segoe"/>
              </a:rPr>
              <a:t>following</a:t>
            </a:r>
            <a:r>
              <a:rPr lang="fr-FR" sz="1600" b="0" i="0" u="none" strike="noStrike" baseline="0" dirty="0">
                <a:latin typeface="Segoe"/>
              </a:rPr>
              <a:t> </a:t>
            </a:r>
            <a:r>
              <a:rPr lang="fr-FR" sz="1600" b="0" i="0" u="none" strike="noStrike" baseline="0" dirty="0" err="1">
                <a:latin typeface="Segoe"/>
              </a:rPr>
              <a:t>list</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Memory</a:t>
            </a:r>
            <a:r>
              <a:rPr lang="en-GB" sz="1600" b="0" i="0" u="none" strike="noStrike" baseline="0" dirty="0">
                <a:latin typeface="Segoe"/>
              </a:rPr>
              <a:t>: this is the total amount of RAM </a:t>
            </a:r>
            <a:r>
              <a:rPr lang="fr-FR" sz="1600" b="0" i="0" u="none" strike="noStrike" baseline="0" dirty="0" err="1">
                <a:latin typeface="Segoe"/>
              </a:rPr>
              <a:t>provisioned</a:t>
            </a:r>
            <a:r>
              <a:rPr lang="fr-FR" sz="1600" b="0" i="0" u="none" strike="noStrike" baseline="0" dirty="0">
                <a:latin typeface="Segoe"/>
              </a:rPr>
              <a:t> on the system.</a:t>
            </a:r>
          </a:p>
          <a:p>
            <a:pPr marL="285750" indent="-285750" algn="l">
              <a:lnSpc>
                <a:spcPct val="150000"/>
              </a:lnSpc>
              <a:buFont typeface="Arial" panose="020B0604020202020204" pitchFamily="34" charset="0"/>
              <a:buChar char="•"/>
            </a:pPr>
            <a:r>
              <a:rPr lang="en-GB" sz="1600" b="1" i="0" u="none" strike="noStrike" baseline="0" dirty="0">
                <a:latin typeface="Segoe-Bold"/>
              </a:rPr>
              <a:t>Cached</a:t>
            </a:r>
            <a:r>
              <a:rPr lang="en-GB" sz="1600" b="0" i="0" u="none" strike="noStrike" baseline="0" dirty="0">
                <a:latin typeface="Segoe"/>
              </a:rPr>
              <a:t>: this is the amount of physical memory that is most recently used for the</a:t>
            </a:r>
          </a:p>
          <a:p>
            <a:pPr marL="285750" indent="-285750" algn="l">
              <a:lnSpc>
                <a:spcPct val="150000"/>
              </a:lnSpc>
              <a:buFont typeface="Arial" panose="020B0604020202020204" pitchFamily="34" charset="0"/>
              <a:buChar char="•"/>
            </a:pPr>
            <a:r>
              <a:rPr lang="fr-FR" sz="1600" b="0" i="0" u="none" strike="noStrike" baseline="0" dirty="0">
                <a:latin typeface="Segoe"/>
              </a:rPr>
              <a:t>system </a:t>
            </a:r>
            <a:r>
              <a:rPr lang="fr-FR" sz="1600" b="0" i="0" u="none" strike="noStrike" baseline="0" dirty="0" err="1">
                <a:latin typeface="Segoe"/>
              </a:rPr>
              <a:t>resources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Available</a:t>
            </a:r>
            <a:r>
              <a:rPr lang="en-GB" sz="1600" b="0" i="0" u="none" strike="noStrike" baseline="0" dirty="0">
                <a:latin typeface="Segoe"/>
              </a:rPr>
              <a:t>: this is the amount of memory that is readily available to be used by the processes, operating system, or the drivers.</a:t>
            </a:r>
          </a:p>
          <a:p>
            <a:pPr marL="285750" indent="-285750" algn="l">
              <a:lnSpc>
                <a:spcPct val="150000"/>
              </a:lnSpc>
              <a:buFont typeface="Arial" panose="020B0604020202020204" pitchFamily="34" charset="0"/>
              <a:buChar char="•"/>
            </a:pPr>
            <a:endParaRPr lang="en-GB" sz="1600" dirty="0">
              <a:latin typeface="Segoe"/>
              <a:cs typeface="Verdana"/>
            </a:endParaRPr>
          </a:p>
          <a:p>
            <a:pPr algn="l">
              <a:lnSpc>
                <a:spcPct val="150000"/>
              </a:lnSpc>
            </a:pPr>
            <a:r>
              <a:rPr lang="en-GB" sz="1600" b="0" i="0" u="none" strike="noStrike" baseline="0" dirty="0">
                <a:latin typeface="Segoe"/>
              </a:rPr>
              <a:t>VAS for any process is the set of virtual addresses that process can use. This is independent of the physical memory. VAS is private to the process and can only be accessed by that specific process unless it is shared.</a:t>
            </a:r>
            <a:endParaRPr sz="1600" dirty="0">
              <a:latin typeface="Verdana"/>
              <a:cs typeface="Verdana"/>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417570" cy="449580"/>
          </a:xfrm>
          <a:prstGeom prst="rect">
            <a:avLst/>
          </a:prstGeom>
        </p:spPr>
        <p:txBody>
          <a:bodyPr vert="horz" wrap="square" lIns="0" tIns="16510" rIns="0" bIns="0" rtlCol="0">
            <a:spAutoFit/>
          </a:bodyPr>
          <a:lstStyle/>
          <a:p>
            <a:pPr marL="12700">
              <a:lnSpc>
                <a:spcPct val="100000"/>
              </a:lnSpc>
              <a:spcBef>
                <a:spcPts val="130"/>
              </a:spcBef>
            </a:pPr>
            <a:r>
              <a:rPr spc="15" dirty="0"/>
              <a:t>Virtual</a:t>
            </a:r>
            <a:r>
              <a:rPr spc="-40" dirty="0"/>
              <a:t> </a:t>
            </a:r>
            <a:r>
              <a:rPr spc="15" dirty="0"/>
              <a:t>Address</a:t>
            </a:r>
            <a:r>
              <a:rPr spc="-20" dirty="0"/>
              <a:t> </a:t>
            </a:r>
            <a:r>
              <a:rPr spc="20" dirty="0"/>
              <a:t>Space</a:t>
            </a:r>
          </a:p>
        </p:txBody>
      </p:sp>
      <p:pic>
        <p:nvPicPr>
          <p:cNvPr id="5" name="Picture 4" descr="Table&#10;&#10;Description automatically generated">
            <a:extLst>
              <a:ext uri="{FF2B5EF4-FFF2-40B4-BE49-F238E27FC236}">
                <a16:creationId xmlns:a16="http://schemas.microsoft.com/office/drawing/2014/main" id="{29F7CCC2-E0D2-F695-9415-8920B51A4F6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785253"/>
            <a:ext cx="9144000" cy="5287493"/>
          </a:xfrm>
          <a:prstGeom prst="rect">
            <a:avLst/>
          </a:prstGeom>
        </p:spPr>
      </p:pic>
    </p:spTree>
    <p:extLst>
      <p:ext uri="{BB962C8B-B14F-4D97-AF65-F5344CB8AC3E}">
        <p14:creationId xmlns:p14="http://schemas.microsoft.com/office/powerpoint/2010/main" val="37217658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5" dirty="0"/>
              <a:t>Physical</a:t>
            </a:r>
            <a:r>
              <a:rPr spc="-15" dirty="0"/>
              <a:t> </a:t>
            </a:r>
            <a:r>
              <a:rPr spc="15" dirty="0"/>
              <a:t>vs.</a:t>
            </a:r>
            <a:r>
              <a:rPr spc="-20" dirty="0"/>
              <a:t> </a:t>
            </a:r>
            <a:r>
              <a:rPr spc="15" dirty="0"/>
              <a:t>Virtual</a:t>
            </a:r>
            <a:r>
              <a:rPr spc="-25" dirty="0"/>
              <a:t> </a:t>
            </a:r>
            <a:r>
              <a:rPr spc="10" dirty="0"/>
              <a:t>Memory</a:t>
            </a:r>
          </a:p>
        </p:txBody>
      </p:sp>
      <p:sp>
        <p:nvSpPr>
          <p:cNvPr id="48" name="Text Placeholder 47">
            <a:extLst>
              <a:ext uri="{FF2B5EF4-FFF2-40B4-BE49-F238E27FC236}">
                <a16:creationId xmlns:a16="http://schemas.microsoft.com/office/drawing/2014/main" id="{ABA8BD76-B785-68C1-91EC-87DB77135A45}"/>
              </a:ext>
            </a:extLst>
          </p:cNvPr>
          <p:cNvSpPr>
            <a:spLocks noGrp="1"/>
          </p:cNvSpPr>
          <p:nvPr>
            <p:ph type="body" idx="1"/>
          </p:nvPr>
        </p:nvSpPr>
        <p:spPr>
          <a:xfrm>
            <a:off x="681723" y="2076450"/>
            <a:ext cx="7920355" cy="4392164"/>
          </a:xfrm>
        </p:spPr>
        <p:txBody>
          <a:bodyPr/>
          <a:lstStyle/>
          <a:p>
            <a:pPr algn="l">
              <a:lnSpc>
                <a:spcPct val="150000"/>
              </a:lnSpc>
            </a:pPr>
            <a:r>
              <a:rPr lang="en-GB" sz="1600" b="0" i="0" u="none" strike="noStrike" baseline="0" dirty="0">
                <a:latin typeface="Segoe"/>
              </a:rPr>
              <a:t>Physical memory refers to the volatile storage space most commonly named random access memory (RAM). This is sometimes also referred to as primary storage or main memory. The physical memory is mostly interpreted as RAM, but it also includes the page file. RAM is the fastest accessible storage. The speed of a RAM is measured in gigabytes per second (GB/s); with nanosecond response time when compared to megabytes per second (MB/s); with millisecond response time for hard disks; and with microsecond response time for solid state disks. Compared to non-volatile </a:t>
            </a:r>
            <a:r>
              <a:rPr lang="fr-FR" sz="1600" b="0" i="0" u="none" strike="noStrike" baseline="0" dirty="0" err="1">
                <a:latin typeface="Segoe"/>
              </a:rPr>
              <a:t>storage</a:t>
            </a:r>
            <a:r>
              <a:rPr lang="fr-FR" sz="1600" b="0" i="0" u="none" strike="noStrike" baseline="0" dirty="0">
                <a:latin typeface="Segoe"/>
              </a:rPr>
              <a:t>, RAM </a:t>
            </a:r>
            <a:r>
              <a:rPr lang="fr-FR" sz="1600" b="0" i="0" u="none" strike="noStrike" baseline="0" dirty="0" err="1">
                <a:latin typeface="Segoe"/>
              </a:rPr>
              <a:t>is</a:t>
            </a:r>
            <a:r>
              <a:rPr lang="fr-FR" sz="1600" b="0" i="0" u="none" strike="noStrike" baseline="0" dirty="0">
                <a:latin typeface="Segoe"/>
              </a:rPr>
              <a:t> </a:t>
            </a:r>
            <a:r>
              <a:rPr lang="fr-FR" sz="1600" b="0" i="0" u="none" strike="noStrike" baseline="0" dirty="0" err="1">
                <a:latin typeface="Segoe"/>
              </a:rPr>
              <a:t>costlier</a:t>
            </a:r>
            <a:r>
              <a:rPr lang="fr-FR" sz="1600" b="0" i="0" u="none" strike="noStrike" baseline="0" dirty="0">
                <a:latin typeface="Segoe"/>
              </a:rPr>
              <a:t>.</a:t>
            </a:r>
          </a:p>
          <a:p>
            <a:pPr algn="l">
              <a:lnSpc>
                <a:spcPct val="150000"/>
              </a:lnSpc>
            </a:pPr>
            <a:r>
              <a:rPr lang="en-GB" sz="1600" b="0" i="0" u="none" strike="noStrike" baseline="0" dirty="0">
                <a:latin typeface="Segoe"/>
              </a:rPr>
              <a:t>With larger amounts of physical memory becoming very common recently, allowing all applications direct access to physical memory leads to performance problems. Therefore, Windows introduces an abstract layer above the physical memory, referred to as virtual memory.</a:t>
            </a:r>
            <a:endParaRPr lang="fr-FR" sz="1600" dirty="0"/>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5" dirty="0"/>
              <a:t>Physical</a:t>
            </a:r>
            <a:r>
              <a:rPr spc="-15" dirty="0"/>
              <a:t> </a:t>
            </a:r>
            <a:r>
              <a:rPr spc="15" dirty="0"/>
              <a:t>vs.</a:t>
            </a:r>
            <a:r>
              <a:rPr spc="-20" dirty="0"/>
              <a:t> </a:t>
            </a:r>
            <a:r>
              <a:rPr spc="15" dirty="0"/>
              <a:t>Virtual</a:t>
            </a:r>
            <a:r>
              <a:rPr spc="-25" dirty="0"/>
              <a:t> </a:t>
            </a:r>
            <a:r>
              <a:rPr spc="10" dirty="0"/>
              <a:t>Memory</a:t>
            </a:r>
          </a:p>
        </p:txBody>
      </p:sp>
      <p:sp>
        <p:nvSpPr>
          <p:cNvPr id="48" name="Text Placeholder 47">
            <a:extLst>
              <a:ext uri="{FF2B5EF4-FFF2-40B4-BE49-F238E27FC236}">
                <a16:creationId xmlns:a16="http://schemas.microsoft.com/office/drawing/2014/main" id="{ABA8BD76-B785-68C1-91EC-87DB77135A45}"/>
              </a:ext>
            </a:extLst>
          </p:cNvPr>
          <p:cNvSpPr>
            <a:spLocks noGrp="1"/>
          </p:cNvSpPr>
          <p:nvPr>
            <p:ph type="body" idx="1"/>
          </p:nvPr>
        </p:nvSpPr>
        <p:spPr>
          <a:xfrm>
            <a:off x="681723" y="914400"/>
            <a:ext cx="7920355" cy="5500160"/>
          </a:xfrm>
        </p:spPr>
        <p:txBody>
          <a:bodyPr/>
          <a:lstStyle/>
          <a:p>
            <a:pPr algn="l">
              <a:lnSpc>
                <a:spcPct val="150000"/>
              </a:lnSpc>
            </a:pPr>
            <a:r>
              <a:rPr lang="en-GB" sz="1600" b="0" i="0" u="none" strike="noStrike" baseline="0" dirty="0">
                <a:latin typeface="Segoe"/>
              </a:rPr>
              <a:t>Windows provides a virtual address space to each application, commonly referred to as virtual memory.  This allows the applications to refer to the same address space. This also means the operating system can use the underlying physical memory more efficiently among all the processes. The mapping of virtual memory to the underlying physical memory is managed by the Virtual Memory Manager (VMM).</a:t>
            </a:r>
          </a:p>
          <a:p>
            <a:pPr algn="l">
              <a:lnSpc>
                <a:spcPct val="150000"/>
              </a:lnSpc>
            </a:pPr>
            <a:r>
              <a:rPr lang="en-GB" sz="1600" b="0" i="0" u="none" strike="noStrike" baseline="0" dirty="0">
                <a:latin typeface="Segoe"/>
              </a:rPr>
              <a:t>When an application makes a request for memory, it accesses its virtual memory. The VMM maps the address in virtual memory to physical memory. When under memory pressure, the physical page is moved to page file and the virtual memory reference is marked as invalid. When the application tries to reuse the memory space, the page gets loaded from page file into main memory. This is known as page faults. The application remains unaware of these background processes, which are completely managed by the</a:t>
            </a:r>
          </a:p>
          <a:p>
            <a:pPr algn="l">
              <a:lnSpc>
                <a:spcPct val="150000"/>
              </a:lnSpc>
            </a:pPr>
            <a:r>
              <a:rPr lang="fr-FR" sz="1600" b="0" i="0" u="none" strike="noStrike" baseline="0" dirty="0">
                <a:latin typeface="Segoe"/>
              </a:rPr>
              <a:t>operating system.</a:t>
            </a:r>
          </a:p>
          <a:p>
            <a:pPr algn="l">
              <a:lnSpc>
                <a:spcPct val="150000"/>
              </a:lnSpc>
            </a:pPr>
            <a:r>
              <a:rPr lang="en-GB" sz="1600" b="0" i="0" u="none" strike="noStrike" baseline="0" dirty="0">
                <a:latin typeface="Segoe"/>
              </a:rPr>
              <a:t>The size of virtual memory allocated to each application depends on the processor architecture. With 32- bit architecture, up to 4 GB of memory can be accessed. With 64-bit architecture, up to 16 exabytes of memory can, in theory, be accessed.</a:t>
            </a:r>
            <a:endParaRPr lang="fr-FR" sz="1400" dirty="0"/>
          </a:p>
        </p:txBody>
      </p:sp>
    </p:spTree>
    <p:extLst>
      <p:ext uri="{BB962C8B-B14F-4D97-AF65-F5344CB8AC3E}">
        <p14:creationId xmlns:p14="http://schemas.microsoft.com/office/powerpoint/2010/main" val="424223150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70375" cy="449580"/>
          </a:xfrm>
          <a:prstGeom prst="rect">
            <a:avLst/>
          </a:prstGeom>
        </p:spPr>
        <p:txBody>
          <a:bodyPr vert="horz" wrap="square" lIns="0" tIns="16510" rIns="0" bIns="0" rtlCol="0">
            <a:spAutoFit/>
          </a:bodyPr>
          <a:lstStyle/>
          <a:p>
            <a:pPr marL="12700">
              <a:lnSpc>
                <a:spcPct val="100000"/>
              </a:lnSpc>
              <a:spcBef>
                <a:spcPts val="130"/>
              </a:spcBef>
            </a:pPr>
            <a:r>
              <a:rPr spc="15" dirty="0"/>
              <a:t>Physical</a:t>
            </a:r>
            <a:r>
              <a:rPr spc="-15" dirty="0"/>
              <a:t> </a:t>
            </a:r>
            <a:r>
              <a:rPr spc="15" dirty="0"/>
              <a:t>vs.</a:t>
            </a:r>
            <a:r>
              <a:rPr spc="-20" dirty="0"/>
              <a:t> </a:t>
            </a:r>
            <a:r>
              <a:rPr spc="15" dirty="0"/>
              <a:t>Virtual</a:t>
            </a:r>
            <a:r>
              <a:rPr spc="-25" dirty="0"/>
              <a:t> </a:t>
            </a:r>
            <a:r>
              <a:rPr spc="10" dirty="0"/>
              <a:t>Memory</a:t>
            </a:r>
          </a:p>
        </p:txBody>
      </p:sp>
      <p:grpSp>
        <p:nvGrpSpPr>
          <p:cNvPr id="3" name="object 3"/>
          <p:cNvGrpSpPr/>
          <p:nvPr/>
        </p:nvGrpSpPr>
        <p:grpSpPr>
          <a:xfrm>
            <a:off x="6391089" y="1580619"/>
            <a:ext cx="672465" cy="386715"/>
            <a:chOff x="6391089" y="1580619"/>
            <a:chExt cx="672465" cy="386715"/>
          </a:xfrm>
        </p:grpSpPr>
        <p:pic>
          <p:nvPicPr>
            <p:cNvPr id="4" name="object 4"/>
            <p:cNvPicPr/>
            <p:nvPr/>
          </p:nvPicPr>
          <p:blipFill>
            <a:blip r:embed="rId3" cstate="print"/>
            <a:stretch>
              <a:fillRect/>
            </a:stretch>
          </p:blipFill>
          <p:spPr>
            <a:xfrm>
              <a:off x="6391089" y="1580619"/>
              <a:ext cx="671883" cy="386696"/>
            </a:xfrm>
            <a:prstGeom prst="rect">
              <a:avLst/>
            </a:prstGeom>
          </p:spPr>
        </p:pic>
        <p:sp>
          <p:nvSpPr>
            <p:cNvPr id="5" name="object 5"/>
            <p:cNvSpPr/>
            <p:nvPr/>
          </p:nvSpPr>
          <p:spPr>
            <a:xfrm>
              <a:off x="6405625" y="1585976"/>
              <a:ext cx="590550" cy="323850"/>
            </a:xfrm>
            <a:custGeom>
              <a:avLst/>
              <a:gdLst/>
              <a:ahLst/>
              <a:cxnLst/>
              <a:rect l="l" t="t" r="r" b="b"/>
              <a:pathLst>
                <a:path w="590550" h="323850">
                  <a:moveTo>
                    <a:pt x="161925" y="0"/>
                  </a:moveTo>
                  <a:lnTo>
                    <a:pt x="0" y="161925"/>
                  </a:lnTo>
                  <a:lnTo>
                    <a:pt x="161925" y="323850"/>
                  </a:lnTo>
                  <a:lnTo>
                    <a:pt x="161925" y="242824"/>
                  </a:lnTo>
                  <a:lnTo>
                    <a:pt x="590550" y="242824"/>
                  </a:lnTo>
                  <a:lnTo>
                    <a:pt x="590550" y="80899"/>
                  </a:lnTo>
                  <a:lnTo>
                    <a:pt x="161925" y="80899"/>
                  </a:lnTo>
                  <a:lnTo>
                    <a:pt x="161925" y="0"/>
                  </a:lnTo>
                  <a:close/>
                </a:path>
              </a:pathLst>
            </a:custGeom>
            <a:solidFill>
              <a:srgbClr val="4F7EB7"/>
            </a:solidFill>
          </p:spPr>
          <p:txBody>
            <a:bodyPr wrap="square" lIns="0" tIns="0" rIns="0" bIns="0" rtlCol="0"/>
            <a:lstStyle/>
            <a:p>
              <a:endParaRPr/>
            </a:p>
          </p:txBody>
        </p:sp>
        <p:sp>
          <p:nvSpPr>
            <p:cNvPr id="6" name="object 6"/>
            <p:cNvSpPr/>
            <p:nvPr/>
          </p:nvSpPr>
          <p:spPr>
            <a:xfrm>
              <a:off x="6405625" y="1585976"/>
              <a:ext cx="590550" cy="323850"/>
            </a:xfrm>
            <a:custGeom>
              <a:avLst/>
              <a:gdLst/>
              <a:ahLst/>
              <a:cxnLst/>
              <a:rect l="l" t="t" r="r" b="b"/>
              <a:pathLst>
                <a:path w="590550" h="323850">
                  <a:moveTo>
                    <a:pt x="0" y="161925"/>
                  </a:moveTo>
                  <a:lnTo>
                    <a:pt x="161925" y="0"/>
                  </a:lnTo>
                  <a:lnTo>
                    <a:pt x="161925" y="80899"/>
                  </a:lnTo>
                  <a:lnTo>
                    <a:pt x="590550" y="80899"/>
                  </a:lnTo>
                  <a:lnTo>
                    <a:pt x="590550" y="242824"/>
                  </a:lnTo>
                  <a:lnTo>
                    <a:pt x="161925" y="242824"/>
                  </a:lnTo>
                  <a:lnTo>
                    <a:pt x="161925" y="323850"/>
                  </a:lnTo>
                  <a:lnTo>
                    <a:pt x="0" y="161925"/>
                  </a:lnTo>
                  <a:close/>
                </a:path>
              </a:pathLst>
            </a:custGeom>
            <a:ln w="9534">
              <a:solidFill>
                <a:srgbClr val="000000"/>
              </a:solidFill>
            </a:ln>
          </p:spPr>
          <p:txBody>
            <a:bodyPr wrap="square" lIns="0" tIns="0" rIns="0" bIns="0" rtlCol="0"/>
            <a:lstStyle/>
            <a:p>
              <a:endParaRPr/>
            </a:p>
          </p:txBody>
        </p:sp>
      </p:grpSp>
      <p:grpSp>
        <p:nvGrpSpPr>
          <p:cNvPr id="7" name="object 7"/>
          <p:cNvGrpSpPr/>
          <p:nvPr/>
        </p:nvGrpSpPr>
        <p:grpSpPr>
          <a:xfrm>
            <a:off x="638479" y="1228725"/>
            <a:ext cx="5607050" cy="3228975"/>
            <a:chOff x="638479" y="1228725"/>
            <a:chExt cx="5607050" cy="3228975"/>
          </a:xfrm>
        </p:grpSpPr>
        <p:sp>
          <p:nvSpPr>
            <p:cNvPr id="8" name="object 8"/>
            <p:cNvSpPr/>
            <p:nvPr/>
          </p:nvSpPr>
          <p:spPr>
            <a:xfrm>
              <a:off x="756204" y="2623743"/>
              <a:ext cx="546100" cy="1834514"/>
            </a:xfrm>
            <a:custGeom>
              <a:avLst/>
              <a:gdLst/>
              <a:ahLst/>
              <a:cxnLst/>
              <a:rect l="l" t="t" r="r" b="b"/>
              <a:pathLst>
                <a:path w="546100" h="1834514">
                  <a:moveTo>
                    <a:pt x="0" y="0"/>
                  </a:moveTo>
                  <a:lnTo>
                    <a:pt x="0" y="1833916"/>
                  </a:lnTo>
                  <a:lnTo>
                    <a:pt x="545772" y="1833916"/>
                  </a:lnTo>
                  <a:lnTo>
                    <a:pt x="545772" y="0"/>
                  </a:lnTo>
                  <a:lnTo>
                    <a:pt x="0" y="0"/>
                  </a:lnTo>
                  <a:close/>
                </a:path>
              </a:pathLst>
            </a:custGeom>
            <a:solidFill>
              <a:srgbClr val="7EB900"/>
            </a:solidFill>
          </p:spPr>
          <p:txBody>
            <a:bodyPr wrap="square" lIns="0" tIns="0" rIns="0" bIns="0" rtlCol="0"/>
            <a:lstStyle/>
            <a:p>
              <a:endParaRPr/>
            </a:p>
          </p:txBody>
        </p:sp>
        <p:sp>
          <p:nvSpPr>
            <p:cNvPr id="9" name="object 9"/>
            <p:cNvSpPr/>
            <p:nvPr/>
          </p:nvSpPr>
          <p:spPr>
            <a:xfrm>
              <a:off x="638467" y="2623730"/>
              <a:ext cx="118110" cy="1834514"/>
            </a:xfrm>
            <a:custGeom>
              <a:avLst/>
              <a:gdLst/>
              <a:ahLst/>
              <a:cxnLst/>
              <a:rect l="l" t="t" r="r" b="b"/>
              <a:pathLst>
                <a:path w="118109" h="1834514">
                  <a:moveTo>
                    <a:pt x="117729" y="964692"/>
                  </a:moveTo>
                  <a:lnTo>
                    <a:pt x="0" y="964692"/>
                  </a:lnTo>
                  <a:lnTo>
                    <a:pt x="0" y="1833930"/>
                  </a:lnTo>
                  <a:lnTo>
                    <a:pt x="117729" y="1833930"/>
                  </a:lnTo>
                  <a:lnTo>
                    <a:pt x="117729" y="964692"/>
                  </a:lnTo>
                  <a:close/>
                </a:path>
                <a:path w="118109" h="1834514">
                  <a:moveTo>
                    <a:pt x="117729" y="402844"/>
                  </a:moveTo>
                  <a:lnTo>
                    <a:pt x="0" y="402844"/>
                  </a:lnTo>
                  <a:lnTo>
                    <a:pt x="0" y="911669"/>
                  </a:lnTo>
                  <a:lnTo>
                    <a:pt x="117729" y="911669"/>
                  </a:lnTo>
                  <a:lnTo>
                    <a:pt x="117729" y="402844"/>
                  </a:lnTo>
                  <a:close/>
                </a:path>
                <a:path w="118109" h="1834514">
                  <a:moveTo>
                    <a:pt x="117729" y="0"/>
                  </a:moveTo>
                  <a:lnTo>
                    <a:pt x="0" y="0"/>
                  </a:lnTo>
                  <a:lnTo>
                    <a:pt x="0" y="349821"/>
                  </a:lnTo>
                  <a:lnTo>
                    <a:pt x="117729" y="349821"/>
                  </a:lnTo>
                  <a:lnTo>
                    <a:pt x="117729" y="0"/>
                  </a:lnTo>
                  <a:close/>
                </a:path>
              </a:pathLst>
            </a:custGeom>
            <a:solidFill>
              <a:srgbClr val="FF8B00"/>
            </a:solidFill>
          </p:spPr>
          <p:txBody>
            <a:bodyPr wrap="square" lIns="0" tIns="0" rIns="0" bIns="0" rtlCol="0"/>
            <a:lstStyle/>
            <a:p>
              <a:endParaRPr/>
            </a:p>
          </p:txBody>
        </p:sp>
        <p:sp>
          <p:nvSpPr>
            <p:cNvPr id="10" name="object 10"/>
            <p:cNvSpPr/>
            <p:nvPr/>
          </p:nvSpPr>
          <p:spPr>
            <a:xfrm>
              <a:off x="4787899" y="1254125"/>
              <a:ext cx="1457325" cy="1003300"/>
            </a:xfrm>
            <a:custGeom>
              <a:avLst/>
              <a:gdLst/>
              <a:ahLst/>
              <a:cxnLst/>
              <a:rect l="l" t="t" r="r" b="b"/>
              <a:pathLst>
                <a:path w="1457325" h="1003300">
                  <a:moveTo>
                    <a:pt x="0" y="1003300"/>
                  </a:moveTo>
                  <a:lnTo>
                    <a:pt x="1457325" y="1003300"/>
                  </a:lnTo>
                  <a:lnTo>
                    <a:pt x="1457325" y="0"/>
                  </a:lnTo>
                  <a:lnTo>
                    <a:pt x="0" y="0"/>
                  </a:lnTo>
                  <a:lnTo>
                    <a:pt x="0" y="1003300"/>
                  </a:lnTo>
                  <a:close/>
                </a:path>
              </a:pathLst>
            </a:custGeom>
            <a:solidFill>
              <a:srgbClr val="AEAEAE"/>
            </a:solidFill>
          </p:spPr>
          <p:txBody>
            <a:bodyPr wrap="square" lIns="0" tIns="0" rIns="0" bIns="0" rtlCol="0"/>
            <a:lstStyle/>
            <a:p>
              <a:endParaRPr/>
            </a:p>
          </p:txBody>
        </p:sp>
        <p:sp>
          <p:nvSpPr>
            <p:cNvPr id="11" name="object 11"/>
            <p:cNvSpPr/>
            <p:nvPr/>
          </p:nvSpPr>
          <p:spPr>
            <a:xfrm>
              <a:off x="4762499" y="1228725"/>
              <a:ext cx="1457325" cy="1028700"/>
            </a:xfrm>
            <a:custGeom>
              <a:avLst/>
              <a:gdLst/>
              <a:ahLst/>
              <a:cxnLst/>
              <a:rect l="l" t="t" r="r" b="b"/>
              <a:pathLst>
                <a:path w="1457325" h="1028700">
                  <a:moveTo>
                    <a:pt x="1457325" y="0"/>
                  </a:moveTo>
                  <a:lnTo>
                    <a:pt x="0" y="0"/>
                  </a:lnTo>
                  <a:lnTo>
                    <a:pt x="0" y="1028700"/>
                  </a:lnTo>
                  <a:lnTo>
                    <a:pt x="1457325" y="1028700"/>
                  </a:lnTo>
                  <a:lnTo>
                    <a:pt x="1457325" y="0"/>
                  </a:lnTo>
                  <a:close/>
                </a:path>
              </a:pathLst>
            </a:custGeom>
            <a:solidFill>
              <a:srgbClr val="BACDE2"/>
            </a:solidFill>
          </p:spPr>
          <p:txBody>
            <a:bodyPr wrap="square" lIns="0" tIns="0" rIns="0" bIns="0" rtlCol="0"/>
            <a:lstStyle/>
            <a:p>
              <a:endParaRPr/>
            </a:p>
          </p:txBody>
        </p:sp>
      </p:grpSp>
      <p:graphicFrame>
        <p:nvGraphicFramePr>
          <p:cNvPr id="12" name="object 12"/>
          <p:cNvGraphicFramePr>
            <a:graphicFrameLocks noGrp="1"/>
          </p:cNvGraphicFramePr>
          <p:nvPr/>
        </p:nvGraphicFramePr>
        <p:xfrm>
          <a:off x="852508" y="2740324"/>
          <a:ext cx="353060" cy="1632527"/>
        </p:xfrm>
        <a:graphic>
          <a:graphicData uri="http://schemas.openxmlformats.org/drawingml/2006/table">
            <a:tbl>
              <a:tblPr firstRow="1" bandRow="1">
                <a:tableStyleId>{2D5ABB26-0587-4C30-8999-92F81FD0307C}</a:tableStyleId>
              </a:tblPr>
              <a:tblGrid>
                <a:gridCol w="353060">
                  <a:extLst>
                    <a:ext uri="{9D8B030D-6E8A-4147-A177-3AD203B41FA5}">
                      <a16:colId xmlns:a16="http://schemas.microsoft.com/office/drawing/2014/main" val="20000"/>
                    </a:ext>
                  </a:extLst>
                </a:gridCol>
              </a:tblGrid>
              <a:tr h="259719">
                <a:tc>
                  <a:txBody>
                    <a:bodyPr/>
                    <a:lstStyle/>
                    <a:p>
                      <a:pPr>
                        <a:lnSpc>
                          <a:spcPct val="100000"/>
                        </a:lnSpc>
                      </a:pPr>
                      <a:endParaRPr sz="1600">
                        <a:latin typeface="Times New Roman"/>
                        <a:cs typeface="Times New Roman"/>
                      </a:endParaRPr>
                    </a:p>
                  </a:txBody>
                  <a:tcPr marL="0" marR="0" marT="0" marB="0">
                    <a:lnB w="53975">
                      <a:solidFill>
                        <a:srgbClr val="FFFFFF"/>
                      </a:solidFill>
                      <a:prstDash val="solid"/>
                    </a:lnB>
                    <a:solidFill>
                      <a:srgbClr val="333333"/>
                    </a:solidFill>
                  </a:tcPr>
                </a:tc>
                <a:extLst>
                  <a:ext uri="{0D108BD9-81ED-4DB2-BD59-A6C34878D82A}">
                    <a16:rowId xmlns:a16="http://schemas.microsoft.com/office/drawing/2014/main" val="10000"/>
                  </a:ext>
                </a:extLst>
              </a:tr>
              <a:tr h="280928">
                <a:tc>
                  <a:txBody>
                    <a:bodyPr/>
                    <a:lstStyle/>
                    <a:p>
                      <a:pPr>
                        <a:lnSpc>
                          <a:spcPct val="100000"/>
                        </a:lnSpc>
                      </a:pPr>
                      <a:endParaRPr sz="1700">
                        <a:latin typeface="Times New Roman"/>
                        <a:cs typeface="Times New Roman"/>
                      </a:endParaRPr>
                    </a:p>
                  </a:txBody>
                  <a:tcPr marL="0" marR="0" marT="0" marB="0">
                    <a:lnT w="53975">
                      <a:solidFill>
                        <a:srgbClr val="FFFFFF"/>
                      </a:solidFill>
                      <a:prstDash val="solid"/>
                    </a:lnT>
                    <a:lnB w="53975">
                      <a:solidFill>
                        <a:srgbClr val="FFFFFF"/>
                      </a:solidFill>
                      <a:prstDash val="solid"/>
                    </a:lnB>
                    <a:solidFill>
                      <a:srgbClr val="333333"/>
                    </a:solidFill>
                  </a:tcPr>
                </a:tc>
                <a:extLst>
                  <a:ext uri="{0D108BD9-81ED-4DB2-BD59-A6C34878D82A}">
                    <a16:rowId xmlns:a16="http://schemas.microsoft.com/office/drawing/2014/main" val="10001"/>
                  </a:ext>
                </a:extLst>
              </a:tr>
              <a:tr h="280924">
                <a:tc>
                  <a:txBody>
                    <a:bodyPr/>
                    <a:lstStyle/>
                    <a:p>
                      <a:pPr>
                        <a:lnSpc>
                          <a:spcPct val="100000"/>
                        </a:lnSpc>
                      </a:pPr>
                      <a:endParaRPr sz="1700">
                        <a:latin typeface="Times New Roman"/>
                        <a:cs typeface="Times New Roman"/>
                      </a:endParaRPr>
                    </a:p>
                  </a:txBody>
                  <a:tcPr marL="0" marR="0" marT="0" marB="0">
                    <a:lnT w="53975">
                      <a:solidFill>
                        <a:srgbClr val="FFFFFF"/>
                      </a:solidFill>
                      <a:prstDash val="solid"/>
                    </a:lnT>
                    <a:lnB w="53975">
                      <a:solidFill>
                        <a:srgbClr val="FFFFFF"/>
                      </a:solidFill>
                      <a:prstDash val="solid"/>
                    </a:lnB>
                    <a:solidFill>
                      <a:srgbClr val="333333"/>
                    </a:solidFill>
                  </a:tcPr>
                </a:tc>
                <a:extLst>
                  <a:ext uri="{0D108BD9-81ED-4DB2-BD59-A6C34878D82A}">
                    <a16:rowId xmlns:a16="http://schemas.microsoft.com/office/drawing/2014/main" val="10002"/>
                  </a:ext>
                </a:extLst>
              </a:tr>
              <a:tr h="280921">
                <a:tc>
                  <a:txBody>
                    <a:bodyPr/>
                    <a:lstStyle/>
                    <a:p>
                      <a:pPr>
                        <a:lnSpc>
                          <a:spcPct val="100000"/>
                        </a:lnSpc>
                      </a:pPr>
                      <a:endParaRPr sz="1700">
                        <a:latin typeface="Times New Roman"/>
                        <a:cs typeface="Times New Roman"/>
                      </a:endParaRPr>
                    </a:p>
                  </a:txBody>
                  <a:tcPr marL="0" marR="0" marT="0" marB="0">
                    <a:lnT w="53975">
                      <a:solidFill>
                        <a:srgbClr val="FFFFFF"/>
                      </a:solidFill>
                      <a:prstDash val="solid"/>
                    </a:lnT>
                    <a:lnB w="53975">
                      <a:solidFill>
                        <a:srgbClr val="FFFFFF"/>
                      </a:solidFill>
                      <a:prstDash val="solid"/>
                    </a:lnB>
                    <a:solidFill>
                      <a:srgbClr val="333333"/>
                    </a:solidFill>
                  </a:tcPr>
                </a:tc>
                <a:extLst>
                  <a:ext uri="{0D108BD9-81ED-4DB2-BD59-A6C34878D82A}">
                    <a16:rowId xmlns:a16="http://schemas.microsoft.com/office/drawing/2014/main" val="10003"/>
                  </a:ext>
                </a:extLst>
              </a:tr>
              <a:tr h="280921">
                <a:tc>
                  <a:txBody>
                    <a:bodyPr/>
                    <a:lstStyle/>
                    <a:p>
                      <a:pPr>
                        <a:lnSpc>
                          <a:spcPct val="100000"/>
                        </a:lnSpc>
                      </a:pPr>
                      <a:endParaRPr sz="1700">
                        <a:latin typeface="Times New Roman"/>
                        <a:cs typeface="Times New Roman"/>
                      </a:endParaRPr>
                    </a:p>
                  </a:txBody>
                  <a:tcPr marL="0" marR="0" marT="0" marB="0">
                    <a:lnT w="53975">
                      <a:solidFill>
                        <a:srgbClr val="FFFFFF"/>
                      </a:solidFill>
                      <a:prstDash val="solid"/>
                    </a:lnT>
                    <a:lnB w="53975">
                      <a:solidFill>
                        <a:srgbClr val="FFFFFF"/>
                      </a:solidFill>
                      <a:prstDash val="solid"/>
                    </a:lnB>
                    <a:solidFill>
                      <a:srgbClr val="333333"/>
                    </a:solidFill>
                  </a:tcPr>
                </a:tc>
                <a:extLst>
                  <a:ext uri="{0D108BD9-81ED-4DB2-BD59-A6C34878D82A}">
                    <a16:rowId xmlns:a16="http://schemas.microsoft.com/office/drawing/2014/main" val="10004"/>
                  </a:ext>
                </a:extLst>
              </a:tr>
              <a:tr h="249114">
                <a:tc>
                  <a:txBody>
                    <a:bodyPr/>
                    <a:lstStyle/>
                    <a:p>
                      <a:pPr>
                        <a:lnSpc>
                          <a:spcPct val="100000"/>
                        </a:lnSpc>
                      </a:pPr>
                      <a:endParaRPr sz="1500">
                        <a:latin typeface="Times New Roman"/>
                        <a:cs typeface="Times New Roman"/>
                      </a:endParaRPr>
                    </a:p>
                  </a:txBody>
                  <a:tcPr marL="0" marR="0" marT="0" marB="0">
                    <a:lnT w="53975">
                      <a:solidFill>
                        <a:srgbClr val="FFFFFF"/>
                      </a:solidFill>
                      <a:prstDash val="solid"/>
                    </a:lnT>
                    <a:solidFill>
                      <a:srgbClr val="333333"/>
                    </a:solidFill>
                  </a:tcPr>
                </a:tc>
                <a:extLst>
                  <a:ext uri="{0D108BD9-81ED-4DB2-BD59-A6C34878D82A}">
                    <a16:rowId xmlns:a16="http://schemas.microsoft.com/office/drawing/2014/main" val="10005"/>
                  </a:ext>
                </a:extLst>
              </a:tr>
            </a:tbl>
          </a:graphicData>
        </a:graphic>
      </p:graphicFrame>
      <p:sp>
        <p:nvSpPr>
          <p:cNvPr id="13" name="object 13"/>
          <p:cNvSpPr txBox="1"/>
          <p:nvPr/>
        </p:nvSpPr>
        <p:spPr>
          <a:xfrm>
            <a:off x="4787900" y="1254125"/>
            <a:ext cx="1457325" cy="1028700"/>
          </a:xfrm>
          <a:prstGeom prst="rect">
            <a:avLst/>
          </a:prstGeom>
        </p:spPr>
        <p:txBody>
          <a:bodyPr vert="horz" wrap="square" lIns="0" tIns="192405" rIns="0" bIns="0" rtlCol="0">
            <a:spAutoFit/>
          </a:bodyPr>
          <a:lstStyle/>
          <a:p>
            <a:pPr marL="292735" marR="278765" indent="95250">
              <a:lnSpc>
                <a:spcPct val="100899"/>
              </a:lnSpc>
              <a:spcBef>
                <a:spcPts val="1515"/>
              </a:spcBef>
            </a:pPr>
            <a:r>
              <a:rPr sz="1800" spc="5" dirty="0">
                <a:latin typeface="Segoe UI Semibold"/>
                <a:cs typeface="Segoe UI Semibold"/>
              </a:rPr>
              <a:t>Virtual </a:t>
            </a:r>
            <a:r>
              <a:rPr sz="1800" spc="10" dirty="0">
                <a:latin typeface="Segoe UI Semibold"/>
                <a:cs typeface="Segoe UI Semibold"/>
              </a:rPr>
              <a:t> </a:t>
            </a:r>
            <a:r>
              <a:rPr sz="1800" spc="-20" dirty="0">
                <a:latin typeface="Segoe UI Semibold"/>
                <a:cs typeface="Segoe UI Semibold"/>
              </a:rPr>
              <a:t>M</a:t>
            </a:r>
            <a:r>
              <a:rPr sz="1800" spc="15" dirty="0">
                <a:latin typeface="Segoe UI Semibold"/>
                <a:cs typeface="Segoe UI Semibold"/>
              </a:rPr>
              <a:t>e</a:t>
            </a:r>
            <a:r>
              <a:rPr sz="1800" spc="-25" dirty="0">
                <a:latin typeface="Segoe UI Semibold"/>
                <a:cs typeface="Segoe UI Semibold"/>
              </a:rPr>
              <a:t>m</a:t>
            </a:r>
            <a:r>
              <a:rPr sz="1800" spc="-30" dirty="0">
                <a:latin typeface="Segoe UI Semibold"/>
                <a:cs typeface="Segoe UI Semibold"/>
              </a:rPr>
              <a:t>o</a:t>
            </a:r>
            <a:r>
              <a:rPr sz="1800" spc="80" dirty="0">
                <a:latin typeface="Segoe UI Semibold"/>
                <a:cs typeface="Segoe UI Semibold"/>
              </a:rPr>
              <a:t>r</a:t>
            </a:r>
            <a:r>
              <a:rPr sz="1800" dirty="0">
                <a:latin typeface="Segoe UI Semibold"/>
                <a:cs typeface="Segoe UI Semibold"/>
              </a:rPr>
              <a:t>y</a:t>
            </a:r>
            <a:endParaRPr sz="1800">
              <a:latin typeface="Segoe UI Semibold"/>
              <a:cs typeface="Segoe UI Semibold"/>
            </a:endParaRPr>
          </a:p>
        </p:txBody>
      </p:sp>
      <p:pic>
        <p:nvPicPr>
          <p:cNvPr id="14" name="object 14"/>
          <p:cNvPicPr/>
          <p:nvPr/>
        </p:nvPicPr>
        <p:blipFill>
          <a:blip r:embed="rId4" cstate="print"/>
          <a:stretch>
            <a:fillRect/>
          </a:stretch>
        </p:blipFill>
        <p:spPr>
          <a:xfrm>
            <a:off x="7191375" y="1229360"/>
            <a:ext cx="1238250" cy="780414"/>
          </a:xfrm>
          <a:prstGeom prst="rect">
            <a:avLst/>
          </a:prstGeom>
        </p:spPr>
      </p:pic>
      <p:grpSp>
        <p:nvGrpSpPr>
          <p:cNvPr id="15" name="object 15"/>
          <p:cNvGrpSpPr/>
          <p:nvPr/>
        </p:nvGrpSpPr>
        <p:grpSpPr>
          <a:xfrm>
            <a:off x="6410139" y="3295119"/>
            <a:ext cx="672465" cy="386715"/>
            <a:chOff x="6410139" y="3295119"/>
            <a:chExt cx="672465" cy="386715"/>
          </a:xfrm>
        </p:grpSpPr>
        <p:pic>
          <p:nvPicPr>
            <p:cNvPr id="16" name="object 16"/>
            <p:cNvPicPr/>
            <p:nvPr/>
          </p:nvPicPr>
          <p:blipFill>
            <a:blip r:embed="rId3" cstate="print"/>
            <a:stretch>
              <a:fillRect/>
            </a:stretch>
          </p:blipFill>
          <p:spPr>
            <a:xfrm>
              <a:off x="6410139" y="3295119"/>
              <a:ext cx="671883" cy="386696"/>
            </a:xfrm>
            <a:prstGeom prst="rect">
              <a:avLst/>
            </a:prstGeom>
          </p:spPr>
        </p:pic>
        <p:sp>
          <p:nvSpPr>
            <p:cNvPr id="17" name="object 17"/>
            <p:cNvSpPr/>
            <p:nvPr/>
          </p:nvSpPr>
          <p:spPr>
            <a:xfrm>
              <a:off x="6424675" y="3300475"/>
              <a:ext cx="590550" cy="323850"/>
            </a:xfrm>
            <a:custGeom>
              <a:avLst/>
              <a:gdLst/>
              <a:ahLst/>
              <a:cxnLst/>
              <a:rect l="l" t="t" r="r" b="b"/>
              <a:pathLst>
                <a:path w="590550" h="323850">
                  <a:moveTo>
                    <a:pt x="161925" y="0"/>
                  </a:moveTo>
                  <a:lnTo>
                    <a:pt x="0" y="161925"/>
                  </a:lnTo>
                  <a:lnTo>
                    <a:pt x="161925" y="323850"/>
                  </a:lnTo>
                  <a:lnTo>
                    <a:pt x="161925" y="242824"/>
                  </a:lnTo>
                  <a:lnTo>
                    <a:pt x="590550" y="242824"/>
                  </a:lnTo>
                  <a:lnTo>
                    <a:pt x="590550" y="80899"/>
                  </a:lnTo>
                  <a:lnTo>
                    <a:pt x="161925" y="80899"/>
                  </a:lnTo>
                  <a:lnTo>
                    <a:pt x="161925" y="0"/>
                  </a:lnTo>
                  <a:close/>
                </a:path>
              </a:pathLst>
            </a:custGeom>
            <a:solidFill>
              <a:srgbClr val="4F7EB7"/>
            </a:solidFill>
          </p:spPr>
          <p:txBody>
            <a:bodyPr wrap="square" lIns="0" tIns="0" rIns="0" bIns="0" rtlCol="0"/>
            <a:lstStyle/>
            <a:p>
              <a:endParaRPr/>
            </a:p>
          </p:txBody>
        </p:sp>
        <p:sp>
          <p:nvSpPr>
            <p:cNvPr id="18" name="object 18"/>
            <p:cNvSpPr/>
            <p:nvPr/>
          </p:nvSpPr>
          <p:spPr>
            <a:xfrm>
              <a:off x="6424675" y="3300475"/>
              <a:ext cx="590550" cy="323850"/>
            </a:xfrm>
            <a:custGeom>
              <a:avLst/>
              <a:gdLst/>
              <a:ahLst/>
              <a:cxnLst/>
              <a:rect l="l" t="t" r="r" b="b"/>
              <a:pathLst>
                <a:path w="590550" h="323850">
                  <a:moveTo>
                    <a:pt x="0" y="161925"/>
                  </a:moveTo>
                  <a:lnTo>
                    <a:pt x="161925" y="0"/>
                  </a:lnTo>
                  <a:lnTo>
                    <a:pt x="161925" y="80899"/>
                  </a:lnTo>
                  <a:lnTo>
                    <a:pt x="590550" y="80899"/>
                  </a:lnTo>
                  <a:lnTo>
                    <a:pt x="590550" y="242824"/>
                  </a:lnTo>
                  <a:lnTo>
                    <a:pt x="161925" y="242824"/>
                  </a:lnTo>
                  <a:lnTo>
                    <a:pt x="161925" y="323850"/>
                  </a:lnTo>
                  <a:lnTo>
                    <a:pt x="0" y="161925"/>
                  </a:lnTo>
                  <a:close/>
                </a:path>
              </a:pathLst>
            </a:custGeom>
            <a:ln w="9534">
              <a:solidFill>
                <a:srgbClr val="000000"/>
              </a:solidFill>
            </a:ln>
          </p:spPr>
          <p:txBody>
            <a:bodyPr wrap="square" lIns="0" tIns="0" rIns="0" bIns="0" rtlCol="0"/>
            <a:lstStyle/>
            <a:p>
              <a:endParaRPr/>
            </a:p>
          </p:txBody>
        </p:sp>
      </p:grpSp>
      <p:sp>
        <p:nvSpPr>
          <p:cNvPr id="19" name="object 19"/>
          <p:cNvSpPr txBox="1"/>
          <p:nvPr/>
        </p:nvSpPr>
        <p:spPr>
          <a:xfrm>
            <a:off x="4806950" y="2968625"/>
            <a:ext cx="1466850" cy="1028700"/>
          </a:xfrm>
          <a:prstGeom prst="rect">
            <a:avLst/>
          </a:prstGeom>
          <a:solidFill>
            <a:srgbClr val="BACDE2"/>
          </a:solidFill>
        </p:spPr>
        <p:txBody>
          <a:bodyPr vert="horz" wrap="square" lIns="0" tIns="193675" rIns="0" bIns="0" rtlCol="0">
            <a:spAutoFit/>
          </a:bodyPr>
          <a:lstStyle/>
          <a:p>
            <a:pPr marL="295910" marR="283845" indent="95250">
              <a:lnSpc>
                <a:spcPct val="100800"/>
              </a:lnSpc>
              <a:spcBef>
                <a:spcPts val="1525"/>
              </a:spcBef>
            </a:pPr>
            <a:r>
              <a:rPr sz="1800" spc="5" dirty="0">
                <a:latin typeface="Segoe UI Semibold"/>
                <a:cs typeface="Segoe UI Semibold"/>
              </a:rPr>
              <a:t>Virtual </a:t>
            </a:r>
            <a:r>
              <a:rPr sz="1800" spc="10" dirty="0">
                <a:latin typeface="Segoe UI Semibold"/>
                <a:cs typeface="Segoe UI Semibold"/>
              </a:rPr>
              <a:t> </a:t>
            </a:r>
            <a:r>
              <a:rPr sz="1800" spc="-15" dirty="0">
                <a:latin typeface="Segoe UI Semibold"/>
                <a:cs typeface="Segoe UI Semibold"/>
              </a:rPr>
              <a:t>M</a:t>
            </a:r>
            <a:r>
              <a:rPr sz="1800" spc="15" dirty="0">
                <a:latin typeface="Segoe UI Semibold"/>
                <a:cs typeface="Segoe UI Semibold"/>
              </a:rPr>
              <a:t>e</a:t>
            </a:r>
            <a:r>
              <a:rPr sz="1800" spc="-20" dirty="0">
                <a:latin typeface="Segoe UI Semibold"/>
                <a:cs typeface="Segoe UI Semibold"/>
              </a:rPr>
              <a:t>m</a:t>
            </a:r>
            <a:r>
              <a:rPr sz="1800" spc="-25" dirty="0">
                <a:latin typeface="Segoe UI Semibold"/>
                <a:cs typeface="Segoe UI Semibold"/>
              </a:rPr>
              <a:t>o</a:t>
            </a:r>
            <a:r>
              <a:rPr sz="1800" spc="80" dirty="0">
                <a:latin typeface="Segoe UI Semibold"/>
                <a:cs typeface="Segoe UI Semibold"/>
              </a:rPr>
              <a:t>r</a:t>
            </a:r>
            <a:r>
              <a:rPr sz="1800" dirty="0">
                <a:latin typeface="Segoe UI Semibold"/>
                <a:cs typeface="Segoe UI Semibold"/>
              </a:rPr>
              <a:t>y</a:t>
            </a:r>
            <a:endParaRPr sz="1800">
              <a:latin typeface="Segoe UI Semibold"/>
              <a:cs typeface="Segoe UI Semibold"/>
            </a:endParaRPr>
          </a:p>
        </p:txBody>
      </p:sp>
      <p:pic>
        <p:nvPicPr>
          <p:cNvPr id="20" name="object 20"/>
          <p:cNvPicPr/>
          <p:nvPr/>
        </p:nvPicPr>
        <p:blipFill>
          <a:blip r:embed="rId5" cstate="print"/>
          <a:stretch>
            <a:fillRect/>
          </a:stretch>
        </p:blipFill>
        <p:spPr>
          <a:xfrm>
            <a:off x="7210425" y="2943860"/>
            <a:ext cx="1238250" cy="780414"/>
          </a:xfrm>
          <a:prstGeom prst="rect">
            <a:avLst/>
          </a:prstGeom>
        </p:spPr>
      </p:pic>
      <p:grpSp>
        <p:nvGrpSpPr>
          <p:cNvPr id="21" name="object 21"/>
          <p:cNvGrpSpPr/>
          <p:nvPr/>
        </p:nvGrpSpPr>
        <p:grpSpPr>
          <a:xfrm>
            <a:off x="6410139" y="5009746"/>
            <a:ext cx="672465" cy="386715"/>
            <a:chOff x="6410139" y="5009746"/>
            <a:chExt cx="672465" cy="386715"/>
          </a:xfrm>
        </p:grpSpPr>
        <p:pic>
          <p:nvPicPr>
            <p:cNvPr id="22" name="object 22"/>
            <p:cNvPicPr/>
            <p:nvPr/>
          </p:nvPicPr>
          <p:blipFill>
            <a:blip r:embed="rId3" cstate="print"/>
            <a:stretch>
              <a:fillRect/>
            </a:stretch>
          </p:blipFill>
          <p:spPr>
            <a:xfrm>
              <a:off x="6410139" y="5009746"/>
              <a:ext cx="671883" cy="386696"/>
            </a:xfrm>
            <a:prstGeom prst="rect">
              <a:avLst/>
            </a:prstGeom>
          </p:spPr>
        </p:pic>
        <p:sp>
          <p:nvSpPr>
            <p:cNvPr id="23" name="object 23"/>
            <p:cNvSpPr/>
            <p:nvPr/>
          </p:nvSpPr>
          <p:spPr>
            <a:xfrm>
              <a:off x="6424675" y="5014975"/>
              <a:ext cx="590550" cy="323850"/>
            </a:xfrm>
            <a:custGeom>
              <a:avLst/>
              <a:gdLst/>
              <a:ahLst/>
              <a:cxnLst/>
              <a:rect l="l" t="t" r="r" b="b"/>
              <a:pathLst>
                <a:path w="590550" h="323850">
                  <a:moveTo>
                    <a:pt x="161925" y="0"/>
                  </a:moveTo>
                  <a:lnTo>
                    <a:pt x="0" y="161925"/>
                  </a:lnTo>
                  <a:lnTo>
                    <a:pt x="161925" y="323850"/>
                  </a:lnTo>
                  <a:lnTo>
                    <a:pt x="161925" y="242824"/>
                  </a:lnTo>
                  <a:lnTo>
                    <a:pt x="590550" y="242824"/>
                  </a:lnTo>
                  <a:lnTo>
                    <a:pt x="590550" y="80899"/>
                  </a:lnTo>
                  <a:lnTo>
                    <a:pt x="161925" y="80899"/>
                  </a:lnTo>
                  <a:lnTo>
                    <a:pt x="161925" y="0"/>
                  </a:lnTo>
                  <a:close/>
                </a:path>
              </a:pathLst>
            </a:custGeom>
            <a:solidFill>
              <a:srgbClr val="4F7EB7"/>
            </a:solidFill>
          </p:spPr>
          <p:txBody>
            <a:bodyPr wrap="square" lIns="0" tIns="0" rIns="0" bIns="0" rtlCol="0"/>
            <a:lstStyle/>
            <a:p>
              <a:endParaRPr/>
            </a:p>
          </p:txBody>
        </p:sp>
        <p:sp>
          <p:nvSpPr>
            <p:cNvPr id="24" name="object 24"/>
            <p:cNvSpPr/>
            <p:nvPr/>
          </p:nvSpPr>
          <p:spPr>
            <a:xfrm>
              <a:off x="6424675" y="5014975"/>
              <a:ext cx="590550" cy="323850"/>
            </a:xfrm>
            <a:custGeom>
              <a:avLst/>
              <a:gdLst/>
              <a:ahLst/>
              <a:cxnLst/>
              <a:rect l="l" t="t" r="r" b="b"/>
              <a:pathLst>
                <a:path w="590550" h="323850">
                  <a:moveTo>
                    <a:pt x="0" y="161925"/>
                  </a:moveTo>
                  <a:lnTo>
                    <a:pt x="161925" y="0"/>
                  </a:lnTo>
                  <a:lnTo>
                    <a:pt x="161925" y="80899"/>
                  </a:lnTo>
                  <a:lnTo>
                    <a:pt x="590550" y="80899"/>
                  </a:lnTo>
                  <a:lnTo>
                    <a:pt x="590550" y="242824"/>
                  </a:lnTo>
                  <a:lnTo>
                    <a:pt x="161925" y="242824"/>
                  </a:lnTo>
                  <a:lnTo>
                    <a:pt x="161925" y="323850"/>
                  </a:lnTo>
                  <a:lnTo>
                    <a:pt x="0" y="161925"/>
                  </a:lnTo>
                  <a:close/>
                </a:path>
              </a:pathLst>
            </a:custGeom>
            <a:ln w="9534">
              <a:solidFill>
                <a:srgbClr val="000000"/>
              </a:solidFill>
            </a:ln>
          </p:spPr>
          <p:txBody>
            <a:bodyPr wrap="square" lIns="0" tIns="0" rIns="0" bIns="0" rtlCol="0"/>
            <a:lstStyle/>
            <a:p>
              <a:endParaRPr/>
            </a:p>
          </p:txBody>
        </p:sp>
      </p:grpSp>
      <p:grpSp>
        <p:nvGrpSpPr>
          <p:cNvPr id="25" name="object 25"/>
          <p:cNvGrpSpPr/>
          <p:nvPr/>
        </p:nvGrpSpPr>
        <p:grpSpPr>
          <a:xfrm>
            <a:off x="4781550" y="4657725"/>
            <a:ext cx="1492250" cy="1028700"/>
            <a:chOff x="4781550" y="4657725"/>
            <a:chExt cx="1492250" cy="1028700"/>
          </a:xfrm>
        </p:grpSpPr>
        <p:sp>
          <p:nvSpPr>
            <p:cNvPr id="26" name="object 26"/>
            <p:cNvSpPr/>
            <p:nvPr/>
          </p:nvSpPr>
          <p:spPr>
            <a:xfrm>
              <a:off x="4806950" y="4683125"/>
              <a:ext cx="1466850" cy="1003300"/>
            </a:xfrm>
            <a:custGeom>
              <a:avLst/>
              <a:gdLst/>
              <a:ahLst/>
              <a:cxnLst/>
              <a:rect l="l" t="t" r="r" b="b"/>
              <a:pathLst>
                <a:path w="1466850" h="1003300">
                  <a:moveTo>
                    <a:pt x="0" y="1003300"/>
                  </a:moveTo>
                  <a:lnTo>
                    <a:pt x="1466850" y="1003300"/>
                  </a:lnTo>
                  <a:lnTo>
                    <a:pt x="1466850" y="0"/>
                  </a:lnTo>
                  <a:lnTo>
                    <a:pt x="0" y="0"/>
                  </a:lnTo>
                  <a:lnTo>
                    <a:pt x="0" y="1003300"/>
                  </a:lnTo>
                  <a:close/>
                </a:path>
              </a:pathLst>
            </a:custGeom>
            <a:solidFill>
              <a:srgbClr val="AEAEAE"/>
            </a:solidFill>
          </p:spPr>
          <p:txBody>
            <a:bodyPr wrap="square" lIns="0" tIns="0" rIns="0" bIns="0" rtlCol="0"/>
            <a:lstStyle/>
            <a:p>
              <a:endParaRPr/>
            </a:p>
          </p:txBody>
        </p:sp>
        <p:sp>
          <p:nvSpPr>
            <p:cNvPr id="27" name="object 27"/>
            <p:cNvSpPr/>
            <p:nvPr/>
          </p:nvSpPr>
          <p:spPr>
            <a:xfrm>
              <a:off x="4781550" y="4657725"/>
              <a:ext cx="1466850" cy="1028700"/>
            </a:xfrm>
            <a:custGeom>
              <a:avLst/>
              <a:gdLst/>
              <a:ahLst/>
              <a:cxnLst/>
              <a:rect l="l" t="t" r="r" b="b"/>
              <a:pathLst>
                <a:path w="1466850" h="1028700">
                  <a:moveTo>
                    <a:pt x="1466850" y="0"/>
                  </a:moveTo>
                  <a:lnTo>
                    <a:pt x="0" y="0"/>
                  </a:lnTo>
                  <a:lnTo>
                    <a:pt x="0" y="1028700"/>
                  </a:lnTo>
                  <a:lnTo>
                    <a:pt x="1466850" y="1028700"/>
                  </a:lnTo>
                  <a:lnTo>
                    <a:pt x="1466850" y="0"/>
                  </a:lnTo>
                  <a:close/>
                </a:path>
              </a:pathLst>
            </a:custGeom>
            <a:solidFill>
              <a:srgbClr val="BACDE2"/>
            </a:solidFill>
          </p:spPr>
          <p:txBody>
            <a:bodyPr wrap="square" lIns="0" tIns="0" rIns="0" bIns="0" rtlCol="0"/>
            <a:lstStyle/>
            <a:p>
              <a:endParaRPr/>
            </a:p>
          </p:txBody>
        </p:sp>
      </p:grpSp>
      <p:sp>
        <p:nvSpPr>
          <p:cNvPr id="28" name="object 28"/>
          <p:cNvSpPr txBox="1"/>
          <p:nvPr/>
        </p:nvSpPr>
        <p:spPr>
          <a:xfrm>
            <a:off x="4806950" y="4683125"/>
            <a:ext cx="1466850" cy="1028700"/>
          </a:xfrm>
          <a:prstGeom prst="rect">
            <a:avLst/>
          </a:prstGeom>
        </p:spPr>
        <p:txBody>
          <a:bodyPr vert="horz" wrap="square" lIns="0" tIns="194945" rIns="0" bIns="0" rtlCol="0">
            <a:spAutoFit/>
          </a:bodyPr>
          <a:lstStyle/>
          <a:p>
            <a:pPr marL="295910" marR="283845" indent="95250">
              <a:lnSpc>
                <a:spcPct val="100800"/>
              </a:lnSpc>
              <a:spcBef>
                <a:spcPts val="1535"/>
              </a:spcBef>
            </a:pPr>
            <a:r>
              <a:rPr sz="1800" spc="5" dirty="0">
                <a:latin typeface="Segoe UI Semibold"/>
                <a:cs typeface="Segoe UI Semibold"/>
              </a:rPr>
              <a:t>Virtual </a:t>
            </a:r>
            <a:r>
              <a:rPr sz="1800" spc="10" dirty="0">
                <a:latin typeface="Segoe UI Semibold"/>
                <a:cs typeface="Segoe UI Semibold"/>
              </a:rPr>
              <a:t> </a:t>
            </a:r>
            <a:r>
              <a:rPr sz="1800" spc="-15" dirty="0">
                <a:latin typeface="Segoe UI Semibold"/>
                <a:cs typeface="Segoe UI Semibold"/>
              </a:rPr>
              <a:t>M</a:t>
            </a:r>
            <a:r>
              <a:rPr sz="1800" spc="15" dirty="0">
                <a:latin typeface="Segoe UI Semibold"/>
                <a:cs typeface="Segoe UI Semibold"/>
              </a:rPr>
              <a:t>e</a:t>
            </a:r>
            <a:r>
              <a:rPr sz="1800" spc="-20" dirty="0">
                <a:latin typeface="Segoe UI Semibold"/>
                <a:cs typeface="Segoe UI Semibold"/>
              </a:rPr>
              <a:t>m</a:t>
            </a:r>
            <a:r>
              <a:rPr sz="1800" spc="-25" dirty="0">
                <a:latin typeface="Segoe UI Semibold"/>
                <a:cs typeface="Segoe UI Semibold"/>
              </a:rPr>
              <a:t>o</a:t>
            </a:r>
            <a:r>
              <a:rPr sz="1800" spc="80" dirty="0">
                <a:latin typeface="Segoe UI Semibold"/>
                <a:cs typeface="Segoe UI Semibold"/>
              </a:rPr>
              <a:t>r</a:t>
            </a:r>
            <a:r>
              <a:rPr sz="1800" dirty="0">
                <a:latin typeface="Segoe UI Semibold"/>
                <a:cs typeface="Segoe UI Semibold"/>
              </a:rPr>
              <a:t>y</a:t>
            </a:r>
            <a:endParaRPr sz="1800">
              <a:latin typeface="Segoe UI Semibold"/>
              <a:cs typeface="Segoe UI Semibold"/>
            </a:endParaRPr>
          </a:p>
        </p:txBody>
      </p:sp>
      <p:pic>
        <p:nvPicPr>
          <p:cNvPr id="29" name="object 29"/>
          <p:cNvPicPr/>
          <p:nvPr/>
        </p:nvPicPr>
        <p:blipFill>
          <a:blip r:embed="rId6" cstate="print"/>
          <a:stretch>
            <a:fillRect/>
          </a:stretch>
        </p:blipFill>
        <p:spPr>
          <a:xfrm>
            <a:off x="7210425" y="4658359"/>
            <a:ext cx="1238250" cy="780414"/>
          </a:xfrm>
          <a:prstGeom prst="rect">
            <a:avLst/>
          </a:prstGeom>
        </p:spPr>
      </p:pic>
      <p:sp>
        <p:nvSpPr>
          <p:cNvPr id="30" name="object 30"/>
          <p:cNvSpPr/>
          <p:nvPr/>
        </p:nvSpPr>
        <p:spPr>
          <a:xfrm>
            <a:off x="1995551" y="1043050"/>
            <a:ext cx="1885950" cy="5438775"/>
          </a:xfrm>
          <a:custGeom>
            <a:avLst/>
            <a:gdLst/>
            <a:ahLst/>
            <a:cxnLst/>
            <a:rect l="l" t="t" r="r" b="b"/>
            <a:pathLst>
              <a:path w="1885950" h="5438775">
                <a:moveTo>
                  <a:pt x="0" y="314325"/>
                </a:moveTo>
                <a:lnTo>
                  <a:pt x="3407" y="267873"/>
                </a:lnTo>
                <a:lnTo>
                  <a:pt x="13307" y="223539"/>
                </a:lnTo>
                <a:lnTo>
                  <a:pt x="29212" y="181808"/>
                </a:lnTo>
                <a:lnTo>
                  <a:pt x="50636" y="143166"/>
                </a:lnTo>
                <a:lnTo>
                  <a:pt x="77094" y="108099"/>
                </a:lnTo>
                <a:lnTo>
                  <a:pt x="108099" y="77094"/>
                </a:lnTo>
                <a:lnTo>
                  <a:pt x="143166" y="50636"/>
                </a:lnTo>
                <a:lnTo>
                  <a:pt x="181808" y="29212"/>
                </a:lnTo>
                <a:lnTo>
                  <a:pt x="223539" y="13307"/>
                </a:lnTo>
                <a:lnTo>
                  <a:pt x="267873" y="3407"/>
                </a:lnTo>
                <a:lnTo>
                  <a:pt x="314325" y="0"/>
                </a:lnTo>
                <a:lnTo>
                  <a:pt x="1571498" y="0"/>
                </a:lnTo>
                <a:lnTo>
                  <a:pt x="1617952" y="3407"/>
                </a:lnTo>
                <a:lnTo>
                  <a:pt x="1662294" y="13307"/>
                </a:lnTo>
                <a:lnTo>
                  <a:pt x="1704037" y="29212"/>
                </a:lnTo>
                <a:lnTo>
                  <a:pt x="1742694" y="50636"/>
                </a:lnTo>
                <a:lnTo>
                  <a:pt x="1777778" y="77094"/>
                </a:lnTo>
                <a:lnTo>
                  <a:pt x="1808800" y="108099"/>
                </a:lnTo>
                <a:lnTo>
                  <a:pt x="1835275" y="143166"/>
                </a:lnTo>
                <a:lnTo>
                  <a:pt x="1856714" y="181808"/>
                </a:lnTo>
                <a:lnTo>
                  <a:pt x="1872631" y="223539"/>
                </a:lnTo>
                <a:lnTo>
                  <a:pt x="1882539" y="267873"/>
                </a:lnTo>
                <a:lnTo>
                  <a:pt x="1885950" y="314325"/>
                </a:lnTo>
                <a:lnTo>
                  <a:pt x="1885950" y="5124386"/>
                </a:lnTo>
                <a:lnTo>
                  <a:pt x="1882539" y="5170835"/>
                </a:lnTo>
                <a:lnTo>
                  <a:pt x="1872631" y="5215167"/>
                </a:lnTo>
                <a:lnTo>
                  <a:pt x="1856714" y="5256897"/>
                </a:lnTo>
                <a:lnTo>
                  <a:pt x="1835275" y="5295539"/>
                </a:lnTo>
                <a:lnTo>
                  <a:pt x="1808800" y="5330606"/>
                </a:lnTo>
                <a:lnTo>
                  <a:pt x="1777778" y="5361612"/>
                </a:lnTo>
                <a:lnTo>
                  <a:pt x="1742694" y="5388071"/>
                </a:lnTo>
                <a:lnTo>
                  <a:pt x="1704037" y="5409497"/>
                </a:lnTo>
                <a:lnTo>
                  <a:pt x="1662294" y="5425403"/>
                </a:lnTo>
                <a:lnTo>
                  <a:pt x="1617952" y="5435303"/>
                </a:lnTo>
                <a:lnTo>
                  <a:pt x="1571498" y="5438711"/>
                </a:lnTo>
                <a:lnTo>
                  <a:pt x="314325" y="5438711"/>
                </a:lnTo>
                <a:lnTo>
                  <a:pt x="267873" y="5435303"/>
                </a:lnTo>
                <a:lnTo>
                  <a:pt x="223539" y="5425403"/>
                </a:lnTo>
                <a:lnTo>
                  <a:pt x="181808" y="5409497"/>
                </a:lnTo>
                <a:lnTo>
                  <a:pt x="143166" y="5388071"/>
                </a:lnTo>
                <a:lnTo>
                  <a:pt x="108099" y="5361612"/>
                </a:lnTo>
                <a:lnTo>
                  <a:pt x="77094" y="5330606"/>
                </a:lnTo>
                <a:lnTo>
                  <a:pt x="50636" y="5295539"/>
                </a:lnTo>
                <a:lnTo>
                  <a:pt x="29212" y="5256897"/>
                </a:lnTo>
                <a:lnTo>
                  <a:pt x="13307" y="5215167"/>
                </a:lnTo>
                <a:lnTo>
                  <a:pt x="3407" y="5170835"/>
                </a:lnTo>
                <a:lnTo>
                  <a:pt x="0" y="5124386"/>
                </a:lnTo>
                <a:lnTo>
                  <a:pt x="0" y="314325"/>
                </a:lnTo>
                <a:close/>
              </a:path>
            </a:pathLst>
          </a:custGeom>
          <a:ln w="28575">
            <a:solidFill>
              <a:srgbClr val="8DACD0"/>
            </a:solidFill>
          </a:ln>
        </p:spPr>
        <p:txBody>
          <a:bodyPr wrap="square" lIns="0" tIns="0" rIns="0" bIns="0" rtlCol="0"/>
          <a:lstStyle/>
          <a:p>
            <a:endParaRPr/>
          </a:p>
        </p:txBody>
      </p:sp>
      <p:sp>
        <p:nvSpPr>
          <p:cNvPr id="31" name="object 31"/>
          <p:cNvSpPr txBox="1"/>
          <p:nvPr/>
        </p:nvSpPr>
        <p:spPr>
          <a:xfrm>
            <a:off x="2198370" y="5722937"/>
            <a:ext cx="1470025" cy="504825"/>
          </a:xfrm>
          <a:prstGeom prst="rect">
            <a:avLst/>
          </a:prstGeom>
        </p:spPr>
        <p:txBody>
          <a:bodyPr vert="horz" wrap="square" lIns="0" tIns="13970" rIns="0" bIns="0" rtlCol="0">
            <a:spAutoFit/>
          </a:bodyPr>
          <a:lstStyle/>
          <a:p>
            <a:pPr marL="336550" marR="5080" indent="-324485">
              <a:lnSpc>
                <a:spcPct val="100899"/>
              </a:lnSpc>
              <a:spcBef>
                <a:spcPts val="110"/>
              </a:spcBef>
            </a:pPr>
            <a:r>
              <a:rPr sz="1550" spc="10" dirty="0">
                <a:latin typeface="Segoe UI Semibold"/>
                <a:cs typeface="Segoe UI Semibold"/>
              </a:rPr>
              <a:t>Virtual </a:t>
            </a:r>
            <a:r>
              <a:rPr sz="1550" spc="30" dirty="0">
                <a:latin typeface="Segoe UI Semibold"/>
                <a:cs typeface="Segoe UI Semibold"/>
              </a:rPr>
              <a:t>Memory </a:t>
            </a:r>
            <a:r>
              <a:rPr sz="1550" spc="-415" dirty="0">
                <a:latin typeface="Segoe UI Semibold"/>
                <a:cs typeface="Segoe UI Semibold"/>
              </a:rPr>
              <a:t> </a:t>
            </a:r>
            <a:r>
              <a:rPr sz="1550" spc="5" dirty="0">
                <a:latin typeface="Segoe UI Semibold"/>
                <a:cs typeface="Segoe UI Semibold"/>
              </a:rPr>
              <a:t>Manager</a:t>
            </a:r>
            <a:endParaRPr sz="1550">
              <a:latin typeface="Segoe UI Semibold"/>
              <a:cs typeface="Segoe UI Semibold"/>
            </a:endParaRPr>
          </a:p>
        </p:txBody>
      </p:sp>
      <p:grpSp>
        <p:nvGrpSpPr>
          <p:cNvPr id="32" name="object 32"/>
          <p:cNvGrpSpPr/>
          <p:nvPr/>
        </p:nvGrpSpPr>
        <p:grpSpPr>
          <a:xfrm>
            <a:off x="1257300" y="1695386"/>
            <a:ext cx="3586479" cy="3700779"/>
            <a:chOff x="1257300" y="1695386"/>
            <a:chExt cx="3586479" cy="3700779"/>
          </a:xfrm>
        </p:grpSpPr>
        <p:pic>
          <p:nvPicPr>
            <p:cNvPr id="33" name="object 33"/>
            <p:cNvPicPr/>
            <p:nvPr/>
          </p:nvPicPr>
          <p:blipFill>
            <a:blip r:embed="rId7" cstate="print"/>
            <a:stretch>
              <a:fillRect/>
            </a:stretch>
          </p:blipFill>
          <p:spPr>
            <a:xfrm>
              <a:off x="3733800" y="5114988"/>
              <a:ext cx="1109662" cy="280987"/>
            </a:xfrm>
            <a:prstGeom prst="rect">
              <a:avLst/>
            </a:prstGeom>
          </p:spPr>
        </p:pic>
        <p:sp>
          <p:nvSpPr>
            <p:cNvPr id="34" name="object 34"/>
            <p:cNvSpPr/>
            <p:nvPr/>
          </p:nvSpPr>
          <p:spPr>
            <a:xfrm>
              <a:off x="3881373" y="5191125"/>
              <a:ext cx="914400" cy="85725"/>
            </a:xfrm>
            <a:custGeom>
              <a:avLst/>
              <a:gdLst/>
              <a:ahLst/>
              <a:cxnLst/>
              <a:rect l="l" t="t" r="r" b="b"/>
              <a:pathLst>
                <a:path w="914400" h="85725">
                  <a:moveTo>
                    <a:pt x="85725" y="0"/>
                  </a:moveTo>
                  <a:lnTo>
                    <a:pt x="0" y="42925"/>
                  </a:lnTo>
                  <a:lnTo>
                    <a:pt x="85725" y="85725"/>
                  </a:lnTo>
                  <a:lnTo>
                    <a:pt x="85725" y="57150"/>
                  </a:lnTo>
                  <a:lnTo>
                    <a:pt x="71500" y="57150"/>
                  </a:lnTo>
                  <a:lnTo>
                    <a:pt x="71500" y="28575"/>
                  </a:lnTo>
                  <a:lnTo>
                    <a:pt x="85725" y="28575"/>
                  </a:lnTo>
                  <a:lnTo>
                    <a:pt x="85725" y="0"/>
                  </a:lnTo>
                  <a:close/>
                </a:path>
                <a:path w="914400" h="85725">
                  <a:moveTo>
                    <a:pt x="85725" y="28575"/>
                  </a:moveTo>
                  <a:lnTo>
                    <a:pt x="71500" y="28575"/>
                  </a:lnTo>
                  <a:lnTo>
                    <a:pt x="71500" y="57150"/>
                  </a:lnTo>
                  <a:lnTo>
                    <a:pt x="85725" y="57150"/>
                  </a:lnTo>
                  <a:lnTo>
                    <a:pt x="85725" y="28575"/>
                  </a:lnTo>
                  <a:close/>
                </a:path>
                <a:path w="914400" h="85725">
                  <a:moveTo>
                    <a:pt x="914146" y="28575"/>
                  </a:moveTo>
                  <a:lnTo>
                    <a:pt x="85725" y="28575"/>
                  </a:lnTo>
                  <a:lnTo>
                    <a:pt x="85725" y="57150"/>
                  </a:lnTo>
                  <a:lnTo>
                    <a:pt x="914146" y="57150"/>
                  </a:lnTo>
                  <a:lnTo>
                    <a:pt x="914146" y="28575"/>
                  </a:lnTo>
                  <a:close/>
                </a:path>
              </a:pathLst>
            </a:custGeom>
            <a:solidFill>
              <a:srgbClr val="000000"/>
            </a:solidFill>
          </p:spPr>
          <p:txBody>
            <a:bodyPr wrap="square" lIns="0" tIns="0" rIns="0" bIns="0" rtlCol="0"/>
            <a:lstStyle/>
            <a:p>
              <a:endParaRPr/>
            </a:p>
          </p:txBody>
        </p:sp>
        <p:pic>
          <p:nvPicPr>
            <p:cNvPr id="35" name="object 35"/>
            <p:cNvPicPr/>
            <p:nvPr/>
          </p:nvPicPr>
          <p:blipFill>
            <a:blip r:embed="rId7" cstate="print"/>
            <a:stretch>
              <a:fillRect/>
            </a:stretch>
          </p:blipFill>
          <p:spPr>
            <a:xfrm>
              <a:off x="3724275" y="3400361"/>
              <a:ext cx="1109662" cy="280987"/>
            </a:xfrm>
            <a:prstGeom prst="rect">
              <a:avLst/>
            </a:prstGeom>
          </p:spPr>
        </p:pic>
        <p:sp>
          <p:nvSpPr>
            <p:cNvPr id="36" name="object 36"/>
            <p:cNvSpPr/>
            <p:nvPr/>
          </p:nvSpPr>
          <p:spPr>
            <a:xfrm>
              <a:off x="3871848" y="3476625"/>
              <a:ext cx="914400" cy="85725"/>
            </a:xfrm>
            <a:custGeom>
              <a:avLst/>
              <a:gdLst/>
              <a:ahLst/>
              <a:cxnLst/>
              <a:rect l="l" t="t" r="r" b="b"/>
              <a:pathLst>
                <a:path w="914400" h="85725">
                  <a:moveTo>
                    <a:pt x="85725" y="0"/>
                  </a:moveTo>
                  <a:lnTo>
                    <a:pt x="0" y="42799"/>
                  </a:lnTo>
                  <a:lnTo>
                    <a:pt x="85725" y="85725"/>
                  </a:lnTo>
                  <a:lnTo>
                    <a:pt x="85725" y="57150"/>
                  </a:lnTo>
                  <a:lnTo>
                    <a:pt x="71500" y="57150"/>
                  </a:lnTo>
                  <a:lnTo>
                    <a:pt x="71500" y="28575"/>
                  </a:lnTo>
                  <a:lnTo>
                    <a:pt x="85725" y="28575"/>
                  </a:lnTo>
                  <a:lnTo>
                    <a:pt x="85725" y="0"/>
                  </a:lnTo>
                  <a:close/>
                </a:path>
                <a:path w="914400" h="85725">
                  <a:moveTo>
                    <a:pt x="85725" y="28575"/>
                  </a:moveTo>
                  <a:lnTo>
                    <a:pt x="71500" y="28575"/>
                  </a:lnTo>
                  <a:lnTo>
                    <a:pt x="71500" y="57150"/>
                  </a:lnTo>
                  <a:lnTo>
                    <a:pt x="85725" y="57150"/>
                  </a:lnTo>
                  <a:lnTo>
                    <a:pt x="85725" y="28575"/>
                  </a:lnTo>
                  <a:close/>
                </a:path>
                <a:path w="914400" h="85725">
                  <a:moveTo>
                    <a:pt x="914146" y="28575"/>
                  </a:moveTo>
                  <a:lnTo>
                    <a:pt x="85725" y="28575"/>
                  </a:lnTo>
                  <a:lnTo>
                    <a:pt x="85725" y="57150"/>
                  </a:lnTo>
                  <a:lnTo>
                    <a:pt x="914146" y="57150"/>
                  </a:lnTo>
                  <a:lnTo>
                    <a:pt x="914146" y="28575"/>
                  </a:lnTo>
                  <a:close/>
                </a:path>
              </a:pathLst>
            </a:custGeom>
            <a:solidFill>
              <a:srgbClr val="000000"/>
            </a:solidFill>
          </p:spPr>
          <p:txBody>
            <a:bodyPr wrap="square" lIns="0" tIns="0" rIns="0" bIns="0" rtlCol="0"/>
            <a:lstStyle/>
            <a:p>
              <a:endParaRPr/>
            </a:p>
          </p:txBody>
        </p:sp>
        <p:pic>
          <p:nvPicPr>
            <p:cNvPr id="37" name="object 37"/>
            <p:cNvPicPr/>
            <p:nvPr/>
          </p:nvPicPr>
          <p:blipFill>
            <a:blip r:embed="rId7" cstate="print"/>
            <a:stretch>
              <a:fillRect/>
            </a:stretch>
          </p:blipFill>
          <p:spPr>
            <a:xfrm>
              <a:off x="3724275" y="1695386"/>
              <a:ext cx="1109662" cy="280987"/>
            </a:xfrm>
            <a:prstGeom prst="rect">
              <a:avLst/>
            </a:prstGeom>
          </p:spPr>
        </p:pic>
        <p:sp>
          <p:nvSpPr>
            <p:cNvPr id="38" name="object 38"/>
            <p:cNvSpPr/>
            <p:nvPr/>
          </p:nvSpPr>
          <p:spPr>
            <a:xfrm>
              <a:off x="3871848" y="1771649"/>
              <a:ext cx="914400" cy="85725"/>
            </a:xfrm>
            <a:custGeom>
              <a:avLst/>
              <a:gdLst/>
              <a:ahLst/>
              <a:cxnLst/>
              <a:rect l="l" t="t" r="r" b="b"/>
              <a:pathLst>
                <a:path w="914400" h="85725">
                  <a:moveTo>
                    <a:pt x="85725" y="0"/>
                  </a:moveTo>
                  <a:lnTo>
                    <a:pt x="0" y="42799"/>
                  </a:lnTo>
                  <a:lnTo>
                    <a:pt x="85725" y="85725"/>
                  </a:lnTo>
                  <a:lnTo>
                    <a:pt x="85725" y="57150"/>
                  </a:lnTo>
                  <a:lnTo>
                    <a:pt x="71500" y="57150"/>
                  </a:lnTo>
                  <a:lnTo>
                    <a:pt x="71500" y="28575"/>
                  </a:lnTo>
                  <a:lnTo>
                    <a:pt x="85725" y="28575"/>
                  </a:lnTo>
                  <a:lnTo>
                    <a:pt x="85725" y="0"/>
                  </a:lnTo>
                  <a:close/>
                </a:path>
                <a:path w="914400" h="85725">
                  <a:moveTo>
                    <a:pt x="85725" y="28575"/>
                  </a:moveTo>
                  <a:lnTo>
                    <a:pt x="71500" y="28575"/>
                  </a:lnTo>
                  <a:lnTo>
                    <a:pt x="71500" y="57150"/>
                  </a:lnTo>
                  <a:lnTo>
                    <a:pt x="85725" y="57150"/>
                  </a:lnTo>
                  <a:lnTo>
                    <a:pt x="85725" y="28575"/>
                  </a:lnTo>
                  <a:close/>
                </a:path>
                <a:path w="914400" h="85725">
                  <a:moveTo>
                    <a:pt x="914146" y="28575"/>
                  </a:moveTo>
                  <a:lnTo>
                    <a:pt x="85725" y="28575"/>
                  </a:lnTo>
                  <a:lnTo>
                    <a:pt x="85725" y="57150"/>
                  </a:lnTo>
                  <a:lnTo>
                    <a:pt x="914146" y="57150"/>
                  </a:lnTo>
                  <a:lnTo>
                    <a:pt x="914146" y="28575"/>
                  </a:lnTo>
                  <a:close/>
                </a:path>
              </a:pathLst>
            </a:custGeom>
            <a:solidFill>
              <a:srgbClr val="000000"/>
            </a:solidFill>
          </p:spPr>
          <p:txBody>
            <a:bodyPr wrap="square" lIns="0" tIns="0" rIns="0" bIns="0" rtlCol="0"/>
            <a:lstStyle/>
            <a:p>
              <a:endParaRPr/>
            </a:p>
          </p:txBody>
        </p:sp>
        <p:pic>
          <p:nvPicPr>
            <p:cNvPr id="39" name="object 39"/>
            <p:cNvPicPr/>
            <p:nvPr/>
          </p:nvPicPr>
          <p:blipFill>
            <a:blip r:embed="rId8" cstate="print"/>
            <a:stretch>
              <a:fillRect/>
            </a:stretch>
          </p:blipFill>
          <p:spPr>
            <a:xfrm>
              <a:off x="1257300" y="3857751"/>
              <a:ext cx="2557526" cy="1481074"/>
            </a:xfrm>
            <a:prstGeom prst="rect">
              <a:avLst/>
            </a:prstGeom>
          </p:spPr>
        </p:pic>
        <p:sp>
          <p:nvSpPr>
            <p:cNvPr id="40" name="object 40"/>
            <p:cNvSpPr/>
            <p:nvPr/>
          </p:nvSpPr>
          <p:spPr>
            <a:xfrm>
              <a:off x="1405001" y="3933825"/>
              <a:ext cx="2355850" cy="1332865"/>
            </a:xfrm>
            <a:custGeom>
              <a:avLst/>
              <a:gdLst/>
              <a:ahLst/>
              <a:cxnLst/>
              <a:rect l="l" t="t" r="r" b="b"/>
              <a:pathLst>
                <a:path w="2355850" h="1332864">
                  <a:moveTo>
                    <a:pt x="1163447" y="42799"/>
                  </a:moveTo>
                  <a:lnTo>
                    <a:pt x="1163447" y="1326261"/>
                  </a:lnTo>
                  <a:lnTo>
                    <a:pt x="1169797" y="1332738"/>
                  </a:lnTo>
                  <a:lnTo>
                    <a:pt x="2355469" y="1332738"/>
                  </a:lnTo>
                  <a:lnTo>
                    <a:pt x="2355469" y="1318387"/>
                  </a:lnTo>
                  <a:lnTo>
                    <a:pt x="1192022" y="1318387"/>
                  </a:lnTo>
                  <a:lnTo>
                    <a:pt x="1177671" y="1304163"/>
                  </a:lnTo>
                  <a:lnTo>
                    <a:pt x="1192022" y="1304163"/>
                  </a:lnTo>
                  <a:lnTo>
                    <a:pt x="1192022" y="57150"/>
                  </a:lnTo>
                  <a:lnTo>
                    <a:pt x="1177671" y="57150"/>
                  </a:lnTo>
                  <a:lnTo>
                    <a:pt x="1163447" y="42799"/>
                  </a:lnTo>
                  <a:close/>
                </a:path>
                <a:path w="2355850" h="1332864">
                  <a:moveTo>
                    <a:pt x="1192022" y="1304163"/>
                  </a:moveTo>
                  <a:lnTo>
                    <a:pt x="1177671" y="1304163"/>
                  </a:lnTo>
                  <a:lnTo>
                    <a:pt x="1192022" y="1318387"/>
                  </a:lnTo>
                  <a:lnTo>
                    <a:pt x="1192022" y="1304163"/>
                  </a:lnTo>
                  <a:close/>
                </a:path>
                <a:path w="2355850" h="1332864">
                  <a:moveTo>
                    <a:pt x="2355469" y="1304163"/>
                  </a:moveTo>
                  <a:lnTo>
                    <a:pt x="1192022" y="1304163"/>
                  </a:lnTo>
                  <a:lnTo>
                    <a:pt x="1192022" y="1318387"/>
                  </a:lnTo>
                  <a:lnTo>
                    <a:pt x="2355469" y="1318387"/>
                  </a:lnTo>
                  <a:lnTo>
                    <a:pt x="2355469" y="1304163"/>
                  </a:lnTo>
                  <a:close/>
                </a:path>
                <a:path w="2355850" h="1332864">
                  <a:moveTo>
                    <a:pt x="85725" y="0"/>
                  </a:moveTo>
                  <a:lnTo>
                    <a:pt x="0" y="42799"/>
                  </a:lnTo>
                  <a:lnTo>
                    <a:pt x="85725" y="85725"/>
                  </a:lnTo>
                  <a:lnTo>
                    <a:pt x="85725" y="57150"/>
                  </a:lnTo>
                  <a:lnTo>
                    <a:pt x="71374" y="57150"/>
                  </a:lnTo>
                  <a:lnTo>
                    <a:pt x="71374" y="28575"/>
                  </a:lnTo>
                  <a:lnTo>
                    <a:pt x="85725" y="28575"/>
                  </a:lnTo>
                  <a:lnTo>
                    <a:pt x="85725" y="0"/>
                  </a:lnTo>
                  <a:close/>
                </a:path>
                <a:path w="2355850" h="1332864">
                  <a:moveTo>
                    <a:pt x="85725" y="28575"/>
                  </a:moveTo>
                  <a:lnTo>
                    <a:pt x="71374" y="28575"/>
                  </a:lnTo>
                  <a:lnTo>
                    <a:pt x="71374" y="57150"/>
                  </a:lnTo>
                  <a:lnTo>
                    <a:pt x="85725" y="57150"/>
                  </a:lnTo>
                  <a:lnTo>
                    <a:pt x="85725" y="28575"/>
                  </a:lnTo>
                  <a:close/>
                </a:path>
                <a:path w="2355850" h="1332864">
                  <a:moveTo>
                    <a:pt x="1185545" y="28575"/>
                  </a:moveTo>
                  <a:lnTo>
                    <a:pt x="85725" y="28575"/>
                  </a:lnTo>
                  <a:lnTo>
                    <a:pt x="85725" y="57150"/>
                  </a:lnTo>
                  <a:lnTo>
                    <a:pt x="1163447" y="57150"/>
                  </a:lnTo>
                  <a:lnTo>
                    <a:pt x="1163447" y="42799"/>
                  </a:lnTo>
                  <a:lnTo>
                    <a:pt x="1192022" y="42799"/>
                  </a:lnTo>
                  <a:lnTo>
                    <a:pt x="1192022" y="34925"/>
                  </a:lnTo>
                  <a:lnTo>
                    <a:pt x="1185545" y="28575"/>
                  </a:lnTo>
                  <a:close/>
                </a:path>
                <a:path w="2355850" h="1332864">
                  <a:moveTo>
                    <a:pt x="1192022" y="42799"/>
                  </a:moveTo>
                  <a:lnTo>
                    <a:pt x="1163447" y="42799"/>
                  </a:lnTo>
                  <a:lnTo>
                    <a:pt x="1177671" y="57150"/>
                  </a:lnTo>
                  <a:lnTo>
                    <a:pt x="1192022" y="57150"/>
                  </a:lnTo>
                  <a:lnTo>
                    <a:pt x="1192022" y="42799"/>
                  </a:lnTo>
                  <a:close/>
                </a:path>
              </a:pathLst>
            </a:custGeom>
            <a:solidFill>
              <a:srgbClr val="000000"/>
            </a:solidFill>
          </p:spPr>
          <p:txBody>
            <a:bodyPr wrap="square" lIns="0" tIns="0" rIns="0" bIns="0" rtlCol="0"/>
            <a:lstStyle/>
            <a:p>
              <a:endParaRPr/>
            </a:p>
          </p:txBody>
        </p:sp>
        <p:pic>
          <p:nvPicPr>
            <p:cNvPr id="41" name="object 41"/>
            <p:cNvPicPr/>
            <p:nvPr/>
          </p:nvPicPr>
          <p:blipFill>
            <a:blip r:embed="rId9" cstate="print"/>
            <a:stretch>
              <a:fillRect/>
            </a:stretch>
          </p:blipFill>
          <p:spPr>
            <a:xfrm>
              <a:off x="1257300" y="3400361"/>
              <a:ext cx="2557526" cy="280987"/>
            </a:xfrm>
            <a:prstGeom prst="rect">
              <a:avLst/>
            </a:prstGeom>
          </p:spPr>
        </p:pic>
        <p:sp>
          <p:nvSpPr>
            <p:cNvPr id="42" name="object 42"/>
            <p:cNvSpPr/>
            <p:nvPr/>
          </p:nvSpPr>
          <p:spPr>
            <a:xfrm>
              <a:off x="1405001" y="3477132"/>
              <a:ext cx="2355850" cy="85725"/>
            </a:xfrm>
            <a:custGeom>
              <a:avLst/>
              <a:gdLst/>
              <a:ahLst/>
              <a:cxnLst/>
              <a:rect l="l" t="t" r="r" b="b"/>
              <a:pathLst>
                <a:path w="2355850" h="85725">
                  <a:moveTo>
                    <a:pt x="85852" y="0"/>
                  </a:moveTo>
                  <a:lnTo>
                    <a:pt x="0" y="42290"/>
                  </a:lnTo>
                  <a:lnTo>
                    <a:pt x="85471" y="85725"/>
                  </a:lnTo>
                  <a:lnTo>
                    <a:pt x="85598" y="57103"/>
                  </a:lnTo>
                  <a:lnTo>
                    <a:pt x="71247" y="57022"/>
                  </a:lnTo>
                  <a:lnTo>
                    <a:pt x="71501" y="28447"/>
                  </a:lnTo>
                  <a:lnTo>
                    <a:pt x="85725" y="28447"/>
                  </a:lnTo>
                  <a:lnTo>
                    <a:pt x="85852" y="0"/>
                  </a:lnTo>
                  <a:close/>
                </a:path>
                <a:path w="2355850" h="85725">
                  <a:moveTo>
                    <a:pt x="85725" y="28527"/>
                  </a:moveTo>
                  <a:lnTo>
                    <a:pt x="85598" y="57103"/>
                  </a:lnTo>
                  <a:lnTo>
                    <a:pt x="2355469" y="69850"/>
                  </a:lnTo>
                  <a:lnTo>
                    <a:pt x="2355596" y="41275"/>
                  </a:lnTo>
                  <a:lnTo>
                    <a:pt x="85725" y="28527"/>
                  </a:lnTo>
                  <a:close/>
                </a:path>
                <a:path w="2355850" h="85725">
                  <a:moveTo>
                    <a:pt x="71501" y="28447"/>
                  </a:moveTo>
                  <a:lnTo>
                    <a:pt x="71247" y="57022"/>
                  </a:lnTo>
                  <a:lnTo>
                    <a:pt x="85598" y="57103"/>
                  </a:lnTo>
                  <a:lnTo>
                    <a:pt x="85725" y="28527"/>
                  </a:lnTo>
                  <a:lnTo>
                    <a:pt x="71501" y="28447"/>
                  </a:lnTo>
                  <a:close/>
                </a:path>
                <a:path w="2355850" h="85725">
                  <a:moveTo>
                    <a:pt x="85725" y="28447"/>
                  </a:moveTo>
                  <a:lnTo>
                    <a:pt x="71501" y="28447"/>
                  </a:lnTo>
                  <a:lnTo>
                    <a:pt x="85725" y="28527"/>
                  </a:lnTo>
                  <a:close/>
                </a:path>
              </a:pathLst>
            </a:custGeom>
            <a:solidFill>
              <a:srgbClr val="000000"/>
            </a:solidFill>
          </p:spPr>
          <p:txBody>
            <a:bodyPr wrap="square" lIns="0" tIns="0" rIns="0" bIns="0" rtlCol="0"/>
            <a:lstStyle/>
            <a:p>
              <a:endParaRPr/>
            </a:p>
          </p:txBody>
        </p:sp>
        <p:pic>
          <p:nvPicPr>
            <p:cNvPr id="43" name="object 43"/>
            <p:cNvPicPr/>
            <p:nvPr/>
          </p:nvPicPr>
          <p:blipFill>
            <a:blip r:embed="rId10" cstate="print"/>
            <a:stretch>
              <a:fillRect/>
            </a:stretch>
          </p:blipFill>
          <p:spPr>
            <a:xfrm>
              <a:off x="1285875" y="1762124"/>
              <a:ext cx="2528951" cy="1528699"/>
            </a:xfrm>
            <a:prstGeom prst="rect">
              <a:avLst/>
            </a:prstGeom>
          </p:spPr>
        </p:pic>
        <p:sp>
          <p:nvSpPr>
            <p:cNvPr id="44" name="object 44"/>
            <p:cNvSpPr/>
            <p:nvPr/>
          </p:nvSpPr>
          <p:spPr>
            <a:xfrm>
              <a:off x="1433576" y="1800224"/>
              <a:ext cx="2327275" cy="1376045"/>
            </a:xfrm>
            <a:custGeom>
              <a:avLst/>
              <a:gdLst/>
              <a:ahLst/>
              <a:cxnLst/>
              <a:rect l="l" t="t" r="r" b="b"/>
              <a:pathLst>
                <a:path w="2327275" h="1376045">
                  <a:moveTo>
                    <a:pt x="85725" y="1289939"/>
                  </a:moveTo>
                  <a:lnTo>
                    <a:pt x="0" y="1332738"/>
                  </a:lnTo>
                  <a:lnTo>
                    <a:pt x="85725" y="1375664"/>
                  </a:lnTo>
                  <a:lnTo>
                    <a:pt x="85725" y="1347089"/>
                  </a:lnTo>
                  <a:lnTo>
                    <a:pt x="71374" y="1347089"/>
                  </a:lnTo>
                  <a:lnTo>
                    <a:pt x="71374" y="1318514"/>
                  </a:lnTo>
                  <a:lnTo>
                    <a:pt x="85725" y="1318514"/>
                  </a:lnTo>
                  <a:lnTo>
                    <a:pt x="85725" y="1289939"/>
                  </a:lnTo>
                  <a:close/>
                </a:path>
                <a:path w="2327275" h="1376045">
                  <a:moveTo>
                    <a:pt x="85725" y="1318514"/>
                  </a:moveTo>
                  <a:lnTo>
                    <a:pt x="71374" y="1318514"/>
                  </a:lnTo>
                  <a:lnTo>
                    <a:pt x="71374" y="1347089"/>
                  </a:lnTo>
                  <a:lnTo>
                    <a:pt x="85725" y="1347089"/>
                  </a:lnTo>
                  <a:lnTo>
                    <a:pt x="85725" y="1318514"/>
                  </a:lnTo>
                  <a:close/>
                </a:path>
                <a:path w="2327275" h="1376045">
                  <a:moveTo>
                    <a:pt x="1149223" y="1318514"/>
                  </a:moveTo>
                  <a:lnTo>
                    <a:pt x="85725" y="1318514"/>
                  </a:lnTo>
                  <a:lnTo>
                    <a:pt x="85725" y="1347089"/>
                  </a:lnTo>
                  <a:lnTo>
                    <a:pt x="1171448" y="1347089"/>
                  </a:lnTo>
                  <a:lnTo>
                    <a:pt x="1177798" y="1340739"/>
                  </a:lnTo>
                  <a:lnTo>
                    <a:pt x="1177798" y="1332738"/>
                  </a:lnTo>
                  <a:lnTo>
                    <a:pt x="1149223" y="1332738"/>
                  </a:lnTo>
                  <a:lnTo>
                    <a:pt x="1149223" y="1318514"/>
                  </a:lnTo>
                  <a:close/>
                </a:path>
                <a:path w="2327275" h="1376045">
                  <a:moveTo>
                    <a:pt x="2327148" y="0"/>
                  </a:moveTo>
                  <a:lnTo>
                    <a:pt x="1155700" y="0"/>
                  </a:lnTo>
                  <a:lnTo>
                    <a:pt x="1149223" y="6350"/>
                  </a:lnTo>
                  <a:lnTo>
                    <a:pt x="1149223" y="1332738"/>
                  </a:lnTo>
                  <a:lnTo>
                    <a:pt x="1163574" y="1318514"/>
                  </a:lnTo>
                  <a:lnTo>
                    <a:pt x="1177798" y="1318514"/>
                  </a:lnTo>
                  <a:lnTo>
                    <a:pt x="1177798" y="28575"/>
                  </a:lnTo>
                  <a:lnTo>
                    <a:pt x="1163574" y="28575"/>
                  </a:lnTo>
                  <a:lnTo>
                    <a:pt x="1177798" y="14224"/>
                  </a:lnTo>
                  <a:lnTo>
                    <a:pt x="2327148" y="14224"/>
                  </a:lnTo>
                  <a:lnTo>
                    <a:pt x="2327148" y="0"/>
                  </a:lnTo>
                  <a:close/>
                </a:path>
                <a:path w="2327275" h="1376045">
                  <a:moveTo>
                    <a:pt x="1177798" y="1318514"/>
                  </a:moveTo>
                  <a:lnTo>
                    <a:pt x="1163574" y="1318514"/>
                  </a:lnTo>
                  <a:lnTo>
                    <a:pt x="1149223" y="1332738"/>
                  </a:lnTo>
                  <a:lnTo>
                    <a:pt x="1177798" y="1332738"/>
                  </a:lnTo>
                  <a:lnTo>
                    <a:pt x="1177798" y="1318514"/>
                  </a:lnTo>
                  <a:close/>
                </a:path>
                <a:path w="2327275" h="1376045">
                  <a:moveTo>
                    <a:pt x="1177798" y="14224"/>
                  </a:moveTo>
                  <a:lnTo>
                    <a:pt x="1163574" y="28575"/>
                  </a:lnTo>
                  <a:lnTo>
                    <a:pt x="1177798" y="28575"/>
                  </a:lnTo>
                  <a:lnTo>
                    <a:pt x="1177798" y="14224"/>
                  </a:lnTo>
                  <a:close/>
                </a:path>
                <a:path w="2327275" h="1376045">
                  <a:moveTo>
                    <a:pt x="2327148" y="14224"/>
                  </a:moveTo>
                  <a:lnTo>
                    <a:pt x="1177798" y="14224"/>
                  </a:lnTo>
                  <a:lnTo>
                    <a:pt x="1177798" y="28575"/>
                  </a:lnTo>
                  <a:lnTo>
                    <a:pt x="2327148" y="28575"/>
                  </a:lnTo>
                  <a:lnTo>
                    <a:pt x="2327148" y="14224"/>
                  </a:lnTo>
                  <a:close/>
                </a:path>
              </a:pathLst>
            </a:custGeom>
            <a:solidFill>
              <a:srgbClr val="000000"/>
            </a:solidFill>
          </p:spPr>
          <p:txBody>
            <a:bodyPr wrap="square" lIns="0" tIns="0" rIns="0" bIns="0" rtlCol="0"/>
            <a:lstStyle/>
            <a:p>
              <a:endParaRPr/>
            </a:p>
          </p:txBody>
        </p:sp>
      </p:grpSp>
      <p:sp>
        <p:nvSpPr>
          <p:cNvPr id="45" name="object 45"/>
          <p:cNvSpPr txBox="1"/>
          <p:nvPr/>
        </p:nvSpPr>
        <p:spPr>
          <a:xfrm>
            <a:off x="7401306" y="1998281"/>
            <a:ext cx="955040" cy="300355"/>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404040"/>
                </a:solidFill>
                <a:latin typeface="Segoe UI Semibold"/>
                <a:cs typeface="Segoe UI Semibold"/>
              </a:rPr>
              <a:t>Process</a:t>
            </a:r>
            <a:r>
              <a:rPr sz="1800" spc="-80" dirty="0">
                <a:solidFill>
                  <a:srgbClr val="404040"/>
                </a:solidFill>
                <a:latin typeface="Segoe UI Semibold"/>
                <a:cs typeface="Segoe UI Semibold"/>
              </a:rPr>
              <a:t> </a:t>
            </a:r>
            <a:r>
              <a:rPr sz="1800" dirty="0">
                <a:solidFill>
                  <a:srgbClr val="404040"/>
                </a:solidFill>
                <a:latin typeface="Segoe UI Semibold"/>
                <a:cs typeface="Segoe UI Semibold"/>
              </a:rPr>
              <a:t>1</a:t>
            </a:r>
            <a:endParaRPr sz="1800">
              <a:latin typeface="Segoe UI Semibold"/>
              <a:cs typeface="Segoe UI Semibold"/>
            </a:endParaRPr>
          </a:p>
        </p:txBody>
      </p:sp>
      <p:sp>
        <p:nvSpPr>
          <p:cNvPr id="46" name="object 46"/>
          <p:cNvSpPr txBox="1"/>
          <p:nvPr/>
        </p:nvSpPr>
        <p:spPr>
          <a:xfrm>
            <a:off x="7415910" y="3716972"/>
            <a:ext cx="992505" cy="300355"/>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404040"/>
                </a:solidFill>
                <a:latin typeface="Segoe UI Semibold"/>
                <a:cs typeface="Segoe UI Semibold"/>
              </a:rPr>
              <a:t>Process</a:t>
            </a:r>
            <a:r>
              <a:rPr sz="1800" spc="-65" dirty="0">
                <a:solidFill>
                  <a:srgbClr val="404040"/>
                </a:solidFill>
                <a:latin typeface="Segoe UI Semibold"/>
                <a:cs typeface="Segoe UI Semibold"/>
              </a:rPr>
              <a:t> </a:t>
            </a:r>
            <a:r>
              <a:rPr sz="1800" dirty="0">
                <a:solidFill>
                  <a:srgbClr val="404040"/>
                </a:solidFill>
                <a:latin typeface="Segoe UI Semibold"/>
                <a:cs typeface="Segoe UI Semibold"/>
              </a:rPr>
              <a:t>2</a:t>
            </a:r>
            <a:endParaRPr sz="1800">
              <a:latin typeface="Segoe UI Semibold"/>
              <a:cs typeface="Segoe UI Semibold"/>
            </a:endParaRPr>
          </a:p>
        </p:txBody>
      </p:sp>
      <p:sp>
        <p:nvSpPr>
          <p:cNvPr id="47" name="object 47"/>
          <p:cNvSpPr txBox="1"/>
          <p:nvPr/>
        </p:nvSpPr>
        <p:spPr>
          <a:xfrm>
            <a:off x="7415910" y="5397817"/>
            <a:ext cx="992505" cy="300355"/>
          </a:xfrm>
          <a:prstGeom prst="rect">
            <a:avLst/>
          </a:prstGeom>
        </p:spPr>
        <p:txBody>
          <a:bodyPr vert="horz" wrap="square" lIns="0" tIns="12700" rIns="0" bIns="0" rtlCol="0">
            <a:spAutoFit/>
          </a:bodyPr>
          <a:lstStyle/>
          <a:p>
            <a:pPr marL="12700">
              <a:lnSpc>
                <a:spcPct val="100000"/>
              </a:lnSpc>
              <a:spcBef>
                <a:spcPts val="100"/>
              </a:spcBef>
            </a:pPr>
            <a:r>
              <a:rPr sz="1800" spc="-10" dirty="0">
                <a:solidFill>
                  <a:srgbClr val="404040"/>
                </a:solidFill>
                <a:latin typeface="Segoe UI Semibold"/>
                <a:cs typeface="Segoe UI Semibold"/>
              </a:rPr>
              <a:t>Process</a:t>
            </a:r>
            <a:r>
              <a:rPr sz="1800" spc="-65" dirty="0">
                <a:solidFill>
                  <a:srgbClr val="404040"/>
                </a:solidFill>
                <a:latin typeface="Segoe UI Semibold"/>
                <a:cs typeface="Segoe UI Semibold"/>
              </a:rPr>
              <a:t> </a:t>
            </a:r>
            <a:r>
              <a:rPr sz="1800" dirty="0">
                <a:solidFill>
                  <a:srgbClr val="404040"/>
                </a:solidFill>
                <a:latin typeface="Segoe UI Semibold"/>
                <a:cs typeface="Segoe UI Semibold"/>
              </a:rPr>
              <a:t>3</a:t>
            </a:r>
            <a:endParaRPr sz="1800">
              <a:latin typeface="Segoe UI Semibold"/>
              <a:cs typeface="Segoe UI Semibold"/>
            </a:endParaRPr>
          </a:p>
        </p:txBody>
      </p:sp>
    </p:spTree>
    <p:extLst>
      <p:ext uri="{BB962C8B-B14F-4D97-AF65-F5344CB8AC3E}">
        <p14:creationId xmlns:p14="http://schemas.microsoft.com/office/powerpoint/2010/main" val="2002331439"/>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499360" cy="449580"/>
          </a:xfrm>
          <a:prstGeom prst="rect">
            <a:avLst/>
          </a:prstGeom>
        </p:spPr>
        <p:txBody>
          <a:bodyPr vert="horz" wrap="square" lIns="0" tIns="16510" rIns="0" bIns="0" rtlCol="0">
            <a:spAutoFit/>
          </a:bodyPr>
          <a:lstStyle/>
          <a:p>
            <a:pPr marL="12700">
              <a:lnSpc>
                <a:spcPct val="100000"/>
              </a:lnSpc>
              <a:spcBef>
                <a:spcPts val="130"/>
              </a:spcBef>
            </a:pPr>
            <a:r>
              <a:rPr spc="15" dirty="0"/>
              <a:t>32-bit</a:t>
            </a:r>
            <a:r>
              <a:rPr spc="5" dirty="0"/>
              <a:t> </a:t>
            </a:r>
            <a:r>
              <a:rPr spc="20" dirty="0"/>
              <a:t>vs.</a:t>
            </a:r>
            <a:r>
              <a:rPr spc="-30" dirty="0"/>
              <a:t> </a:t>
            </a:r>
            <a:r>
              <a:rPr spc="10" dirty="0"/>
              <a:t>64-bit</a:t>
            </a:r>
          </a:p>
        </p:txBody>
      </p:sp>
      <p:pic>
        <p:nvPicPr>
          <p:cNvPr id="3" name="object 3"/>
          <p:cNvPicPr/>
          <p:nvPr/>
        </p:nvPicPr>
        <p:blipFill>
          <a:blip r:embed="rId3" cstate="print"/>
          <a:stretch>
            <a:fillRect/>
          </a:stretch>
        </p:blipFill>
        <p:spPr>
          <a:xfrm>
            <a:off x="438689" y="885825"/>
            <a:ext cx="8389057" cy="5181600"/>
          </a:xfrm>
          <a:prstGeom prst="rect">
            <a:avLst/>
          </a:prstGeom>
        </p:spPr>
      </p:pic>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35" dirty="0"/>
              <a:t>N</a:t>
            </a:r>
            <a:r>
              <a:rPr spc="-20" dirty="0"/>
              <a:t>U</a:t>
            </a:r>
            <a:r>
              <a:rPr spc="5" dirty="0"/>
              <a:t>M</a:t>
            </a:r>
            <a:r>
              <a:rPr spc="15" dirty="0"/>
              <a:t>A</a:t>
            </a:r>
          </a:p>
        </p:txBody>
      </p:sp>
      <p:sp>
        <p:nvSpPr>
          <p:cNvPr id="113" name="Text Placeholder 112">
            <a:extLst>
              <a:ext uri="{FF2B5EF4-FFF2-40B4-BE49-F238E27FC236}">
                <a16:creationId xmlns:a16="http://schemas.microsoft.com/office/drawing/2014/main" id="{0D5EDA4F-96A3-F6FE-FDC4-07C6F675E116}"/>
              </a:ext>
            </a:extLst>
          </p:cNvPr>
          <p:cNvSpPr>
            <a:spLocks noGrp="1"/>
          </p:cNvSpPr>
          <p:nvPr>
            <p:ph type="body" idx="1"/>
          </p:nvPr>
        </p:nvSpPr>
        <p:spPr/>
        <p:txBody>
          <a:bodyPr/>
          <a:lstStyle/>
          <a:p>
            <a:pPr algn="l">
              <a:lnSpc>
                <a:spcPct val="150000"/>
              </a:lnSpc>
            </a:pPr>
            <a:r>
              <a:rPr lang="fr-FR" sz="1600" b="0" i="0" u="none" strike="noStrike" baseline="0" dirty="0" err="1">
                <a:latin typeface="Segoe"/>
              </a:rPr>
              <a:t>Traditional</a:t>
            </a:r>
            <a:r>
              <a:rPr lang="fr-FR" sz="1600" b="0" i="0" u="none" strike="noStrike" baseline="0" dirty="0">
                <a:latin typeface="Segoe"/>
              </a:rPr>
              <a:t> </a:t>
            </a:r>
            <a:r>
              <a:rPr lang="fr-FR" sz="1600" b="0" i="0" u="none" strike="noStrike" baseline="0" dirty="0" err="1">
                <a:latin typeface="Segoe"/>
              </a:rPr>
              <a:t>symmetric</a:t>
            </a:r>
            <a:r>
              <a:rPr lang="fr-FR" sz="1600" b="0" i="0" u="none" strike="noStrike" baseline="0" dirty="0">
                <a:latin typeface="Segoe"/>
              </a:rPr>
              <a:t> </a:t>
            </a:r>
            <a:r>
              <a:rPr lang="fr-FR" sz="1600" b="0" i="0" u="none" strike="noStrike" baseline="0" dirty="0" err="1">
                <a:latin typeface="Segoe"/>
              </a:rPr>
              <a:t>multiprocessing</a:t>
            </a:r>
            <a:r>
              <a:rPr lang="fr-FR" sz="1600" b="0" i="0" u="none" strike="noStrike" baseline="0" dirty="0">
                <a:latin typeface="Segoe"/>
              </a:rPr>
              <a:t> (SMP) </a:t>
            </a:r>
            <a:r>
              <a:rPr lang="en-GB" sz="1600" b="0" i="0" u="none" strike="noStrike" baseline="0" dirty="0">
                <a:latin typeface="Segoe"/>
              </a:rPr>
              <a:t>systems have a single main memory that can only be accessed by a single processor at any one time.</a:t>
            </a:r>
          </a:p>
          <a:p>
            <a:pPr algn="l">
              <a:lnSpc>
                <a:spcPct val="150000"/>
              </a:lnSpc>
            </a:pPr>
            <a:r>
              <a:rPr lang="en-GB" sz="1600" b="0" i="0" u="none" strike="noStrike" baseline="0" dirty="0">
                <a:latin typeface="Segoe"/>
              </a:rPr>
              <a:t>In multiple processor systems, this design creates a bottleneck because each processor must wait until memory is free. The performance bottleneck</a:t>
            </a:r>
          </a:p>
          <a:p>
            <a:pPr algn="l">
              <a:lnSpc>
                <a:spcPct val="150000"/>
              </a:lnSpc>
            </a:pPr>
            <a:r>
              <a:rPr lang="en-GB" sz="1600" b="0" i="0" u="none" strike="noStrike" baseline="0" dirty="0">
                <a:latin typeface="Segoe"/>
              </a:rPr>
              <a:t>increases with the number of processor cores and becomes significant with eight or more cores.</a:t>
            </a:r>
          </a:p>
          <a:p>
            <a:pPr algn="l">
              <a:lnSpc>
                <a:spcPct val="150000"/>
              </a:lnSpc>
            </a:pPr>
            <a:r>
              <a:rPr lang="en-GB" sz="1600" b="0" i="0" u="none" strike="noStrike" baseline="0" dirty="0">
                <a:latin typeface="Segoe"/>
              </a:rPr>
              <a:t>Memory NUMA is a hardware solution that makes separate memory available to each processor, to address the memory bottleneck issue.</a:t>
            </a:r>
            <a:endParaRPr lang="fr-FR" sz="1600" dirty="0"/>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35" dirty="0"/>
              <a:t>N</a:t>
            </a:r>
            <a:r>
              <a:rPr spc="-20" dirty="0"/>
              <a:t>U</a:t>
            </a:r>
            <a:r>
              <a:rPr spc="5" dirty="0"/>
              <a:t>M</a:t>
            </a:r>
            <a:r>
              <a:rPr spc="15" dirty="0"/>
              <a:t>A</a:t>
            </a:r>
          </a:p>
        </p:txBody>
      </p:sp>
      <p:sp>
        <p:nvSpPr>
          <p:cNvPr id="113" name="Text Placeholder 112">
            <a:extLst>
              <a:ext uri="{FF2B5EF4-FFF2-40B4-BE49-F238E27FC236}">
                <a16:creationId xmlns:a16="http://schemas.microsoft.com/office/drawing/2014/main" id="{0D5EDA4F-96A3-F6FE-FDC4-07C6F675E116}"/>
              </a:ext>
            </a:extLst>
          </p:cNvPr>
          <p:cNvSpPr>
            <a:spLocks noGrp="1"/>
          </p:cNvSpPr>
          <p:nvPr>
            <p:ph type="body" idx="1"/>
          </p:nvPr>
        </p:nvSpPr>
        <p:spPr>
          <a:xfrm>
            <a:off x="681723" y="2076450"/>
            <a:ext cx="7920355" cy="3786999"/>
          </a:xfrm>
        </p:spPr>
        <p:txBody>
          <a:bodyPr/>
          <a:lstStyle/>
          <a:p>
            <a:pPr algn="l">
              <a:lnSpc>
                <a:spcPct val="150000"/>
              </a:lnSpc>
            </a:pPr>
            <a:r>
              <a:rPr lang="en-GB" sz="1600" b="0" i="0" u="none" strike="noStrike" baseline="0" dirty="0">
                <a:latin typeface="Segoe"/>
              </a:rPr>
              <a:t>NUMA systems have multiple cores that are divided into multiple nodes. Each node has memory on the local node which is local to the CPUs on that node. The CPUs on one NUMA node can access the memory from other NUMA nodes, but access will be slower. This is referred to as foreign access or remote access. All the nodes are connected through highspeed interconnect that allows the access of foreign memory. Even though foreign memory access is slower than local memory access, it is significantly faster than accessing the data from the disk subsystem.</a:t>
            </a:r>
          </a:p>
          <a:p>
            <a:pPr algn="l">
              <a:lnSpc>
                <a:spcPct val="150000"/>
              </a:lnSpc>
            </a:pPr>
            <a:r>
              <a:rPr lang="en-GB" sz="1600" b="0" i="0" u="none" strike="noStrike" baseline="0" dirty="0">
                <a:latin typeface="Segoe"/>
              </a:rPr>
              <a:t>With NUMA, CPUs can be made scalable. Traditional systems hit performance limitations and bottlenecks when the CPUs count increases beyond eight CPUs. With NUMA, a system can scale to 100s of CPUs.</a:t>
            </a:r>
            <a:endParaRPr lang="fr-FR" sz="1200" dirty="0"/>
          </a:p>
        </p:txBody>
      </p:sp>
    </p:spTree>
    <p:extLst>
      <p:ext uri="{BB962C8B-B14F-4D97-AF65-F5344CB8AC3E}">
        <p14:creationId xmlns:p14="http://schemas.microsoft.com/office/powerpoint/2010/main" val="1016803031"/>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071880" cy="449580"/>
          </a:xfrm>
          <a:prstGeom prst="rect">
            <a:avLst/>
          </a:prstGeom>
        </p:spPr>
        <p:txBody>
          <a:bodyPr vert="horz" wrap="square" lIns="0" tIns="16510" rIns="0" bIns="0" rtlCol="0">
            <a:spAutoFit/>
          </a:bodyPr>
          <a:lstStyle/>
          <a:p>
            <a:pPr marL="12700">
              <a:lnSpc>
                <a:spcPct val="100000"/>
              </a:lnSpc>
              <a:spcBef>
                <a:spcPts val="130"/>
              </a:spcBef>
            </a:pPr>
            <a:r>
              <a:rPr spc="35" dirty="0"/>
              <a:t>N</a:t>
            </a:r>
            <a:r>
              <a:rPr spc="-20" dirty="0"/>
              <a:t>U</a:t>
            </a:r>
            <a:r>
              <a:rPr spc="5" dirty="0"/>
              <a:t>M</a:t>
            </a:r>
            <a:r>
              <a:rPr spc="15" dirty="0"/>
              <a:t>A</a:t>
            </a:r>
          </a:p>
        </p:txBody>
      </p:sp>
      <p:grpSp>
        <p:nvGrpSpPr>
          <p:cNvPr id="3" name="object 3"/>
          <p:cNvGrpSpPr/>
          <p:nvPr/>
        </p:nvGrpSpPr>
        <p:grpSpPr>
          <a:xfrm>
            <a:off x="285750" y="1590675"/>
            <a:ext cx="8610600" cy="4457700"/>
            <a:chOff x="285750" y="1590675"/>
            <a:chExt cx="8610600" cy="4457700"/>
          </a:xfrm>
        </p:grpSpPr>
        <p:sp>
          <p:nvSpPr>
            <p:cNvPr id="4" name="object 4"/>
            <p:cNvSpPr/>
            <p:nvPr/>
          </p:nvSpPr>
          <p:spPr>
            <a:xfrm>
              <a:off x="304800" y="1609725"/>
              <a:ext cx="8572500" cy="4419600"/>
            </a:xfrm>
            <a:custGeom>
              <a:avLst/>
              <a:gdLst/>
              <a:ahLst/>
              <a:cxnLst/>
              <a:rect l="l" t="t" r="r" b="b"/>
              <a:pathLst>
                <a:path w="8572500" h="4419600">
                  <a:moveTo>
                    <a:pt x="4686300" y="4419600"/>
                  </a:moveTo>
                  <a:lnTo>
                    <a:pt x="8572500" y="4419600"/>
                  </a:lnTo>
                  <a:lnTo>
                    <a:pt x="8572500" y="0"/>
                  </a:lnTo>
                  <a:lnTo>
                    <a:pt x="4686300" y="0"/>
                  </a:lnTo>
                  <a:lnTo>
                    <a:pt x="4686300" y="4419600"/>
                  </a:lnTo>
                  <a:close/>
                </a:path>
                <a:path w="8572500" h="4419600">
                  <a:moveTo>
                    <a:pt x="0" y="4419600"/>
                  </a:moveTo>
                  <a:lnTo>
                    <a:pt x="3895725" y="4419600"/>
                  </a:lnTo>
                  <a:lnTo>
                    <a:pt x="3895725" y="0"/>
                  </a:lnTo>
                  <a:lnTo>
                    <a:pt x="0" y="0"/>
                  </a:lnTo>
                  <a:lnTo>
                    <a:pt x="0" y="4419600"/>
                  </a:lnTo>
                  <a:close/>
                </a:path>
              </a:pathLst>
            </a:custGeom>
            <a:ln w="38100">
              <a:solidFill>
                <a:srgbClr val="0D0D0D"/>
              </a:solidFill>
            </a:ln>
          </p:spPr>
          <p:txBody>
            <a:bodyPr wrap="square" lIns="0" tIns="0" rIns="0" bIns="0" rtlCol="0"/>
            <a:lstStyle/>
            <a:p>
              <a:endParaRPr/>
            </a:p>
          </p:txBody>
        </p:sp>
        <p:pic>
          <p:nvPicPr>
            <p:cNvPr id="5" name="object 5"/>
            <p:cNvPicPr/>
            <p:nvPr/>
          </p:nvPicPr>
          <p:blipFill>
            <a:blip r:embed="rId3" cstate="print"/>
            <a:stretch>
              <a:fillRect/>
            </a:stretch>
          </p:blipFill>
          <p:spPr>
            <a:xfrm>
              <a:off x="419064" y="3333503"/>
              <a:ext cx="3719647" cy="690867"/>
            </a:xfrm>
            <a:prstGeom prst="rect">
              <a:avLst/>
            </a:prstGeom>
          </p:spPr>
        </p:pic>
        <p:pic>
          <p:nvPicPr>
            <p:cNvPr id="6" name="object 6"/>
            <p:cNvPicPr/>
            <p:nvPr/>
          </p:nvPicPr>
          <p:blipFill>
            <a:blip r:embed="rId4" cstate="print"/>
            <a:stretch>
              <a:fillRect/>
            </a:stretch>
          </p:blipFill>
          <p:spPr>
            <a:xfrm>
              <a:off x="452437" y="3348101"/>
              <a:ext cx="3657663" cy="619125"/>
            </a:xfrm>
            <a:prstGeom prst="rect">
              <a:avLst/>
            </a:prstGeom>
          </p:spPr>
        </p:pic>
        <p:sp>
          <p:nvSpPr>
            <p:cNvPr id="7" name="object 7"/>
            <p:cNvSpPr/>
            <p:nvPr/>
          </p:nvSpPr>
          <p:spPr>
            <a:xfrm>
              <a:off x="452437" y="3348101"/>
              <a:ext cx="3658235" cy="619125"/>
            </a:xfrm>
            <a:custGeom>
              <a:avLst/>
              <a:gdLst/>
              <a:ahLst/>
              <a:cxnLst/>
              <a:rect l="l" t="t" r="r" b="b"/>
              <a:pathLst>
                <a:path w="3658235" h="619125">
                  <a:moveTo>
                    <a:pt x="0" y="103124"/>
                  </a:moveTo>
                  <a:lnTo>
                    <a:pt x="8109" y="62954"/>
                  </a:lnTo>
                  <a:lnTo>
                    <a:pt x="30224" y="30178"/>
                  </a:lnTo>
                  <a:lnTo>
                    <a:pt x="63023" y="8094"/>
                  </a:lnTo>
                  <a:lnTo>
                    <a:pt x="103187" y="0"/>
                  </a:lnTo>
                  <a:lnTo>
                    <a:pt x="3554412" y="0"/>
                  </a:lnTo>
                  <a:lnTo>
                    <a:pt x="3594602" y="8094"/>
                  </a:lnTo>
                  <a:lnTo>
                    <a:pt x="3627421" y="30178"/>
                  </a:lnTo>
                  <a:lnTo>
                    <a:pt x="3649549" y="62954"/>
                  </a:lnTo>
                  <a:lnTo>
                    <a:pt x="3657663" y="103124"/>
                  </a:lnTo>
                  <a:lnTo>
                    <a:pt x="3657663" y="515874"/>
                  </a:lnTo>
                  <a:lnTo>
                    <a:pt x="3649549" y="556063"/>
                  </a:lnTo>
                  <a:lnTo>
                    <a:pt x="3627421" y="588883"/>
                  </a:lnTo>
                  <a:lnTo>
                    <a:pt x="3594602" y="611010"/>
                  </a:lnTo>
                  <a:lnTo>
                    <a:pt x="3554412" y="619125"/>
                  </a:lnTo>
                  <a:lnTo>
                    <a:pt x="103187" y="619125"/>
                  </a:lnTo>
                  <a:lnTo>
                    <a:pt x="63023" y="611010"/>
                  </a:lnTo>
                  <a:lnTo>
                    <a:pt x="30224" y="588883"/>
                  </a:lnTo>
                  <a:lnTo>
                    <a:pt x="8109"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8" name="object 8"/>
          <p:cNvSpPr txBox="1"/>
          <p:nvPr/>
        </p:nvSpPr>
        <p:spPr>
          <a:xfrm>
            <a:off x="381952" y="1265872"/>
            <a:ext cx="1416050" cy="266065"/>
          </a:xfrm>
          <a:prstGeom prst="rect">
            <a:avLst/>
          </a:prstGeom>
        </p:spPr>
        <p:txBody>
          <a:bodyPr vert="horz" wrap="square" lIns="0" tIns="15875" rIns="0" bIns="0" rtlCol="0">
            <a:spAutoFit/>
          </a:bodyPr>
          <a:lstStyle/>
          <a:p>
            <a:pPr marL="12700">
              <a:lnSpc>
                <a:spcPct val="100000"/>
              </a:lnSpc>
              <a:spcBef>
                <a:spcPts val="125"/>
              </a:spcBef>
            </a:pPr>
            <a:r>
              <a:rPr sz="1550" b="1" spc="20" dirty="0">
                <a:latin typeface="Leelawadee UI"/>
                <a:cs typeface="Leelawadee UI"/>
              </a:rPr>
              <a:t>NUMA</a:t>
            </a:r>
            <a:r>
              <a:rPr sz="1550" b="1" spc="65" dirty="0">
                <a:latin typeface="Leelawadee UI"/>
                <a:cs typeface="Leelawadee UI"/>
              </a:rPr>
              <a:t> </a:t>
            </a:r>
            <a:r>
              <a:rPr sz="1550" b="1" spc="20" dirty="0">
                <a:latin typeface="Leelawadee UI"/>
                <a:cs typeface="Leelawadee UI"/>
              </a:rPr>
              <a:t>Node</a:t>
            </a:r>
            <a:r>
              <a:rPr sz="1550" b="1" spc="-40" dirty="0">
                <a:latin typeface="Leelawadee UI"/>
                <a:cs typeface="Leelawadee UI"/>
              </a:rPr>
              <a:t> </a:t>
            </a:r>
            <a:r>
              <a:rPr sz="1550" b="1" spc="15" dirty="0">
                <a:latin typeface="Leelawadee UI"/>
                <a:cs typeface="Leelawadee UI"/>
              </a:rPr>
              <a:t>0</a:t>
            </a:r>
            <a:endParaRPr sz="1550">
              <a:latin typeface="Leelawadee UI"/>
              <a:cs typeface="Leelawadee UI"/>
            </a:endParaRPr>
          </a:p>
        </p:txBody>
      </p:sp>
      <p:sp>
        <p:nvSpPr>
          <p:cNvPr id="9" name="object 9"/>
          <p:cNvSpPr txBox="1"/>
          <p:nvPr/>
        </p:nvSpPr>
        <p:spPr>
          <a:xfrm>
            <a:off x="1951101" y="3515931"/>
            <a:ext cx="646430" cy="266065"/>
          </a:xfrm>
          <a:prstGeom prst="rect">
            <a:avLst/>
          </a:prstGeom>
        </p:spPr>
        <p:txBody>
          <a:bodyPr vert="horz" wrap="square" lIns="0" tIns="15875" rIns="0" bIns="0" rtlCol="0">
            <a:spAutoFit/>
          </a:bodyPr>
          <a:lstStyle/>
          <a:p>
            <a:pPr marL="12700">
              <a:lnSpc>
                <a:spcPct val="100000"/>
              </a:lnSpc>
              <a:spcBef>
                <a:spcPts val="125"/>
              </a:spcBef>
            </a:pPr>
            <a:r>
              <a:rPr sz="1550" b="1" spc="-50" dirty="0">
                <a:solidFill>
                  <a:srgbClr val="FFFFFF"/>
                </a:solidFill>
                <a:latin typeface="Leelawadee UI"/>
                <a:cs typeface="Leelawadee UI"/>
              </a:rPr>
              <a:t>S</a:t>
            </a:r>
            <a:r>
              <a:rPr sz="1550" b="1" spc="20" dirty="0">
                <a:solidFill>
                  <a:srgbClr val="FFFFFF"/>
                </a:solidFill>
                <a:latin typeface="Leelawadee UI"/>
                <a:cs typeface="Leelawadee UI"/>
              </a:rPr>
              <a:t>o</a:t>
            </a:r>
            <a:r>
              <a:rPr sz="1550" b="1" dirty="0">
                <a:solidFill>
                  <a:srgbClr val="FFFFFF"/>
                </a:solidFill>
                <a:latin typeface="Leelawadee UI"/>
                <a:cs typeface="Leelawadee UI"/>
              </a:rPr>
              <a:t>c</a:t>
            </a:r>
            <a:r>
              <a:rPr sz="1550" b="1" spc="30" dirty="0">
                <a:solidFill>
                  <a:srgbClr val="FFFFFF"/>
                </a:solidFill>
                <a:latin typeface="Leelawadee UI"/>
                <a:cs typeface="Leelawadee UI"/>
              </a:rPr>
              <a:t>k</a:t>
            </a:r>
            <a:r>
              <a:rPr sz="1550" b="1" spc="-20" dirty="0">
                <a:solidFill>
                  <a:srgbClr val="FFFFFF"/>
                </a:solidFill>
                <a:latin typeface="Leelawadee UI"/>
                <a:cs typeface="Leelawadee UI"/>
              </a:rPr>
              <a:t>e</a:t>
            </a:r>
            <a:r>
              <a:rPr sz="1550" b="1" spc="10" dirty="0">
                <a:solidFill>
                  <a:srgbClr val="FFFFFF"/>
                </a:solidFill>
                <a:latin typeface="Leelawadee UI"/>
                <a:cs typeface="Leelawadee UI"/>
              </a:rPr>
              <a:t>t</a:t>
            </a:r>
            <a:endParaRPr sz="1550">
              <a:latin typeface="Leelawadee UI"/>
              <a:cs typeface="Leelawadee UI"/>
            </a:endParaRPr>
          </a:p>
        </p:txBody>
      </p:sp>
      <p:grpSp>
        <p:nvGrpSpPr>
          <p:cNvPr id="10" name="object 10"/>
          <p:cNvGrpSpPr/>
          <p:nvPr/>
        </p:nvGrpSpPr>
        <p:grpSpPr>
          <a:xfrm>
            <a:off x="419024" y="2552453"/>
            <a:ext cx="1710055" cy="690880"/>
            <a:chOff x="419024" y="2552453"/>
            <a:chExt cx="1710055" cy="690880"/>
          </a:xfrm>
        </p:grpSpPr>
        <p:pic>
          <p:nvPicPr>
            <p:cNvPr id="11" name="object 11"/>
            <p:cNvPicPr/>
            <p:nvPr/>
          </p:nvPicPr>
          <p:blipFill>
            <a:blip r:embed="rId5" cstate="print"/>
            <a:stretch>
              <a:fillRect/>
            </a:stretch>
          </p:blipFill>
          <p:spPr>
            <a:xfrm>
              <a:off x="419024" y="2552453"/>
              <a:ext cx="1709952" cy="690867"/>
            </a:xfrm>
            <a:prstGeom prst="rect">
              <a:avLst/>
            </a:prstGeom>
          </p:spPr>
        </p:pic>
        <p:pic>
          <p:nvPicPr>
            <p:cNvPr id="12" name="object 12"/>
            <p:cNvPicPr/>
            <p:nvPr/>
          </p:nvPicPr>
          <p:blipFill>
            <a:blip r:embed="rId6" cstate="print"/>
            <a:stretch>
              <a:fillRect/>
            </a:stretch>
          </p:blipFill>
          <p:spPr>
            <a:xfrm>
              <a:off x="452437" y="2567050"/>
              <a:ext cx="1647888" cy="619125"/>
            </a:xfrm>
            <a:prstGeom prst="rect">
              <a:avLst/>
            </a:prstGeom>
          </p:spPr>
        </p:pic>
        <p:sp>
          <p:nvSpPr>
            <p:cNvPr id="13" name="object 13"/>
            <p:cNvSpPr/>
            <p:nvPr/>
          </p:nvSpPr>
          <p:spPr>
            <a:xfrm>
              <a:off x="452437" y="2567050"/>
              <a:ext cx="1648460" cy="619125"/>
            </a:xfrm>
            <a:custGeom>
              <a:avLst/>
              <a:gdLst/>
              <a:ahLst/>
              <a:cxnLst/>
              <a:rect l="l" t="t" r="r" b="b"/>
              <a:pathLst>
                <a:path w="1648460" h="619125">
                  <a:moveTo>
                    <a:pt x="0" y="103124"/>
                  </a:moveTo>
                  <a:lnTo>
                    <a:pt x="8109" y="62954"/>
                  </a:lnTo>
                  <a:lnTo>
                    <a:pt x="30224" y="30178"/>
                  </a:lnTo>
                  <a:lnTo>
                    <a:pt x="63023" y="8094"/>
                  </a:lnTo>
                  <a:lnTo>
                    <a:pt x="103187" y="0"/>
                  </a:lnTo>
                  <a:lnTo>
                    <a:pt x="1544637" y="0"/>
                  </a:lnTo>
                  <a:lnTo>
                    <a:pt x="1584827" y="8094"/>
                  </a:lnTo>
                  <a:lnTo>
                    <a:pt x="1617646" y="30178"/>
                  </a:lnTo>
                  <a:lnTo>
                    <a:pt x="1639774" y="62954"/>
                  </a:lnTo>
                  <a:lnTo>
                    <a:pt x="1647888" y="103124"/>
                  </a:lnTo>
                  <a:lnTo>
                    <a:pt x="1647888" y="515874"/>
                  </a:lnTo>
                  <a:lnTo>
                    <a:pt x="1639774" y="556063"/>
                  </a:lnTo>
                  <a:lnTo>
                    <a:pt x="1617646" y="588883"/>
                  </a:lnTo>
                  <a:lnTo>
                    <a:pt x="1584827" y="611010"/>
                  </a:lnTo>
                  <a:lnTo>
                    <a:pt x="1544637" y="619125"/>
                  </a:lnTo>
                  <a:lnTo>
                    <a:pt x="103187" y="619125"/>
                  </a:lnTo>
                  <a:lnTo>
                    <a:pt x="63023" y="611010"/>
                  </a:lnTo>
                  <a:lnTo>
                    <a:pt x="30224" y="588883"/>
                  </a:lnTo>
                  <a:lnTo>
                    <a:pt x="8109"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14" name="object 14"/>
          <p:cNvSpPr txBox="1"/>
          <p:nvPr/>
        </p:nvSpPr>
        <p:spPr>
          <a:xfrm>
            <a:off x="1043939" y="2731452"/>
            <a:ext cx="457834" cy="266065"/>
          </a:xfrm>
          <a:prstGeom prst="rect">
            <a:avLst/>
          </a:prstGeom>
        </p:spPr>
        <p:txBody>
          <a:bodyPr vert="horz" wrap="square" lIns="0" tIns="15875" rIns="0" bIns="0" rtlCol="0">
            <a:spAutoFit/>
          </a:bodyPr>
          <a:lstStyle/>
          <a:p>
            <a:pPr marL="12700">
              <a:lnSpc>
                <a:spcPct val="100000"/>
              </a:lnSpc>
              <a:spcBef>
                <a:spcPts val="125"/>
              </a:spcBef>
            </a:pPr>
            <a:r>
              <a:rPr sz="1550" b="1" spc="5" dirty="0">
                <a:solidFill>
                  <a:srgbClr val="FFFFFF"/>
                </a:solidFill>
                <a:latin typeface="Leelawadee UI"/>
                <a:cs typeface="Leelawadee UI"/>
              </a:rPr>
              <a:t>C</a:t>
            </a:r>
            <a:r>
              <a:rPr sz="1550" b="1" spc="20" dirty="0">
                <a:solidFill>
                  <a:srgbClr val="FFFFFF"/>
                </a:solidFill>
                <a:latin typeface="Leelawadee UI"/>
                <a:cs typeface="Leelawadee UI"/>
              </a:rPr>
              <a:t>o</a:t>
            </a:r>
            <a:r>
              <a:rPr sz="1550" b="1" spc="-20" dirty="0">
                <a:solidFill>
                  <a:srgbClr val="FFFFFF"/>
                </a:solidFill>
                <a:latin typeface="Leelawadee UI"/>
                <a:cs typeface="Leelawadee UI"/>
              </a:rPr>
              <a:t>r</a:t>
            </a:r>
            <a:r>
              <a:rPr sz="1550" b="1" spc="10" dirty="0">
                <a:solidFill>
                  <a:srgbClr val="FFFFFF"/>
                </a:solidFill>
                <a:latin typeface="Leelawadee UI"/>
                <a:cs typeface="Leelawadee UI"/>
              </a:rPr>
              <a:t>e</a:t>
            </a:r>
            <a:endParaRPr sz="1550">
              <a:latin typeface="Leelawadee UI"/>
              <a:cs typeface="Leelawadee UI"/>
            </a:endParaRPr>
          </a:p>
        </p:txBody>
      </p:sp>
      <p:grpSp>
        <p:nvGrpSpPr>
          <p:cNvPr id="15" name="object 15"/>
          <p:cNvGrpSpPr/>
          <p:nvPr/>
        </p:nvGrpSpPr>
        <p:grpSpPr>
          <a:xfrm>
            <a:off x="5048174" y="2552453"/>
            <a:ext cx="1710055" cy="690880"/>
            <a:chOff x="5048174" y="2552453"/>
            <a:chExt cx="1710055" cy="690880"/>
          </a:xfrm>
        </p:grpSpPr>
        <p:pic>
          <p:nvPicPr>
            <p:cNvPr id="16" name="object 16"/>
            <p:cNvPicPr/>
            <p:nvPr/>
          </p:nvPicPr>
          <p:blipFill>
            <a:blip r:embed="rId5" cstate="print"/>
            <a:stretch>
              <a:fillRect/>
            </a:stretch>
          </p:blipFill>
          <p:spPr>
            <a:xfrm>
              <a:off x="5048174" y="2552453"/>
              <a:ext cx="1709952" cy="690867"/>
            </a:xfrm>
            <a:prstGeom prst="rect">
              <a:avLst/>
            </a:prstGeom>
          </p:spPr>
        </p:pic>
        <p:pic>
          <p:nvPicPr>
            <p:cNvPr id="17" name="object 17"/>
            <p:cNvPicPr/>
            <p:nvPr/>
          </p:nvPicPr>
          <p:blipFill>
            <a:blip r:embed="rId7" cstate="print"/>
            <a:stretch>
              <a:fillRect/>
            </a:stretch>
          </p:blipFill>
          <p:spPr>
            <a:xfrm>
              <a:off x="5081650" y="2567050"/>
              <a:ext cx="1647825" cy="619125"/>
            </a:xfrm>
            <a:prstGeom prst="rect">
              <a:avLst/>
            </a:prstGeom>
          </p:spPr>
        </p:pic>
        <p:sp>
          <p:nvSpPr>
            <p:cNvPr id="18" name="object 18"/>
            <p:cNvSpPr/>
            <p:nvPr/>
          </p:nvSpPr>
          <p:spPr>
            <a:xfrm>
              <a:off x="5081650" y="2567050"/>
              <a:ext cx="1647825" cy="619125"/>
            </a:xfrm>
            <a:custGeom>
              <a:avLst/>
              <a:gdLst/>
              <a:ahLst/>
              <a:cxnLst/>
              <a:rect l="l" t="t" r="r" b="b"/>
              <a:pathLst>
                <a:path w="1647825" h="619125">
                  <a:moveTo>
                    <a:pt x="0" y="103124"/>
                  </a:moveTo>
                  <a:lnTo>
                    <a:pt x="8094" y="62954"/>
                  </a:lnTo>
                  <a:lnTo>
                    <a:pt x="30178" y="30178"/>
                  </a:lnTo>
                  <a:lnTo>
                    <a:pt x="62954" y="8094"/>
                  </a:lnTo>
                  <a:lnTo>
                    <a:pt x="103124" y="0"/>
                  </a:lnTo>
                  <a:lnTo>
                    <a:pt x="1544574" y="0"/>
                  </a:lnTo>
                  <a:lnTo>
                    <a:pt x="1584763" y="8094"/>
                  </a:lnTo>
                  <a:lnTo>
                    <a:pt x="1617583" y="30178"/>
                  </a:lnTo>
                  <a:lnTo>
                    <a:pt x="1639710" y="62954"/>
                  </a:lnTo>
                  <a:lnTo>
                    <a:pt x="1647825" y="103124"/>
                  </a:lnTo>
                  <a:lnTo>
                    <a:pt x="1647825" y="515874"/>
                  </a:lnTo>
                  <a:lnTo>
                    <a:pt x="1639710" y="556063"/>
                  </a:lnTo>
                  <a:lnTo>
                    <a:pt x="1617583" y="588883"/>
                  </a:lnTo>
                  <a:lnTo>
                    <a:pt x="1584763" y="611010"/>
                  </a:lnTo>
                  <a:lnTo>
                    <a:pt x="1544574" y="619125"/>
                  </a:lnTo>
                  <a:lnTo>
                    <a:pt x="103124" y="619125"/>
                  </a:lnTo>
                  <a:lnTo>
                    <a:pt x="62954" y="611010"/>
                  </a:lnTo>
                  <a:lnTo>
                    <a:pt x="30178" y="588883"/>
                  </a:lnTo>
                  <a:lnTo>
                    <a:pt x="8094"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19" name="object 19"/>
          <p:cNvSpPr txBox="1"/>
          <p:nvPr/>
        </p:nvSpPr>
        <p:spPr>
          <a:xfrm>
            <a:off x="5678551" y="2731452"/>
            <a:ext cx="459105" cy="266065"/>
          </a:xfrm>
          <a:prstGeom prst="rect">
            <a:avLst/>
          </a:prstGeom>
        </p:spPr>
        <p:txBody>
          <a:bodyPr vert="horz" wrap="square" lIns="0" tIns="15875" rIns="0" bIns="0" rtlCol="0">
            <a:spAutoFit/>
          </a:bodyPr>
          <a:lstStyle/>
          <a:p>
            <a:pPr marL="12700">
              <a:lnSpc>
                <a:spcPct val="100000"/>
              </a:lnSpc>
              <a:spcBef>
                <a:spcPts val="125"/>
              </a:spcBef>
            </a:pPr>
            <a:r>
              <a:rPr sz="1550" b="1" spc="5" dirty="0">
                <a:solidFill>
                  <a:srgbClr val="FFFFFF"/>
                </a:solidFill>
                <a:latin typeface="Leelawadee UI"/>
                <a:cs typeface="Leelawadee UI"/>
              </a:rPr>
              <a:t>C</a:t>
            </a:r>
            <a:r>
              <a:rPr sz="1550" b="1" spc="25" dirty="0">
                <a:solidFill>
                  <a:srgbClr val="FFFFFF"/>
                </a:solidFill>
                <a:latin typeface="Leelawadee UI"/>
                <a:cs typeface="Leelawadee UI"/>
              </a:rPr>
              <a:t>o</a:t>
            </a:r>
            <a:r>
              <a:rPr sz="1550" b="1" spc="-20" dirty="0">
                <a:solidFill>
                  <a:srgbClr val="FFFFFF"/>
                </a:solidFill>
                <a:latin typeface="Leelawadee UI"/>
                <a:cs typeface="Leelawadee UI"/>
              </a:rPr>
              <a:t>r</a:t>
            </a:r>
            <a:r>
              <a:rPr sz="1550" b="1" spc="10" dirty="0">
                <a:solidFill>
                  <a:srgbClr val="FFFFFF"/>
                </a:solidFill>
                <a:latin typeface="Leelawadee UI"/>
                <a:cs typeface="Leelawadee UI"/>
              </a:rPr>
              <a:t>e</a:t>
            </a:r>
            <a:endParaRPr sz="1550">
              <a:latin typeface="Leelawadee UI"/>
              <a:cs typeface="Leelawadee UI"/>
            </a:endParaRPr>
          </a:p>
        </p:txBody>
      </p:sp>
      <p:grpSp>
        <p:nvGrpSpPr>
          <p:cNvPr id="20" name="object 20"/>
          <p:cNvGrpSpPr/>
          <p:nvPr/>
        </p:nvGrpSpPr>
        <p:grpSpPr>
          <a:xfrm>
            <a:off x="5048214" y="3333503"/>
            <a:ext cx="3719829" cy="690880"/>
            <a:chOff x="5048214" y="3333503"/>
            <a:chExt cx="3719829" cy="690880"/>
          </a:xfrm>
        </p:grpSpPr>
        <p:pic>
          <p:nvPicPr>
            <p:cNvPr id="21" name="object 21"/>
            <p:cNvPicPr/>
            <p:nvPr/>
          </p:nvPicPr>
          <p:blipFill>
            <a:blip r:embed="rId3" cstate="print"/>
            <a:stretch>
              <a:fillRect/>
            </a:stretch>
          </p:blipFill>
          <p:spPr>
            <a:xfrm>
              <a:off x="5048214" y="3333503"/>
              <a:ext cx="3719647" cy="690867"/>
            </a:xfrm>
            <a:prstGeom prst="rect">
              <a:avLst/>
            </a:prstGeom>
          </p:spPr>
        </p:pic>
        <p:pic>
          <p:nvPicPr>
            <p:cNvPr id="22" name="object 22"/>
            <p:cNvPicPr/>
            <p:nvPr/>
          </p:nvPicPr>
          <p:blipFill>
            <a:blip r:embed="rId8" cstate="print"/>
            <a:stretch>
              <a:fillRect/>
            </a:stretch>
          </p:blipFill>
          <p:spPr>
            <a:xfrm>
              <a:off x="5081650" y="3348101"/>
              <a:ext cx="3657600" cy="619125"/>
            </a:xfrm>
            <a:prstGeom prst="rect">
              <a:avLst/>
            </a:prstGeom>
          </p:spPr>
        </p:pic>
        <p:sp>
          <p:nvSpPr>
            <p:cNvPr id="23" name="object 23"/>
            <p:cNvSpPr/>
            <p:nvPr/>
          </p:nvSpPr>
          <p:spPr>
            <a:xfrm>
              <a:off x="5081650" y="3348101"/>
              <a:ext cx="3657600" cy="619125"/>
            </a:xfrm>
            <a:custGeom>
              <a:avLst/>
              <a:gdLst/>
              <a:ahLst/>
              <a:cxnLst/>
              <a:rect l="l" t="t" r="r" b="b"/>
              <a:pathLst>
                <a:path w="3657600" h="619125">
                  <a:moveTo>
                    <a:pt x="0" y="103124"/>
                  </a:moveTo>
                  <a:lnTo>
                    <a:pt x="8094" y="62954"/>
                  </a:lnTo>
                  <a:lnTo>
                    <a:pt x="30178" y="30178"/>
                  </a:lnTo>
                  <a:lnTo>
                    <a:pt x="62954" y="8094"/>
                  </a:lnTo>
                  <a:lnTo>
                    <a:pt x="103124" y="0"/>
                  </a:lnTo>
                  <a:lnTo>
                    <a:pt x="3554349" y="0"/>
                  </a:lnTo>
                  <a:lnTo>
                    <a:pt x="3594538" y="8094"/>
                  </a:lnTo>
                  <a:lnTo>
                    <a:pt x="3627358" y="30178"/>
                  </a:lnTo>
                  <a:lnTo>
                    <a:pt x="3649485" y="62954"/>
                  </a:lnTo>
                  <a:lnTo>
                    <a:pt x="3657600" y="103124"/>
                  </a:lnTo>
                  <a:lnTo>
                    <a:pt x="3657600" y="515874"/>
                  </a:lnTo>
                  <a:lnTo>
                    <a:pt x="3649485" y="556063"/>
                  </a:lnTo>
                  <a:lnTo>
                    <a:pt x="3627358" y="588883"/>
                  </a:lnTo>
                  <a:lnTo>
                    <a:pt x="3594538" y="611010"/>
                  </a:lnTo>
                  <a:lnTo>
                    <a:pt x="3554349" y="619125"/>
                  </a:lnTo>
                  <a:lnTo>
                    <a:pt x="103124" y="619125"/>
                  </a:lnTo>
                  <a:lnTo>
                    <a:pt x="62954" y="611010"/>
                  </a:lnTo>
                  <a:lnTo>
                    <a:pt x="30178" y="588883"/>
                  </a:lnTo>
                  <a:lnTo>
                    <a:pt x="8094"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24" name="object 24"/>
          <p:cNvSpPr txBox="1"/>
          <p:nvPr/>
        </p:nvSpPr>
        <p:spPr>
          <a:xfrm>
            <a:off x="6584568" y="3515931"/>
            <a:ext cx="646430" cy="266065"/>
          </a:xfrm>
          <a:prstGeom prst="rect">
            <a:avLst/>
          </a:prstGeom>
        </p:spPr>
        <p:txBody>
          <a:bodyPr vert="horz" wrap="square" lIns="0" tIns="15875" rIns="0" bIns="0" rtlCol="0">
            <a:spAutoFit/>
          </a:bodyPr>
          <a:lstStyle/>
          <a:p>
            <a:pPr marL="12700">
              <a:lnSpc>
                <a:spcPct val="100000"/>
              </a:lnSpc>
              <a:spcBef>
                <a:spcPts val="125"/>
              </a:spcBef>
            </a:pPr>
            <a:r>
              <a:rPr sz="1550" b="1" spc="-50" dirty="0">
                <a:solidFill>
                  <a:srgbClr val="FFFFFF"/>
                </a:solidFill>
                <a:latin typeface="Leelawadee UI"/>
                <a:cs typeface="Leelawadee UI"/>
              </a:rPr>
              <a:t>S</a:t>
            </a:r>
            <a:r>
              <a:rPr sz="1550" b="1" spc="20" dirty="0">
                <a:solidFill>
                  <a:srgbClr val="FFFFFF"/>
                </a:solidFill>
                <a:latin typeface="Leelawadee UI"/>
                <a:cs typeface="Leelawadee UI"/>
              </a:rPr>
              <a:t>o</a:t>
            </a:r>
            <a:r>
              <a:rPr sz="1550" b="1" dirty="0">
                <a:solidFill>
                  <a:srgbClr val="FFFFFF"/>
                </a:solidFill>
                <a:latin typeface="Leelawadee UI"/>
                <a:cs typeface="Leelawadee UI"/>
              </a:rPr>
              <a:t>c</a:t>
            </a:r>
            <a:r>
              <a:rPr sz="1550" b="1" spc="30" dirty="0">
                <a:solidFill>
                  <a:srgbClr val="FFFFFF"/>
                </a:solidFill>
                <a:latin typeface="Leelawadee UI"/>
                <a:cs typeface="Leelawadee UI"/>
              </a:rPr>
              <a:t>k</a:t>
            </a:r>
            <a:r>
              <a:rPr sz="1550" b="1" spc="-20" dirty="0">
                <a:solidFill>
                  <a:srgbClr val="FFFFFF"/>
                </a:solidFill>
                <a:latin typeface="Leelawadee UI"/>
                <a:cs typeface="Leelawadee UI"/>
              </a:rPr>
              <a:t>e</a:t>
            </a:r>
            <a:r>
              <a:rPr sz="1550" b="1" spc="10" dirty="0">
                <a:solidFill>
                  <a:srgbClr val="FFFFFF"/>
                </a:solidFill>
                <a:latin typeface="Leelawadee UI"/>
                <a:cs typeface="Leelawadee UI"/>
              </a:rPr>
              <a:t>t</a:t>
            </a:r>
            <a:endParaRPr sz="1550">
              <a:latin typeface="Leelawadee UI"/>
              <a:cs typeface="Leelawadee UI"/>
            </a:endParaRPr>
          </a:p>
        </p:txBody>
      </p:sp>
      <p:grpSp>
        <p:nvGrpSpPr>
          <p:cNvPr id="25" name="object 25"/>
          <p:cNvGrpSpPr/>
          <p:nvPr/>
        </p:nvGrpSpPr>
        <p:grpSpPr>
          <a:xfrm>
            <a:off x="7057949" y="2552453"/>
            <a:ext cx="1710055" cy="690880"/>
            <a:chOff x="7057949" y="2552453"/>
            <a:chExt cx="1710055" cy="690880"/>
          </a:xfrm>
        </p:grpSpPr>
        <p:pic>
          <p:nvPicPr>
            <p:cNvPr id="26" name="object 26"/>
            <p:cNvPicPr/>
            <p:nvPr/>
          </p:nvPicPr>
          <p:blipFill>
            <a:blip r:embed="rId5" cstate="print"/>
            <a:stretch>
              <a:fillRect/>
            </a:stretch>
          </p:blipFill>
          <p:spPr>
            <a:xfrm>
              <a:off x="7057949" y="2552453"/>
              <a:ext cx="1709952" cy="690867"/>
            </a:xfrm>
            <a:prstGeom prst="rect">
              <a:avLst/>
            </a:prstGeom>
          </p:spPr>
        </p:pic>
        <p:pic>
          <p:nvPicPr>
            <p:cNvPr id="27" name="object 27"/>
            <p:cNvPicPr/>
            <p:nvPr/>
          </p:nvPicPr>
          <p:blipFill>
            <a:blip r:embed="rId9" cstate="print"/>
            <a:stretch>
              <a:fillRect/>
            </a:stretch>
          </p:blipFill>
          <p:spPr>
            <a:xfrm>
              <a:off x="7091425" y="2567050"/>
              <a:ext cx="1647825" cy="619125"/>
            </a:xfrm>
            <a:prstGeom prst="rect">
              <a:avLst/>
            </a:prstGeom>
          </p:spPr>
        </p:pic>
        <p:sp>
          <p:nvSpPr>
            <p:cNvPr id="28" name="object 28"/>
            <p:cNvSpPr/>
            <p:nvPr/>
          </p:nvSpPr>
          <p:spPr>
            <a:xfrm>
              <a:off x="7091425" y="2567050"/>
              <a:ext cx="1647825" cy="619125"/>
            </a:xfrm>
            <a:custGeom>
              <a:avLst/>
              <a:gdLst/>
              <a:ahLst/>
              <a:cxnLst/>
              <a:rect l="l" t="t" r="r" b="b"/>
              <a:pathLst>
                <a:path w="1647825" h="619125">
                  <a:moveTo>
                    <a:pt x="0" y="103124"/>
                  </a:moveTo>
                  <a:lnTo>
                    <a:pt x="8094" y="62954"/>
                  </a:lnTo>
                  <a:lnTo>
                    <a:pt x="30178" y="30178"/>
                  </a:lnTo>
                  <a:lnTo>
                    <a:pt x="62954" y="8094"/>
                  </a:lnTo>
                  <a:lnTo>
                    <a:pt x="103124" y="0"/>
                  </a:lnTo>
                  <a:lnTo>
                    <a:pt x="1544574" y="0"/>
                  </a:lnTo>
                  <a:lnTo>
                    <a:pt x="1584763" y="8094"/>
                  </a:lnTo>
                  <a:lnTo>
                    <a:pt x="1617583" y="30178"/>
                  </a:lnTo>
                  <a:lnTo>
                    <a:pt x="1639710" y="62954"/>
                  </a:lnTo>
                  <a:lnTo>
                    <a:pt x="1647825" y="103124"/>
                  </a:lnTo>
                  <a:lnTo>
                    <a:pt x="1647825" y="515874"/>
                  </a:lnTo>
                  <a:lnTo>
                    <a:pt x="1639710" y="556063"/>
                  </a:lnTo>
                  <a:lnTo>
                    <a:pt x="1617583" y="588883"/>
                  </a:lnTo>
                  <a:lnTo>
                    <a:pt x="1584763" y="611010"/>
                  </a:lnTo>
                  <a:lnTo>
                    <a:pt x="1544574" y="619125"/>
                  </a:lnTo>
                  <a:lnTo>
                    <a:pt x="103124" y="619125"/>
                  </a:lnTo>
                  <a:lnTo>
                    <a:pt x="62954" y="611010"/>
                  </a:lnTo>
                  <a:lnTo>
                    <a:pt x="30178" y="588883"/>
                  </a:lnTo>
                  <a:lnTo>
                    <a:pt x="8094"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29" name="object 29"/>
          <p:cNvSpPr txBox="1"/>
          <p:nvPr/>
        </p:nvSpPr>
        <p:spPr>
          <a:xfrm>
            <a:off x="7692390" y="2729547"/>
            <a:ext cx="458470" cy="266065"/>
          </a:xfrm>
          <a:prstGeom prst="rect">
            <a:avLst/>
          </a:prstGeom>
        </p:spPr>
        <p:txBody>
          <a:bodyPr vert="horz" wrap="square" lIns="0" tIns="15875" rIns="0" bIns="0" rtlCol="0">
            <a:spAutoFit/>
          </a:bodyPr>
          <a:lstStyle/>
          <a:p>
            <a:pPr marL="12700">
              <a:lnSpc>
                <a:spcPct val="100000"/>
              </a:lnSpc>
              <a:spcBef>
                <a:spcPts val="125"/>
              </a:spcBef>
            </a:pPr>
            <a:r>
              <a:rPr sz="1550" b="1" spc="5" dirty="0">
                <a:solidFill>
                  <a:srgbClr val="FFFFFF"/>
                </a:solidFill>
                <a:latin typeface="Leelawadee UI"/>
                <a:cs typeface="Leelawadee UI"/>
              </a:rPr>
              <a:t>C</a:t>
            </a:r>
            <a:r>
              <a:rPr sz="1550" b="1" spc="25" dirty="0">
                <a:solidFill>
                  <a:srgbClr val="FFFFFF"/>
                </a:solidFill>
                <a:latin typeface="Leelawadee UI"/>
                <a:cs typeface="Leelawadee UI"/>
              </a:rPr>
              <a:t>o</a:t>
            </a:r>
            <a:r>
              <a:rPr sz="1550" b="1" spc="-20" dirty="0">
                <a:solidFill>
                  <a:srgbClr val="FFFFFF"/>
                </a:solidFill>
                <a:latin typeface="Leelawadee UI"/>
                <a:cs typeface="Leelawadee UI"/>
              </a:rPr>
              <a:t>r</a:t>
            </a:r>
            <a:r>
              <a:rPr sz="1550" b="1" spc="10" dirty="0">
                <a:solidFill>
                  <a:srgbClr val="FFFFFF"/>
                </a:solidFill>
                <a:latin typeface="Leelawadee UI"/>
                <a:cs typeface="Leelawadee UI"/>
              </a:rPr>
              <a:t>e</a:t>
            </a:r>
            <a:endParaRPr sz="1550">
              <a:latin typeface="Leelawadee UI"/>
              <a:cs typeface="Leelawadee UI"/>
            </a:endParaRPr>
          </a:p>
        </p:txBody>
      </p:sp>
      <p:grpSp>
        <p:nvGrpSpPr>
          <p:cNvPr id="30" name="object 30"/>
          <p:cNvGrpSpPr/>
          <p:nvPr/>
        </p:nvGrpSpPr>
        <p:grpSpPr>
          <a:xfrm>
            <a:off x="2428799" y="2552453"/>
            <a:ext cx="1710055" cy="690880"/>
            <a:chOff x="2428799" y="2552453"/>
            <a:chExt cx="1710055" cy="690880"/>
          </a:xfrm>
        </p:grpSpPr>
        <p:pic>
          <p:nvPicPr>
            <p:cNvPr id="31" name="object 31"/>
            <p:cNvPicPr/>
            <p:nvPr/>
          </p:nvPicPr>
          <p:blipFill>
            <a:blip r:embed="rId5" cstate="print"/>
            <a:stretch>
              <a:fillRect/>
            </a:stretch>
          </p:blipFill>
          <p:spPr>
            <a:xfrm>
              <a:off x="2428799" y="2552453"/>
              <a:ext cx="1709952" cy="690867"/>
            </a:xfrm>
            <a:prstGeom prst="rect">
              <a:avLst/>
            </a:prstGeom>
          </p:spPr>
        </p:pic>
        <p:pic>
          <p:nvPicPr>
            <p:cNvPr id="32" name="object 32"/>
            <p:cNvPicPr/>
            <p:nvPr/>
          </p:nvPicPr>
          <p:blipFill>
            <a:blip r:embed="rId9" cstate="print"/>
            <a:stretch>
              <a:fillRect/>
            </a:stretch>
          </p:blipFill>
          <p:spPr>
            <a:xfrm>
              <a:off x="2462276" y="2567050"/>
              <a:ext cx="1647825" cy="619125"/>
            </a:xfrm>
            <a:prstGeom prst="rect">
              <a:avLst/>
            </a:prstGeom>
          </p:spPr>
        </p:pic>
        <p:sp>
          <p:nvSpPr>
            <p:cNvPr id="33" name="object 33"/>
            <p:cNvSpPr/>
            <p:nvPr/>
          </p:nvSpPr>
          <p:spPr>
            <a:xfrm>
              <a:off x="2462276" y="2567050"/>
              <a:ext cx="1647825" cy="619125"/>
            </a:xfrm>
            <a:custGeom>
              <a:avLst/>
              <a:gdLst/>
              <a:ahLst/>
              <a:cxnLst/>
              <a:rect l="l" t="t" r="r" b="b"/>
              <a:pathLst>
                <a:path w="1647825" h="619125">
                  <a:moveTo>
                    <a:pt x="0" y="103124"/>
                  </a:moveTo>
                  <a:lnTo>
                    <a:pt x="8094" y="62954"/>
                  </a:lnTo>
                  <a:lnTo>
                    <a:pt x="30178" y="30178"/>
                  </a:lnTo>
                  <a:lnTo>
                    <a:pt x="62954" y="8094"/>
                  </a:lnTo>
                  <a:lnTo>
                    <a:pt x="103124" y="0"/>
                  </a:lnTo>
                  <a:lnTo>
                    <a:pt x="1544574" y="0"/>
                  </a:lnTo>
                  <a:lnTo>
                    <a:pt x="1584763" y="8094"/>
                  </a:lnTo>
                  <a:lnTo>
                    <a:pt x="1617583" y="30178"/>
                  </a:lnTo>
                  <a:lnTo>
                    <a:pt x="1639710" y="62954"/>
                  </a:lnTo>
                  <a:lnTo>
                    <a:pt x="1647825" y="103124"/>
                  </a:lnTo>
                  <a:lnTo>
                    <a:pt x="1647825" y="515874"/>
                  </a:lnTo>
                  <a:lnTo>
                    <a:pt x="1639710" y="556063"/>
                  </a:lnTo>
                  <a:lnTo>
                    <a:pt x="1617583" y="588883"/>
                  </a:lnTo>
                  <a:lnTo>
                    <a:pt x="1584763" y="611010"/>
                  </a:lnTo>
                  <a:lnTo>
                    <a:pt x="1544574" y="619125"/>
                  </a:lnTo>
                  <a:lnTo>
                    <a:pt x="103124" y="619125"/>
                  </a:lnTo>
                  <a:lnTo>
                    <a:pt x="62954" y="611010"/>
                  </a:lnTo>
                  <a:lnTo>
                    <a:pt x="30178" y="588883"/>
                  </a:lnTo>
                  <a:lnTo>
                    <a:pt x="8094"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34" name="object 34"/>
          <p:cNvSpPr txBox="1"/>
          <p:nvPr/>
        </p:nvSpPr>
        <p:spPr>
          <a:xfrm>
            <a:off x="3058795" y="2729547"/>
            <a:ext cx="457834" cy="266065"/>
          </a:xfrm>
          <a:prstGeom prst="rect">
            <a:avLst/>
          </a:prstGeom>
        </p:spPr>
        <p:txBody>
          <a:bodyPr vert="horz" wrap="square" lIns="0" tIns="15875" rIns="0" bIns="0" rtlCol="0">
            <a:spAutoFit/>
          </a:bodyPr>
          <a:lstStyle/>
          <a:p>
            <a:pPr marL="12700">
              <a:lnSpc>
                <a:spcPct val="100000"/>
              </a:lnSpc>
              <a:spcBef>
                <a:spcPts val="125"/>
              </a:spcBef>
            </a:pPr>
            <a:r>
              <a:rPr sz="1550" b="1" spc="5" dirty="0">
                <a:solidFill>
                  <a:srgbClr val="FFFFFF"/>
                </a:solidFill>
                <a:latin typeface="Leelawadee UI"/>
                <a:cs typeface="Leelawadee UI"/>
              </a:rPr>
              <a:t>C</a:t>
            </a:r>
            <a:r>
              <a:rPr sz="1550" b="1" spc="20" dirty="0">
                <a:solidFill>
                  <a:srgbClr val="FFFFFF"/>
                </a:solidFill>
                <a:latin typeface="Leelawadee UI"/>
                <a:cs typeface="Leelawadee UI"/>
              </a:rPr>
              <a:t>o</a:t>
            </a:r>
            <a:r>
              <a:rPr sz="1550" b="1" spc="-20" dirty="0">
                <a:solidFill>
                  <a:srgbClr val="FFFFFF"/>
                </a:solidFill>
                <a:latin typeface="Leelawadee UI"/>
                <a:cs typeface="Leelawadee UI"/>
              </a:rPr>
              <a:t>r</a:t>
            </a:r>
            <a:r>
              <a:rPr sz="1550" b="1" spc="10" dirty="0">
                <a:solidFill>
                  <a:srgbClr val="FFFFFF"/>
                </a:solidFill>
                <a:latin typeface="Leelawadee UI"/>
                <a:cs typeface="Leelawadee UI"/>
              </a:rPr>
              <a:t>e</a:t>
            </a:r>
            <a:endParaRPr sz="1550">
              <a:latin typeface="Leelawadee UI"/>
              <a:cs typeface="Leelawadee UI"/>
            </a:endParaRPr>
          </a:p>
        </p:txBody>
      </p:sp>
      <p:grpSp>
        <p:nvGrpSpPr>
          <p:cNvPr id="35" name="object 35"/>
          <p:cNvGrpSpPr/>
          <p:nvPr/>
        </p:nvGrpSpPr>
        <p:grpSpPr>
          <a:xfrm>
            <a:off x="304800" y="1800161"/>
            <a:ext cx="1014730" cy="776605"/>
            <a:chOff x="304800" y="1800161"/>
            <a:chExt cx="1014730" cy="776605"/>
          </a:xfrm>
        </p:grpSpPr>
        <p:pic>
          <p:nvPicPr>
            <p:cNvPr id="36" name="object 36"/>
            <p:cNvPicPr/>
            <p:nvPr/>
          </p:nvPicPr>
          <p:blipFill>
            <a:blip r:embed="rId10" cstate="print"/>
            <a:stretch>
              <a:fillRect/>
            </a:stretch>
          </p:blipFill>
          <p:spPr>
            <a:xfrm>
              <a:off x="418941" y="1819028"/>
              <a:ext cx="795655" cy="690867"/>
            </a:xfrm>
            <a:prstGeom prst="rect">
              <a:avLst/>
            </a:prstGeom>
          </p:spPr>
        </p:pic>
        <p:pic>
          <p:nvPicPr>
            <p:cNvPr id="37" name="object 37"/>
            <p:cNvPicPr/>
            <p:nvPr/>
          </p:nvPicPr>
          <p:blipFill>
            <a:blip r:embed="rId11" cstate="print"/>
            <a:stretch>
              <a:fillRect/>
            </a:stretch>
          </p:blipFill>
          <p:spPr>
            <a:xfrm>
              <a:off x="304800" y="1800161"/>
              <a:ext cx="1014412" cy="776287"/>
            </a:xfrm>
            <a:prstGeom prst="rect">
              <a:avLst/>
            </a:prstGeom>
          </p:spPr>
        </p:pic>
        <p:pic>
          <p:nvPicPr>
            <p:cNvPr id="38" name="object 38"/>
            <p:cNvPicPr/>
            <p:nvPr/>
          </p:nvPicPr>
          <p:blipFill>
            <a:blip r:embed="rId12" cstate="print"/>
            <a:stretch>
              <a:fillRect/>
            </a:stretch>
          </p:blipFill>
          <p:spPr>
            <a:xfrm>
              <a:off x="452437" y="1833625"/>
              <a:ext cx="733425" cy="619125"/>
            </a:xfrm>
            <a:prstGeom prst="rect">
              <a:avLst/>
            </a:prstGeom>
          </p:spPr>
        </p:pic>
        <p:sp>
          <p:nvSpPr>
            <p:cNvPr id="39" name="object 39"/>
            <p:cNvSpPr/>
            <p:nvPr/>
          </p:nvSpPr>
          <p:spPr>
            <a:xfrm>
              <a:off x="452437" y="1833625"/>
              <a:ext cx="733425" cy="619125"/>
            </a:xfrm>
            <a:custGeom>
              <a:avLst/>
              <a:gdLst/>
              <a:ahLst/>
              <a:cxnLst/>
              <a:rect l="l" t="t" r="r" b="b"/>
              <a:pathLst>
                <a:path w="733425" h="619125">
                  <a:moveTo>
                    <a:pt x="0" y="103124"/>
                  </a:moveTo>
                  <a:lnTo>
                    <a:pt x="8109" y="62954"/>
                  </a:lnTo>
                  <a:lnTo>
                    <a:pt x="30224" y="30178"/>
                  </a:lnTo>
                  <a:lnTo>
                    <a:pt x="63023" y="8094"/>
                  </a:lnTo>
                  <a:lnTo>
                    <a:pt x="103187" y="0"/>
                  </a:lnTo>
                  <a:lnTo>
                    <a:pt x="630237" y="0"/>
                  </a:lnTo>
                  <a:lnTo>
                    <a:pt x="670401" y="8094"/>
                  </a:lnTo>
                  <a:lnTo>
                    <a:pt x="703200" y="30178"/>
                  </a:lnTo>
                  <a:lnTo>
                    <a:pt x="725315" y="62954"/>
                  </a:lnTo>
                  <a:lnTo>
                    <a:pt x="733425" y="103124"/>
                  </a:lnTo>
                  <a:lnTo>
                    <a:pt x="733425" y="515874"/>
                  </a:lnTo>
                  <a:lnTo>
                    <a:pt x="725315" y="556063"/>
                  </a:lnTo>
                  <a:lnTo>
                    <a:pt x="703200" y="588883"/>
                  </a:lnTo>
                  <a:lnTo>
                    <a:pt x="670401" y="611010"/>
                  </a:lnTo>
                  <a:lnTo>
                    <a:pt x="630237" y="619125"/>
                  </a:lnTo>
                  <a:lnTo>
                    <a:pt x="103187" y="619125"/>
                  </a:lnTo>
                  <a:lnTo>
                    <a:pt x="63023" y="611010"/>
                  </a:lnTo>
                  <a:lnTo>
                    <a:pt x="30224" y="588883"/>
                  </a:lnTo>
                  <a:lnTo>
                    <a:pt x="8109"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40" name="object 40"/>
          <p:cNvSpPr txBox="1"/>
          <p:nvPr/>
        </p:nvSpPr>
        <p:spPr>
          <a:xfrm>
            <a:off x="469582" y="1872297"/>
            <a:ext cx="692150" cy="514350"/>
          </a:xfrm>
          <a:prstGeom prst="rect">
            <a:avLst/>
          </a:prstGeom>
        </p:spPr>
        <p:txBody>
          <a:bodyPr vert="horz" wrap="square" lIns="0" tIns="4445" rIns="0" bIns="0" rtlCol="0">
            <a:spAutoFit/>
          </a:bodyPr>
          <a:lstStyle/>
          <a:p>
            <a:pPr marL="146050" marR="5080" indent="-133350">
              <a:lnSpc>
                <a:spcPct val="105000"/>
              </a:lnSpc>
              <a:spcBef>
                <a:spcPts val="35"/>
              </a:spcBef>
            </a:pPr>
            <a:r>
              <a:rPr sz="1550" b="1" spc="25" dirty="0">
                <a:solidFill>
                  <a:srgbClr val="FFFFFF"/>
                </a:solidFill>
                <a:latin typeface="Leelawadee UI"/>
                <a:cs typeface="Leelawadee UI"/>
              </a:rPr>
              <a:t>L</a:t>
            </a:r>
            <a:r>
              <a:rPr sz="1550" b="1" spc="20" dirty="0">
                <a:solidFill>
                  <a:srgbClr val="FFFFFF"/>
                </a:solidFill>
                <a:latin typeface="Leelawadee UI"/>
                <a:cs typeface="Leelawadee UI"/>
              </a:rPr>
              <a:t>o</a:t>
            </a:r>
            <a:r>
              <a:rPr sz="1550" b="1" spc="5" dirty="0">
                <a:solidFill>
                  <a:srgbClr val="FFFFFF"/>
                </a:solidFill>
                <a:latin typeface="Leelawadee UI"/>
                <a:cs typeface="Leelawadee UI"/>
              </a:rPr>
              <a:t>gi</a:t>
            </a:r>
            <a:r>
              <a:rPr sz="1550" b="1" dirty="0">
                <a:solidFill>
                  <a:srgbClr val="FFFFFF"/>
                </a:solidFill>
                <a:latin typeface="Leelawadee UI"/>
                <a:cs typeface="Leelawadee UI"/>
              </a:rPr>
              <a:t>c</a:t>
            </a:r>
            <a:r>
              <a:rPr sz="1550" b="1" spc="-15" dirty="0">
                <a:solidFill>
                  <a:srgbClr val="FFFFFF"/>
                </a:solidFill>
                <a:latin typeface="Leelawadee UI"/>
                <a:cs typeface="Leelawadee UI"/>
              </a:rPr>
              <a:t>a</a:t>
            </a:r>
            <a:r>
              <a:rPr sz="1550" b="1" spc="5" dirty="0">
                <a:solidFill>
                  <a:srgbClr val="FFFFFF"/>
                </a:solidFill>
                <a:latin typeface="Leelawadee UI"/>
                <a:cs typeface="Leelawadee UI"/>
              </a:rPr>
              <a:t>l  </a:t>
            </a:r>
            <a:r>
              <a:rPr sz="1550" b="1" spc="15" dirty="0">
                <a:solidFill>
                  <a:srgbClr val="FFFFFF"/>
                </a:solidFill>
                <a:latin typeface="Leelawadee UI"/>
                <a:cs typeface="Leelawadee UI"/>
              </a:rPr>
              <a:t>CPU</a:t>
            </a:r>
            <a:endParaRPr sz="1550">
              <a:latin typeface="Leelawadee UI"/>
              <a:cs typeface="Leelawadee UI"/>
            </a:endParaRPr>
          </a:p>
        </p:txBody>
      </p:sp>
      <p:grpSp>
        <p:nvGrpSpPr>
          <p:cNvPr id="41" name="object 41"/>
          <p:cNvGrpSpPr/>
          <p:nvPr/>
        </p:nvGrpSpPr>
        <p:grpSpPr>
          <a:xfrm>
            <a:off x="4933950" y="1800161"/>
            <a:ext cx="1014730" cy="776605"/>
            <a:chOff x="4933950" y="1800161"/>
            <a:chExt cx="1014730" cy="776605"/>
          </a:xfrm>
        </p:grpSpPr>
        <p:pic>
          <p:nvPicPr>
            <p:cNvPr id="42" name="object 42"/>
            <p:cNvPicPr/>
            <p:nvPr/>
          </p:nvPicPr>
          <p:blipFill>
            <a:blip r:embed="rId10" cstate="print"/>
            <a:stretch>
              <a:fillRect/>
            </a:stretch>
          </p:blipFill>
          <p:spPr>
            <a:xfrm>
              <a:off x="5048091" y="1819028"/>
              <a:ext cx="795654" cy="690867"/>
            </a:xfrm>
            <a:prstGeom prst="rect">
              <a:avLst/>
            </a:prstGeom>
          </p:spPr>
        </p:pic>
        <p:pic>
          <p:nvPicPr>
            <p:cNvPr id="43" name="object 43"/>
            <p:cNvPicPr/>
            <p:nvPr/>
          </p:nvPicPr>
          <p:blipFill>
            <a:blip r:embed="rId13" cstate="print"/>
            <a:stretch>
              <a:fillRect/>
            </a:stretch>
          </p:blipFill>
          <p:spPr>
            <a:xfrm>
              <a:off x="4933950" y="1800161"/>
              <a:ext cx="1014412" cy="776287"/>
            </a:xfrm>
            <a:prstGeom prst="rect">
              <a:avLst/>
            </a:prstGeom>
          </p:spPr>
        </p:pic>
        <p:pic>
          <p:nvPicPr>
            <p:cNvPr id="44" name="object 44"/>
            <p:cNvPicPr/>
            <p:nvPr/>
          </p:nvPicPr>
          <p:blipFill>
            <a:blip r:embed="rId12" cstate="print"/>
            <a:stretch>
              <a:fillRect/>
            </a:stretch>
          </p:blipFill>
          <p:spPr>
            <a:xfrm>
              <a:off x="5081651" y="1833625"/>
              <a:ext cx="733425" cy="619125"/>
            </a:xfrm>
            <a:prstGeom prst="rect">
              <a:avLst/>
            </a:prstGeom>
          </p:spPr>
        </p:pic>
        <p:sp>
          <p:nvSpPr>
            <p:cNvPr id="45" name="object 45"/>
            <p:cNvSpPr/>
            <p:nvPr/>
          </p:nvSpPr>
          <p:spPr>
            <a:xfrm>
              <a:off x="5081651" y="1833625"/>
              <a:ext cx="733425" cy="619125"/>
            </a:xfrm>
            <a:custGeom>
              <a:avLst/>
              <a:gdLst/>
              <a:ahLst/>
              <a:cxnLst/>
              <a:rect l="l" t="t" r="r" b="b"/>
              <a:pathLst>
                <a:path w="733425" h="619125">
                  <a:moveTo>
                    <a:pt x="0" y="103124"/>
                  </a:moveTo>
                  <a:lnTo>
                    <a:pt x="8094" y="62954"/>
                  </a:lnTo>
                  <a:lnTo>
                    <a:pt x="30178" y="30178"/>
                  </a:lnTo>
                  <a:lnTo>
                    <a:pt x="62954" y="8094"/>
                  </a:lnTo>
                  <a:lnTo>
                    <a:pt x="103124" y="0"/>
                  </a:lnTo>
                  <a:lnTo>
                    <a:pt x="630174" y="0"/>
                  </a:lnTo>
                  <a:lnTo>
                    <a:pt x="670363" y="8094"/>
                  </a:lnTo>
                  <a:lnTo>
                    <a:pt x="703183" y="30178"/>
                  </a:lnTo>
                  <a:lnTo>
                    <a:pt x="725310" y="62954"/>
                  </a:lnTo>
                  <a:lnTo>
                    <a:pt x="733425" y="103124"/>
                  </a:lnTo>
                  <a:lnTo>
                    <a:pt x="733425" y="515874"/>
                  </a:lnTo>
                  <a:lnTo>
                    <a:pt x="725310" y="556063"/>
                  </a:lnTo>
                  <a:lnTo>
                    <a:pt x="703183" y="588883"/>
                  </a:lnTo>
                  <a:lnTo>
                    <a:pt x="670363" y="611010"/>
                  </a:lnTo>
                  <a:lnTo>
                    <a:pt x="630174" y="619125"/>
                  </a:lnTo>
                  <a:lnTo>
                    <a:pt x="103124" y="619125"/>
                  </a:lnTo>
                  <a:lnTo>
                    <a:pt x="62954" y="611010"/>
                  </a:lnTo>
                  <a:lnTo>
                    <a:pt x="30178" y="588883"/>
                  </a:lnTo>
                  <a:lnTo>
                    <a:pt x="8094"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46" name="object 46"/>
          <p:cNvSpPr txBox="1"/>
          <p:nvPr/>
        </p:nvSpPr>
        <p:spPr>
          <a:xfrm>
            <a:off x="5104384" y="1872297"/>
            <a:ext cx="692150" cy="514350"/>
          </a:xfrm>
          <a:prstGeom prst="rect">
            <a:avLst/>
          </a:prstGeom>
        </p:spPr>
        <p:txBody>
          <a:bodyPr vert="horz" wrap="square" lIns="0" tIns="4445" rIns="0" bIns="0" rtlCol="0">
            <a:spAutoFit/>
          </a:bodyPr>
          <a:lstStyle/>
          <a:p>
            <a:pPr marL="146050" marR="5080" indent="-133350">
              <a:lnSpc>
                <a:spcPct val="105000"/>
              </a:lnSpc>
              <a:spcBef>
                <a:spcPts val="35"/>
              </a:spcBef>
            </a:pPr>
            <a:r>
              <a:rPr sz="1550" b="1" spc="25" dirty="0">
                <a:solidFill>
                  <a:srgbClr val="FFFFFF"/>
                </a:solidFill>
                <a:latin typeface="Leelawadee UI"/>
                <a:cs typeface="Leelawadee UI"/>
              </a:rPr>
              <a:t>L</a:t>
            </a:r>
            <a:r>
              <a:rPr sz="1550" b="1" spc="20" dirty="0">
                <a:solidFill>
                  <a:srgbClr val="FFFFFF"/>
                </a:solidFill>
                <a:latin typeface="Leelawadee UI"/>
                <a:cs typeface="Leelawadee UI"/>
              </a:rPr>
              <a:t>o</a:t>
            </a:r>
            <a:r>
              <a:rPr sz="1550" b="1" spc="5" dirty="0">
                <a:solidFill>
                  <a:srgbClr val="FFFFFF"/>
                </a:solidFill>
                <a:latin typeface="Leelawadee UI"/>
                <a:cs typeface="Leelawadee UI"/>
              </a:rPr>
              <a:t>gi</a:t>
            </a:r>
            <a:r>
              <a:rPr sz="1550" b="1" dirty="0">
                <a:solidFill>
                  <a:srgbClr val="FFFFFF"/>
                </a:solidFill>
                <a:latin typeface="Leelawadee UI"/>
                <a:cs typeface="Leelawadee UI"/>
              </a:rPr>
              <a:t>c</a:t>
            </a:r>
            <a:r>
              <a:rPr sz="1550" b="1" spc="-15" dirty="0">
                <a:solidFill>
                  <a:srgbClr val="FFFFFF"/>
                </a:solidFill>
                <a:latin typeface="Leelawadee UI"/>
                <a:cs typeface="Leelawadee UI"/>
              </a:rPr>
              <a:t>a</a:t>
            </a:r>
            <a:r>
              <a:rPr sz="1550" b="1" spc="5" dirty="0">
                <a:solidFill>
                  <a:srgbClr val="FFFFFF"/>
                </a:solidFill>
                <a:latin typeface="Leelawadee UI"/>
                <a:cs typeface="Leelawadee UI"/>
              </a:rPr>
              <a:t>l  </a:t>
            </a:r>
            <a:r>
              <a:rPr sz="1550" b="1" spc="15" dirty="0">
                <a:solidFill>
                  <a:srgbClr val="FFFFFF"/>
                </a:solidFill>
                <a:latin typeface="Leelawadee UI"/>
                <a:cs typeface="Leelawadee UI"/>
              </a:rPr>
              <a:t>CPU</a:t>
            </a:r>
            <a:endParaRPr sz="1550">
              <a:latin typeface="Leelawadee UI"/>
              <a:cs typeface="Leelawadee UI"/>
            </a:endParaRPr>
          </a:p>
        </p:txBody>
      </p:sp>
      <p:grpSp>
        <p:nvGrpSpPr>
          <p:cNvPr id="47" name="object 47"/>
          <p:cNvGrpSpPr/>
          <p:nvPr/>
        </p:nvGrpSpPr>
        <p:grpSpPr>
          <a:xfrm>
            <a:off x="6943725" y="1800161"/>
            <a:ext cx="1014730" cy="767080"/>
            <a:chOff x="6943725" y="1800161"/>
            <a:chExt cx="1014730" cy="767080"/>
          </a:xfrm>
        </p:grpSpPr>
        <p:pic>
          <p:nvPicPr>
            <p:cNvPr id="48" name="object 48"/>
            <p:cNvPicPr/>
            <p:nvPr/>
          </p:nvPicPr>
          <p:blipFill>
            <a:blip r:embed="rId14" cstate="print"/>
            <a:stretch>
              <a:fillRect/>
            </a:stretch>
          </p:blipFill>
          <p:spPr>
            <a:xfrm>
              <a:off x="7057866" y="1819025"/>
              <a:ext cx="795655" cy="681346"/>
            </a:xfrm>
            <a:prstGeom prst="rect">
              <a:avLst/>
            </a:prstGeom>
          </p:spPr>
        </p:pic>
        <p:pic>
          <p:nvPicPr>
            <p:cNvPr id="49" name="object 49"/>
            <p:cNvPicPr/>
            <p:nvPr/>
          </p:nvPicPr>
          <p:blipFill>
            <a:blip r:embed="rId15" cstate="print"/>
            <a:stretch>
              <a:fillRect/>
            </a:stretch>
          </p:blipFill>
          <p:spPr>
            <a:xfrm>
              <a:off x="6943725" y="1800161"/>
              <a:ext cx="1014412" cy="766762"/>
            </a:xfrm>
            <a:prstGeom prst="rect">
              <a:avLst/>
            </a:prstGeom>
          </p:spPr>
        </p:pic>
        <p:pic>
          <p:nvPicPr>
            <p:cNvPr id="50" name="object 50"/>
            <p:cNvPicPr/>
            <p:nvPr/>
          </p:nvPicPr>
          <p:blipFill>
            <a:blip r:embed="rId16" cstate="print"/>
            <a:stretch>
              <a:fillRect/>
            </a:stretch>
          </p:blipFill>
          <p:spPr>
            <a:xfrm>
              <a:off x="7091426" y="1833625"/>
              <a:ext cx="733425" cy="609600"/>
            </a:xfrm>
            <a:prstGeom prst="rect">
              <a:avLst/>
            </a:prstGeom>
          </p:spPr>
        </p:pic>
        <p:sp>
          <p:nvSpPr>
            <p:cNvPr id="51" name="object 51"/>
            <p:cNvSpPr/>
            <p:nvPr/>
          </p:nvSpPr>
          <p:spPr>
            <a:xfrm>
              <a:off x="7091426" y="1833625"/>
              <a:ext cx="733425" cy="609600"/>
            </a:xfrm>
            <a:custGeom>
              <a:avLst/>
              <a:gdLst/>
              <a:ahLst/>
              <a:cxnLst/>
              <a:rect l="l" t="t" r="r" b="b"/>
              <a:pathLst>
                <a:path w="733425" h="609600">
                  <a:moveTo>
                    <a:pt x="0" y="101600"/>
                  </a:moveTo>
                  <a:lnTo>
                    <a:pt x="7981" y="62043"/>
                  </a:lnTo>
                  <a:lnTo>
                    <a:pt x="29749" y="29749"/>
                  </a:lnTo>
                  <a:lnTo>
                    <a:pt x="62043" y="7981"/>
                  </a:lnTo>
                  <a:lnTo>
                    <a:pt x="101600" y="0"/>
                  </a:lnTo>
                  <a:lnTo>
                    <a:pt x="631698" y="0"/>
                  </a:lnTo>
                  <a:lnTo>
                    <a:pt x="671274" y="7981"/>
                  </a:lnTo>
                  <a:lnTo>
                    <a:pt x="703611" y="29749"/>
                  </a:lnTo>
                  <a:lnTo>
                    <a:pt x="725424" y="62043"/>
                  </a:lnTo>
                  <a:lnTo>
                    <a:pt x="733425" y="101600"/>
                  </a:lnTo>
                  <a:lnTo>
                    <a:pt x="733425" y="507873"/>
                  </a:lnTo>
                  <a:lnTo>
                    <a:pt x="725424" y="547449"/>
                  </a:lnTo>
                  <a:lnTo>
                    <a:pt x="703611" y="579786"/>
                  </a:lnTo>
                  <a:lnTo>
                    <a:pt x="671274" y="601598"/>
                  </a:lnTo>
                  <a:lnTo>
                    <a:pt x="631698" y="609600"/>
                  </a:lnTo>
                  <a:lnTo>
                    <a:pt x="101600" y="609600"/>
                  </a:lnTo>
                  <a:lnTo>
                    <a:pt x="62043" y="601599"/>
                  </a:lnTo>
                  <a:lnTo>
                    <a:pt x="29749" y="579786"/>
                  </a:lnTo>
                  <a:lnTo>
                    <a:pt x="7981" y="547449"/>
                  </a:lnTo>
                  <a:lnTo>
                    <a:pt x="0" y="507873"/>
                  </a:lnTo>
                  <a:lnTo>
                    <a:pt x="0" y="101600"/>
                  </a:lnTo>
                  <a:close/>
                </a:path>
              </a:pathLst>
            </a:custGeom>
            <a:ln w="9534">
              <a:solidFill>
                <a:srgbClr val="7A96B8"/>
              </a:solidFill>
            </a:ln>
          </p:spPr>
          <p:txBody>
            <a:bodyPr wrap="square" lIns="0" tIns="0" rIns="0" bIns="0" rtlCol="0"/>
            <a:lstStyle/>
            <a:p>
              <a:endParaRPr/>
            </a:p>
          </p:txBody>
        </p:sp>
      </p:grpSp>
      <p:sp>
        <p:nvSpPr>
          <p:cNvPr id="52" name="object 52"/>
          <p:cNvSpPr txBox="1"/>
          <p:nvPr/>
        </p:nvSpPr>
        <p:spPr>
          <a:xfrm>
            <a:off x="7118095" y="1870138"/>
            <a:ext cx="693420" cy="513715"/>
          </a:xfrm>
          <a:prstGeom prst="rect">
            <a:avLst/>
          </a:prstGeom>
        </p:spPr>
        <p:txBody>
          <a:bodyPr vert="horz" wrap="square" lIns="0" tIns="4445" rIns="0" bIns="0" rtlCol="0">
            <a:spAutoFit/>
          </a:bodyPr>
          <a:lstStyle/>
          <a:p>
            <a:pPr marL="146050" marR="5080" indent="-133985">
              <a:lnSpc>
                <a:spcPct val="104900"/>
              </a:lnSpc>
              <a:spcBef>
                <a:spcPts val="35"/>
              </a:spcBef>
            </a:pPr>
            <a:r>
              <a:rPr sz="1550" b="1" spc="30" dirty="0">
                <a:solidFill>
                  <a:srgbClr val="FFFFFF"/>
                </a:solidFill>
                <a:latin typeface="Leelawadee UI"/>
                <a:cs typeface="Leelawadee UI"/>
              </a:rPr>
              <a:t>L</a:t>
            </a:r>
            <a:r>
              <a:rPr sz="1550" b="1" spc="25" dirty="0">
                <a:solidFill>
                  <a:srgbClr val="FFFFFF"/>
                </a:solidFill>
                <a:latin typeface="Leelawadee UI"/>
                <a:cs typeface="Leelawadee UI"/>
              </a:rPr>
              <a:t>o</a:t>
            </a:r>
            <a:r>
              <a:rPr sz="1550" b="1" spc="10" dirty="0">
                <a:solidFill>
                  <a:srgbClr val="FFFFFF"/>
                </a:solidFill>
                <a:latin typeface="Leelawadee UI"/>
                <a:cs typeface="Leelawadee UI"/>
              </a:rPr>
              <a:t>gic</a:t>
            </a:r>
            <a:r>
              <a:rPr sz="1550" b="1" spc="-20" dirty="0">
                <a:solidFill>
                  <a:srgbClr val="FFFFFF"/>
                </a:solidFill>
                <a:latin typeface="Leelawadee UI"/>
                <a:cs typeface="Leelawadee UI"/>
              </a:rPr>
              <a:t>a</a:t>
            </a:r>
            <a:r>
              <a:rPr sz="1550" b="1" spc="5" dirty="0">
                <a:solidFill>
                  <a:srgbClr val="FFFFFF"/>
                </a:solidFill>
                <a:latin typeface="Leelawadee UI"/>
                <a:cs typeface="Leelawadee UI"/>
              </a:rPr>
              <a:t>l  </a:t>
            </a:r>
            <a:r>
              <a:rPr sz="1550" b="1" spc="15" dirty="0">
                <a:solidFill>
                  <a:srgbClr val="FFFFFF"/>
                </a:solidFill>
                <a:latin typeface="Leelawadee UI"/>
                <a:cs typeface="Leelawadee UI"/>
              </a:rPr>
              <a:t>CPU</a:t>
            </a:r>
            <a:endParaRPr sz="1550">
              <a:latin typeface="Leelawadee UI"/>
              <a:cs typeface="Leelawadee UI"/>
            </a:endParaRPr>
          </a:p>
        </p:txBody>
      </p:sp>
      <p:grpSp>
        <p:nvGrpSpPr>
          <p:cNvPr id="53" name="object 53"/>
          <p:cNvGrpSpPr/>
          <p:nvPr/>
        </p:nvGrpSpPr>
        <p:grpSpPr>
          <a:xfrm>
            <a:off x="2314575" y="1800161"/>
            <a:ext cx="1014730" cy="767080"/>
            <a:chOff x="2314575" y="1800161"/>
            <a:chExt cx="1014730" cy="767080"/>
          </a:xfrm>
        </p:grpSpPr>
        <p:pic>
          <p:nvPicPr>
            <p:cNvPr id="54" name="object 54"/>
            <p:cNvPicPr/>
            <p:nvPr/>
          </p:nvPicPr>
          <p:blipFill>
            <a:blip r:embed="rId14" cstate="print"/>
            <a:stretch>
              <a:fillRect/>
            </a:stretch>
          </p:blipFill>
          <p:spPr>
            <a:xfrm>
              <a:off x="2428716" y="1819025"/>
              <a:ext cx="795654" cy="681346"/>
            </a:xfrm>
            <a:prstGeom prst="rect">
              <a:avLst/>
            </a:prstGeom>
          </p:spPr>
        </p:pic>
        <p:pic>
          <p:nvPicPr>
            <p:cNvPr id="55" name="object 55"/>
            <p:cNvPicPr/>
            <p:nvPr/>
          </p:nvPicPr>
          <p:blipFill>
            <a:blip r:embed="rId17" cstate="print"/>
            <a:stretch>
              <a:fillRect/>
            </a:stretch>
          </p:blipFill>
          <p:spPr>
            <a:xfrm>
              <a:off x="2314575" y="1800161"/>
              <a:ext cx="1014412" cy="766762"/>
            </a:xfrm>
            <a:prstGeom prst="rect">
              <a:avLst/>
            </a:prstGeom>
          </p:spPr>
        </p:pic>
        <p:pic>
          <p:nvPicPr>
            <p:cNvPr id="56" name="object 56"/>
            <p:cNvPicPr/>
            <p:nvPr/>
          </p:nvPicPr>
          <p:blipFill>
            <a:blip r:embed="rId16" cstate="print"/>
            <a:stretch>
              <a:fillRect/>
            </a:stretch>
          </p:blipFill>
          <p:spPr>
            <a:xfrm>
              <a:off x="2462276" y="1833625"/>
              <a:ext cx="733425" cy="609600"/>
            </a:xfrm>
            <a:prstGeom prst="rect">
              <a:avLst/>
            </a:prstGeom>
          </p:spPr>
        </p:pic>
        <p:sp>
          <p:nvSpPr>
            <p:cNvPr id="57" name="object 57"/>
            <p:cNvSpPr/>
            <p:nvPr/>
          </p:nvSpPr>
          <p:spPr>
            <a:xfrm>
              <a:off x="2462276" y="1833625"/>
              <a:ext cx="733425" cy="609600"/>
            </a:xfrm>
            <a:custGeom>
              <a:avLst/>
              <a:gdLst/>
              <a:ahLst/>
              <a:cxnLst/>
              <a:rect l="l" t="t" r="r" b="b"/>
              <a:pathLst>
                <a:path w="733425" h="609600">
                  <a:moveTo>
                    <a:pt x="0" y="101600"/>
                  </a:moveTo>
                  <a:lnTo>
                    <a:pt x="7981" y="62043"/>
                  </a:lnTo>
                  <a:lnTo>
                    <a:pt x="29749" y="29749"/>
                  </a:lnTo>
                  <a:lnTo>
                    <a:pt x="62043" y="7981"/>
                  </a:lnTo>
                  <a:lnTo>
                    <a:pt x="101600" y="0"/>
                  </a:lnTo>
                  <a:lnTo>
                    <a:pt x="631698" y="0"/>
                  </a:lnTo>
                  <a:lnTo>
                    <a:pt x="671274" y="7981"/>
                  </a:lnTo>
                  <a:lnTo>
                    <a:pt x="703611" y="29749"/>
                  </a:lnTo>
                  <a:lnTo>
                    <a:pt x="725423" y="62043"/>
                  </a:lnTo>
                  <a:lnTo>
                    <a:pt x="733425" y="101600"/>
                  </a:lnTo>
                  <a:lnTo>
                    <a:pt x="733425" y="507873"/>
                  </a:lnTo>
                  <a:lnTo>
                    <a:pt x="725424" y="547449"/>
                  </a:lnTo>
                  <a:lnTo>
                    <a:pt x="703611" y="579786"/>
                  </a:lnTo>
                  <a:lnTo>
                    <a:pt x="671274" y="601598"/>
                  </a:lnTo>
                  <a:lnTo>
                    <a:pt x="631698" y="609600"/>
                  </a:lnTo>
                  <a:lnTo>
                    <a:pt x="101600" y="609600"/>
                  </a:lnTo>
                  <a:lnTo>
                    <a:pt x="62043" y="601599"/>
                  </a:lnTo>
                  <a:lnTo>
                    <a:pt x="29749" y="579786"/>
                  </a:lnTo>
                  <a:lnTo>
                    <a:pt x="7981" y="547449"/>
                  </a:lnTo>
                  <a:lnTo>
                    <a:pt x="0" y="507873"/>
                  </a:lnTo>
                  <a:lnTo>
                    <a:pt x="0" y="101600"/>
                  </a:lnTo>
                  <a:close/>
                </a:path>
              </a:pathLst>
            </a:custGeom>
            <a:ln w="9534">
              <a:solidFill>
                <a:srgbClr val="7A96B8"/>
              </a:solidFill>
            </a:ln>
          </p:spPr>
          <p:txBody>
            <a:bodyPr wrap="square" lIns="0" tIns="0" rIns="0" bIns="0" rtlCol="0"/>
            <a:lstStyle/>
            <a:p>
              <a:endParaRPr/>
            </a:p>
          </p:txBody>
        </p:sp>
      </p:grpSp>
      <p:sp>
        <p:nvSpPr>
          <p:cNvPr id="58" name="object 58"/>
          <p:cNvSpPr txBox="1"/>
          <p:nvPr/>
        </p:nvSpPr>
        <p:spPr>
          <a:xfrm>
            <a:off x="2484501" y="1870138"/>
            <a:ext cx="692150" cy="513715"/>
          </a:xfrm>
          <a:prstGeom prst="rect">
            <a:avLst/>
          </a:prstGeom>
        </p:spPr>
        <p:txBody>
          <a:bodyPr vert="horz" wrap="square" lIns="0" tIns="4445" rIns="0" bIns="0" rtlCol="0">
            <a:spAutoFit/>
          </a:bodyPr>
          <a:lstStyle/>
          <a:p>
            <a:pPr marL="146050" marR="5080" indent="-133350">
              <a:lnSpc>
                <a:spcPct val="104900"/>
              </a:lnSpc>
              <a:spcBef>
                <a:spcPts val="35"/>
              </a:spcBef>
            </a:pPr>
            <a:r>
              <a:rPr sz="1550" b="1" spc="25" dirty="0">
                <a:solidFill>
                  <a:srgbClr val="FFFFFF"/>
                </a:solidFill>
                <a:latin typeface="Leelawadee UI"/>
                <a:cs typeface="Leelawadee UI"/>
              </a:rPr>
              <a:t>L</a:t>
            </a:r>
            <a:r>
              <a:rPr sz="1550" b="1" spc="20" dirty="0">
                <a:solidFill>
                  <a:srgbClr val="FFFFFF"/>
                </a:solidFill>
                <a:latin typeface="Leelawadee UI"/>
                <a:cs typeface="Leelawadee UI"/>
              </a:rPr>
              <a:t>o</a:t>
            </a:r>
            <a:r>
              <a:rPr sz="1550" b="1" spc="5" dirty="0">
                <a:solidFill>
                  <a:srgbClr val="FFFFFF"/>
                </a:solidFill>
                <a:latin typeface="Leelawadee UI"/>
                <a:cs typeface="Leelawadee UI"/>
              </a:rPr>
              <a:t>gi</a:t>
            </a:r>
            <a:r>
              <a:rPr sz="1550" b="1" dirty="0">
                <a:solidFill>
                  <a:srgbClr val="FFFFFF"/>
                </a:solidFill>
                <a:latin typeface="Leelawadee UI"/>
                <a:cs typeface="Leelawadee UI"/>
              </a:rPr>
              <a:t>c</a:t>
            </a:r>
            <a:r>
              <a:rPr sz="1550" b="1" spc="-15" dirty="0">
                <a:solidFill>
                  <a:srgbClr val="FFFFFF"/>
                </a:solidFill>
                <a:latin typeface="Leelawadee UI"/>
                <a:cs typeface="Leelawadee UI"/>
              </a:rPr>
              <a:t>a</a:t>
            </a:r>
            <a:r>
              <a:rPr sz="1550" b="1" spc="5" dirty="0">
                <a:solidFill>
                  <a:srgbClr val="FFFFFF"/>
                </a:solidFill>
                <a:latin typeface="Leelawadee UI"/>
                <a:cs typeface="Leelawadee UI"/>
              </a:rPr>
              <a:t>l  </a:t>
            </a:r>
            <a:r>
              <a:rPr sz="1550" b="1" spc="15" dirty="0">
                <a:solidFill>
                  <a:srgbClr val="FFFFFF"/>
                </a:solidFill>
                <a:latin typeface="Leelawadee UI"/>
                <a:cs typeface="Leelawadee UI"/>
              </a:rPr>
              <a:t>CPU</a:t>
            </a:r>
            <a:endParaRPr sz="1550">
              <a:latin typeface="Leelawadee UI"/>
              <a:cs typeface="Leelawadee UI"/>
            </a:endParaRPr>
          </a:p>
        </p:txBody>
      </p:sp>
      <p:grpSp>
        <p:nvGrpSpPr>
          <p:cNvPr id="59" name="object 59"/>
          <p:cNvGrpSpPr/>
          <p:nvPr/>
        </p:nvGrpSpPr>
        <p:grpSpPr>
          <a:xfrm>
            <a:off x="1219200" y="1800161"/>
            <a:ext cx="1014730" cy="786130"/>
            <a:chOff x="1219200" y="1800161"/>
            <a:chExt cx="1014730" cy="786130"/>
          </a:xfrm>
        </p:grpSpPr>
        <p:pic>
          <p:nvPicPr>
            <p:cNvPr id="60" name="object 60"/>
            <p:cNvPicPr/>
            <p:nvPr/>
          </p:nvPicPr>
          <p:blipFill>
            <a:blip r:embed="rId18" cstate="print"/>
            <a:stretch>
              <a:fillRect/>
            </a:stretch>
          </p:blipFill>
          <p:spPr>
            <a:xfrm>
              <a:off x="1304925" y="1800161"/>
              <a:ext cx="842962" cy="738187"/>
            </a:xfrm>
            <a:prstGeom prst="rect">
              <a:avLst/>
            </a:prstGeom>
          </p:spPr>
        </p:pic>
        <p:pic>
          <p:nvPicPr>
            <p:cNvPr id="61" name="object 61"/>
            <p:cNvPicPr/>
            <p:nvPr/>
          </p:nvPicPr>
          <p:blipFill>
            <a:blip r:embed="rId19" cstate="print"/>
            <a:stretch>
              <a:fillRect/>
            </a:stretch>
          </p:blipFill>
          <p:spPr>
            <a:xfrm>
              <a:off x="1219200" y="1809686"/>
              <a:ext cx="1014412" cy="776287"/>
            </a:xfrm>
            <a:prstGeom prst="rect">
              <a:avLst/>
            </a:prstGeom>
          </p:spPr>
        </p:pic>
        <p:pic>
          <p:nvPicPr>
            <p:cNvPr id="62" name="object 62"/>
            <p:cNvPicPr/>
            <p:nvPr/>
          </p:nvPicPr>
          <p:blipFill>
            <a:blip r:embed="rId20" cstate="print"/>
            <a:stretch>
              <a:fillRect/>
            </a:stretch>
          </p:blipFill>
          <p:spPr>
            <a:xfrm>
              <a:off x="1366901" y="1843150"/>
              <a:ext cx="723900" cy="619125"/>
            </a:xfrm>
            <a:prstGeom prst="rect">
              <a:avLst/>
            </a:prstGeom>
          </p:spPr>
        </p:pic>
        <p:sp>
          <p:nvSpPr>
            <p:cNvPr id="63" name="object 63"/>
            <p:cNvSpPr/>
            <p:nvPr/>
          </p:nvSpPr>
          <p:spPr>
            <a:xfrm>
              <a:off x="1366901" y="1843150"/>
              <a:ext cx="723900" cy="619125"/>
            </a:xfrm>
            <a:custGeom>
              <a:avLst/>
              <a:gdLst/>
              <a:ahLst/>
              <a:cxnLst/>
              <a:rect l="l" t="t" r="r" b="b"/>
              <a:pathLst>
                <a:path w="723900" h="619125">
                  <a:moveTo>
                    <a:pt x="0" y="103124"/>
                  </a:moveTo>
                  <a:lnTo>
                    <a:pt x="8094" y="62954"/>
                  </a:lnTo>
                  <a:lnTo>
                    <a:pt x="30178" y="30178"/>
                  </a:lnTo>
                  <a:lnTo>
                    <a:pt x="62954" y="8094"/>
                  </a:lnTo>
                  <a:lnTo>
                    <a:pt x="103124" y="0"/>
                  </a:lnTo>
                  <a:lnTo>
                    <a:pt x="620649" y="0"/>
                  </a:lnTo>
                  <a:lnTo>
                    <a:pt x="660838" y="8094"/>
                  </a:lnTo>
                  <a:lnTo>
                    <a:pt x="693658" y="30178"/>
                  </a:lnTo>
                  <a:lnTo>
                    <a:pt x="715785" y="62954"/>
                  </a:lnTo>
                  <a:lnTo>
                    <a:pt x="723900" y="103124"/>
                  </a:lnTo>
                  <a:lnTo>
                    <a:pt x="723900" y="515874"/>
                  </a:lnTo>
                  <a:lnTo>
                    <a:pt x="715785" y="556063"/>
                  </a:lnTo>
                  <a:lnTo>
                    <a:pt x="693658" y="588883"/>
                  </a:lnTo>
                  <a:lnTo>
                    <a:pt x="660838" y="611010"/>
                  </a:lnTo>
                  <a:lnTo>
                    <a:pt x="620649" y="619125"/>
                  </a:lnTo>
                  <a:lnTo>
                    <a:pt x="103124" y="619125"/>
                  </a:lnTo>
                  <a:lnTo>
                    <a:pt x="62954" y="611010"/>
                  </a:lnTo>
                  <a:lnTo>
                    <a:pt x="30178" y="588883"/>
                  </a:lnTo>
                  <a:lnTo>
                    <a:pt x="8094"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64" name="object 64"/>
          <p:cNvSpPr txBox="1"/>
          <p:nvPr/>
        </p:nvSpPr>
        <p:spPr>
          <a:xfrm>
            <a:off x="1382649" y="1883092"/>
            <a:ext cx="692150" cy="514350"/>
          </a:xfrm>
          <a:prstGeom prst="rect">
            <a:avLst/>
          </a:prstGeom>
        </p:spPr>
        <p:txBody>
          <a:bodyPr vert="horz" wrap="square" lIns="0" tIns="4445" rIns="0" bIns="0" rtlCol="0">
            <a:spAutoFit/>
          </a:bodyPr>
          <a:lstStyle/>
          <a:p>
            <a:pPr marL="146050" marR="5080" indent="-133985">
              <a:lnSpc>
                <a:spcPct val="105000"/>
              </a:lnSpc>
              <a:spcBef>
                <a:spcPts val="35"/>
              </a:spcBef>
            </a:pPr>
            <a:r>
              <a:rPr sz="1550" b="1" spc="25" dirty="0">
                <a:solidFill>
                  <a:srgbClr val="FFFFFF"/>
                </a:solidFill>
                <a:latin typeface="Leelawadee UI"/>
                <a:cs typeface="Leelawadee UI"/>
              </a:rPr>
              <a:t>Lo</a:t>
            </a:r>
            <a:r>
              <a:rPr sz="1550" b="1" spc="5" dirty="0">
                <a:solidFill>
                  <a:srgbClr val="FFFFFF"/>
                </a:solidFill>
                <a:latin typeface="Leelawadee UI"/>
                <a:cs typeface="Leelawadee UI"/>
              </a:rPr>
              <a:t>gic</a:t>
            </a:r>
            <a:r>
              <a:rPr sz="1550" b="1" spc="-20" dirty="0">
                <a:solidFill>
                  <a:srgbClr val="FFFFFF"/>
                </a:solidFill>
                <a:latin typeface="Leelawadee UI"/>
                <a:cs typeface="Leelawadee UI"/>
              </a:rPr>
              <a:t>a</a:t>
            </a:r>
            <a:r>
              <a:rPr sz="1550" b="1" spc="5" dirty="0">
                <a:solidFill>
                  <a:srgbClr val="FFFFFF"/>
                </a:solidFill>
                <a:latin typeface="Leelawadee UI"/>
                <a:cs typeface="Leelawadee UI"/>
              </a:rPr>
              <a:t>l  </a:t>
            </a:r>
            <a:r>
              <a:rPr sz="1550" b="1" spc="15" dirty="0">
                <a:solidFill>
                  <a:srgbClr val="FFFFFF"/>
                </a:solidFill>
                <a:latin typeface="Leelawadee UI"/>
                <a:cs typeface="Leelawadee UI"/>
              </a:rPr>
              <a:t>CPU</a:t>
            </a:r>
            <a:endParaRPr sz="1550">
              <a:latin typeface="Leelawadee UI"/>
              <a:cs typeface="Leelawadee UI"/>
            </a:endParaRPr>
          </a:p>
        </p:txBody>
      </p:sp>
      <p:grpSp>
        <p:nvGrpSpPr>
          <p:cNvPr id="65" name="object 65"/>
          <p:cNvGrpSpPr/>
          <p:nvPr/>
        </p:nvGrpSpPr>
        <p:grpSpPr>
          <a:xfrm>
            <a:off x="5848350" y="1800161"/>
            <a:ext cx="1014730" cy="786130"/>
            <a:chOff x="5848350" y="1800161"/>
            <a:chExt cx="1014730" cy="786130"/>
          </a:xfrm>
        </p:grpSpPr>
        <p:pic>
          <p:nvPicPr>
            <p:cNvPr id="66" name="object 66"/>
            <p:cNvPicPr/>
            <p:nvPr/>
          </p:nvPicPr>
          <p:blipFill>
            <a:blip r:embed="rId18" cstate="print"/>
            <a:stretch>
              <a:fillRect/>
            </a:stretch>
          </p:blipFill>
          <p:spPr>
            <a:xfrm>
              <a:off x="5934075" y="1800161"/>
              <a:ext cx="842962" cy="738187"/>
            </a:xfrm>
            <a:prstGeom prst="rect">
              <a:avLst/>
            </a:prstGeom>
          </p:spPr>
        </p:pic>
        <p:pic>
          <p:nvPicPr>
            <p:cNvPr id="67" name="object 67"/>
            <p:cNvPicPr/>
            <p:nvPr/>
          </p:nvPicPr>
          <p:blipFill>
            <a:blip r:embed="rId21" cstate="print"/>
            <a:stretch>
              <a:fillRect/>
            </a:stretch>
          </p:blipFill>
          <p:spPr>
            <a:xfrm>
              <a:off x="5848350" y="1809686"/>
              <a:ext cx="1014412" cy="776287"/>
            </a:xfrm>
            <a:prstGeom prst="rect">
              <a:avLst/>
            </a:prstGeom>
          </p:spPr>
        </p:pic>
        <p:pic>
          <p:nvPicPr>
            <p:cNvPr id="68" name="object 68"/>
            <p:cNvPicPr/>
            <p:nvPr/>
          </p:nvPicPr>
          <p:blipFill>
            <a:blip r:embed="rId20" cstate="print"/>
            <a:stretch>
              <a:fillRect/>
            </a:stretch>
          </p:blipFill>
          <p:spPr>
            <a:xfrm>
              <a:off x="5996051" y="1843150"/>
              <a:ext cx="723900" cy="619125"/>
            </a:xfrm>
            <a:prstGeom prst="rect">
              <a:avLst/>
            </a:prstGeom>
          </p:spPr>
        </p:pic>
        <p:sp>
          <p:nvSpPr>
            <p:cNvPr id="69" name="object 69"/>
            <p:cNvSpPr/>
            <p:nvPr/>
          </p:nvSpPr>
          <p:spPr>
            <a:xfrm>
              <a:off x="5996051" y="1843150"/>
              <a:ext cx="723900" cy="619125"/>
            </a:xfrm>
            <a:custGeom>
              <a:avLst/>
              <a:gdLst/>
              <a:ahLst/>
              <a:cxnLst/>
              <a:rect l="l" t="t" r="r" b="b"/>
              <a:pathLst>
                <a:path w="723900" h="619125">
                  <a:moveTo>
                    <a:pt x="0" y="103124"/>
                  </a:moveTo>
                  <a:lnTo>
                    <a:pt x="8094" y="62954"/>
                  </a:lnTo>
                  <a:lnTo>
                    <a:pt x="30178" y="30178"/>
                  </a:lnTo>
                  <a:lnTo>
                    <a:pt x="62954" y="8094"/>
                  </a:lnTo>
                  <a:lnTo>
                    <a:pt x="103124" y="0"/>
                  </a:lnTo>
                  <a:lnTo>
                    <a:pt x="620649" y="0"/>
                  </a:lnTo>
                  <a:lnTo>
                    <a:pt x="660838" y="8094"/>
                  </a:lnTo>
                  <a:lnTo>
                    <a:pt x="693658" y="30178"/>
                  </a:lnTo>
                  <a:lnTo>
                    <a:pt x="715785" y="62954"/>
                  </a:lnTo>
                  <a:lnTo>
                    <a:pt x="723900" y="103124"/>
                  </a:lnTo>
                  <a:lnTo>
                    <a:pt x="723900" y="515874"/>
                  </a:lnTo>
                  <a:lnTo>
                    <a:pt x="715785" y="556063"/>
                  </a:lnTo>
                  <a:lnTo>
                    <a:pt x="693658" y="588883"/>
                  </a:lnTo>
                  <a:lnTo>
                    <a:pt x="660838" y="611010"/>
                  </a:lnTo>
                  <a:lnTo>
                    <a:pt x="620649" y="619125"/>
                  </a:lnTo>
                  <a:lnTo>
                    <a:pt x="103124" y="619125"/>
                  </a:lnTo>
                  <a:lnTo>
                    <a:pt x="62954" y="611010"/>
                  </a:lnTo>
                  <a:lnTo>
                    <a:pt x="30178" y="588883"/>
                  </a:lnTo>
                  <a:lnTo>
                    <a:pt x="8094"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70" name="object 70"/>
          <p:cNvSpPr txBox="1"/>
          <p:nvPr/>
        </p:nvSpPr>
        <p:spPr>
          <a:xfrm>
            <a:off x="6017640" y="1883092"/>
            <a:ext cx="692150" cy="514350"/>
          </a:xfrm>
          <a:prstGeom prst="rect">
            <a:avLst/>
          </a:prstGeom>
        </p:spPr>
        <p:txBody>
          <a:bodyPr vert="horz" wrap="square" lIns="0" tIns="4445" rIns="0" bIns="0" rtlCol="0">
            <a:spAutoFit/>
          </a:bodyPr>
          <a:lstStyle/>
          <a:p>
            <a:pPr marL="145415" marR="5080" indent="-133350">
              <a:lnSpc>
                <a:spcPct val="105000"/>
              </a:lnSpc>
              <a:spcBef>
                <a:spcPts val="35"/>
              </a:spcBef>
            </a:pPr>
            <a:r>
              <a:rPr sz="1550" b="1" spc="25" dirty="0">
                <a:solidFill>
                  <a:srgbClr val="FFFFFF"/>
                </a:solidFill>
                <a:latin typeface="Leelawadee UI"/>
                <a:cs typeface="Leelawadee UI"/>
              </a:rPr>
              <a:t>L</a:t>
            </a:r>
            <a:r>
              <a:rPr sz="1550" b="1" spc="20" dirty="0">
                <a:solidFill>
                  <a:srgbClr val="FFFFFF"/>
                </a:solidFill>
                <a:latin typeface="Leelawadee UI"/>
                <a:cs typeface="Leelawadee UI"/>
              </a:rPr>
              <a:t>o</a:t>
            </a:r>
            <a:r>
              <a:rPr sz="1550" b="1" spc="5" dirty="0">
                <a:solidFill>
                  <a:srgbClr val="FFFFFF"/>
                </a:solidFill>
                <a:latin typeface="Leelawadee UI"/>
                <a:cs typeface="Leelawadee UI"/>
              </a:rPr>
              <a:t>gi</a:t>
            </a:r>
            <a:r>
              <a:rPr sz="1550" b="1" dirty="0">
                <a:solidFill>
                  <a:srgbClr val="FFFFFF"/>
                </a:solidFill>
                <a:latin typeface="Leelawadee UI"/>
                <a:cs typeface="Leelawadee UI"/>
              </a:rPr>
              <a:t>c</a:t>
            </a:r>
            <a:r>
              <a:rPr sz="1550" b="1" spc="-15" dirty="0">
                <a:solidFill>
                  <a:srgbClr val="FFFFFF"/>
                </a:solidFill>
                <a:latin typeface="Leelawadee UI"/>
                <a:cs typeface="Leelawadee UI"/>
              </a:rPr>
              <a:t>a</a:t>
            </a:r>
            <a:r>
              <a:rPr sz="1550" b="1" spc="5" dirty="0">
                <a:solidFill>
                  <a:srgbClr val="FFFFFF"/>
                </a:solidFill>
                <a:latin typeface="Leelawadee UI"/>
                <a:cs typeface="Leelawadee UI"/>
              </a:rPr>
              <a:t>l  </a:t>
            </a:r>
            <a:r>
              <a:rPr sz="1550" b="1" spc="15" dirty="0">
                <a:solidFill>
                  <a:srgbClr val="FFFFFF"/>
                </a:solidFill>
                <a:latin typeface="Leelawadee UI"/>
                <a:cs typeface="Leelawadee UI"/>
              </a:rPr>
              <a:t>CPU</a:t>
            </a:r>
            <a:endParaRPr sz="1550">
              <a:latin typeface="Leelawadee UI"/>
              <a:cs typeface="Leelawadee UI"/>
            </a:endParaRPr>
          </a:p>
        </p:txBody>
      </p:sp>
      <p:grpSp>
        <p:nvGrpSpPr>
          <p:cNvPr id="71" name="object 71"/>
          <p:cNvGrpSpPr/>
          <p:nvPr/>
        </p:nvGrpSpPr>
        <p:grpSpPr>
          <a:xfrm>
            <a:off x="7858125" y="1800161"/>
            <a:ext cx="1014730" cy="776605"/>
            <a:chOff x="7858125" y="1800161"/>
            <a:chExt cx="1014730" cy="776605"/>
          </a:xfrm>
        </p:grpSpPr>
        <p:pic>
          <p:nvPicPr>
            <p:cNvPr id="72" name="object 72"/>
            <p:cNvPicPr/>
            <p:nvPr/>
          </p:nvPicPr>
          <p:blipFill>
            <a:blip r:embed="rId22" cstate="print"/>
            <a:stretch>
              <a:fillRect/>
            </a:stretch>
          </p:blipFill>
          <p:spPr>
            <a:xfrm>
              <a:off x="7943850" y="1800161"/>
              <a:ext cx="852487" cy="738187"/>
            </a:xfrm>
            <a:prstGeom prst="rect">
              <a:avLst/>
            </a:prstGeom>
          </p:spPr>
        </p:pic>
        <p:pic>
          <p:nvPicPr>
            <p:cNvPr id="73" name="object 73"/>
            <p:cNvPicPr/>
            <p:nvPr/>
          </p:nvPicPr>
          <p:blipFill>
            <a:blip r:embed="rId23" cstate="print"/>
            <a:stretch>
              <a:fillRect/>
            </a:stretch>
          </p:blipFill>
          <p:spPr>
            <a:xfrm>
              <a:off x="7858125" y="1809686"/>
              <a:ext cx="1014412" cy="766762"/>
            </a:xfrm>
            <a:prstGeom prst="rect">
              <a:avLst/>
            </a:prstGeom>
          </p:spPr>
        </p:pic>
        <p:pic>
          <p:nvPicPr>
            <p:cNvPr id="74" name="object 74"/>
            <p:cNvPicPr/>
            <p:nvPr/>
          </p:nvPicPr>
          <p:blipFill>
            <a:blip r:embed="rId24" cstate="print"/>
            <a:stretch>
              <a:fillRect/>
            </a:stretch>
          </p:blipFill>
          <p:spPr>
            <a:xfrm>
              <a:off x="8005826" y="1843150"/>
              <a:ext cx="733425" cy="619125"/>
            </a:xfrm>
            <a:prstGeom prst="rect">
              <a:avLst/>
            </a:prstGeom>
          </p:spPr>
        </p:pic>
        <p:sp>
          <p:nvSpPr>
            <p:cNvPr id="75" name="object 75"/>
            <p:cNvSpPr/>
            <p:nvPr/>
          </p:nvSpPr>
          <p:spPr>
            <a:xfrm>
              <a:off x="8005826" y="1843150"/>
              <a:ext cx="733425" cy="619125"/>
            </a:xfrm>
            <a:custGeom>
              <a:avLst/>
              <a:gdLst/>
              <a:ahLst/>
              <a:cxnLst/>
              <a:rect l="l" t="t" r="r" b="b"/>
              <a:pathLst>
                <a:path w="733425" h="619125">
                  <a:moveTo>
                    <a:pt x="0" y="103124"/>
                  </a:moveTo>
                  <a:lnTo>
                    <a:pt x="8094" y="62954"/>
                  </a:lnTo>
                  <a:lnTo>
                    <a:pt x="30178" y="30178"/>
                  </a:lnTo>
                  <a:lnTo>
                    <a:pt x="62954" y="8094"/>
                  </a:lnTo>
                  <a:lnTo>
                    <a:pt x="103124" y="0"/>
                  </a:lnTo>
                  <a:lnTo>
                    <a:pt x="630174" y="0"/>
                  </a:lnTo>
                  <a:lnTo>
                    <a:pt x="670363" y="8094"/>
                  </a:lnTo>
                  <a:lnTo>
                    <a:pt x="703183" y="30178"/>
                  </a:lnTo>
                  <a:lnTo>
                    <a:pt x="725310" y="62954"/>
                  </a:lnTo>
                  <a:lnTo>
                    <a:pt x="733425" y="103124"/>
                  </a:lnTo>
                  <a:lnTo>
                    <a:pt x="733425" y="515874"/>
                  </a:lnTo>
                  <a:lnTo>
                    <a:pt x="725310" y="556063"/>
                  </a:lnTo>
                  <a:lnTo>
                    <a:pt x="703183" y="588883"/>
                  </a:lnTo>
                  <a:lnTo>
                    <a:pt x="670363" y="611010"/>
                  </a:lnTo>
                  <a:lnTo>
                    <a:pt x="630174" y="619125"/>
                  </a:lnTo>
                  <a:lnTo>
                    <a:pt x="103124" y="619125"/>
                  </a:lnTo>
                  <a:lnTo>
                    <a:pt x="62954" y="611010"/>
                  </a:lnTo>
                  <a:lnTo>
                    <a:pt x="30178" y="588883"/>
                  </a:lnTo>
                  <a:lnTo>
                    <a:pt x="8094"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76" name="object 76"/>
          <p:cNvSpPr txBox="1"/>
          <p:nvPr/>
        </p:nvSpPr>
        <p:spPr>
          <a:xfrm>
            <a:off x="8031480" y="1880806"/>
            <a:ext cx="692150" cy="514350"/>
          </a:xfrm>
          <a:prstGeom prst="rect">
            <a:avLst/>
          </a:prstGeom>
        </p:spPr>
        <p:txBody>
          <a:bodyPr vert="horz" wrap="square" lIns="0" tIns="4445" rIns="0" bIns="0" rtlCol="0">
            <a:spAutoFit/>
          </a:bodyPr>
          <a:lstStyle/>
          <a:p>
            <a:pPr marL="146050" marR="5080" indent="-133350">
              <a:lnSpc>
                <a:spcPct val="105000"/>
              </a:lnSpc>
              <a:spcBef>
                <a:spcPts val="35"/>
              </a:spcBef>
            </a:pPr>
            <a:r>
              <a:rPr sz="1550" b="1" spc="25" dirty="0">
                <a:solidFill>
                  <a:srgbClr val="FFFFFF"/>
                </a:solidFill>
                <a:latin typeface="Leelawadee UI"/>
                <a:cs typeface="Leelawadee UI"/>
              </a:rPr>
              <a:t>L</a:t>
            </a:r>
            <a:r>
              <a:rPr sz="1550" b="1" spc="20" dirty="0">
                <a:solidFill>
                  <a:srgbClr val="FFFFFF"/>
                </a:solidFill>
                <a:latin typeface="Leelawadee UI"/>
                <a:cs typeface="Leelawadee UI"/>
              </a:rPr>
              <a:t>o</a:t>
            </a:r>
            <a:r>
              <a:rPr sz="1550" b="1" spc="5" dirty="0">
                <a:solidFill>
                  <a:srgbClr val="FFFFFF"/>
                </a:solidFill>
                <a:latin typeface="Leelawadee UI"/>
                <a:cs typeface="Leelawadee UI"/>
              </a:rPr>
              <a:t>gi</a:t>
            </a:r>
            <a:r>
              <a:rPr sz="1550" b="1" dirty="0">
                <a:solidFill>
                  <a:srgbClr val="FFFFFF"/>
                </a:solidFill>
                <a:latin typeface="Leelawadee UI"/>
                <a:cs typeface="Leelawadee UI"/>
              </a:rPr>
              <a:t>c</a:t>
            </a:r>
            <a:r>
              <a:rPr sz="1550" b="1" spc="-15" dirty="0">
                <a:solidFill>
                  <a:srgbClr val="FFFFFF"/>
                </a:solidFill>
                <a:latin typeface="Leelawadee UI"/>
                <a:cs typeface="Leelawadee UI"/>
              </a:rPr>
              <a:t>a</a:t>
            </a:r>
            <a:r>
              <a:rPr sz="1550" b="1" spc="5" dirty="0">
                <a:solidFill>
                  <a:srgbClr val="FFFFFF"/>
                </a:solidFill>
                <a:latin typeface="Leelawadee UI"/>
                <a:cs typeface="Leelawadee UI"/>
              </a:rPr>
              <a:t>l  </a:t>
            </a:r>
            <a:r>
              <a:rPr sz="1550" b="1" spc="15" dirty="0">
                <a:solidFill>
                  <a:srgbClr val="FFFFFF"/>
                </a:solidFill>
                <a:latin typeface="Leelawadee UI"/>
                <a:cs typeface="Leelawadee UI"/>
              </a:rPr>
              <a:t>CPU</a:t>
            </a:r>
            <a:endParaRPr sz="1550">
              <a:latin typeface="Leelawadee UI"/>
              <a:cs typeface="Leelawadee UI"/>
            </a:endParaRPr>
          </a:p>
        </p:txBody>
      </p:sp>
      <p:grpSp>
        <p:nvGrpSpPr>
          <p:cNvPr id="77" name="object 77"/>
          <p:cNvGrpSpPr/>
          <p:nvPr/>
        </p:nvGrpSpPr>
        <p:grpSpPr>
          <a:xfrm>
            <a:off x="3228975" y="1800161"/>
            <a:ext cx="1014730" cy="776605"/>
            <a:chOff x="3228975" y="1800161"/>
            <a:chExt cx="1014730" cy="776605"/>
          </a:xfrm>
        </p:grpSpPr>
        <p:pic>
          <p:nvPicPr>
            <p:cNvPr id="78" name="object 78"/>
            <p:cNvPicPr/>
            <p:nvPr/>
          </p:nvPicPr>
          <p:blipFill>
            <a:blip r:embed="rId22" cstate="print"/>
            <a:stretch>
              <a:fillRect/>
            </a:stretch>
          </p:blipFill>
          <p:spPr>
            <a:xfrm>
              <a:off x="3314700" y="1800161"/>
              <a:ext cx="852487" cy="738187"/>
            </a:xfrm>
            <a:prstGeom prst="rect">
              <a:avLst/>
            </a:prstGeom>
          </p:spPr>
        </p:pic>
        <p:pic>
          <p:nvPicPr>
            <p:cNvPr id="79" name="object 79"/>
            <p:cNvPicPr/>
            <p:nvPr/>
          </p:nvPicPr>
          <p:blipFill>
            <a:blip r:embed="rId25" cstate="print"/>
            <a:stretch>
              <a:fillRect/>
            </a:stretch>
          </p:blipFill>
          <p:spPr>
            <a:xfrm>
              <a:off x="3228975" y="1809686"/>
              <a:ext cx="1014412" cy="766762"/>
            </a:xfrm>
            <a:prstGeom prst="rect">
              <a:avLst/>
            </a:prstGeom>
          </p:spPr>
        </p:pic>
        <p:pic>
          <p:nvPicPr>
            <p:cNvPr id="80" name="object 80"/>
            <p:cNvPicPr/>
            <p:nvPr/>
          </p:nvPicPr>
          <p:blipFill>
            <a:blip r:embed="rId24" cstate="print"/>
            <a:stretch>
              <a:fillRect/>
            </a:stretch>
          </p:blipFill>
          <p:spPr>
            <a:xfrm>
              <a:off x="3376676" y="1843150"/>
              <a:ext cx="733425" cy="619125"/>
            </a:xfrm>
            <a:prstGeom prst="rect">
              <a:avLst/>
            </a:prstGeom>
          </p:spPr>
        </p:pic>
        <p:sp>
          <p:nvSpPr>
            <p:cNvPr id="81" name="object 81"/>
            <p:cNvSpPr/>
            <p:nvPr/>
          </p:nvSpPr>
          <p:spPr>
            <a:xfrm>
              <a:off x="3376676" y="1843150"/>
              <a:ext cx="733425" cy="619125"/>
            </a:xfrm>
            <a:custGeom>
              <a:avLst/>
              <a:gdLst/>
              <a:ahLst/>
              <a:cxnLst/>
              <a:rect l="l" t="t" r="r" b="b"/>
              <a:pathLst>
                <a:path w="733425" h="619125">
                  <a:moveTo>
                    <a:pt x="0" y="103124"/>
                  </a:moveTo>
                  <a:lnTo>
                    <a:pt x="8094" y="62954"/>
                  </a:lnTo>
                  <a:lnTo>
                    <a:pt x="30178" y="30178"/>
                  </a:lnTo>
                  <a:lnTo>
                    <a:pt x="62954" y="8094"/>
                  </a:lnTo>
                  <a:lnTo>
                    <a:pt x="103124" y="0"/>
                  </a:lnTo>
                  <a:lnTo>
                    <a:pt x="630174" y="0"/>
                  </a:lnTo>
                  <a:lnTo>
                    <a:pt x="670363" y="8094"/>
                  </a:lnTo>
                  <a:lnTo>
                    <a:pt x="703183" y="30178"/>
                  </a:lnTo>
                  <a:lnTo>
                    <a:pt x="725310" y="62954"/>
                  </a:lnTo>
                  <a:lnTo>
                    <a:pt x="733425" y="103124"/>
                  </a:lnTo>
                  <a:lnTo>
                    <a:pt x="733425" y="515874"/>
                  </a:lnTo>
                  <a:lnTo>
                    <a:pt x="725310" y="556063"/>
                  </a:lnTo>
                  <a:lnTo>
                    <a:pt x="703183" y="588883"/>
                  </a:lnTo>
                  <a:lnTo>
                    <a:pt x="670363" y="611010"/>
                  </a:lnTo>
                  <a:lnTo>
                    <a:pt x="630174" y="619125"/>
                  </a:lnTo>
                  <a:lnTo>
                    <a:pt x="103124" y="619125"/>
                  </a:lnTo>
                  <a:lnTo>
                    <a:pt x="62954" y="611010"/>
                  </a:lnTo>
                  <a:lnTo>
                    <a:pt x="30178" y="588883"/>
                  </a:lnTo>
                  <a:lnTo>
                    <a:pt x="8094"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82" name="object 82"/>
          <p:cNvSpPr txBox="1"/>
          <p:nvPr/>
        </p:nvSpPr>
        <p:spPr>
          <a:xfrm>
            <a:off x="3397503" y="1880806"/>
            <a:ext cx="692150" cy="514350"/>
          </a:xfrm>
          <a:prstGeom prst="rect">
            <a:avLst/>
          </a:prstGeom>
        </p:spPr>
        <p:txBody>
          <a:bodyPr vert="horz" wrap="square" lIns="0" tIns="4445" rIns="0" bIns="0" rtlCol="0">
            <a:spAutoFit/>
          </a:bodyPr>
          <a:lstStyle/>
          <a:p>
            <a:pPr marL="146050" marR="5080" indent="-133985">
              <a:lnSpc>
                <a:spcPct val="105000"/>
              </a:lnSpc>
              <a:spcBef>
                <a:spcPts val="35"/>
              </a:spcBef>
            </a:pPr>
            <a:r>
              <a:rPr sz="1550" b="1" spc="25" dirty="0">
                <a:solidFill>
                  <a:srgbClr val="FFFFFF"/>
                </a:solidFill>
                <a:latin typeface="Leelawadee UI"/>
                <a:cs typeface="Leelawadee UI"/>
              </a:rPr>
              <a:t>Lo</a:t>
            </a:r>
            <a:r>
              <a:rPr sz="1550" b="1" spc="5" dirty="0">
                <a:solidFill>
                  <a:srgbClr val="FFFFFF"/>
                </a:solidFill>
                <a:latin typeface="Leelawadee UI"/>
                <a:cs typeface="Leelawadee UI"/>
              </a:rPr>
              <a:t>gic</a:t>
            </a:r>
            <a:r>
              <a:rPr sz="1550" b="1" spc="-20" dirty="0">
                <a:solidFill>
                  <a:srgbClr val="FFFFFF"/>
                </a:solidFill>
                <a:latin typeface="Leelawadee UI"/>
                <a:cs typeface="Leelawadee UI"/>
              </a:rPr>
              <a:t>a</a:t>
            </a:r>
            <a:r>
              <a:rPr sz="1550" b="1" spc="5" dirty="0">
                <a:solidFill>
                  <a:srgbClr val="FFFFFF"/>
                </a:solidFill>
                <a:latin typeface="Leelawadee UI"/>
                <a:cs typeface="Leelawadee UI"/>
              </a:rPr>
              <a:t>l  </a:t>
            </a:r>
            <a:r>
              <a:rPr sz="1550" b="1" spc="15" dirty="0">
                <a:solidFill>
                  <a:srgbClr val="FFFFFF"/>
                </a:solidFill>
                <a:latin typeface="Leelawadee UI"/>
                <a:cs typeface="Leelawadee UI"/>
              </a:rPr>
              <a:t>CPU</a:t>
            </a:r>
            <a:endParaRPr sz="1550">
              <a:latin typeface="Leelawadee UI"/>
              <a:cs typeface="Leelawadee UI"/>
            </a:endParaRPr>
          </a:p>
        </p:txBody>
      </p:sp>
      <p:grpSp>
        <p:nvGrpSpPr>
          <p:cNvPr id="83" name="object 83"/>
          <p:cNvGrpSpPr/>
          <p:nvPr/>
        </p:nvGrpSpPr>
        <p:grpSpPr>
          <a:xfrm>
            <a:off x="419064" y="4095503"/>
            <a:ext cx="3719829" cy="690880"/>
            <a:chOff x="419064" y="4095503"/>
            <a:chExt cx="3719829" cy="690880"/>
          </a:xfrm>
        </p:grpSpPr>
        <p:pic>
          <p:nvPicPr>
            <p:cNvPr id="84" name="object 84"/>
            <p:cNvPicPr/>
            <p:nvPr/>
          </p:nvPicPr>
          <p:blipFill>
            <a:blip r:embed="rId3" cstate="print"/>
            <a:stretch>
              <a:fillRect/>
            </a:stretch>
          </p:blipFill>
          <p:spPr>
            <a:xfrm>
              <a:off x="419064" y="4095503"/>
              <a:ext cx="3719647" cy="690867"/>
            </a:xfrm>
            <a:prstGeom prst="rect">
              <a:avLst/>
            </a:prstGeom>
          </p:spPr>
        </p:pic>
        <p:pic>
          <p:nvPicPr>
            <p:cNvPr id="85" name="object 85"/>
            <p:cNvPicPr/>
            <p:nvPr/>
          </p:nvPicPr>
          <p:blipFill>
            <a:blip r:embed="rId26" cstate="print"/>
            <a:stretch>
              <a:fillRect/>
            </a:stretch>
          </p:blipFill>
          <p:spPr>
            <a:xfrm>
              <a:off x="452437" y="4110101"/>
              <a:ext cx="3657663" cy="619125"/>
            </a:xfrm>
            <a:prstGeom prst="rect">
              <a:avLst/>
            </a:prstGeom>
          </p:spPr>
        </p:pic>
        <p:sp>
          <p:nvSpPr>
            <p:cNvPr id="86" name="object 86"/>
            <p:cNvSpPr/>
            <p:nvPr/>
          </p:nvSpPr>
          <p:spPr>
            <a:xfrm>
              <a:off x="452437" y="4110101"/>
              <a:ext cx="3658235" cy="619125"/>
            </a:xfrm>
            <a:custGeom>
              <a:avLst/>
              <a:gdLst/>
              <a:ahLst/>
              <a:cxnLst/>
              <a:rect l="l" t="t" r="r" b="b"/>
              <a:pathLst>
                <a:path w="3658235" h="619125">
                  <a:moveTo>
                    <a:pt x="0" y="103124"/>
                  </a:moveTo>
                  <a:lnTo>
                    <a:pt x="8109" y="62954"/>
                  </a:lnTo>
                  <a:lnTo>
                    <a:pt x="30224" y="30178"/>
                  </a:lnTo>
                  <a:lnTo>
                    <a:pt x="63023" y="8094"/>
                  </a:lnTo>
                  <a:lnTo>
                    <a:pt x="103187" y="0"/>
                  </a:lnTo>
                  <a:lnTo>
                    <a:pt x="3554412" y="0"/>
                  </a:lnTo>
                  <a:lnTo>
                    <a:pt x="3594602" y="8094"/>
                  </a:lnTo>
                  <a:lnTo>
                    <a:pt x="3627421" y="30178"/>
                  </a:lnTo>
                  <a:lnTo>
                    <a:pt x="3649549" y="62954"/>
                  </a:lnTo>
                  <a:lnTo>
                    <a:pt x="3657663" y="103124"/>
                  </a:lnTo>
                  <a:lnTo>
                    <a:pt x="3657663" y="515874"/>
                  </a:lnTo>
                  <a:lnTo>
                    <a:pt x="3649549" y="556063"/>
                  </a:lnTo>
                  <a:lnTo>
                    <a:pt x="3627421" y="588883"/>
                  </a:lnTo>
                  <a:lnTo>
                    <a:pt x="3594602" y="611010"/>
                  </a:lnTo>
                  <a:lnTo>
                    <a:pt x="3554412" y="619125"/>
                  </a:lnTo>
                  <a:lnTo>
                    <a:pt x="103187" y="619125"/>
                  </a:lnTo>
                  <a:lnTo>
                    <a:pt x="63023" y="611010"/>
                  </a:lnTo>
                  <a:lnTo>
                    <a:pt x="30224" y="588883"/>
                  </a:lnTo>
                  <a:lnTo>
                    <a:pt x="8109"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87" name="object 87"/>
          <p:cNvSpPr txBox="1"/>
          <p:nvPr/>
        </p:nvSpPr>
        <p:spPr>
          <a:xfrm>
            <a:off x="1653285" y="4274756"/>
            <a:ext cx="1247775" cy="266065"/>
          </a:xfrm>
          <a:prstGeom prst="rect">
            <a:avLst/>
          </a:prstGeom>
        </p:spPr>
        <p:txBody>
          <a:bodyPr vert="horz" wrap="square" lIns="0" tIns="15875" rIns="0" bIns="0" rtlCol="0">
            <a:spAutoFit/>
          </a:bodyPr>
          <a:lstStyle/>
          <a:p>
            <a:pPr marL="12700">
              <a:lnSpc>
                <a:spcPct val="100000"/>
              </a:lnSpc>
              <a:spcBef>
                <a:spcPts val="125"/>
              </a:spcBef>
            </a:pPr>
            <a:r>
              <a:rPr sz="1550" b="1" spc="20" dirty="0">
                <a:solidFill>
                  <a:srgbClr val="FFFFFF"/>
                </a:solidFill>
                <a:latin typeface="Leelawadee UI"/>
                <a:cs typeface="Leelawadee UI"/>
              </a:rPr>
              <a:t>NUMA</a:t>
            </a:r>
            <a:r>
              <a:rPr sz="1550" b="1" spc="35" dirty="0">
                <a:solidFill>
                  <a:srgbClr val="FFFFFF"/>
                </a:solidFill>
                <a:latin typeface="Leelawadee UI"/>
                <a:cs typeface="Leelawadee UI"/>
              </a:rPr>
              <a:t> </a:t>
            </a:r>
            <a:r>
              <a:rPr sz="1550" b="1" spc="20" dirty="0">
                <a:solidFill>
                  <a:srgbClr val="FFFFFF"/>
                </a:solidFill>
                <a:latin typeface="Leelawadee UI"/>
                <a:cs typeface="Leelawadee UI"/>
              </a:rPr>
              <a:t>Node</a:t>
            </a:r>
            <a:endParaRPr sz="1550">
              <a:latin typeface="Leelawadee UI"/>
              <a:cs typeface="Leelawadee UI"/>
            </a:endParaRPr>
          </a:p>
        </p:txBody>
      </p:sp>
      <p:grpSp>
        <p:nvGrpSpPr>
          <p:cNvPr id="88" name="object 88"/>
          <p:cNvGrpSpPr/>
          <p:nvPr/>
        </p:nvGrpSpPr>
        <p:grpSpPr>
          <a:xfrm>
            <a:off x="5048214" y="4095503"/>
            <a:ext cx="3719829" cy="690880"/>
            <a:chOff x="5048214" y="4095503"/>
            <a:chExt cx="3719829" cy="690880"/>
          </a:xfrm>
        </p:grpSpPr>
        <p:pic>
          <p:nvPicPr>
            <p:cNvPr id="89" name="object 89"/>
            <p:cNvPicPr/>
            <p:nvPr/>
          </p:nvPicPr>
          <p:blipFill>
            <a:blip r:embed="rId3" cstate="print"/>
            <a:stretch>
              <a:fillRect/>
            </a:stretch>
          </p:blipFill>
          <p:spPr>
            <a:xfrm>
              <a:off x="5048214" y="4095503"/>
              <a:ext cx="3719647" cy="690867"/>
            </a:xfrm>
            <a:prstGeom prst="rect">
              <a:avLst/>
            </a:prstGeom>
          </p:spPr>
        </p:pic>
        <p:pic>
          <p:nvPicPr>
            <p:cNvPr id="90" name="object 90"/>
            <p:cNvPicPr/>
            <p:nvPr/>
          </p:nvPicPr>
          <p:blipFill>
            <a:blip r:embed="rId27" cstate="print"/>
            <a:stretch>
              <a:fillRect/>
            </a:stretch>
          </p:blipFill>
          <p:spPr>
            <a:xfrm>
              <a:off x="5081650" y="4110101"/>
              <a:ext cx="3657600" cy="619125"/>
            </a:xfrm>
            <a:prstGeom prst="rect">
              <a:avLst/>
            </a:prstGeom>
          </p:spPr>
        </p:pic>
        <p:sp>
          <p:nvSpPr>
            <p:cNvPr id="91" name="object 91"/>
            <p:cNvSpPr/>
            <p:nvPr/>
          </p:nvSpPr>
          <p:spPr>
            <a:xfrm>
              <a:off x="5081650" y="4110101"/>
              <a:ext cx="3657600" cy="619125"/>
            </a:xfrm>
            <a:custGeom>
              <a:avLst/>
              <a:gdLst/>
              <a:ahLst/>
              <a:cxnLst/>
              <a:rect l="l" t="t" r="r" b="b"/>
              <a:pathLst>
                <a:path w="3657600" h="619125">
                  <a:moveTo>
                    <a:pt x="0" y="103124"/>
                  </a:moveTo>
                  <a:lnTo>
                    <a:pt x="8094" y="62954"/>
                  </a:lnTo>
                  <a:lnTo>
                    <a:pt x="30178" y="30178"/>
                  </a:lnTo>
                  <a:lnTo>
                    <a:pt x="62954" y="8094"/>
                  </a:lnTo>
                  <a:lnTo>
                    <a:pt x="103124" y="0"/>
                  </a:lnTo>
                  <a:lnTo>
                    <a:pt x="3554349" y="0"/>
                  </a:lnTo>
                  <a:lnTo>
                    <a:pt x="3594538" y="8094"/>
                  </a:lnTo>
                  <a:lnTo>
                    <a:pt x="3627358" y="30178"/>
                  </a:lnTo>
                  <a:lnTo>
                    <a:pt x="3649485" y="62954"/>
                  </a:lnTo>
                  <a:lnTo>
                    <a:pt x="3657600" y="103124"/>
                  </a:lnTo>
                  <a:lnTo>
                    <a:pt x="3657600" y="515874"/>
                  </a:lnTo>
                  <a:lnTo>
                    <a:pt x="3649485" y="556063"/>
                  </a:lnTo>
                  <a:lnTo>
                    <a:pt x="3627358" y="588883"/>
                  </a:lnTo>
                  <a:lnTo>
                    <a:pt x="3594538" y="611010"/>
                  </a:lnTo>
                  <a:lnTo>
                    <a:pt x="3554349" y="619125"/>
                  </a:lnTo>
                  <a:lnTo>
                    <a:pt x="103124" y="619125"/>
                  </a:lnTo>
                  <a:lnTo>
                    <a:pt x="62954" y="611010"/>
                  </a:lnTo>
                  <a:lnTo>
                    <a:pt x="30178" y="588883"/>
                  </a:lnTo>
                  <a:lnTo>
                    <a:pt x="8094" y="556063"/>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92" name="object 92"/>
          <p:cNvSpPr txBox="1"/>
          <p:nvPr/>
        </p:nvSpPr>
        <p:spPr>
          <a:xfrm>
            <a:off x="6286753" y="4274756"/>
            <a:ext cx="1249680" cy="266065"/>
          </a:xfrm>
          <a:prstGeom prst="rect">
            <a:avLst/>
          </a:prstGeom>
        </p:spPr>
        <p:txBody>
          <a:bodyPr vert="horz" wrap="square" lIns="0" tIns="15875" rIns="0" bIns="0" rtlCol="0">
            <a:spAutoFit/>
          </a:bodyPr>
          <a:lstStyle/>
          <a:p>
            <a:pPr marL="12700">
              <a:lnSpc>
                <a:spcPct val="100000"/>
              </a:lnSpc>
              <a:spcBef>
                <a:spcPts val="125"/>
              </a:spcBef>
            </a:pPr>
            <a:r>
              <a:rPr sz="1550" b="1" spc="20" dirty="0">
                <a:solidFill>
                  <a:srgbClr val="FFFFFF"/>
                </a:solidFill>
                <a:latin typeface="Leelawadee UI"/>
                <a:cs typeface="Leelawadee UI"/>
              </a:rPr>
              <a:t>NUMA</a:t>
            </a:r>
            <a:r>
              <a:rPr sz="1550" b="1" spc="50" dirty="0">
                <a:solidFill>
                  <a:srgbClr val="FFFFFF"/>
                </a:solidFill>
                <a:latin typeface="Leelawadee UI"/>
                <a:cs typeface="Leelawadee UI"/>
              </a:rPr>
              <a:t> </a:t>
            </a:r>
            <a:r>
              <a:rPr sz="1550" b="1" spc="20" dirty="0">
                <a:solidFill>
                  <a:srgbClr val="FFFFFF"/>
                </a:solidFill>
                <a:latin typeface="Leelawadee UI"/>
                <a:cs typeface="Leelawadee UI"/>
              </a:rPr>
              <a:t>Node</a:t>
            </a:r>
            <a:endParaRPr sz="1550">
              <a:latin typeface="Leelawadee UI"/>
              <a:cs typeface="Leelawadee UI"/>
            </a:endParaRPr>
          </a:p>
        </p:txBody>
      </p:sp>
      <p:grpSp>
        <p:nvGrpSpPr>
          <p:cNvPr id="93" name="object 93"/>
          <p:cNvGrpSpPr/>
          <p:nvPr/>
        </p:nvGrpSpPr>
        <p:grpSpPr>
          <a:xfrm>
            <a:off x="419059" y="5305241"/>
            <a:ext cx="3262629" cy="690880"/>
            <a:chOff x="419059" y="5305241"/>
            <a:chExt cx="3262629" cy="690880"/>
          </a:xfrm>
        </p:grpSpPr>
        <p:pic>
          <p:nvPicPr>
            <p:cNvPr id="94" name="object 94"/>
            <p:cNvPicPr/>
            <p:nvPr/>
          </p:nvPicPr>
          <p:blipFill>
            <a:blip r:embed="rId28" cstate="print"/>
            <a:stretch>
              <a:fillRect/>
            </a:stretch>
          </p:blipFill>
          <p:spPr>
            <a:xfrm>
              <a:off x="419059" y="5305241"/>
              <a:ext cx="3262456" cy="690867"/>
            </a:xfrm>
            <a:prstGeom prst="rect">
              <a:avLst/>
            </a:prstGeom>
          </p:spPr>
        </p:pic>
        <p:pic>
          <p:nvPicPr>
            <p:cNvPr id="95" name="object 95"/>
            <p:cNvPicPr/>
            <p:nvPr/>
          </p:nvPicPr>
          <p:blipFill>
            <a:blip r:embed="rId29" cstate="print"/>
            <a:stretch>
              <a:fillRect/>
            </a:stretch>
          </p:blipFill>
          <p:spPr>
            <a:xfrm>
              <a:off x="452437" y="5319775"/>
              <a:ext cx="3200463" cy="619061"/>
            </a:xfrm>
            <a:prstGeom prst="rect">
              <a:avLst/>
            </a:prstGeom>
          </p:spPr>
        </p:pic>
        <p:sp>
          <p:nvSpPr>
            <p:cNvPr id="96" name="object 96"/>
            <p:cNvSpPr/>
            <p:nvPr/>
          </p:nvSpPr>
          <p:spPr>
            <a:xfrm>
              <a:off x="452437" y="5319775"/>
              <a:ext cx="3201035" cy="619125"/>
            </a:xfrm>
            <a:custGeom>
              <a:avLst/>
              <a:gdLst/>
              <a:ahLst/>
              <a:cxnLst/>
              <a:rect l="l" t="t" r="r" b="b"/>
              <a:pathLst>
                <a:path w="3201035" h="619125">
                  <a:moveTo>
                    <a:pt x="0" y="103124"/>
                  </a:moveTo>
                  <a:lnTo>
                    <a:pt x="8109" y="62954"/>
                  </a:lnTo>
                  <a:lnTo>
                    <a:pt x="30224" y="30178"/>
                  </a:lnTo>
                  <a:lnTo>
                    <a:pt x="63023" y="8094"/>
                  </a:lnTo>
                  <a:lnTo>
                    <a:pt x="103187" y="0"/>
                  </a:lnTo>
                  <a:lnTo>
                    <a:pt x="3097212" y="0"/>
                  </a:lnTo>
                  <a:lnTo>
                    <a:pt x="3137402" y="8094"/>
                  </a:lnTo>
                  <a:lnTo>
                    <a:pt x="3170221" y="30178"/>
                  </a:lnTo>
                  <a:lnTo>
                    <a:pt x="3192349" y="62954"/>
                  </a:lnTo>
                  <a:lnTo>
                    <a:pt x="3200463" y="103124"/>
                  </a:lnTo>
                  <a:lnTo>
                    <a:pt x="3200463" y="515874"/>
                  </a:lnTo>
                  <a:lnTo>
                    <a:pt x="3192349" y="556037"/>
                  </a:lnTo>
                  <a:lnTo>
                    <a:pt x="3170221" y="588837"/>
                  </a:lnTo>
                  <a:lnTo>
                    <a:pt x="3137402" y="610951"/>
                  </a:lnTo>
                  <a:lnTo>
                    <a:pt x="3097212" y="619061"/>
                  </a:lnTo>
                  <a:lnTo>
                    <a:pt x="103187" y="619061"/>
                  </a:lnTo>
                  <a:lnTo>
                    <a:pt x="63023" y="610951"/>
                  </a:lnTo>
                  <a:lnTo>
                    <a:pt x="30224" y="588837"/>
                  </a:lnTo>
                  <a:lnTo>
                    <a:pt x="8109" y="556037"/>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97" name="object 97"/>
          <p:cNvSpPr txBox="1"/>
          <p:nvPr/>
        </p:nvSpPr>
        <p:spPr>
          <a:xfrm>
            <a:off x="1631950" y="5485129"/>
            <a:ext cx="819785" cy="266065"/>
          </a:xfrm>
          <a:prstGeom prst="rect">
            <a:avLst/>
          </a:prstGeom>
        </p:spPr>
        <p:txBody>
          <a:bodyPr vert="horz" wrap="square" lIns="0" tIns="15875" rIns="0" bIns="0" rtlCol="0">
            <a:spAutoFit/>
          </a:bodyPr>
          <a:lstStyle/>
          <a:p>
            <a:pPr marL="12700">
              <a:lnSpc>
                <a:spcPct val="100000"/>
              </a:lnSpc>
              <a:spcBef>
                <a:spcPts val="125"/>
              </a:spcBef>
            </a:pPr>
            <a:r>
              <a:rPr sz="1550" b="1" spc="15" dirty="0">
                <a:solidFill>
                  <a:srgbClr val="FFFFFF"/>
                </a:solidFill>
                <a:latin typeface="Leelawadee UI"/>
                <a:cs typeface="Leelawadee UI"/>
              </a:rPr>
              <a:t>M</a:t>
            </a:r>
            <a:r>
              <a:rPr sz="1550" b="1" spc="-20" dirty="0">
                <a:solidFill>
                  <a:srgbClr val="FFFFFF"/>
                </a:solidFill>
                <a:latin typeface="Leelawadee UI"/>
                <a:cs typeface="Leelawadee UI"/>
              </a:rPr>
              <a:t>e</a:t>
            </a:r>
            <a:r>
              <a:rPr sz="1550" b="1" spc="5" dirty="0">
                <a:solidFill>
                  <a:srgbClr val="FFFFFF"/>
                </a:solidFill>
                <a:latin typeface="Leelawadee UI"/>
                <a:cs typeface="Leelawadee UI"/>
              </a:rPr>
              <a:t>m</a:t>
            </a:r>
            <a:r>
              <a:rPr sz="1550" b="1" spc="20" dirty="0">
                <a:solidFill>
                  <a:srgbClr val="FFFFFF"/>
                </a:solidFill>
                <a:latin typeface="Leelawadee UI"/>
                <a:cs typeface="Leelawadee UI"/>
              </a:rPr>
              <a:t>o</a:t>
            </a:r>
            <a:r>
              <a:rPr sz="1550" b="1" spc="55" dirty="0">
                <a:solidFill>
                  <a:srgbClr val="FFFFFF"/>
                </a:solidFill>
                <a:latin typeface="Leelawadee UI"/>
                <a:cs typeface="Leelawadee UI"/>
              </a:rPr>
              <a:t>r</a:t>
            </a:r>
            <a:r>
              <a:rPr sz="1550" b="1" spc="10" dirty="0">
                <a:solidFill>
                  <a:srgbClr val="FFFFFF"/>
                </a:solidFill>
                <a:latin typeface="Leelawadee UI"/>
                <a:cs typeface="Leelawadee UI"/>
              </a:rPr>
              <a:t>y</a:t>
            </a:r>
            <a:endParaRPr sz="1550">
              <a:latin typeface="Leelawadee UI"/>
              <a:cs typeface="Leelawadee UI"/>
            </a:endParaRPr>
          </a:p>
        </p:txBody>
      </p:sp>
      <p:grpSp>
        <p:nvGrpSpPr>
          <p:cNvPr id="98" name="object 98"/>
          <p:cNvGrpSpPr/>
          <p:nvPr/>
        </p:nvGrpSpPr>
        <p:grpSpPr>
          <a:xfrm>
            <a:off x="5438735" y="5305241"/>
            <a:ext cx="3329304" cy="690880"/>
            <a:chOff x="5438735" y="5305241"/>
            <a:chExt cx="3329304" cy="690880"/>
          </a:xfrm>
        </p:grpSpPr>
        <p:pic>
          <p:nvPicPr>
            <p:cNvPr id="99" name="object 99"/>
            <p:cNvPicPr/>
            <p:nvPr/>
          </p:nvPicPr>
          <p:blipFill>
            <a:blip r:embed="rId30" cstate="print"/>
            <a:stretch>
              <a:fillRect/>
            </a:stretch>
          </p:blipFill>
          <p:spPr>
            <a:xfrm>
              <a:off x="5438735" y="5305241"/>
              <a:ext cx="3329130" cy="690867"/>
            </a:xfrm>
            <a:prstGeom prst="rect">
              <a:avLst/>
            </a:prstGeom>
          </p:spPr>
        </p:pic>
        <p:pic>
          <p:nvPicPr>
            <p:cNvPr id="100" name="object 100"/>
            <p:cNvPicPr/>
            <p:nvPr/>
          </p:nvPicPr>
          <p:blipFill>
            <a:blip r:embed="rId31" cstate="print"/>
            <a:stretch>
              <a:fillRect/>
            </a:stretch>
          </p:blipFill>
          <p:spPr>
            <a:xfrm>
              <a:off x="5472176" y="5319775"/>
              <a:ext cx="3267075" cy="619061"/>
            </a:xfrm>
            <a:prstGeom prst="rect">
              <a:avLst/>
            </a:prstGeom>
          </p:spPr>
        </p:pic>
        <p:sp>
          <p:nvSpPr>
            <p:cNvPr id="101" name="object 101"/>
            <p:cNvSpPr/>
            <p:nvPr/>
          </p:nvSpPr>
          <p:spPr>
            <a:xfrm>
              <a:off x="5472176" y="5319775"/>
              <a:ext cx="3267075" cy="619125"/>
            </a:xfrm>
            <a:custGeom>
              <a:avLst/>
              <a:gdLst/>
              <a:ahLst/>
              <a:cxnLst/>
              <a:rect l="l" t="t" r="r" b="b"/>
              <a:pathLst>
                <a:path w="3267075" h="619125">
                  <a:moveTo>
                    <a:pt x="0" y="103124"/>
                  </a:moveTo>
                  <a:lnTo>
                    <a:pt x="8094" y="62954"/>
                  </a:lnTo>
                  <a:lnTo>
                    <a:pt x="30178" y="30178"/>
                  </a:lnTo>
                  <a:lnTo>
                    <a:pt x="62954" y="8094"/>
                  </a:lnTo>
                  <a:lnTo>
                    <a:pt x="103124" y="0"/>
                  </a:lnTo>
                  <a:lnTo>
                    <a:pt x="3163824" y="0"/>
                  </a:lnTo>
                  <a:lnTo>
                    <a:pt x="3204013" y="8094"/>
                  </a:lnTo>
                  <a:lnTo>
                    <a:pt x="3236833" y="30178"/>
                  </a:lnTo>
                  <a:lnTo>
                    <a:pt x="3258960" y="62954"/>
                  </a:lnTo>
                  <a:lnTo>
                    <a:pt x="3267075" y="103124"/>
                  </a:lnTo>
                  <a:lnTo>
                    <a:pt x="3267075" y="515874"/>
                  </a:lnTo>
                  <a:lnTo>
                    <a:pt x="3258960" y="556037"/>
                  </a:lnTo>
                  <a:lnTo>
                    <a:pt x="3236833" y="588837"/>
                  </a:lnTo>
                  <a:lnTo>
                    <a:pt x="3204013" y="610951"/>
                  </a:lnTo>
                  <a:lnTo>
                    <a:pt x="3163824" y="619061"/>
                  </a:lnTo>
                  <a:lnTo>
                    <a:pt x="103124" y="619061"/>
                  </a:lnTo>
                  <a:lnTo>
                    <a:pt x="62954" y="610951"/>
                  </a:lnTo>
                  <a:lnTo>
                    <a:pt x="30178" y="588837"/>
                  </a:lnTo>
                  <a:lnTo>
                    <a:pt x="8094" y="556037"/>
                  </a:lnTo>
                  <a:lnTo>
                    <a:pt x="0" y="515874"/>
                  </a:lnTo>
                  <a:lnTo>
                    <a:pt x="0" y="103124"/>
                  </a:lnTo>
                  <a:close/>
                </a:path>
              </a:pathLst>
            </a:custGeom>
            <a:ln w="9534">
              <a:solidFill>
                <a:srgbClr val="7A96B8"/>
              </a:solidFill>
            </a:ln>
          </p:spPr>
          <p:txBody>
            <a:bodyPr wrap="square" lIns="0" tIns="0" rIns="0" bIns="0" rtlCol="0"/>
            <a:lstStyle/>
            <a:p>
              <a:endParaRPr/>
            </a:p>
          </p:txBody>
        </p:sp>
      </p:grpSp>
      <p:sp>
        <p:nvSpPr>
          <p:cNvPr id="102" name="object 102"/>
          <p:cNvSpPr txBox="1"/>
          <p:nvPr/>
        </p:nvSpPr>
        <p:spPr>
          <a:xfrm>
            <a:off x="6702806" y="5485129"/>
            <a:ext cx="819150" cy="266065"/>
          </a:xfrm>
          <a:prstGeom prst="rect">
            <a:avLst/>
          </a:prstGeom>
        </p:spPr>
        <p:txBody>
          <a:bodyPr vert="horz" wrap="square" lIns="0" tIns="15875" rIns="0" bIns="0" rtlCol="0">
            <a:spAutoFit/>
          </a:bodyPr>
          <a:lstStyle/>
          <a:p>
            <a:pPr marL="12700">
              <a:lnSpc>
                <a:spcPct val="100000"/>
              </a:lnSpc>
              <a:spcBef>
                <a:spcPts val="125"/>
              </a:spcBef>
            </a:pPr>
            <a:r>
              <a:rPr sz="1550" b="1" spc="15" dirty="0">
                <a:solidFill>
                  <a:srgbClr val="FFFFFF"/>
                </a:solidFill>
                <a:latin typeface="Leelawadee UI"/>
                <a:cs typeface="Leelawadee UI"/>
              </a:rPr>
              <a:t>M</a:t>
            </a:r>
            <a:r>
              <a:rPr sz="1550" b="1" spc="-20" dirty="0">
                <a:solidFill>
                  <a:srgbClr val="FFFFFF"/>
                </a:solidFill>
                <a:latin typeface="Leelawadee UI"/>
                <a:cs typeface="Leelawadee UI"/>
              </a:rPr>
              <a:t>e</a:t>
            </a:r>
            <a:r>
              <a:rPr sz="1550" b="1" dirty="0">
                <a:solidFill>
                  <a:srgbClr val="FFFFFF"/>
                </a:solidFill>
                <a:latin typeface="Leelawadee UI"/>
                <a:cs typeface="Leelawadee UI"/>
              </a:rPr>
              <a:t>m</a:t>
            </a:r>
            <a:r>
              <a:rPr sz="1550" b="1" spc="20" dirty="0">
                <a:solidFill>
                  <a:srgbClr val="FFFFFF"/>
                </a:solidFill>
                <a:latin typeface="Leelawadee UI"/>
                <a:cs typeface="Leelawadee UI"/>
              </a:rPr>
              <a:t>o</a:t>
            </a:r>
            <a:r>
              <a:rPr sz="1550" b="1" spc="55" dirty="0">
                <a:solidFill>
                  <a:srgbClr val="FFFFFF"/>
                </a:solidFill>
                <a:latin typeface="Leelawadee UI"/>
                <a:cs typeface="Leelawadee UI"/>
              </a:rPr>
              <a:t>r</a:t>
            </a:r>
            <a:r>
              <a:rPr sz="1550" b="1" spc="10" dirty="0">
                <a:solidFill>
                  <a:srgbClr val="FFFFFF"/>
                </a:solidFill>
                <a:latin typeface="Leelawadee UI"/>
                <a:cs typeface="Leelawadee UI"/>
              </a:rPr>
              <a:t>y</a:t>
            </a:r>
            <a:endParaRPr sz="1550">
              <a:latin typeface="Leelawadee UI"/>
              <a:cs typeface="Leelawadee UI"/>
            </a:endParaRPr>
          </a:p>
        </p:txBody>
      </p:sp>
      <p:grpSp>
        <p:nvGrpSpPr>
          <p:cNvPr id="103" name="object 103"/>
          <p:cNvGrpSpPr/>
          <p:nvPr/>
        </p:nvGrpSpPr>
        <p:grpSpPr>
          <a:xfrm>
            <a:off x="2124133" y="4724458"/>
            <a:ext cx="4915535" cy="1092200"/>
            <a:chOff x="2124133" y="4724458"/>
            <a:chExt cx="4915535" cy="1092200"/>
          </a:xfrm>
        </p:grpSpPr>
        <p:sp>
          <p:nvSpPr>
            <p:cNvPr id="104" name="object 104"/>
            <p:cNvSpPr/>
            <p:nvPr/>
          </p:nvSpPr>
          <p:spPr>
            <a:xfrm>
              <a:off x="6796150" y="4767326"/>
              <a:ext cx="238125" cy="590550"/>
            </a:xfrm>
            <a:custGeom>
              <a:avLst/>
              <a:gdLst/>
              <a:ahLst/>
              <a:cxnLst/>
              <a:rect l="l" t="t" r="r" b="b"/>
              <a:pathLst>
                <a:path w="238125" h="590550">
                  <a:moveTo>
                    <a:pt x="118999" y="0"/>
                  </a:moveTo>
                  <a:lnTo>
                    <a:pt x="0" y="118999"/>
                  </a:lnTo>
                  <a:lnTo>
                    <a:pt x="59435" y="118999"/>
                  </a:lnTo>
                  <a:lnTo>
                    <a:pt x="59435" y="471424"/>
                  </a:lnTo>
                  <a:lnTo>
                    <a:pt x="0" y="471424"/>
                  </a:lnTo>
                  <a:lnTo>
                    <a:pt x="118999" y="590550"/>
                  </a:lnTo>
                  <a:lnTo>
                    <a:pt x="238125" y="471424"/>
                  </a:lnTo>
                  <a:lnTo>
                    <a:pt x="178562" y="471424"/>
                  </a:lnTo>
                  <a:lnTo>
                    <a:pt x="178562" y="118999"/>
                  </a:lnTo>
                  <a:lnTo>
                    <a:pt x="238125" y="118999"/>
                  </a:lnTo>
                  <a:lnTo>
                    <a:pt x="118999" y="0"/>
                  </a:lnTo>
                  <a:close/>
                </a:path>
              </a:pathLst>
            </a:custGeom>
            <a:solidFill>
              <a:srgbClr val="FFFFFF"/>
            </a:solidFill>
          </p:spPr>
          <p:txBody>
            <a:bodyPr wrap="square" lIns="0" tIns="0" rIns="0" bIns="0" rtlCol="0"/>
            <a:lstStyle/>
            <a:p>
              <a:endParaRPr/>
            </a:p>
          </p:txBody>
        </p:sp>
        <p:sp>
          <p:nvSpPr>
            <p:cNvPr id="105" name="object 105"/>
            <p:cNvSpPr/>
            <p:nvPr/>
          </p:nvSpPr>
          <p:spPr>
            <a:xfrm>
              <a:off x="6796150" y="4767326"/>
              <a:ext cx="238125" cy="590550"/>
            </a:xfrm>
            <a:custGeom>
              <a:avLst/>
              <a:gdLst/>
              <a:ahLst/>
              <a:cxnLst/>
              <a:rect l="l" t="t" r="r" b="b"/>
              <a:pathLst>
                <a:path w="238125" h="590550">
                  <a:moveTo>
                    <a:pt x="0" y="118999"/>
                  </a:moveTo>
                  <a:lnTo>
                    <a:pt x="118999" y="0"/>
                  </a:lnTo>
                  <a:lnTo>
                    <a:pt x="238125" y="118999"/>
                  </a:lnTo>
                  <a:lnTo>
                    <a:pt x="178562" y="118999"/>
                  </a:lnTo>
                  <a:lnTo>
                    <a:pt x="178562" y="471424"/>
                  </a:lnTo>
                  <a:lnTo>
                    <a:pt x="238125" y="471424"/>
                  </a:lnTo>
                  <a:lnTo>
                    <a:pt x="118999" y="590550"/>
                  </a:lnTo>
                  <a:lnTo>
                    <a:pt x="0" y="471424"/>
                  </a:lnTo>
                  <a:lnTo>
                    <a:pt x="59435" y="471424"/>
                  </a:lnTo>
                  <a:lnTo>
                    <a:pt x="59435" y="118999"/>
                  </a:lnTo>
                  <a:lnTo>
                    <a:pt x="0" y="118999"/>
                  </a:lnTo>
                  <a:close/>
                </a:path>
              </a:pathLst>
            </a:custGeom>
            <a:ln w="9534">
              <a:solidFill>
                <a:srgbClr val="333333"/>
              </a:solidFill>
            </a:ln>
          </p:spPr>
          <p:txBody>
            <a:bodyPr wrap="square" lIns="0" tIns="0" rIns="0" bIns="0" rtlCol="0"/>
            <a:lstStyle/>
            <a:p>
              <a:endParaRPr/>
            </a:p>
          </p:txBody>
        </p:sp>
        <p:sp>
          <p:nvSpPr>
            <p:cNvPr id="106" name="object 106"/>
            <p:cNvSpPr/>
            <p:nvPr/>
          </p:nvSpPr>
          <p:spPr>
            <a:xfrm>
              <a:off x="2128900" y="4729226"/>
              <a:ext cx="247650" cy="590550"/>
            </a:xfrm>
            <a:custGeom>
              <a:avLst/>
              <a:gdLst/>
              <a:ahLst/>
              <a:cxnLst/>
              <a:rect l="l" t="t" r="r" b="b"/>
              <a:pathLst>
                <a:path w="247650" h="590550">
                  <a:moveTo>
                    <a:pt x="123825" y="0"/>
                  </a:moveTo>
                  <a:lnTo>
                    <a:pt x="0" y="123825"/>
                  </a:lnTo>
                  <a:lnTo>
                    <a:pt x="61849" y="123825"/>
                  </a:lnTo>
                  <a:lnTo>
                    <a:pt x="61849" y="466725"/>
                  </a:lnTo>
                  <a:lnTo>
                    <a:pt x="0" y="466725"/>
                  </a:lnTo>
                  <a:lnTo>
                    <a:pt x="123825" y="590550"/>
                  </a:lnTo>
                  <a:lnTo>
                    <a:pt x="247650" y="466725"/>
                  </a:lnTo>
                  <a:lnTo>
                    <a:pt x="185674" y="466725"/>
                  </a:lnTo>
                  <a:lnTo>
                    <a:pt x="185674" y="123825"/>
                  </a:lnTo>
                  <a:lnTo>
                    <a:pt x="247650" y="123825"/>
                  </a:lnTo>
                  <a:lnTo>
                    <a:pt x="123825" y="0"/>
                  </a:lnTo>
                  <a:close/>
                </a:path>
              </a:pathLst>
            </a:custGeom>
            <a:solidFill>
              <a:srgbClr val="FFFFFF"/>
            </a:solidFill>
          </p:spPr>
          <p:txBody>
            <a:bodyPr wrap="square" lIns="0" tIns="0" rIns="0" bIns="0" rtlCol="0"/>
            <a:lstStyle/>
            <a:p>
              <a:endParaRPr/>
            </a:p>
          </p:txBody>
        </p:sp>
        <p:sp>
          <p:nvSpPr>
            <p:cNvPr id="107" name="object 107"/>
            <p:cNvSpPr/>
            <p:nvPr/>
          </p:nvSpPr>
          <p:spPr>
            <a:xfrm>
              <a:off x="2128900" y="4729226"/>
              <a:ext cx="247650" cy="590550"/>
            </a:xfrm>
            <a:custGeom>
              <a:avLst/>
              <a:gdLst/>
              <a:ahLst/>
              <a:cxnLst/>
              <a:rect l="l" t="t" r="r" b="b"/>
              <a:pathLst>
                <a:path w="247650" h="590550">
                  <a:moveTo>
                    <a:pt x="0" y="123825"/>
                  </a:moveTo>
                  <a:lnTo>
                    <a:pt x="123825" y="0"/>
                  </a:lnTo>
                  <a:lnTo>
                    <a:pt x="247650" y="123825"/>
                  </a:lnTo>
                  <a:lnTo>
                    <a:pt x="185674" y="123825"/>
                  </a:lnTo>
                  <a:lnTo>
                    <a:pt x="185674" y="466725"/>
                  </a:lnTo>
                  <a:lnTo>
                    <a:pt x="247650" y="466725"/>
                  </a:lnTo>
                  <a:lnTo>
                    <a:pt x="123825" y="590550"/>
                  </a:lnTo>
                  <a:lnTo>
                    <a:pt x="0" y="466725"/>
                  </a:lnTo>
                  <a:lnTo>
                    <a:pt x="61849" y="466725"/>
                  </a:lnTo>
                  <a:lnTo>
                    <a:pt x="61849" y="123825"/>
                  </a:lnTo>
                  <a:lnTo>
                    <a:pt x="0" y="123825"/>
                  </a:lnTo>
                  <a:close/>
                </a:path>
              </a:pathLst>
            </a:custGeom>
            <a:ln w="9534">
              <a:solidFill>
                <a:srgbClr val="333333"/>
              </a:solidFill>
            </a:ln>
          </p:spPr>
          <p:txBody>
            <a:bodyPr wrap="square" lIns="0" tIns="0" rIns="0" bIns="0" rtlCol="0"/>
            <a:lstStyle/>
            <a:p>
              <a:endParaRPr/>
            </a:p>
          </p:txBody>
        </p:sp>
        <p:sp>
          <p:nvSpPr>
            <p:cNvPr id="108" name="object 108"/>
            <p:cNvSpPr/>
            <p:nvPr/>
          </p:nvSpPr>
          <p:spPr>
            <a:xfrm>
              <a:off x="3673475" y="5340350"/>
              <a:ext cx="1847850" cy="476250"/>
            </a:xfrm>
            <a:custGeom>
              <a:avLst/>
              <a:gdLst/>
              <a:ahLst/>
              <a:cxnLst/>
              <a:rect l="l" t="t" r="r" b="b"/>
              <a:pathLst>
                <a:path w="1847850" h="476250">
                  <a:moveTo>
                    <a:pt x="1847850" y="238125"/>
                  </a:moveTo>
                  <a:lnTo>
                    <a:pt x="1609725" y="0"/>
                  </a:lnTo>
                  <a:lnTo>
                    <a:pt x="1609725" y="119126"/>
                  </a:lnTo>
                  <a:lnTo>
                    <a:pt x="238125" y="119126"/>
                  </a:lnTo>
                  <a:lnTo>
                    <a:pt x="238125" y="0"/>
                  </a:lnTo>
                  <a:lnTo>
                    <a:pt x="0" y="238125"/>
                  </a:lnTo>
                  <a:lnTo>
                    <a:pt x="238125" y="476250"/>
                  </a:lnTo>
                  <a:lnTo>
                    <a:pt x="238125" y="357187"/>
                  </a:lnTo>
                  <a:lnTo>
                    <a:pt x="1609725" y="357187"/>
                  </a:lnTo>
                  <a:lnTo>
                    <a:pt x="1609725" y="476250"/>
                  </a:lnTo>
                  <a:lnTo>
                    <a:pt x="1847850" y="238125"/>
                  </a:lnTo>
                  <a:close/>
                </a:path>
              </a:pathLst>
            </a:custGeom>
            <a:solidFill>
              <a:srgbClr val="AEAEAE"/>
            </a:solidFill>
          </p:spPr>
          <p:txBody>
            <a:bodyPr wrap="square" lIns="0" tIns="0" rIns="0" bIns="0" rtlCol="0"/>
            <a:lstStyle/>
            <a:p>
              <a:endParaRPr/>
            </a:p>
          </p:txBody>
        </p:sp>
        <p:pic>
          <p:nvPicPr>
            <p:cNvPr id="109" name="object 109"/>
            <p:cNvPicPr/>
            <p:nvPr/>
          </p:nvPicPr>
          <p:blipFill>
            <a:blip r:embed="rId32" cstate="print"/>
            <a:stretch>
              <a:fillRect/>
            </a:stretch>
          </p:blipFill>
          <p:spPr>
            <a:xfrm>
              <a:off x="3648075" y="5314950"/>
              <a:ext cx="1847850" cy="476250"/>
            </a:xfrm>
            <a:prstGeom prst="rect">
              <a:avLst/>
            </a:prstGeom>
          </p:spPr>
        </p:pic>
      </p:grpSp>
      <p:sp>
        <p:nvSpPr>
          <p:cNvPr id="110" name="object 110"/>
          <p:cNvSpPr txBox="1"/>
          <p:nvPr/>
        </p:nvSpPr>
        <p:spPr>
          <a:xfrm>
            <a:off x="5074284" y="1263967"/>
            <a:ext cx="1419225" cy="266065"/>
          </a:xfrm>
          <a:prstGeom prst="rect">
            <a:avLst/>
          </a:prstGeom>
        </p:spPr>
        <p:txBody>
          <a:bodyPr vert="horz" wrap="square" lIns="0" tIns="15875" rIns="0" bIns="0" rtlCol="0">
            <a:spAutoFit/>
          </a:bodyPr>
          <a:lstStyle/>
          <a:p>
            <a:pPr marL="12700">
              <a:lnSpc>
                <a:spcPct val="100000"/>
              </a:lnSpc>
              <a:spcBef>
                <a:spcPts val="125"/>
              </a:spcBef>
            </a:pPr>
            <a:r>
              <a:rPr sz="1550" b="1" spc="20" dirty="0">
                <a:latin typeface="Leelawadee UI"/>
                <a:cs typeface="Leelawadee UI"/>
              </a:rPr>
              <a:t>NUMA</a:t>
            </a:r>
            <a:r>
              <a:rPr sz="1550" b="1" spc="75" dirty="0">
                <a:latin typeface="Leelawadee UI"/>
                <a:cs typeface="Leelawadee UI"/>
              </a:rPr>
              <a:t> </a:t>
            </a:r>
            <a:r>
              <a:rPr sz="1550" b="1" spc="20" dirty="0">
                <a:latin typeface="Leelawadee UI"/>
                <a:cs typeface="Leelawadee UI"/>
              </a:rPr>
              <a:t>Node</a:t>
            </a:r>
            <a:r>
              <a:rPr sz="1550" b="1" spc="-25" dirty="0">
                <a:latin typeface="Leelawadee UI"/>
                <a:cs typeface="Leelawadee UI"/>
              </a:rPr>
              <a:t> </a:t>
            </a:r>
            <a:r>
              <a:rPr sz="1550" b="1" spc="15" dirty="0">
                <a:latin typeface="Leelawadee UI"/>
                <a:cs typeface="Leelawadee UI"/>
              </a:rPr>
              <a:t>1</a:t>
            </a:r>
            <a:endParaRPr sz="1550">
              <a:latin typeface="Leelawadee UI"/>
              <a:cs typeface="Leelawadee UI"/>
            </a:endParaRPr>
          </a:p>
        </p:txBody>
      </p:sp>
      <p:sp>
        <p:nvSpPr>
          <p:cNvPr id="111" name="object 111"/>
          <p:cNvSpPr txBox="1"/>
          <p:nvPr/>
        </p:nvSpPr>
        <p:spPr>
          <a:xfrm>
            <a:off x="3969130" y="5416232"/>
            <a:ext cx="1216660" cy="266065"/>
          </a:xfrm>
          <a:prstGeom prst="rect">
            <a:avLst/>
          </a:prstGeom>
        </p:spPr>
        <p:txBody>
          <a:bodyPr vert="horz" wrap="square" lIns="0" tIns="15875" rIns="0" bIns="0" rtlCol="0">
            <a:spAutoFit/>
          </a:bodyPr>
          <a:lstStyle/>
          <a:p>
            <a:pPr marL="12700">
              <a:lnSpc>
                <a:spcPct val="100000"/>
              </a:lnSpc>
              <a:spcBef>
                <a:spcPts val="125"/>
              </a:spcBef>
            </a:pPr>
            <a:r>
              <a:rPr sz="1550" b="1" spc="5" dirty="0">
                <a:latin typeface="Leelawadee UI"/>
                <a:cs typeface="Leelawadee UI"/>
              </a:rPr>
              <a:t>Interconnect</a:t>
            </a:r>
            <a:endParaRPr sz="1550">
              <a:latin typeface="Leelawadee UI"/>
              <a:cs typeface="Leelawadee UI"/>
            </a:endParaRPr>
          </a:p>
        </p:txBody>
      </p:sp>
    </p:spTree>
    <p:extLst>
      <p:ext uri="{BB962C8B-B14F-4D97-AF65-F5344CB8AC3E}">
        <p14:creationId xmlns:p14="http://schemas.microsoft.com/office/powerpoint/2010/main" val="13155391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49930" cy="449580"/>
          </a:xfrm>
          <a:prstGeom prst="rect">
            <a:avLst/>
          </a:prstGeom>
        </p:spPr>
        <p:txBody>
          <a:bodyPr vert="horz" wrap="square" lIns="0" tIns="16510" rIns="0" bIns="0" rtlCol="0">
            <a:spAutoFit/>
          </a:bodyPr>
          <a:lstStyle/>
          <a:p>
            <a:pPr marL="12700">
              <a:lnSpc>
                <a:spcPct val="100000"/>
              </a:lnSpc>
              <a:spcBef>
                <a:spcPts val="130"/>
              </a:spcBef>
            </a:pPr>
            <a:r>
              <a:rPr spc="5" dirty="0"/>
              <a:t>File</a:t>
            </a:r>
            <a:r>
              <a:rPr spc="10" dirty="0"/>
              <a:t> </a:t>
            </a:r>
            <a:r>
              <a:rPr spc="15" dirty="0"/>
              <a:t>Groups</a:t>
            </a:r>
            <a:r>
              <a:rPr spc="-5" dirty="0"/>
              <a:t> </a:t>
            </a:r>
            <a:r>
              <a:rPr spc="15" dirty="0"/>
              <a:t>and</a:t>
            </a:r>
            <a:r>
              <a:rPr spc="60" dirty="0"/>
              <a:t> </a:t>
            </a:r>
            <a:r>
              <a:rPr dirty="0"/>
              <a:t>Files</a:t>
            </a:r>
          </a:p>
        </p:txBody>
      </p:sp>
      <p:sp>
        <p:nvSpPr>
          <p:cNvPr id="3" name="object 3"/>
          <p:cNvSpPr txBox="1"/>
          <p:nvPr/>
        </p:nvSpPr>
        <p:spPr>
          <a:xfrm>
            <a:off x="538162" y="951275"/>
            <a:ext cx="7563484" cy="5237011"/>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Some benefits of file groups are as follows:</a:t>
            </a:r>
          </a:p>
          <a:p>
            <a:pPr marL="342900" indent="-342900" algn="l">
              <a:lnSpc>
                <a:spcPct val="150000"/>
              </a:lnSpc>
              <a:buFont typeface="Arial" panose="020B0604020202020204" pitchFamily="34" charset="0"/>
              <a:buChar char="•"/>
            </a:pPr>
            <a:r>
              <a:rPr lang="fr-FR" sz="1600" b="0" i="0" u="none" strike="noStrike" baseline="0" dirty="0">
                <a:latin typeface="Segoe"/>
              </a:rPr>
              <a:t>Administrative</a:t>
            </a:r>
          </a:p>
          <a:p>
            <a:pPr marL="800100" lvl="1" indent="-342900">
              <a:lnSpc>
                <a:spcPct val="150000"/>
              </a:lnSpc>
              <a:buFont typeface="Arial" panose="020B0604020202020204" pitchFamily="34" charset="0"/>
              <a:buChar char="•"/>
            </a:pPr>
            <a:r>
              <a:rPr lang="en-GB" sz="1600" b="0" i="0" u="none" strike="noStrike" baseline="0" dirty="0">
                <a:latin typeface="Segoe"/>
              </a:rPr>
              <a:t>File group backups help to reduce backup time and speed up the database recovery.</a:t>
            </a:r>
          </a:p>
          <a:p>
            <a:pPr marL="800100" lvl="1" indent="-342900">
              <a:lnSpc>
                <a:spcPct val="150000"/>
              </a:lnSpc>
              <a:buFont typeface="Arial" panose="020B0604020202020204" pitchFamily="34" charset="0"/>
              <a:buChar char="•"/>
            </a:pPr>
            <a:r>
              <a:rPr lang="en-GB" sz="1600" b="0" i="0" u="none" strike="noStrike" baseline="0" dirty="0">
                <a:latin typeface="Segoe"/>
              </a:rPr>
              <a:t>Data and </a:t>
            </a:r>
            <a:r>
              <a:rPr lang="en-GB" sz="1600" b="0" i="0" u="none" strike="noStrike" baseline="0" dirty="0" err="1">
                <a:latin typeface="Segoe"/>
              </a:rPr>
              <a:t>nonclustered</a:t>
            </a:r>
            <a:r>
              <a:rPr lang="en-GB" sz="1600" b="0" i="0" u="none" strike="noStrike" baseline="0" dirty="0">
                <a:latin typeface="Segoe"/>
              </a:rPr>
              <a:t> indexes can be separated across different disks for more efficient index </a:t>
            </a:r>
            <a:r>
              <a:rPr lang="fr-FR" sz="1600" b="0" i="0" u="none" strike="noStrike" baseline="0" dirty="0">
                <a:latin typeface="Segoe"/>
              </a:rPr>
              <a:t>maintenance.</a:t>
            </a:r>
          </a:p>
          <a:p>
            <a:pPr marL="342900" indent="-342900" algn="l">
              <a:lnSpc>
                <a:spcPct val="150000"/>
              </a:lnSpc>
              <a:buFont typeface="Arial" panose="020B0604020202020204" pitchFamily="34" charset="0"/>
              <a:buChar char="•"/>
            </a:pPr>
            <a:r>
              <a:rPr lang="fr-FR" sz="1600" b="0" i="0" u="none" strike="noStrike" baseline="0" dirty="0">
                <a:latin typeface="Segoe"/>
              </a:rPr>
              <a:t>Performance</a:t>
            </a:r>
          </a:p>
          <a:p>
            <a:pPr marL="800100" lvl="1" indent="-342900">
              <a:lnSpc>
                <a:spcPct val="150000"/>
              </a:lnSpc>
              <a:buFont typeface="Arial" panose="020B0604020202020204" pitchFamily="34" charset="0"/>
              <a:buChar char="•"/>
            </a:pPr>
            <a:r>
              <a:rPr lang="en-GB" sz="1600" b="0" i="0" u="none" strike="noStrike" baseline="0" dirty="0">
                <a:latin typeface="Segoe"/>
              </a:rPr>
              <a:t>Two data files can be created on separate disks grouped under one file group. A table can then be assigned to this file group. The queries to the table will be spread across the two disk spindles, </a:t>
            </a:r>
            <a:r>
              <a:rPr lang="fr-FR" sz="1600" b="0" i="0" u="none" strike="noStrike" baseline="0" dirty="0" err="1">
                <a:latin typeface="Segoe"/>
              </a:rPr>
              <a:t>improving</a:t>
            </a:r>
            <a:r>
              <a:rPr lang="fr-FR" sz="1600" b="0" i="0" u="none" strike="noStrike" baseline="0" dirty="0">
                <a:latin typeface="Segoe"/>
              </a:rPr>
              <a:t> </a:t>
            </a:r>
            <a:r>
              <a:rPr lang="fr-FR" sz="1600" b="0" i="0" u="none" strike="noStrike" baseline="0" dirty="0" err="1">
                <a:latin typeface="Segoe"/>
              </a:rPr>
              <a:t>query</a:t>
            </a:r>
            <a:r>
              <a:rPr lang="fr-FR" sz="1600" b="0" i="0" u="none" strike="noStrike" baseline="0" dirty="0">
                <a:latin typeface="Segoe"/>
              </a:rPr>
              <a:t> performance.</a:t>
            </a:r>
          </a:p>
          <a:p>
            <a:pPr marL="800100" lvl="1" indent="-342900">
              <a:lnSpc>
                <a:spcPct val="150000"/>
              </a:lnSpc>
              <a:buFont typeface="Arial" panose="020B0604020202020204" pitchFamily="34" charset="0"/>
              <a:buChar char="•"/>
            </a:pPr>
            <a:r>
              <a:rPr lang="en-GB" sz="1600" b="0" i="0" u="none" strike="noStrike" baseline="0" dirty="0">
                <a:latin typeface="Segoe"/>
              </a:rPr>
              <a:t>A table can be partitioned across multiple file groups. Each file group can have one or more data files on separate disks. By spreading the partitions across multiple disks, maintainability and </a:t>
            </a:r>
            <a:r>
              <a:rPr lang="fr-FR" sz="1600" b="0" i="0" u="none" strike="noStrike" baseline="0" dirty="0">
                <a:latin typeface="Segoe"/>
              </a:rPr>
              <a:t>performance </a:t>
            </a:r>
            <a:r>
              <a:rPr lang="fr-FR" sz="1600" b="0" i="0" u="none" strike="noStrike" baseline="0" dirty="0" err="1">
                <a:latin typeface="Segoe"/>
              </a:rPr>
              <a:t>is</a:t>
            </a:r>
            <a:r>
              <a:rPr lang="fr-FR" sz="1600" b="0" i="0" u="none" strike="noStrike" baseline="0" dirty="0">
                <a:latin typeface="Segoe"/>
              </a:rPr>
              <a:t> </a:t>
            </a:r>
            <a:r>
              <a:rPr lang="fr-FR" sz="1600" b="0" i="0" u="none" strike="noStrike" baseline="0" dirty="0" err="1">
                <a:latin typeface="Segoe"/>
              </a:rPr>
              <a:t>improved</a:t>
            </a:r>
            <a:r>
              <a:rPr lang="fr-FR" sz="1600" b="0" i="0" u="none" strike="noStrike" baseline="0" dirty="0">
                <a:latin typeface="Segoe"/>
              </a:rPr>
              <a:t>.</a:t>
            </a:r>
            <a:endParaRPr sz="1600" dirty="0">
              <a:latin typeface="Segoe UI"/>
              <a:cs typeface="Segoe UI"/>
            </a:endParaRPr>
          </a:p>
        </p:txBody>
      </p:sp>
    </p:spTree>
    <p:extLst>
      <p:ext uri="{BB962C8B-B14F-4D97-AF65-F5344CB8AC3E}">
        <p14:creationId xmlns:p14="http://schemas.microsoft.com/office/powerpoint/2010/main" val="852188121"/>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472680" cy="5041765"/>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55" dirty="0">
                <a:solidFill>
                  <a:srgbClr val="FFFFFF"/>
                </a:solidFill>
                <a:latin typeface="Segoe UI"/>
                <a:cs typeface="Segoe UI"/>
              </a:rPr>
              <a:t> </a:t>
            </a:r>
            <a:r>
              <a:rPr sz="2750" spc="5" dirty="0">
                <a:solidFill>
                  <a:srgbClr val="FFFFFF"/>
                </a:solidFill>
                <a:latin typeface="Segoe UI"/>
                <a:cs typeface="Segoe UI"/>
              </a:rPr>
              <a:t>2:</a:t>
            </a:r>
            <a:r>
              <a:rPr sz="2750" spc="-15" dirty="0">
                <a:solidFill>
                  <a:srgbClr val="FFFFFF"/>
                </a:solidFill>
                <a:latin typeface="Segoe UI"/>
                <a:cs typeface="Segoe UI"/>
              </a:rPr>
              <a:t> </a:t>
            </a:r>
            <a:r>
              <a:rPr sz="2750" spc="20" dirty="0">
                <a:solidFill>
                  <a:srgbClr val="FFFFFF"/>
                </a:solidFill>
                <a:latin typeface="Segoe UI"/>
                <a:cs typeface="Segoe UI"/>
              </a:rPr>
              <a:t>SQL</a:t>
            </a:r>
            <a:r>
              <a:rPr sz="2750" spc="25" dirty="0">
                <a:solidFill>
                  <a:srgbClr val="FFFFFF"/>
                </a:solidFill>
                <a:latin typeface="Segoe UI"/>
                <a:cs typeface="Segoe UI"/>
              </a:rPr>
              <a:t> </a:t>
            </a:r>
            <a:r>
              <a:rPr sz="2750" spc="10" dirty="0">
                <a:solidFill>
                  <a:srgbClr val="FFFFFF"/>
                </a:solidFill>
                <a:latin typeface="Segoe UI"/>
                <a:cs typeface="Segoe UI"/>
              </a:rPr>
              <a:t>Server</a:t>
            </a:r>
            <a:r>
              <a:rPr sz="2750" spc="65" dirty="0">
                <a:solidFill>
                  <a:srgbClr val="FFFFFF"/>
                </a:solidFill>
                <a:latin typeface="Segoe UI"/>
                <a:cs typeface="Segoe UI"/>
              </a:rPr>
              <a:t> </a:t>
            </a:r>
            <a:r>
              <a:rPr sz="2750" spc="10" dirty="0">
                <a:solidFill>
                  <a:srgbClr val="FFFFFF"/>
                </a:solidFill>
                <a:latin typeface="Segoe UI"/>
                <a:cs typeface="Segoe UI"/>
              </a:rPr>
              <a:t>Memory</a:t>
            </a:r>
            <a:endParaRPr sz="2750" dirty="0">
              <a:latin typeface="Segoe UI"/>
              <a:cs typeface="Segoe UI"/>
            </a:endParaRPr>
          </a:p>
          <a:p>
            <a:pPr>
              <a:lnSpc>
                <a:spcPct val="100000"/>
              </a:lnSpc>
              <a:spcBef>
                <a:spcPts val="55"/>
              </a:spcBef>
            </a:pPr>
            <a:endParaRPr sz="2750" dirty="0">
              <a:latin typeface="Segoe UI"/>
              <a:cs typeface="Segoe UI"/>
            </a:endParaRPr>
          </a:p>
          <a:p>
            <a:pPr marL="184150" indent="-171450">
              <a:lnSpc>
                <a:spcPct val="150000"/>
              </a:lnSpc>
              <a:buClr>
                <a:srgbClr val="006FC0"/>
              </a:buClr>
              <a:buSzPct val="92727"/>
              <a:buFont typeface="Arial MT"/>
              <a:buChar char="•"/>
              <a:tabLst>
                <a:tab pos="184150" algn="l"/>
              </a:tabLst>
            </a:pPr>
            <a:r>
              <a:rPr sz="2750" spc="20" dirty="0">
                <a:latin typeface="Segoe UI"/>
                <a:cs typeface="Segoe UI"/>
              </a:rPr>
              <a:t>SQL</a:t>
            </a:r>
            <a:r>
              <a:rPr sz="2750" spc="25" dirty="0">
                <a:latin typeface="Segoe UI"/>
                <a:cs typeface="Segoe UI"/>
              </a:rPr>
              <a:t> </a:t>
            </a:r>
            <a:r>
              <a:rPr sz="2750" spc="10" dirty="0">
                <a:latin typeface="Segoe UI"/>
                <a:cs typeface="Segoe UI"/>
              </a:rPr>
              <a:t>Server</a:t>
            </a:r>
            <a:r>
              <a:rPr sz="2750" spc="-10" dirty="0">
                <a:latin typeface="Segoe UI"/>
                <a:cs typeface="Segoe UI"/>
              </a:rPr>
              <a:t> </a:t>
            </a:r>
            <a:r>
              <a:rPr sz="2750" spc="10" dirty="0">
                <a:latin typeface="Segoe UI"/>
                <a:cs typeface="Segoe UI"/>
              </a:rPr>
              <a:t>Memory</a:t>
            </a:r>
            <a:r>
              <a:rPr sz="2750" spc="135" dirty="0">
                <a:latin typeface="Segoe UI"/>
                <a:cs typeface="Segoe UI"/>
              </a:rPr>
              <a:t> </a:t>
            </a:r>
            <a:r>
              <a:rPr sz="2750" spc="10" dirty="0">
                <a:latin typeface="Segoe UI"/>
                <a:cs typeface="Segoe UI"/>
              </a:rPr>
              <a:t>Models</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20" dirty="0">
                <a:latin typeface="Segoe UI"/>
                <a:cs typeface="Segoe UI"/>
              </a:rPr>
              <a:t>SQL</a:t>
            </a:r>
            <a:r>
              <a:rPr sz="2750" spc="35" dirty="0">
                <a:latin typeface="Segoe UI"/>
                <a:cs typeface="Segoe UI"/>
              </a:rPr>
              <a:t> </a:t>
            </a:r>
            <a:r>
              <a:rPr sz="2750" spc="10" dirty="0">
                <a:latin typeface="Segoe UI"/>
                <a:cs typeface="Segoe UI"/>
              </a:rPr>
              <a:t>Server</a:t>
            </a:r>
            <a:r>
              <a:rPr sz="2750" spc="-5" dirty="0">
                <a:latin typeface="Segoe UI"/>
                <a:cs typeface="Segoe UI"/>
              </a:rPr>
              <a:t> </a:t>
            </a:r>
            <a:r>
              <a:rPr sz="2750" spc="10" dirty="0">
                <a:latin typeface="Segoe UI"/>
                <a:cs typeface="Segoe UI"/>
              </a:rPr>
              <a:t>Memory</a:t>
            </a:r>
            <a:r>
              <a:rPr sz="2750" spc="140" dirty="0">
                <a:latin typeface="Segoe UI"/>
                <a:cs typeface="Segoe UI"/>
              </a:rPr>
              <a:t> </a:t>
            </a:r>
            <a:r>
              <a:rPr sz="2750" spc="15" dirty="0">
                <a:latin typeface="Segoe UI"/>
                <a:cs typeface="Segoe UI"/>
              </a:rPr>
              <a:t>Architecture</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20" dirty="0">
                <a:latin typeface="Segoe UI"/>
                <a:cs typeface="Segoe UI"/>
              </a:rPr>
              <a:t>SQL</a:t>
            </a:r>
            <a:r>
              <a:rPr sz="2750" spc="40" dirty="0">
                <a:latin typeface="Segoe UI"/>
                <a:cs typeface="Segoe UI"/>
              </a:rPr>
              <a:t> </a:t>
            </a:r>
            <a:r>
              <a:rPr sz="2750" spc="10" dirty="0">
                <a:latin typeface="Segoe UI"/>
                <a:cs typeface="Segoe UI"/>
              </a:rPr>
              <a:t>Server</a:t>
            </a:r>
            <a:r>
              <a:rPr sz="2750" dirty="0">
                <a:latin typeface="Segoe UI"/>
                <a:cs typeface="Segoe UI"/>
              </a:rPr>
              <a:t> </a:t>
            </a:r>
            <a:r>
              <a:rPr sz="2750" spc="10" dirty="0">
                <a:latin typeface="Segoe UI"/>
                <a:cs typeface="Segoe UI"/>
              </a:rPr>
              <a:t>Memory</a:t>
            </a:r>
            <a:r>
              <a:rPr sz="2750" spc="150" dirty="0">
                <a:latin typeface="Segoe UI"/>
                <a:cs typeface="Segoe UI"/>
              </a:rPr>
              <a:t> </a:t>
            </a:r>
            <a:r>
              <a:rPr sz="2750" spc="15" dirty="0">
                <a:latin typeface="Segoe UI"/>
                <a:cs typeface="Segoe UI"/>
              </a:rPr>
              <a:t>Allocation</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20" dirty="0">
                <a:latin typeface="Segoe UI"/>
                <a:cs typeface="Segoe UI"/>
              </a:rPr>
              <a:t>SQL</a:t>
            </a:r>
            <a:r>
              <a:rPr sz="2750" spc="15" dirty="0">
                <a:latin typeface="Segoe UI"/>
                <a:cs typeface="Segoe UI"/>
              </a:rPr>
              <a:t> </a:t>
            </a:r>
            <a:r>
              <a:rPr sz="2750" spc="10" dirty="0">
                <a:latin typeface="Segoe UI"/>
                <a:cs typeface="Segoe UI"/>
              </a:rPr>
              <a:t>Server</a:t>
            </a:r>
            <a:r>
              <a:rPr sz="2750" spc="-20" dirty="0">
                <a:latin typeface="Segoe UI"/>
                <a:cs typeface="Segoe UI"/>
              </a:rPr>
              <a:t> </a:t>
            </a:r>
            <a:r>
              <a:rPr sz="2750" spc="10" dirty="0">
                <a:latin typeface="Segoe UI"/>
                <a:cs typeface="Segoe UI"/>
              </a:rPr>
              <a:t>NUMA</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20" dirty="0">
                <a:latin typeface="Segoe UI"/>
                <a:cs typeface="Segoe UI"/>
              </a:rPr>
              <a:t>SQL</a:t>
            </a:r>
            <a:r>
              <a:rPr sz="2750" spc="30" dirty="0">
                <a:latin typeface="Segoe UI"/>
                <a:cs typeface="Segoe UI"/>
              </a:rPr>
              <a:t> </a:t>
            </a:r>
            <a:r>
              <a:rPr sz="2750" spc="10" dirty="0">
                <a:latin typeface="Segoe UI"/>
                <a:cs typeface="Segoe UI"/>
              </a:rPr>
              <a:t>Server</a:t>
            </a:r>
            <a:r>
              <a:rPr sz="2750" dirty="0">
                <a:latin typeface="Segoe UI"/>
                <a:cs typeface="Segoe UI"/>
              </a:rPr>
              <a:t> </a:t>
            </a:r>
            <a:r>
              <a:rPr sz="2750" spc="10" dirty="0">
                <a:latin typeface="Segoe UI"/>
                <a:cs typeface="Segoe UI"/>
              </a:rPr>
              <a:t>Memory</a:t>
            </a:r>
            <a:r>
              <a:rPr sz="2750" spc="145" dirty="0">
                <a:latin typeface="Segoe UI"/>
                <a:cs typeface="Segoe UI"/>
              </a:rPr>
              <a:t> </a:t>
            </a:r>
            <a:r>
              <a:rPr sz="2750" spc="20" dirty="0">
                <a:latin typeface="Segoe UI"/>
                <a:cs typeface="Segoe UI"/>
              </a:rPr>
              <a:t>Configuration</a:t>
            </a:r>
            <a:endParaRPr sz="2750" dirty="0">
              <a:latin typeface="Segoe UI"/>
              <a:cs typeface="Segoe UI"/>
            </a:endParaRPr>
          </a:p>
          <a:p>
            <a:pPr marL="184150" indent="-171450">
              <a:lnSpc>
                <a:spcPct val="150000"/>
              </a:lnSpc>
              <a:spcBef>
                <a:spcPts val="605"/>
              </a:spcBef>
              <a:buClr>
                <a:srgbClr val="006FC0"/>
              </a:buClr>
              <a:buSzPct val="92727"/>
              <a:buFont typeface="Arial MT"/>
              <a:buChar char="•"/>
              <a:tabLst>
                <a:tab pos="184150" algn="l"/>
              </a:tabLst>
            </a:pPr>
            <a:r>
              <a:rPr sz="2750" spc="20" dirty="0">
                <a:latin typeface="Segoe UI"/>
                <a:cs typeface="Segoe UI"/>
              </a:rPr>
              <a:t>Demonstration:</a:t>
            </a:r>
            <a:r>
              <a:rPr sz="2750" spc="-10" dirty="0">
                <a:latin typeface="Segoe UI"/>
                <a:cs typeface="Segoe UI"/>
              </a:rPr>
              <a:t> </a:t>
            </a:r>
            <a:r>
              <a:rPr sz="2750" spc="15" dirty="0">
                <a:latin typeface="Segoe UI"/>
                <a:cs typeface="Segoe UI"/>
              </a:rPr>
              <a:t>Analyzing</a:t>
            </a:r>
            <a:r>
              <a:rPr sz="2750" spc="85" dirty="0">
                <a:latin typeface="Segoe UI"/>
                <a:cs typeface="Segoe UI"/>
              </a:rPr>
              <a:t> </a:t>
            </a:r>
            <a:r>
              <a:rPr sz="2750" spc="10" dirty="0">
                <a:latin typeface="Segoe UI"/>
                <a:cs typeface="Segoe UI"/>
              </a:rPr>
              <a:t>Memory</a:t>
            </a:r>
            <a:r>
              <a:rPr sz="2750" spc="75" dirty="0">
                <a:latin typeface="Segoe UI"/>
                <a:cs typeface="Segoe UI"/>
              </a:rPr>
              <a:t> </a:t>
            </a:r>
            <a:r>
              <a:rPr sz="2750" spc="15" dirty="0">
                <a:latin typeface="Segoe UI"/>
                <a:cs typeface="Segoe UI"/>
              </a:rPr>
              <a:t>Allocations</a:t>
            </a:r>
            <a:endParaRPr sz="2750" dirty="0">
              <a:latin typeface="Segoe UI"/>
              <a:cs typeface="Segoe UI"/>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384040"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spc="10" dirty="0"/>
              <a:t> Server</a:t>
            </a:r>
            <a:r>
              <a:rPr spc="-10" dirty="0"/>
              <a:t> </a:t>
            </a:r>
            <a:r>
              <a:rPr spc="10" dirty="0"/>
              <a:t>Memory</a:t>
            </a:r>
            <a:r>
              <a:rPr spc="125" dirty="0"/>
              <a:t> </a:t>
            </a:r>
            <a:r>
              <a:rPr spc="10" dirty="0"/>
              <a:t>Models</a:t>
            </a:r>
          </a:p>
        </p:txBody>
      </p:sp>
      <p:pic>
        <p:nvPicPr>
          <p:cNvPr id="3" name="object 3"/>
          <p:cNvPicPr/>
          <p:nvPr/>
        </p:nvPicPr>
        <p:blipFill>
          <a:blip r:embed="rId3" cstate="print"/>
          <a:stretch>
            <a:fillRect/>
          </a:stretch>
        </p:blipFill>
        <p:spPr>
          <a:xfrm>
            <a:off x="416627" y="1240161"/>
            <a:ext cx="8226256" cy="4319849"/>
          </a:xfrm>
          <a:prstGeom prst="rect">
            <a:avLst/>
          </a:prstGeom>
        </p:spPr>
      </p:pic>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0" dirty="0"/>
              <a:t>SQL</a:t>
            </a:r>
            <a:r>
              <a:rPr spc="10" dirty="0"/>
              <a:t> Server</a:t>
            </a:r>
            <a:r>
              <a:rPr spc="-10" dirty="0"/>
              <a:t> </a:t>
            </a:r>
            <a:r>
              <a:rPr spc="10" dirty="0"/>
              <a:t>Memory</a:t>
            </a:r>
            <a:r>
              <a:rPr spc="125" dirty="0"/>
              <a:t> </a:t>
            </a:r>
            <a:r>
              <a:rPr spc="15" dirty="0"/>
              <a:t>Architecture</a:t>
            </a:r>
          </a:p>
        </p:txBody>
      </p:sp>
      <p:sp>
        <p:nvSpPr>
          <p:cNvPr id="24" name="Text Placeholder 23">
            <a:extLst>
              <a:ext uri="{FF2B5EF4-FFF2-40B4-BE49-F238E27FC236}">
                <a16:creationId xmlns:a16="http://schemas.microsoft.com/office/drawing/2014/main" id="{0EE13242-479B-5287-66B6-ABEC873A1F9B}"/>
              </a:ext>
            </a:extLst>
          </p:cNvPr>
          <p:cNvSpPr>
            <a:spLocks noGrp="1"/>
          </p:cNvSpPr>
          <p:nvPr>
            <p:ph type="body" idx="1"/>
          </p:nvPr>
        </p:nvSpPr>
        <p:spPr>
          <a:xfrm>
            <a:off x="681723" y="2076450"/>
            <a:ext cx="7920355" cy="3653501"/>
          </a:xfrm>
        </p:spPr>
        <p:txBody>
          <a:bodyPr/>
          <a:lstStyle/>
          <a:p>
            <a:pPr algn="l">
              <a:lnSpc>
                <a:spcPct val="150000"/>
              </a:lnSpc>
            </a:pPr>
            <a:r>
              <a:rPr lang="en-GB" sz="1600" b="0" i="0" u="none" strike="noStrike" baseline="0" dirty="0">
                <a:latin typeface="Segoe"/>
              </a:rPr>
              <a:t>Memory in SQL Server is split into several components.</a:t>
            </a:r>
          </a:p>
          <a:p>
            <a:pPr algn="l">
              <a:lnSpc>
                <a:spcPct val="150000"/>
              </a:lnSpc>
            </a:pPr>
            <a:endParaRPr lang="en-GB" sz="1600" b="0" i="0" u="none" strike="noStrike" baseline="0" dirty="0">
              <a:latin typeface="Segoe"/>
            </a:endParaRPr>
          </a:p>
          <a:p>
            <a:pPr marL="285750" indent="-285750" algn="l">
              <a:lnSpc>
                <a:spcPct val="150000"/>
              </a:lnSpc>
              <a:buFont typeface="Arial" panose="020B0604020202020204" pitchFamily="34" charset="0"/>
              <a:buChar char="•"/>
            </a:pPr>
            <a:r>
              <a:rPr lang="en-GB" sz="1600" b="1" i="0" u="none" strike="noStrike" baseline="0" dirty="0">
                <a:latin typeface="Segoe-Bold"/>
              </a:rPr>
              <a:t>Memory Nodes</a:t>
            </a:r>
            <a:r>
              <a:rPr lang="en-GB" sz="1600" b="0" i="0" u="none" strike="noStrike" baseline="0" dirty="0">
                <a:latin typeface="Segoe"/>
              </a:rPr>
              <a:t>: memory nodes are logical chunks of memory. For NUMA machines, there will be a memory node for each NUMA node. For non-NUMA machines, there is a single memory node.</a:t>
            </a:r>
          </a:p>
          <a:p>
            <a:pPr marL="285750" indent="-285750" algn="l">
              <a:lnSpc>
                <a:spcPct val="150000"/>
              </a:lnSpc>
              <a:buFont typeface="Arial" panose="020B0604020202020204" pitchFamily="34" charset="0"/>
              <a:buChar char="•"/>
            </a:pPr>
            <a:r>
              <a:rPr lang="en-GB" sz="1600" b="1" i="0" u="none" strike="noStrike" baseline="0" dirty="0">
                <a:latin typeface="Segoe-Bold"/>
              </a:rPr>
              <a:t>Memory Allocator</a:t>
            </a:r>
            <a:r>
              <a:rPr lang="en-GB" sz="1600" b="0" i="0" u="none" strike="noStrike" baseline="0" dirty="0">
                <a:latin typeface="Segoe"/>
              </a:rPr>
              <a:t>: the memory allocator allocates all memory on the memory nodes. Memory It handles all requests, forwarding them to the appropriate API.</a:t>
            </a:r>
          </a:p>
          <a:p>
            <a:pPr marL="285750" indent="-285750" algn="l">
              <a:lnSpc>
                <a:spcPct val="150000"/>
              </a:lnSpc>
              <a:buFont typeface="Arial" panose="020B0604020202020204" pitchFamily="34" charset="0"/>
              <a:buChar char="•"/>
            </a:pPr>
            <a:r>
              <a:rPr lang="en-GB" sz="1600" b="1" i="0" u="none" strike="noStrike" baseline="0" dirty="0">
                <a:latin typeface="Segoe-Bold"/>
              </a:rPr>
              <a:t>Memory Clerks</a:t>
            </a:r>
            <a:r>
              <a:rPr lang="en-GB" sz="1600" b="0" i="0" u="none" strike="noStrike" baseline="0" dirty="0">
                <a:latin typeface="Segoe"/>
              </a:rPr>
              <a:t>: a memory clerk exists for each of the major memory consumers in SQL Server.  It manages memory for the consumer and allows easy monitoring.</a:t>
            </a:r>
          </a:p>
          <a:p>
            <a:pPr marL="285750" indent="-285750" algn="l">
              <a:lnSpc>
                <a:spcPct val="150000"/>
              </a:lnSpc>
              <a:buFont typeface="Arial" panose="020B0604020202020204" pitchFamily="34" charset="0"/>
              <a:buChar char="•"/>
            </a:pPr>
            <a:r>
              <a:rPr lang="fr-FR" sz="1600" b="1" i="0" u="none" strike="noStrike" baseline="0" dirty="0">
                <a:latin typeface="Segoe-Bold"/>
              </a:rPr>
              <a:t>Memory </a:t>
            </a:r>
            <a:r>
              <a:rPr lang="fr-FR" sz="1600" b="1" i="0" u="none" strike="noStrike" baseline="0" dirty="0" err="1">
                <a:latin typeface="Segoe-Bold"/>
              </a:rPr>
              <a:t>Consumers</a:t>
            </a:r>
            <a:r>
              <a:rPr lang="fr-FR" sz="1600" b="1" i="0" u="none" strike="noStrike" baseline="0" dirty="0">
                <a:latin typeface="Segoe-Bold"/>
              </a:rPr>
              <a:t>:</a:t>
            </a:r>
            <a:r>
              <a:rPr lang="en-GB" sz="1600" b="0" i="0" u="none" strike="noStrike" baseline="0" dirty="0">
                <a:latin typeface="Segoe"/>
              </a:rPr>
              <a:t>Memory consumers are the end users of memory.</a:t>
            </a:r>
            <a:endParaRPr lang="fr-FR" sz="1600" dirty="0"/>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132705"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spc="10" dirty="0"/>
              <a:t> Server</a:t>
            </a:r>
            <a:r>
              <a:rPr spc="-10" dirty="0"/>
              <a:t> </a:t>
            </a:r>
            <a:r>
              <a:rPr spc="10" dirty="0"/>
              <a:t>Memory</a:t>
            </a:r>
            <a:r>
              <a:rPr spc="125" dirty="0"/>
              <a:t> </a:t>
            </a:r>
            <a:r>
              <a:rPr spc="15" dirty="0"/>
              <a:t>Architecture</a:t>
            </a:r>
          </a:p>
        </p:txBody>
      </p:sp>
      <p:grpSp>
        <p:nvGrpSpPr>
          <p:cNvPr id="3" name="object 3"/>
          <p:cNvGrpSpPr/>
          <p:nvPr/>
        </p:nvGrpSpPr>
        <p:grpSpPr>
          <a:xfrm>
            <a:off x="685800" y="1533588"/>
            <a:ext cx="7525384" cy="619125"/>
            <a:chOff x="685800" y="1533588"/>
            <a:chExt cx="7525384" cy="619125"/>
          </a:xfrm>
        </p:grpSpPr>
        <p:sp>
          <p:nvSpPr>
            <p:cNvPr id="4" name="object 4"/>
            <p:cNvSpPr/>
            <p:nvPr/>
          </p:nvSpPr>
          <p:spPr>
            <a:xfrm>
              <a:off x="700087" y="1547875"/>
              <a:ext cx="7496809" cy="590550"/>
            </a:xfrm>
            <a:custGeom>
              <a:avLst/>
              <a:gdLst/>
              <a:ahLst/>
              <a:cxnLst/>
              <a:rect l="l" t="t" r="r" b="b"/>
              <a:pathLst>
                <a:path w="7496809" h="590550">
                  <a:moveTo>
                    <a:pt x="7397813" y="0"/>
                  </a:moveTo>
                  <a:lnTo>
                    <a:pt x="98425" y="0"/>
                  </a:lnTo>
                  <a:lnTo>
                    <a:pt x="60114" y="7717"/>
                  </a:lnTo>
                  <a:lnTo>
                    <a:pt x="28829" y="28781"/>
                  </a:lnTo>
                  <a:lnTo>
                    <a:pt x="7735" y="60061"/>
                  </a:lnTo>
                  <a:lnTo>
                    <a:pt x="0" y="98425"/>
                  </a:lnTo>
                  <a:lnTo>
                    <a:pt x="0" y="492125"/>
                  </a:lnTo>
                  <a:lnTo>
                    <a:pt x="7735" y="530435"/>
                  </a:lnTo>
                  <a:lnTo>
                    <a:pt x="28829" y="561721"/>
                  </a:lnTo>
                  <a:lnTo>
                    <a:pt x="60114" y="582814"/>
                  </a:lnTo>
                  <a:lnTo>
                    <a:pt x="98425" y="590550"/>
                  </a:lnTo>
                  <a:lnTo>
                    <a:pt x="7397813" y="590550"/>
                  </a:lnTo>
                  <a:lnTo>
                    <a:pt x="7436123" y="582814"/>
                  </a:lnTo>
                  <a:lnTo>
                    <a:pt x="7467409" y="561721"/>
                  </a:lnTo>
                  <a:lnTo>
                    <a:pt x="7488503" y="530435"/>
                  </a:lnTo>
                  <a:lnTo>
                    <a:pt x="7496238" y="492125"/>
                  </a:lnTo>
                  <a:lnTo>
                    <a:pt x="7496238" y="98425"/>
                  </a:lnTo>
                  <a:lnTo>
                    <a:pt x="7488503" y="60061"/>
                  </a:lnTo>
                  <a:lnTo>
                    <a:pt x="7467409" y="28781"/>
                  </a:lnTo>
                  <a:lnTo>
                    <a:pt x="7436123" y="7717"/>
                  </a:lnTo>
                  <a:lnTo>
                    <a:pt x="7397813" y="0"/>
                  </a:lnTo>
                  <a:close/>
                </a:path>
              </a:pathLst>
            </a:custGeom>
            <a:solidFill>
              <a:srgbClr val="8DACD0"/>
            </a:solidFill>
          </p:spPr>
          <p:txBody>
            <a:bodyPr wrap="square" lIns="0" tIns="0" rIns="0" bIns="0" rtlCol="0"/>
            <a:lstStyle/>
            <a:p>
              <a:endParaRPr/>
            </a:p>
          </p:txBody>
        </p:sp>
        <p:sp>
          <p:nvSpPr>
            <p:cNvPr id="5" name="object 5"/>
            <p:cNvSpPr/>
            <p:nvPr/>
          </p:nvSpPr>
          <p:spPr>
            <a:xfrm>
              <a:off x="700087" y="1547875"/>
              <a:ext cx="7496809" cy="590550"/>
            </a:xfrm>
            <a:custGeom>
              <a:avLst/>
              <a:gdLst/>
              <a:ahLst/>
              <a:cxnLst/>
              <a:rect l="l" t="t" r="r" b="b"/>
              <a:pathLst>
                <a:path w="7496809" h="590550">
                  <a:moveTo>
                    <a:pt x="0" y="98425"/>
                  </a:moveTo>
                  <a:lnTo>
                    <a:pt x="7735" y="60061"/>
                  </a:lnTo>
                  <a:lnTo>
                    <a:pt x="28829" y="28781"/>
                  </a:lnTo>
                  <a:lnTo>
                    <a:pt x="60114" y="7717"/>
                  </a:lnTo>
                  <a:lnTo>
                    <a:pt x="98425" y="0"/>
                  </a:lnTo>
                  <a:lnTo>
                    <a:pt x="7397813" y="0"/>
                  </a:lnTo>
                  <a:lnTo>
                    <a:pt x="7436123" y="7717"/>
                  </a:lnTo>
                  <a:lnTo>
                    <a:pt x="7467409" y="28781"/>
                  </a:lnTo>
                  <a:lnTo>
                    <a:pt x="7488503" y="60061"/>
                  </a:lnTo>
                  <a:lnTo>
                    <a:pt x="7496238" y="98425"/>
                  </a:lnTo>
                  <a:lnTo>
                    <a:pt x="7496238" y="492125"/>
                  </a:lnTo>
                  <a:lnTo>
                    <a:pt x="7488503" y="530435"/>
                  </a:lnTo>
                  <a:lnTo>
                    <a:pt x="7467409" y="561721"/>
                  </a:lnTo>
                  <a:lnTo>
                    <a:pt x="7436123" y="582814"/>
                  </a:lnTo>
                  <a:lnTo>
                    <a:pt x="7397813" y="590550"/>
                  </a:lnTo>
                  <a:lnTo>
                    <a:pt x="98425" y="590550"/>
                  </a:lnTo>
                  <a:lnTo>
                    <a:pt x="60114" y="582814"/>
                  </a:lnTo>
                  <a:lnTo>
                    <a:pt x="28829" y="561721"/>
                  </a:lnTo>
                  <a:lnTo>
                    <a:pt x="7735" y="530435"/>
                  </a:lnTo>
                  <a:lnTo>
                    <a:pt x="0" y="492125"/>
                  </a:lnTo>
                  <a:lnTo>
                    <a:pt x="0" y="98425"/>
                  </a:lnTo>
                  <a:close/>
                </a:path>
              </a:pathLst>
            </a:custGeom>
            <a:ln w="28575">
              <a:solidFill>
                <a:srgbClr val="667C97"/>
              </a:solidFill>
            </a:ln>
          </p:spPr>
          <p:txBody>
            <a:bodyPr wrap="square" lIns="0" tIns="0" rIns="0" bIns="0" rtlCol="0"/>
            <a:lstStyle/>
            <a:p>
              <a:endParaRPr/>
            </a:p>
          </p:txBody>
        </p:sp>
      </p:grpSp>
      <p:grpSp>
        <p:nvGrpSpPr>
          <p:cNvPr id="6" name="object 6"/>
          <p:cNvGrpSpPr/>
          <p:nvPr/>
        </p:nvGrpSpPr>
        <p:grpSpPr>
          <a:xfrm>
            <a:off x="695325" y="2209526"/>
            <a:ext cx="7525384" cy="3753485"/>
            <a:chOff x="695325" y="2209526"/>
            <a:chExt cx="7525384" cy="3753485"/>
          </a:xfrm>
        </p:grpSpPr>
        <p:pic>
          <p:nvPicPr>
            <p:cNvPr id="7" name="object 7"/>
            <p:cNvPicPr/>
            <p:nvPr/>
          </p:nvPicPr>
          <p:blipFill>
            <a:blip r:embed="rId3" cstate="print"/>
            <a:stretch>
              <a:fillRect/>
            </a:stretch>
          </p:blipFill>
          <p:spPr>
            <a:xfrm>
              <a:off x="4133585" y="2209526"/>
              <a:ext cx="605366" cy="586207"/>
            </a:xfrm>
            <a:prstGeom prst="rect">
              <a:avLst/>
            </a:prstGeom>
          </p:spPr>
        </p:pic>
        <p:sp>
          <p:nvSpPr>
            <p:cNvPr id="8" name="object 8"/>
            <p:cNvSpPr/>
            <p:nvPr/>
          </p:nvSpPr>
          <p:spPr>
            <a:xfrm>
              <a:off x="709612" y="2824225"/>
              <a:ext cx="7496809" cy="600075"/>
            </a:xfrm>
            <a:custGeom>
              <a:avLst/>
              <a:gdLst/>
              <a:ahLst/>
              <a:cxnLst/>
              <a:rect l="l" t="t" r="r" b="b"/>
              <a:pathLst>
                <a:path w="7496809" h="600075">
                  <a:moveTo>
                    <a:pt x="7396162" y="0"/>
                  </a:moveTo>
                  <a:lnTo>
                    <a:pt x="100012" y="0"/>
                  </a:lnTo>
                  <a:lnTo>
                    <a:pt x="61084" y="7848"/>
                  </a:lnTo>
                  <a:lnTo>
                    <a:pt x="29294" y="29257"/>
                  </a:lnTo>
                  <a:lnTo>
                    <a:pt x="7859" y="61025"/>
                  </a:lnTo>
                  <a:lnTo>
                    <a:pt x="0" y="99949"/>
                  </a:lnTo>
                  <a:lnTo>
                    <a:pt x="0" y="499999"/>
                  </a:lnTo>
                  <a:lnTo>
                    <a:pt x="7859" y="538942"/>
                  </a:lnTo>
                  <a:lnTo>
                    <a:pt x="29294" y="570753"/>
                  </a:lnTo>
                  <a:lnTo>
                    <a:pt x="61084" y="592206"/>
                  </a:lnTo>
                  <a:lnTo>
                    <a:pt x="100012" y="600075"/>
                  </a:lnTo>
                  <a:lnTo>
                    <a:pt x="7396162" y="600075"/>
                  </a:lnTo>
                  <a:lnTo>
                    <a:pt x="7435105" y="592206"/>
                  </a:lnTo>
                  <a:lnTo>
                    <a:pt x="7466917" y="570753"/>
                  </a:lnTo>
                  <a:lnTo>
                    <a:pt x="7488370" y="538942"/>
                  </a:lnTo>
                  <a:lnTo>
                    <a:pt x="7496238" y="499999"/>
                  </a:lnTo>
                  <a:lnTo>
                    <a:pt x="7496238" y="99949"/>
                  </a:lnTo>
                  <a:lnTo>
                    <a:pt x="7488370" y="61025"/>
                  </a:lnTo>
                  <a:lnTo>
                    <a:pt x="7466917" y="29257"/>
                  </a:lnTo>
                  <a:lnTo>
                    <a:pt x="7435105" y="7848"/>
                  </a:lnTo>
                  <a:lnTo>
                    <a:pt x="7396162" y="0"/>
                  </a:lnTo>
                  <a:close/>
                </a:path>
              </a:pathLst>
            </a:custGeom>
            <a:solidFill>
              <a:srgbClr val="8DACD0"/>
            </a:solidFill>
          </p:spPr>
          <p:txBody>
            <a:bodyPr wrap="square" lIns="0" tIns="0" rIns="0" bIns="0" rtlCol="0"/>
            <a:lstStyle/>
            <a:p>
              <a:endParaRPr/>
            </a:p>
          </p:txBody>
        </p:sp>
        <p:sp>
          <p:nvSpPr>
            <p:cNvPr id="9" name="object 9"/>
            <p:cNvSpPr/>
            <p:nvPr/>
          </p:nvSpPr>
          <p:spPr>
            <a:xfrm>
              <a:off x="709612" y="2824225"/>
              <a:ext cx="7496809" cy="600075"/>
            </a:xfrm>
            <a:custGeom>
              <a:avLst/>
              <a:gdLst/>
              <a:ahLst/>
              <a:cxnLst/>
              <a:rect l="l" t="t" r="r" b="b"/>
              <a:pathLst>
                <a:path w="7496809" h="600075">
                  <a:moveTo>
                    <a:pt x="0" y="99949"/>
                  </a:moveTo>
                  <a:lnTo>
                    <a:pt x="7859" y="61025"/>
                  </a:lnTo>
                  <a:lnTo>
                    <a:pt x="29294" y="29257"/>
                  </a:lnTo>
                  <a:lnTo>
                    <a:pt x="61084" y="7848"/>
                  </a:lnTo>
                  <a:lnTo>
                    <a:pt x="100012" y="0"/>
                  </a:lnTo>
                  <a:lnTo>
                    <a:pt x="7396162" y="0"/>
                  </a:lnTo>
                  <a:lnTo>
                    <a:pt x="7435105" y="7848"/>
                  </a:lnTo>
                  <a:lnTo>
                    <a:pt x="7466917" y="29257"/>
                  </a:lnTo>
                  <a:lnTo>
                    <a:pt x="7488370" y="61025"/>
                  </a:lnTo>
                  <a:lnTo>
                    <a:pt x="7496238" y="99949"/>
                  </a:lnTo>
                  <a:lnTo>
                    <a:pt x="7496238" y="499999"/>
                  </a:lnTo>
                  <a:lnTo>
                    <a:pt x="7488370" y="538942"/>
                  </a:lnTo>
                  <a:lnTo>
                    <a:pt x="7466917" y="570753"/>
                  </a:lnTo>
                  <a:lnTo>
                    <a:pt x="7435105" y="592206"/>
                  </a:lnTo>
                  <a:lnTo>
                    <a:pt x="7396162" y="600075"/>
                  </a:lnTo>
                  <a:lnTo>
                    <a:pt x="100012" y="600075"/>
                  </a:lnTo>
                  <a:lnTo>
                    <a:pt x="61084" y="592206"/>
                  </a:lnTo>
                  <a:lnTo>
                    <a:pt x="29294" y="570753"/>
                  </a:lnTo>
                  <a:lnTo>
                    <a:pt x="7859" y="538942"/>
                  </a:lnTo>
                  <a:lnTo>
                    <a:pt x="0" y="499999"/>
                  </a:lnTo>
                  <a:lnTo>
                    <a:pt x="0" y="99949"/>
                  </a:lnTo>
                  <a:close/>
                </a:path>
              </a:pathLst>
            </a:custGeom>
            <a:ln w="28575">
              <a:solidFill>
                <a:srgbClr val="667C97"/>
              </a:solidFill>
            </a:ln>
          </p:spPr>
          <p:txBody>
            <a:bodyPr wrap="square" lIns="0" tIns="0" rIns="0" bIns="0" rtlCol="0"/>
            <a:lstStyle/>
            <a:p>
              <a:endParaRPr/>
            </a:p>
          </p:txBody>
        </p:sp>
        <p:sp>
          <p:nvSpPr>
            <p:cNvPr id="10" name="object 10"/>
            <p:cNvSpPr/>
            <p:nvPr/>
          </p:nvSpPr>
          <p:spPr>
            <a:xfrm>
              <a:off x="709612" y="4110101"/>
              <a:ext cx="5934710" cy="581025"/>
            </a:xfrm>
            <a:custGeom>
              <a:avLst/>
              <a:gdLst/>
              <a:ahLst/>
              <a:cxnLst/>
              <a:rect l="l" t="t" r="r" b="b"/>
              <a:pathLst>
                <a:path w="5934709" h="581025">
                  <a:moveTo>
                    <a:pt x="5837237" y="0"/>
                  </a:moveTo>
                  <a:lnTo>
                    <a:pt x="96837" y="0"/>
                  </a:lnTo>
                  <a:lnTo>
                    <a:pt x="59144" y="7602"/>
                  </a:lnTo>
                  <a:lnTo>
                    <a:pt x="28363" y="28336"/>
                  </a:lnTo>
                  <a:lnTo>
                    <a:pt x="7610" y="59096"/>
                  </a:lnTo>
                  <a:lnTo>
                    <a:pt x="0" y="96774"/>
                  </a:lnTo>
                  <a:lnTo>
                    <a:pt x="0" y="484124"/>
                  </a:lnTo>
                  <a:lnTo>
                    <a:pt x="7610" y="521821"/>
                  </a:lnTo>
                  <a:lnTo>
                    <a:pt x="28363" y="552624"/>
                  </a:lnTo>
                  <a:lnTo>
                    <a:pt x="59144" y="573403"/>
                  </a:lnTo>
                  <a:lnTo>
                    <a:pt x="96837" y="581025"/>
                  </a:lnTo>
                  <a:lnTo>
                    <a:pt x="5837237" y="581025"/>
                  </a:lnTo>
                  <a:lnTo>
                    <a:pt x="5874934" y="573403"/>
                  </a:lnTo>
                  <a:lnTo>
                    <a:pt x="5905738" y="552624"/>
                  </a:lnTo>
                  <a:lnTo>
                    <a:pt x="5926516" y="521821"/>
                  </a:lnTo>
                  <a:lnTo>
                    <a:pt x="5934138" y="484124"/>
                  </a:lnTo>
                  <a:lnTo>
                    <a:pt x="5934138" y="96774"/>
                  </a:lnTo>
                  <a:lnTo>
                    <a:pt x="5926516" y="59096"/>
                  </a:lnTo>
                  <a:lnTo>
                    <a:pt x="5905738" y="28336"/>
                  </a:lnTo>
                  <a:lnTo>
                    <a:pt x="5874934" y="7602"/>
                  </a:lnTo>
                  <a:lnTo>
                    <a:pt x="5837237" y="0"/>
                  </a:lnTo>
                  <a:close/>
                </a:path>
              </a:pathLst>
            </a:custGeom>
            <a:solidFill>
              <a:srgbClr val="8DACD0"/>
            </a:solidFill>
          </p:spPr>
          <p:txBody>
            <a:bodyPr wrap="square" lIns="0" tIns="0" rIns="0" bIns="0" rtlCol="0"/>
            <a:lstStyle/>
            <a:p>
              <a:endParaRPr/>
            </a:p>
          </p:txBody>
        </p:sp>
        <p:sp>
          <p:nvSpPr>
            <p:cNvPr id="11" name="object 11"/>
            <p:cNvSpPr/>
            <p:nvPr/>
          </p:nvSpPr>
          <p:spPr>
            <a:xfrm>
              <a:off x="709612" y="4110101"/>
              <a:ext cx="5934710" cy="581025"/>
            </a:xfrm>
            <a:custGeom>
              <a:avLst/>
              <a:gdLst/>
              <a:ahLst/>
              <a:cxnLst/>
              <a:rect l="l" t="t" r="r" b="b"/>
              <a:pathLst>
                <a:path w="5934709" h="581025">
                  <a:moveTo>
                    <a:pt x="0" y="96774"/>
                  </a:moveTo>
                  <a:lnTo>
                    <a:pt x="7610" y="59096"/>
                  </a:lnTo>
                  <a:lnTo>
                    <a:pt x="28363" y="28336"/>
                  </a:lnTo>
                  <a:lnTo>
                    <a:pt x="59144" y="7602"/>
                  </a:lnTo>
                  <a:lnTo>
                    <a:pt x="96837" y="0"/>
                  </a:lnTo>
                  <a:lnTo>
                    <a:pt x="5837237" y="0"/>
                  </a:lnTo>
                  <a:lnTo>
                    <a:pt x="5874934" y="7602"/>
                  </a:lnTo>
                  <a:lnTo>
                    <a:pt x="5905738" y="28336"/>
                  </a:lnTo>
                  <a:lnTo>
                    <a:pt x="5926516" y="59096"/>
                  </a:lnTo>
                  <a:lnTo>
                    <a:pt x="5934138" y="96774"/>
                  </a:lnTo>
                  <a:lnTo>
                    <a:pt x="5934138" y="484124"/>
                  </a:lnTo>
                  <a:lnTo>
                    <a:pt x="5926516" y="521821"/>
                  </a:lnTo>
                  <a:lnTo>
                    <a:pt x="5905738" y="552624"/>
                  </a:lnTo>
                  <a:lnTo>
                    <a:pt x="5874934" y="573403"/>
                  </a:lnTo>
                  <a:lnTo>
                    <a:pt x="5837237" y="581025"/>
                  </a:lnTo>
                  <a:lnTo>
                    <a:pt x="96837" y="581025"/>
                  </a:lnTo>
                  <a:lnTo>
                    <a:pt x="59144" y="573403"/>
                  </a:lnTo>
                  <a:lnTo>
                    <a:pt x="28363" y="552624"/>
                  </a:lnTo>
                  <a:lnTo>
                    <a:pt x="7610" y="521821"/>
                  </a:lnTo>
                  <a:lnTo>
                    <a:pt x="0" y="484124"/>
                  </a:lnTo>
                  <a:lnTo>
                    <a:pt x="0" y="96774"/>
                  </a:lnTo>
                  <a:close/>
                </a:path>
              </a:pathLst>
            </a:custGeom>
            <a:ln w="28575">
              <a:solidFill>
                <a:srgbClr val="667C97"/>
              </a:solidFill>
            </a:ln>
          </p:spPr>
          <p:txBody>
            <a:bodyPr wrap="square" lIns="0" tIns="0" rIns="0" bIns="0" rtlCol="0"/>
            <a:lstStyle/>
            <a:p>
              <a:endParaRPr/>
            </a:p>
          </p:txBody>
        </p:sp>
        <p:pic>
          <p:nvPicPr>
            <p:cNvPr id="12" name="object 12"/>
            <p:cNvPicPr/>
            <p:nvPr/>
          </p:nvPicPr>
          <p:blipFill>
            <a:blip r:embed="rId4" cstate="print"/>
            <a:stretch>
              <a:fillRect/>
            </a:stretch>
          </p:blipFill>
          <p:spPr>
            <a:xfrm>
              <a:off x="4114800" y="3457511"/>
              <a:ext cx="681037" cy="642937"/>
            </a:xfrm>
            <a:prstGeom prst="rect">
              <a:avLst/>
            </a:prstGeom>
          </p:spPr>
        </p:pic>
        <p:sp>
          <p:nvSpPr>
            <p:cNvPr id="13" name="object 13"/>
            <p:cNvSpPr/>
            <p:nvPr/>
          </p:nvSpPr>
          <p:spPr>
            <a:xfrm>
              <a:off x="709612" y="5376926"/>
              <a:ext cx="5934710" cy="571500"/>
            </a:xfrm>
            <a:custGeom>
              <a:avLst/>
              <a:gdLst/>
              <a:ahLst/>
              <a:cxnLst/>
              <a:rect l="l" t="t" r="r" b="b"/>
              <a:pathLst>
                <a:path w="5934709" h="571500">
                  <a:moveTo>
                    <a:pt x="5838761" y="0"/>
                  </a:moveTo>
                  <a:lnTo>
                    <a:pt x="95250" y="0"/>
                  </a:lnTo>
                  <a:lnTo>
                    <a:pt x="58175" y="7471"/>
                  </a:lnTo>
                  <a:lnTo>
                    <a:pt x="27898" y="27860"/>
                  </a:lnTo>
                  <a:lnTo>
                    <a:pt x="7485" y="58132"/>
                  </a:lnTo>
                  <a:lnTo>
                    <a:pt x="0" y="95250"/>
                  </a:lnTo>
                  <a:lnTo>
                    <a:pt x="0" y="476186"/>
                  </a:lnTo>
                  <a:lnTo>
                    <a:pt x="7485" y="513261"/>
                  </a:lnTo>
                  <a:lnTo>
                    <a:pt x="27898" y="543537"/>
                  </a:lnTo>
                  <a:lnTo>
                    <a:pt x="58175" y="563951"/>
                  </a:lnTo>
                  <a:lnTo>
                    <a:pt x="95250" y="571436"/>
                  </a:lnTo>
                  <a:lnTo>
                    <a:pt x="5838761" y="571436"/>
                  </a:lnTo>
                  <a:lnTo>
                    <a:pt x="5875899" y="563951"/>
                  </a:lnTo>
                  <a:lnTo>
                    <a:pt x="5906214" y="543537"/>
                  </a:lnTo>
                  <a:lnTo>
                    <a:pt x="5926647" y="513261"/>
                  </a:lnTo>
                  <a:lnTo>
                    <a:pt x="5934138" y="476186"/>
                  </a:lnTo>
                  <a:lnTo>
                    <a:pt x="5934138" y="95250"/>
                  </a:lnTo>
                  <a:lnTo>
                    <a:pt x="5926647" y="58132"/>
                  </a:lnTo>
                  <a:lnTo>
                    <a:pt x="5906214" y="27860"/>
                  </a:lnTo>
                  <a:lnTo>
                    <a:pt x="5875899" y="7471"/>
                  </a:lnTo>
                  <a:lnTo>
                    <a:pt x="5838761" y="0"/>
                  </a:lnTo>
                  <a:close/>
                </a:path>
              </a:pathLst>
            </a:custGeom>
            <a:solidFill>
              <a:srgbClr val="8DACD0"/>
            </a:solidFill>
          </p:spPr>
          <p:txBody>
            <a:bodyPr wrap="square" lIns="0" tIns="0" rIns="0" bIns="0" rtlCol="0"/>
            <a:lstStyle/>
            <a:p>
              <a:endParaRPr/>
            </a:p>
          </p:txBody>
        </p:sp>
        <p:sp>
          <p:nvSpPr>
            <p:cNvPr id="14" name="object 14"/>
            <p:cNvSpPr/>
            <p:nvPr/>
          </p:nvSpPr>
          <p:spPr>
            <a:xfrm>
              <a:off x="709612" y="5376926"/>
              <a:ext cx="5934710" cy="571500"/>
            </a:xfrm>
            <a:custGeom>
              <a:avLst/>
              <a:gdLst/>
              <a:ahLst/>
              <a:cxnLst/>
              <a:rect l="l" t="t" r="r" b="b"/>
              <a:pathLst>
                <a:path w="5934709" h="571500">
                  <a:moveTo>
                    <a:pt x="0" y="95250"/>
                  </a:moveTo>
                  <a:lnTo>
                    <a:pt x="7485" y="58132"/>
                  </a:lnTo>
                  <a:lnTo>
                    <a:pt x="27898" y="27860"/>
                  </a:lnTo>
                  <a:lnTo>
                    <a:pt x="58175" y="7471"/>
                  </a:lnTo>
                  <a:lnTo>
                    <a:pt x="95250" y="0"/>
                  </a:lnTo>
                  <a:lnTo>
                    <a:pt x="5838761" y="0"/>
                  </a:lnTo>
                  <a:lnTo>
                    <a:pt x="5875899" y="7471"/>
                  </a:lnTo>
                  <a:lnTo>
                    <a:pt x="5906214" y="27860"/>
                  </a:lnTo>
                  <a:lnTo>
                    <a:pt x="5926647" y="58132"/>
                  </a:lnTo>
                  <a:lnTo>
                    <a:pt x="5934138" y="95250"/>
                  </a:lnTo>
                  <a:lnTo>
                    <a:pt x="5934138" y="476186"/>
                  </a:lnTo>
                  <a:lnTo>
                    <a:pt x="5926647" y="513261"/>
                  </a:lnTo>
                  <a:lnTo>
                    <a:pt x="5906214" y="543537"/>
                  </a:lnTo>
                  <a:lnTo>
                    <a:pt x="5875899" y="563951"/>
                  </a:lnTo>
                  <a:lnTo>
                    <a:pt x="5838761" y="571436"/>
                  </a:lnTo>
                  <a:lnTo>
                    <a:pt x="95250" y="571436"/>
                  </a:lnTo>
                  <a:lnTo>
                    <a:pt x="58175" y="563951"/>
                  </a:lnTo>
                  <a:lnTo>
                    <a:pt x="27898" y="543537"/>
                  </a:lnTo>
                  <a:lnTo>
                    <a:pt x="7485" y="513261"/>
                  </a:lnTo>
                  <a:lnTo>
                    <a:pt x="0" y="476186"/>
                  </a:lnTo>
                  <a:lnTo>
                    <a:pt x="0" y="95250"/>
                  </a:lnTo>
                  <a:close/>
                </a:path>
              </a:pathLst>
            </a:custGeom>
            <a:ln w="28575">
              <a:solidFill>
                <a:srgbClr val="667C97"/>
              </a:solidFill>
            </a:ln>
          </p:spPr>
          <p:txBody>
            <a:bodyPr wrap="square" lIns="0" tIns="0" rIns="0" bIns="0" rtlCol="0"/>
            <a:lstStyle/>
            <a:p>
              <a:endParaRPr/>
            </a:p>
          </p:txBody>
        </p:sp>
        <p:pic>
          <p:nvPicPr>
            <p:cNvPr id="15" name="object 15"/>
            <p:cNvPicPr/>
            <p:nvPr/>
          </p:nvPicPr>
          <p:blipFill>
            <a:blip r:embed="rId5" cstate="print"/>
            <a:stretch>
              <a:fillRect/>
            </a:stretch>
          </p:blipFill>
          <p:spPr>
            <a:xfrm>
              <a:off x="4124325" y="4733988"/>
              <a:ext cx="681037" cy="642937"/>
            </a:xfrm>
            <a:prstGeom prst="rect">
              <a:avLst/>
            </a:prstGeom>
          </p:spPr>
        </p:pic>
      </p:grpSp>
      <p:grpSp>
        <p:nvGrpSpPr>
          <p:cNvPr id="16" name="object 16"/>
          <p:cNvGrpSpPr/>
          <p:nvPr/>
        </p:nvGrpSpPr>
        <p:grpSpPr>
          <a:xfrm>
            <a:off x="6791388" y="4086288"/>
            <a:ext cx="1419225" cy="1876425"/>
            <a:chOff x="6791388" y="4086288"/>
            <a:chExt cx="1419225" cy="1876425"/>
          </a:xfrm>
        </p:grpSpPr>
        <p:sp>
          <p:nvSpPr>
            <p:cNvPr id="17" name="object 17"/>
            <p:cNvSpPr/>
            <p:nvPr/>
          </p:nvSpPr>
          <p:spPr>
            <a:xfrm>
              <a:off x="6805676" y="4100576"/>
              <a:ext cx="1390650" cy="1847850"/>
            </a:xfrm>
            <a:custGeom>
              <a:avLst/>
              <a:gdLst/>
              <a:ahLst/>
              <a:cxnLst/>
              <a:rect l="l" t="t" r="r" b="b"/>
              <a:pathLst>
                <a:path w="1390650" h="1847850">
                  <a:moveTo>
                    <a:pt x="1158748" y="0"/>
                  </a:moveTo>
                  <a:lnTo>
                    <a:pt x="231775" y="0"/>
                  </a:lnTo>
                  <a:lnTo>
                    <a:pt x="185061" y="4708"/>
                  </a:lnTo>
                  <a:lnTo>
                    <a:pt x="141553" y="18212"/>
                  </a:lnTo>
                  <a:lnTo>
                    <a:pt x="102182" y="39580"/>
                  </a:lnTo>
                  <a:lnTo>
                    <a:pt x="67881" y="67881"/>
                  </a:lnTo>
                  <a:lnTo>
                    <a:pt x="39580" y="102182"/>
                  </a:lnTo>
                  <a:lnTo>
                    <a:pt x="18212" y="141553"/>
                  </a:lnTo>
                  <a:lnTo>
                    <a:pt x="4708" y="185061"/>
                  </a:lnTo>
                  <a:lnTo>
                    <a:pt x="0" y="231775"/>
                  </a:lnTo>
                  <a:lnTo>
                    <a:pt x="0" y="1616011"/>
                  </a:lnTo>
                  <a:lnTo>
                    <a:pt x="4708" y="1662721"/>
                  </a:lnTo>
                  <a:lnTo>
                    <a:pt x="18212" y="1706227"/>
                  </a:lnTo>
                  <a:lnTo>
                    <a:pt x="39580" y="1745598"/>
                  </a:lnTo>
                  <a:lnTo>
                    <a:pt x="67881" y="1779900"/>
                  </a:lnTo>
                  <a:lnTo>
                    <a:pt x="102182" y="1808202"/>
                  </a:lnTo>
                  <a:lnTo>
                    <a:pt x="141553" y="1829572"/>
                  </a:lnTo>
                  <a:lnTo>
                    <a:pt x="185061" y="1843077"/>
                  </a:lnTo>
                  <a:lnTo>
                    <a:pt x="231775" y="1847786"/>
                  </a:lnTo>
                  <a:lnTo>
                    <a:pt x="1158748" y="1847786"/>
                  </a:lnTo>
                  <a:lnTo>
                    <a:pt x="1205467" y="1843077"/>
                  </a:lnTo>
                  <a:lnTo>
                    <a:pt x="1248989" y="1829572"/>
                  </a:lnTo>
                  <a:lnTo>
                    <a:pt x="1288380" y="1808202"/>
                  </a:lnTo>
                  <a:lnTo>
                    <a:pt x="1322705" y="1779900"/>
                  </a:lnTo>
                  <a:lnTo>
                    <a:pt x="1351028" y="1745598"/>
                  </a:lnTo>
                  <a:lnTo>
                    <a:pt x="1372417" y="1706227"/>
                  </a:lnTo>
                  <a:lnTo>
                    <a:pt x="1385936" y="1662721"/>
                  </a:lnTo>
                  <a:lnTo>
                    <a:pt x="1390650" y="1616011"/>
                  </a:lnTo>
                  <a:lnTo>
                    <a:pt x="1390650" y="231775"/>
                  </a:lnTo>
                  <a:lnTo>
                    <a:pt x="1385936" y="185061"/>
                  </a:lnTo>
                  <a:lnTo>
                    <a:pt x="1372417" y="141553"/>
                  </a:lnTo>
                  <a:lnTo>
                    <a:pt x="1351028" y="102182"/>
                  </a:lnTo>
                  <a:lnTo>
                    <a:pt x="1322704" y="67881"/>
                  </a:lnTo>
                  <a:lnTo>
                    <a:pt x="1288380" y="39580"/>
                  </a:lnTo>
                  <a:lnTo>
                    <a:pt x="1248989" y="18212"/>
                  </a:lnTo>
                  <a:lnTo>
                    <a:pt x="1205467" y="4708"/>
                  </a:lnTo>
                  <a:lnTo>
                    <a:pt x="1158748" y="0"/>
                  </a:lnTo>
                  <a:close/>
                </a:path>
              </a:pathLst>
            </a:custGeom>
            <a:solidFill>
              <a:srgbClr val="8DACD0"/>
            </a:solidFill>
          </p:spPr>
          <p:txBody>
            <a:bodyPr wrap="square" lIns="0" tIns="0" rIns="0" bIns="0" rtlCol="0"/>
            <a:lstStyle/>
            <a:p>
              <a:endParaRPr/>
            </a:p>
          </p:txBody>
        </p:sp>
        <p:sp>
          <p:nvSpPr>
            <p:cNvPr id="18" name="object 18"/>
            <p:cNvSpPr/>
            <p:nvPr/>
          </p:nvSpPr>
          <p:spPr>
            <a:xfrm>
              <a:off x="6805676" y="4100576"/>
              <a:ext cx="1390650" cy="1847850"/>
            </a:xfrm>
            <a:custGeom>
              <a:avLst/>
              <a:gdLst/>
              <a:ahLst/>
              <a:cxnLst/>
              <a:rect l="l" t="t" r="r" b="b"/>
              <a:pathLst>
                <a:path w="1390650" h="1847850">
                  <a:moveTo>
                    <a:pt x="0" y="231775"/>
                  </a:moveTo>
                  <a:lnTo>
                    <a:pt x="4708" y="185061"/>
                  </a:lnTo>
                  <a:lnTo>
                    <a:pt x="18212" y="141553"/>
                  </a:lnTo>
                  <a:lnTo>
                    <a:pt x="39580" y="102182"/>
                  </a:lnTo>
                  <a:lnTo>
                    <a:pt x="67881" y="67881"/>
                  </a:lnTo>
                  <a:lnTo>
                    <a:pt x="102182" y="39580"/>
                  </a:lnTo>
                  <a:lnTo>
                    <a:pt x="141553" y="18212"/>
                  </a:lnTo>
                  <a:lnTo>
                    <a:pt x="185061" y="4708"/>
                  </a:lnTo>
                  <a:lnTo>
                    <a:pt x="231775" y="0"/>
                  </a:lnTo>
                  <a:lnTo>
                    <a:pt x="1158748" y="0"/>
                  </a:lnTo>
                  <a:lnTo>
                    <a:pt x="1205467" y="4708"/>
                  </a:lnTo>
                  <a:lnTo>
                    <a:pt x="1248989" y="18212"/>
                  </a:lnTo>
                  <a:lnTo>
                    <a:pt x="1288380" y="39580"/>
                  </a:lnTo>
                  <a:lnTo>
                    <a:pt x="1322704" y="67881"/>
                  </a:lnTo>
                  <a:lnTo>
                    <a:pt x="1351028" y="102182"/>
                  </a:lnTo>
                  <a:lnTo>
                    <a:pt x="1372417" y="141553"/>
                  </a:lnTo>
                  <a:lnTo>
                    <a:pt x="1385936" y="185061"/>
                  </a:lnTo>
                  <a:lnTo>
                    <a:pt x="1390650" y="231775"/>
                  </a:lnTo>
                  <a:lnTo>
                    <a:pt x="1390650" y="1616011"/>
                  </a:lnTo>
                  <a:lnTo>
                    <a:pt x="1385936" y="1662721"/>
                  </a:lnTo>
                  <a:lnTo>
                    <a:pt x="1372417" y="1706227"/>
                  </a:lnTo>
                  <a:lnTo>
                    <a:pt x="1351028" y="1745598"/>
                  </a:lnTo>
                  <a:lnTo>
                    <a:pt x="1322705" y="1779900"/>
                  </a:lnTo>
                  <a:lnTo>
                    <a:pt x="1288380" y="1808202"/>
                  </a:lnTo>
                  <a:lnTo>
                    <a:pt x="1248989" y="1829572"/>
                  </a:lnTo>
                  <a:lnTo>
                    <a:pt x="1205467" y="1843077"/>
                  </a:lnTo>
                  <a:lnTo>
                    <a:pt x="1158748" y="1847786"/>
                  </a:lnTo>
                  <a:lnTo>
                    <a:pt x="231775" y="1847786"/>
                  </a:lnTo>
                  <a:lnTo>
                    <a:pt x="185061" y="1843077"/>
                  </a:lnTo>
                  <a:lnTo>
                    <a:pt x="141553" y="1829572"/>
                  </a:lnTo>
                  <a:lnTo>
                    <a:pt x="102182" y="1808202"/>
                  </a:lnTo>
                  <a:lnTo>
                    <a:pt x="67881" y="1779900"/>
                  </a:lnTo>
                  <a:lnTo>
                    <a:pt x="39580" y="1745598"/>
                  </a:lnTo>
                  <a:lnTo>
                    <a:pt x="18212" y="1706227"/>
                  </a:lnTo>
                  <a:lnTo>
                    <a:pt x="4708" y="1662721"/>
                  </a:lnTo>
                  <a:lnTo>
                    <a:pt x="0" y="1616011"/>
                  </a:lnTo>
                  <a:lnTo>
                    <a:pt x="0" y="231775"/>
                  </a:lnTo>
                  <a:close/>
                </a:path>
              </a:pathLst>
            </a:custGeom>
            <a:ln w="28575">
              <a:solidFill>
                <a:srgbClr val="667C97"/>
              </a:solidFill>
            </a:ln>
          </p:spPr>
          <p:txBody>
            <a:bodyPr wrap="square" lIns="0" tIns="0" rIns="0" bIns="0" rtlCol="0"/>
            <a:lstStyle/>
            <a:p>
              <a:endParaRPr/>
            </a:p>
          </p:txBody>
        </p:sp>
      </p:grpSp>
      <p:sp>
        <p:nvSpPr>
          <p:cNvPr id="19" name="object 19"/>
          <p:cNvSpPr txBox="1"/>
          <p:nvPr/>
        </p:nvSpPr>
        <p:spPr>
          <a:xfrm>
            <a:off x="3678809" y="1679511"/>
            <a:ext cx="1530350" cy="300355"/>
          </a:xfrm>
          <a:prstGeom prst="rect">
            <a:avLst/>
          </a:prstGeom>
        </p:spPr>
        <p:txBody>
          <a:bodyPr vert="horz" wrap="square" lIns="0" tIns="12700" rIns="0" bIns="0" rtlCol="0">
            <a:spAutoFit/>
          </a:bodyPr>
          <a:lstStyle/>
          <a:p>
            <a:pPr marL="12700">
              <a:lnSpc>
                <a:spcPct val="100000"/>
              </a:lnSpc>
              <a:spcBef>
                <a:spcPts val="100"/>
              </a:spcBef>
            </a:pPr>
            <a:r>
              <a:rPr sz="1800" spc="5" dirty="0">
                <a:latin typeface="Segoe UI Semibold"/>
                <a:cs typeface="Segoe UI Semibold"/>
              </a:rPr>
              <a:t>Memory</a:t>
            </a:r>
            <a:r>
              <a:rPr sz="1800" spc="-50" dirty="0">
                <a:latin typeface="Segoe UI Semibold"/>
                <a:cs typeface="Segoe UI Semibold"/>
              </a:rPr>
              <a:t> </a:t>
            </a:r>
            <a:r>
              <a:rPr sz="1800" spc="-25" dirty="0">
                <a:latin typeface="Segoe UI Semibold"/>
                <a:cs typeface="Segoe UI Semibold"/>
              </a:rPr>
              <a:t>Node</a:t>
            </a:r>
            <a:endParaRPr sz="1800">
              <a:latin typeface="Segoe UI Semibold"/>
              <a:cs typeface="Segoe UI Semibold"/>
            </a:endParaRPr>
          </a:p>
        </p:txBody>
      </p:sp>
      <p:sp>
        <p:nvSpPr>
          <p:cNvPr id="20" name="object 20"/>
          <p:cNvSpPr txBox="1"/>
          <p:nvPr/>
        </p:nvSpPr>
        <p:spPr>
          <a:xfrm>
            <a:off x="3497834" y="2955353"/>
            <a:ext cx="1900555" cy="300355"/>
          </a:xfrm>
          <a:prstGeom prst="rect">
            <a:avLst/>
          </a:prstGeom>
        </p:spPr>
        <p:txBody>
          <a:bodyPr vert="horz" wrap="square" lIns="0" tIns="12700" rIns="0" bIns="0" rtlCol="0">
            <a:spAutoFit/>
          </a:bodyPr>
          <a:lstStyle/>
          <a:p>
            <a:pPr marL="12700">
              <a:lnSpc>
                <a:spcPct val="100000"/>
              </a:lnSpc>
              <a:spcBef>
                <a:spcPts val="100"/>
              </a:spcBef>
            </a:pPr>
            <a:r>
              <a:rPr sz="1800" dirty="0">
                <a:latin typeface="Segoe UI Semibold"/>
                <a:cs typeface="Segoe UI Semibold"/>
              </a:rPr>
              <a:t>Memory</a:t>
            </a:r>
            <a:r>
              <a:rPr sz="1800" spc="-45" dirty="0">
                <a:latin typeface="Segoe UI Semibold"/>
                <a:cs typeface="Segoe UI Semibold"/>
              </a:rPr>
              <a:t> </a:t>
            </a:r>
            <a:r>
              <a:rPr sz="1800" spc="-10" dirty="0">
                <a:latin typeface="Segoe UI Semibold"/>
                <a:cs typeface="Segoe UI Semibold"/>
              </a:rPr>
              <a:t>Allocator</a:t>
            </a:r>
            <a:endParaRPr sz="1800">
              <a:latin typeface="Segoe UI Semibold"/>
              <a:cs typeface="Segoe UI Semibold"/>
            </a:endParaRPr>
          </a:p>
        </p:txBody>
      </p:sp>
      <p:sp>
        <p:nvSpPr>
          <p:cNvPr id="21" name="object 21"/>
          <p:cNvSpPr txBox="1"/>
          <p:nvPr/>
        </p:nvSpPr>
        <p:spPr>
          <a:xfrm>
            <a:off x="2880360" y="4237926"/>
            <a:ext cx="1601470" cy="300355"/>
          </a:xfrm>
          <a:prstGeom prst="rect">
            <a:avLst/>
          </a:prstGeom>
        </p:spPr>
        <p:txBody>
          <a:bodyPr vert="horz" wrap="square" lIns="0" tIns="12700" rIns="0" bIns="0" rtlCol="0">
            <a:spAutoFit/>
          </a:bodyPr>
          <a:lstStyle/>
          <a:p>
            <a:pPr marL="12700">
              <a:lnSpc>
                <a:spcPct val="100000"/>
              </a:lnSpc>
              <a:spcBef>
                <a:spcPts val="100"/>
              </a:spcBef>
            </a:pPr>
            <a:r>
              <a:rPr sz="1800" spc="5" dirty="0">
                <a:latin typeface="Segoe UI Semibold"/>
                <a:cs typeface="Segoe UI Semibold"/>
              </a:rPr>
              <a:t>Memory</a:t>
            </a:r>
            <a:r>
              <a:rPr sz="1800" spc="-60" dirty="0">
                <a:latin typeface="Segoe UI Semibold"/>
                <a:cs typeface="Segoe UI Semibold"/>
              </a:rPr>
              <a:t> </a:t>
            </a:r>
            <a:r>
              <a:rPr sz="1800" spc="5" dirty="0">
                <a:latin typeface="Segoe UI Semibold"/>
                <a:cs typeface="Segoe UI Semibold"/>
              </a:rPr>
              <a:t>Clerks</a:t>
            </a:r>
            <a:endParaRPr sz="1800">
              <a:latin typeface="Segoe UI Semibold"/>
              <a:cs typeface="Segoe UI Semibold"/>
            </a:endParaRPr>
          </a:p>
        </p:txBody>
      </p:sp>
      <p:sp>
        <p:nvSpPr>
          <p:cNvPr id="22" name="object 22"/>
          <p:cNvSpPr txBox="1"/>
          <p:nvPr/>
        </p:nvSpPr>
        <p:spPr>
          <a:xfrm>
            <a:off x="2622804" y="5504179"/>
            <a:ext cx="2117725" cy="300355"/>
          </a:xfrm>
          <a:prstGeom prst="rect">
            <a:avLst/>
          </a:prstGeom>
        </p:spPr>
        <p:txBody>
          <a:bodyPr vert="horz" wrap="square" lIns="0" tIns="12700" rIns="0" bIns="0" rtlCol="0">
            <a:spAutoFit/>
          </a:bodyPr>
          <a:lstStyle/>
          <a:p>
            <a:pPr marL="12700">
              <a:lnSpc>
                <a:spcPct val="100000"/>
              </a:lnSpc>
              <a:spcBef>
                <a:spcPts val="100"/>
              </a:spcBef>
            </a:pPr>
            <a:r>
              <a:rPr sz="1800" spc="5" dirty="0">
                <a:latin typeface="Segoe UI Semibold"/>
                <a:cs typeface="Segoe UI Semibold"/>
              </a:rPr>
              <a:t>Memory</a:t>
            </a:r>
            <a:r>
              <a:rPr sz="1800" spc="-60" dirty="0">
                <a:latin typeface="Segoe UI Semibold"/>
                <a:cs typeface="Segoe UI Semibold"/>
              </a:rPr>
              <a:t> </a:t>
            </a:r>
            <a:r>
              <a:rPr sz="1800" spc="-5" dirty="0">
                <a:latin typeface="Segoe UI Semibold"/>
                <a:cs typeface="Segoe UI Semibold"/>
              </a:rPr>
              <a:t>Consumers</a:t>
            </a:r>
            <a:endParaRPr sz="1800">
              <a:latin typeface="Segoe UI Semibold"/>
              <a:cs typeface="Segoe UI Semibold"/>
            </a:endParaRPr>
          </a:p>
        </p:txBody>
      </p:sp>
      <p:sp>
        <p:nvSpPr>
          <p:cNvPr id="23" name="object 23"/>
          <p:cNvSpPr txBox="1"/>
          <p:nvPr/>
        </p:nvSpPr>
        <p:spPr>
          <a:xfrm>
            <a:off x="6917055" y="4867592"/>
            <a:ext cx="1170940" cy="300355"/>
          </a:xfrm>
          <a:prstGeom prst="rect">
            <a:avLst/>
          </a:prstGeom>
        </p:spPr>
        <p:txBody>
          <a:bodyPr vert="horz" wrap="square" lIns="0" tIns="12700" rIns="0" bIns="0" rtlCol="0">
            <a:spAutoFit/>
          </a:bodyPr>
          <a:lstStyle/>
          <a:p>
            <a:pPr marL="12700">
              <a:lnSpc>
                <a:spcPct val="100000"/>
              </a:lnSpc>
              <a:spcBef>
                <a:spcPts val="100"/>
              </a:spcBef>
            </a:pPr>
            <a:r>
              <a:rPr sz="1800" spc="-5" dirty="0">
                <a:latin typeface="Segoe UI Semibold"/>
                <a:cs typeface="Segoe UI Semibold"/>
              </a:rPr>
              <a:t>Buffer</a:t>
            </a:r>
            <a:r>
              <a:rPr sz="1800" spc="-95" dirty="0">
                <a:latin typeface="Segoe UI Semibold"/>
                <a:cs typeface="Segoe UI Semibold"/>
              </a:rPr>
              <a:t> </a:t>
            </a:r>
            <a:r>
              <a:rPr sz="1800" spc="-35" dirty="0">
                <a:latin typeface="Segoe UI Semibold"/>
                <a:cs typeface="Segoe UI Semibold"/>
              </a:rPr>
              <a:t>Pool</a:t>
            </a:r>
            <a:endParaRPr sz="1800">
              <a:latin typeface="Segoe UI Semibold"/>
              <a:cs typeface="Segoe UI Semibold"/>
            </a:endParaRPr>
          </a:p>
        </p:txBody>
      </p:sp>
    </p:spTree>
    <p:extLst>
      <p:ext uri="{BB962C8B-B14F-4D97-AF65-F5344CB8AC3E}">
        <p14:creationId xmlns:p14="http://schemas.microsoft.com/office/powerpoint/2010/main" val="38046512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804410" cy="449580"/>
          </a:xfrm>
          <a:prstGeom prst="rect">
            <a:avLst/>
          </a:prstGeom>
        </p:spPr>
        <p:txBody>
          <a:bodyPr vert="horz" wrap="square" lIns="0" tIns="16510" rIns="0" bIns="0" rtlCol="0">
            <a:spAutoFit/>
          </a:bodyPr>
          <a:lstStyle/>
          <a:p>
            <a:pPr marL="12700">
              <a:lnSpc>
                <a:spcPct val="100000"/>
              </a:lnSpc>
              <a:spcBef>
                <a:spcPts val="130"/>
              </a:spcBef>
            </a:pPr>
            <a:r>
              <a:rPr spc="20" dirty="0"/>
              <a:t>SQL </a:t>
            </a:r>
            <a:r>
              <a:rPr spc="10" dirty="0"/>
              <a:t>Server</a:t>
            </a:r>
            <a:r>
              <a:rPr spc="-5" dirty="0"/>
              <a:t> </a:t>
            </a:r>
            <a:r>
              <a:rPr spc="10" dirty="0"/>
              <a:t>Memory</a:t>
            </a:r>
            <a:r>
              <a:rPr spc="135" dirty="0"/>
              <a:t> </a:t>
            </a:r>
            <a:r>
              <a:rPr spc="15" dirty="0"/>
              <a:t>Allocation</a:t>
            </a:r>
          </a:p>
        </p:txBody>
      </p:sp>
      <p:pic>
        <p:nvPicPr>
          <p:cNvPr id="3" name="object 3"/>
          <p:cNvPicPr/>
          <p:nvPr/>
        </p:nvPicPr>
        <p:blipFill>
          <a:blip r:embed="rId3" cstate="print"/>
          <a:stretch>
            <a:fillRect/>
          </a:stretch>
        </p:blipFill>
        <p:spPr>
          <a:xfrm>
            <a:off x="1684934" y="1253374"/>
            <a:ext cx="5508688" cy="4250177"/>
          </a:xfrm>
          <a:prstGeom prst="rect">
            <a:avLst/>
          </a:prstGeom>
        </p:spPr>
      </p:pic>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862580"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dirty="0"/>
              <a:t> </a:t>
            </a:r>
            <a:r>
              <a:rPr spc="10" dirty="0"/>
              <a:t>Server</a:t>
            </a:r>
            <a:r>
              <a:rPr spc="-20" dirty="0"/>
              <a:t> </a:t>
            </a:r>
            <a:r>
              <a:rPr spc="5" dirty="0"/>
              <a:t>NUMA</a:t>
            </a:r>
          </a:p>
        </p:txBody>
      </p:sp>
      <p:sp>
        <p:nvSpPr>
          <p:cNvPr id="3" name="object 3"/>
          <p:cNvSpPr txBox="1"/>
          <p:nvPr/>
        </p:nvSpPr>
        <p:spPr>
          <a:xfrm>
            <a:off x="538162" y="951275"/>
            <a:ext cx="7920038" cy="3469540"/>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SQL Server is NUMA-aware, detecting and using NUMA hardware automatically. You can check NUMA node configuration using the performance monitor counter </a:t>
            </a:r>
            <a:r>
              <a:rPr lang="fr-FR" sz="1600" b="0" i="1" u="none" strike="noStrike" baseline="0" dirty="0">
                <a:latin typeface="Segoe-Italic"/>
              </a:rPr>
              <a:t>NUMA Node Memory</a:t>
            </a:r>
            <a:r>
              <a:rPr lang="fr-FR" sz="1600" b="0" i="0" u="none" strike="noStrike" baseline="0" dirty="0">
                <a:latin typeface="Segoe"/>
              </a:rPr>
              <a:t>.</a:t>
            </a:r>
            <a:endParaRPr lang="en-GB" sz="1600" spc="15" dirty="0">
              <a:latin typeface="Segoe UI"/>
              <a:cs typeface="Segoe UI"/>
            </a:endParaRPr>
          </a:p>
          <a:p>
            <a:pPr marL="469900" indent="-457200">
              <a:lnSpc>
                <a:spcPct val="100000"/>
              </a:lnSpc>
              <a:spcBef>
                <a:spcPts val="875"/>
              </a:spcBef>
              <a:buClr>
                <a:srgbClr val="006FC0"/>
              </a:buClr>
              <a:buSzPct val="92727"/>
              <a:buFont typeface="Arial" panose="020B0604020202020204" pitchFamily="34" charset="0"/>
              <a:buChar char="•"/>
              <a:tabLst>
                <a:tab pos="184150" algn="l"/>
              </a:tabLst>
            </a:pPr>
            <a:r>
              <a:rPr sz="2000" spc="15" dirty="0">
                <a:latin typeface="Segoe UI"/>
                <a:cs typeface="Segoe UI"/>
              </a:rPr>
              <a:t>Hardware </a:t>
            </a:r>
            <a:r>
              <a:rPr sz="2000" spc="10" dirty="0">
                <a:latin typeface="Segoe UI"/>
                <a:cs typeface="Segoe UI"/>
              </a:rPr>
              <a:t>NUMA</a:t>
            </a:r>
            <a:endParaRPr sz="2000" dirty="0">
              <a:latin typeface="Segoe UI"/>
              <a:cs typeface="Segoe UI"/>
            </a:endParaRPr>
          </a:p>
          <a:p>
            <a:pPr marL="640715" lvl="1" indent="-342900">
              <a:lnSpc>
                <a:spcPct val="100000"/>
              </a:lnSpc>
              <a:spcBef>
                <a:spcPts val="655"/>
              </a:spcBef>
              <a:buClr>
                <a:srgbClr val="006FC0"/>
              </a:buClr>
              <a:buSzPct val="81250"/>
              <a:buFont typeface="Arial" panose="020B0604020202020204" pitchFamily="34" charset="0"/>
              <a:buChar char="•"/>
              <a:tabLst>
                <a:tab pos="470534" algn="l"/>
              </a:tabLst>
            </a:pPr>
            <a:r>
              <a:rPr spc="5" dirty="0">
                <a:latin typeface="Segoe UI"/>
                <a:cs typeface="Segoe UI"/>
              </a:rPr>
              <a:t>Detected</a:t>
            </a:r>
            <a:r>
              <a:rPr spc="-60" dirty="0">
                <a:latin typeface="Segoe UI"/>
                <a:cs typeface="Segoe UI"/>
              </a:rPr>
              <a:t> </a:t>
            </a:r>
            <a:r>
              <a:rPr spc="-10" dirty="0">
                <a:latin typeface="Segoe UI"/>
                <a:cs typeface="Segoe UI"/>
              </a:rPr>
              <a:t>and</a:t>
            </a:r>
            <a:r>
              <a:rPr spc="10" dirty="0">
                <a:latin typeface="Segoe UI"/>
                <a:cs typeface="Segoe UI"/>
              </a:rPr>
              <a:t> used</a:t>
            </a:r>
            <a:r>
              <a:rPr spc="-55" dirty="0">
                <a:latin typeface="Segoe UI"/>
                <a:cs typeface="Segoe UI"/>
              </a:rPr>
              <a:t> </a:t>
            </a:r>
            <a:r>
              <a:rPr dirty="0">
                <a:latin typeface="Segoe UI"/>
                <a:cs typeface="Segoe UI"/>
              </a:rPr>
              <a:t>automatically</a:t>
            </a:r>
          </a:p>
          <a:p>
            <a:pPr marL="914400" lvl="1" indent="-457200">
              <a:lnSpc>
                <a:spcPct val="100000"/>
              </a:lnSpc>
              <a:spcBef>
                <a:spcPts val="5"/>
              </a:spcBef>
              <a:buClr>
                <a:srgbClr val="006FC0"/>
              </a:buClr>
              <a:buFont typeface="Arial" panose="020B0604020202020204" pitchFamily="34" charset="0"/>
              <a:buChar char="•"/>
            </a:pPr>
            <a:endParaRPr sz="2400" dirty="0">
              <a:latin typeface="Segoe UI"/>
              <a:cs typeface="Segoe UI"/>
            </a:endParaRPr>
          </a:p>
          <a:p>
            <a:pPr marL="469900" indent="-457200">
              <a:lnSpc>
                <a:spcPct val="100000"/>
              </a:lnSpc>
              <a:spcBef>
                <a:spcPts val="5"/>
              </a:spcBef>
              <a:buClr>
                <a:srgbClr val="006FC0"/>
              </a:buClr>
              <a:buSzPct val="92727"/>
              <a:buFont typeface="Arial" panose="020B0604020202020204" pitchFamily="34" charset="0"/>
              <a:buChar char="•"/>
              <a:tabLst>
                <a:tab pos="184150" algn="l"/>
              </a:tabLst>
            </a:pPr>
            <a:r>
              <a:rPr sz="2000" spc="25" dirty="0">
                <a:latin typeface="Segoe UI"/>
                <a:cs typeface="Segoe UI"/>
              </a:rPr>
              <a:t>Software</a:t>
            </a:r>
            <a:r>
              <a:rPr sz="2000" spc="-55" dirty="0">
                <a:latin typeface="Segoe UI"/>
                <a:cs typeface="Segoe UI"/>
              </a:rPr>
              <a:t> </a:t>
            </a:r>
            <a:r>
              <a:rPr sz="2000" spc="10" dirty="0">
                <a:latin typeface="Segoe UI"/>
                <a:cs typeface="Segoe UI"/>
              </a:rPr>
              <a:t>NUMA</a:t>
            </a:r>
            <a:endParaRPr sz="2000" dirty="0">
              <a:latin typeface="Segoe UI"/>
              <a:cs typeface="Segoe UI"/>
            </a:endParaRPr>
          </a:p>
          <a:p>
            <a:pPr marL="640715" lvl="1" indent="-342900">
              <a:lnSpc>
                <a:spcPct val="100000"/>
              </a:lnSpc>
              <a:spcBef>
                <a:spcPts val="650"/>
              </a:spcBef>
              <a:buClr>
                <a:srgbClr val="006FC0"/>
              </a:buClr>
              <a:buSzPct val="81250"/>
              <a:buFont typeface="Arial" panose="020B0604020202020204" pitchFamily="34" charset="0"/>
              <a:buChar char="•"/>
              <a:tabLst>
                <a:tab pos="470534" algn="l"/>
              </a:tabLst>
            </a:pPr>
            <a:r>
              <a:rPr spc="10" dirty="0">
                <a:latin typeface="Segoe UI"/>
                <a:cs typeface="Segoe UI"/>
              </a:rPr>
              <a:t>Must</a:t>
            </a:r>
            <a:r>
              <a:rPr spc="-65" dirty="0">
                <a:latin typeface="Segoe UI"/>
                <a:cs typeface="Segoe UI"/>
              </a:rPr>
              <a:t> </a:t>
            </a:r>
            <a:r>
              <a:rPr dirty="0">
                <a:latin typeface="Segoe UI"/>
                <a:cs typeface="Segoe UI"/>
              </a:rPr>
              <a:t>manually</a:t>
            </a:r>
            <a:r>
              <a:rPr spc="-40" dirty="0">
                <a:latin typeface="Segoe UI"/>
                <a:cs typeface="Segoe UI"/>
              </a:rPr>
              <a:t> </a:t>
            </a:r>
            <a:r>
              <a:rPr dirty="0">
                <a:latin typeface="Segoe UI"/>
                <a:cs typeface="Segoe UI"/>
              </a:rPr>
              <a:t>configure</a:t>
            </a:r>
          </a:p>
          <a:p>
            <a:pPr marL="640715" lvl="1" indent="-342900">
              <a:lnSpc>
                <a:spcPct val="100000"/>
              </a:lnSpc>
              <a:spcBef>
                <a:spcPts val="575"/>
              </a:spcBef>
              <a:buClr>
                <a:srgbClr val="006FC0"/>
              </a:buClr>
              <a:buSzPct val="81250"/>
              <a:buFont typeface="Arial" panose="020B0604020202020204" pitchFamily="34" charset="0"/>
              <a:buChar char="•"/>
              <a:tabLst>
                <a:tab pos="470534" algn="l"/>
              </a:tabLst>
            </a:pPr>
            <a:r>
              <a:rPr dirty="0">
                <a:latin typeface="Segoe UI"/>
                <a:cs typeface="Segoe UI"/>
              </a:rPr>
              <a:t>Requires</a:t>
            </a:r>
            <a:r>
              <a:rPr spc="-35" dirty="0">
                <a:latin typeface="Segoe UI"/>
                <a:cs typeface="Segoe UI"/>
              </a:rPr>
              <a:t> </a:t>
            </a:r>
            <a:r>
              <a:rPr spc="5" dirty="0">
                <a:latin typeface="Segoe UI"/>
                <a:cs typeface="Segoe UI"/>
              </a:rPr>
              <a:t>registry</a:t>
            </a:r>
            <a:r>
              <a:rPr spc="-100" dirty="0">
                <a:latin typeface="Segoe UI"/>
                <a:cs typeface="Segoe UI"/>
              </a:rPr>
              <a:t> </a:t>
            </a:r>
            <a:r>
              <a:rPr spc="-5" dirty="0">
                <a:latin typeface="Segoe UI"/>
                <a:cs typeface="Segoe UI"/>
              </a:rPr>
              <a:t>changes</a:t>
            </a:r>
            <a:endParaRPr dirty="0">
              <a:latin typeface="Segoe UI"/>
              <a:cs typeface="Segoe UI"/>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393690"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spc="15" dirty="0"/>
              <a:t> </a:t>
            </a:r>
            <a:r>
              <a:rPr spc="10" dirty="0"/>
              <a:t>Server</a:t>
            </a:r>
            <a:r>
              <a:rPr spc="-5" dirty="0"/>
              <a:t> </a:t>
            </a:r>
            <a:r>
              <a:rPr spc="10" dirty="0"/>
              <a:t>Memory</a:t>
            </a:r>
            <a:r>
              <a:rPr spc="130" dirty="0"/>
              <a:t> </a:t>
            </a:r>
            <a:r>
              <a:rPr spc="20" dirty="0"/>
              <a:t>Configuration</a:t>
            </a:r>
          </a:p>
        </p:txBody>
      </p:sp>
      <p:sp>
        <p:nvSpPr>
          <p:cNvPr id="3" name="object 3"/>
          <p:cNvSpPr txBox="1"/>
          <p:nvPr/>
        </p:nvSpPr>
        <p:spPr>
          <a:xfrm>
            <a:off x="538162" y="951275"/>
            <a:ext cx="7670800" cy="5390899"/>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It is recommended that you allow SQL Server to manage memory dynamically; however, there are situations where it is necessary to set limits on the amount of memory available to SQL Server. Do this by using the Min Server Memory and Max </a:t>
            </a:r>
            <a:r>
              <a:rPr lang="fr-FR" sz="1600" b="0" i="0" u="none" strike="noStrike" baseline="0" dirty="0">
                <a:latin typeface="Segoe"/>
              </a:rPr>
              <a:t>Server Memory options.</a:t>
            </a:r>
          </a:p>
          <a:p>
            <a:pPr algn="l">
              <a:lnSpc>
                <a:spcPct val="150000"/>
              </a:lnSpc>
            </a:pPr>
            <a:r>
              <a:rPr lang="en-GB" sz="1600" b="0" i="0" u="none" strike="noStrike" baseline="0" dirty="0">
                <a:latin typeface="Segoe"/>
              </a:rPr>
              <a:t>SQL Server reserves the minimum memory required at the </a:t>
            </a:r>
            <a:r>
              <a:rPr lang="en-GB" sz="1600" b="0" i="0" u="none" strike="noStrike" baseline="0" dirty="0" err="1">
                <a:latin typeface="Segoe"/>
              </a:rPr>
              <a:t>startup</a:t>
            </a:r>
            <a:r>
              <a:rPr lang="en-GB" sz="1600" b="0" i="0" u="none" strike="noStrike" baseline="0" dirty="0">
                <a:latin typeface="Segoe"/>
              </a:rPr>
              <a:t> of an instance. It uses more memory as required and only releases memory back to Windows if there is memory pressure on </a:t>
            </a:r>
            <a:r>
              <a:rPr lang="fr-FR" sz="1600" b="0" i="0" u="none" strike="noStrike" baseline="0" dirty="0">
                <a:latin typeface="Segoe"/>
              </a:rPr>
              <a:t>the operating system.</a:t>
            </a:r>
            <a:endParaRPr lang="en-GB" sz="1600" spc="5" dirty="0">
              <a:latin typeface="Segoe UI"/>
              <a:cs typeface="Segoe UI"/>
            </a:endParaRPr>
          </a:p>
          <a:p>
            <a:pPr marL="469900" indent="-457200">
              <a:lnSpc>
                <a:spcPct val="150000"/>
              </a:lnSpc>
              <a:spcBef>
                <a:spcPts val="875"/>
              </a:spcBef>
              <a:buClr>
                <a:srgbClr val="006FC0"/>
              </a:buClr>
              <a:buSzPct val="92727"/>
              <a:buFont typeface="Arial" panose="020B0604020202020204" pitchFamily="34" charset="0"/>
              <a:buChar char="•"/>
              <a:tabLst>
                <a:tab pos="184150" algn="l"/>
              </a:tabLst>
            </a:pPr>
            <a:r>
              <a:rPr spc="5" dirty="0">
                <a:latin typeface="Segoe UI"/>
                <a:cs typeface="Segoe UI"/>
              </a:rPr>
              <a:t>Min</a:t>
            </a:r>
            <a:r>
              <a:rPr spc="50" dirty="0">
                <a:latin typeface="Segoe UI"/>
                <a:cs typeface="Segoe UI"/>
              </a:rPr>
              <a:t> </a:t>
            </a:r>
            <a:r>
              <a:rPr spc="10" dirty="0">
                <a:latin typeface="Segoe UI"/>
                <a:cs typeface="Segoe UI"/>
              </a:rPr>
              <a:t>Server</a:t>
            </a:r>
            <a:r>
              <a:rPr spc="60" dirty="0">
                <a:latin typeface="Segoe UI"/>
                <a:cs typeface="Segoe UI"/>
              </a:rPr>
              <a:t> </a:t>
            </a:r>
            <a:r>
              <a:rPr spc="10" dirty="0">
                <a:latin typeface="Segoe UI"/>
                <a:cs typeface="Segoe UI"/>
              </a:rPr>
              <a:t>Memory:</a:t>
            </a:r>
            <a:endParaRPr dirty="0">
              <a:latin typeface="Segoe UI"/>
              <a:cs typeface="Segoe UI"/>
            </a:endParaRPr>
          </a:p>
          <a:p>
            <a:pPr marL="640715" lvl="1" indent="-342900">
              <a:lnSpc>
                <a:spcPct val="150000"/>
              </a:lnSpc>
              <a:spcBef>
                <a:spcPts val="655"/>
              </a:spcBef>
              <a:buClr>
                <a:srgbClr val="006FC0"/>
              </a:buClr>
              <a:buSzPct val="81250"/>
              <a:buFont typeface="Arial" panose="020B0604020202020204" pitchFamily="34" charset="0"/>
              <a:buChar char="•"/>
              <a:tabLst>
                <a:tab pos="470534" algn="l"/>
              </a:tabLst>
            </a:pPr>
            <a:r>
              <a:rPr sz="1600" spc="10" dirty="0">
                <a:latin typeface="Segoe UI"/>
                <a:cs typeface="Segoe UI"/>
              </a:rPr>
              <a:t>Memory</a:t>
            </a:r>
            <a:r>
              <a:rPr sz="1600" spc="-100" dirty="0">
                <a:latin typeface="Segoe UI"/>
                <a:cs typeface="Segoe UI"/>
              </a:rPr>
              <a:t> </a:t>
            </a:r>
            <a:r>
              <a:rPr sz="1600" spc="5" dirty="0">
                <a:latin typeface="Segoe UI"/>
                <a:cs typeface="Segoe UI"/>
              </a:rPr>
              <a:t>level</a:t>
            </a:r>
            <a:r>
              <a:rPr sz="1600" spc="-40" dirty="0">
                <a:latin typeface="Segoe UI"/>
                <a:cs typeface="Segoe UI"/>
              </a:rPr>
              <a:t> </a:t>
            </a:r>
            <a:r>
              <a:rPr sz="1600" spc="-5" dirty="0">
                <a:latin typeface="Segoe UI"/>
                <a:cs typeface="Segoe UI"/>
              </a:rPr>
              <a:t>that,</a:t>
            </a:r>
            <a:r>
              <a:rPr sz="1600" spc="20" dirty="0">
                <a:latin typeface="Segoe UI"/>
                <a:cs typeface="Segoe UI"/>
              </a:rPr>
              <a:t> </a:t>
            </a:r>
            <a:r>
              <a:rPr sz="1600" spc="5" dirty="0">
                <a:latin typeface="Segoe UI"/>
                <a:cs typeface="Segoe UI"/>
              </a:rPr>
              <a:t>once</a:t>
            </a:r>
            <a:r>
              <a:rPr sz="1600" spc="35" dirty="0">
                <a:latin typeface="Segoe UI"/>
                <a:cs typeface="Segoe UI"/>
              </a:rPr>
              <a:t> </a:t>
            </a:r>
            <a:r>
              <a:rPr sz="1600" dirty="0">
                <a:latin typeface="Segoe UI"/>
                <a:cs typeface="Segoe UI"/>
              </a:rPr>
              <a:t>reached,</a:t>
            </a:r>
            <a:r>
              <a:rPr sz="1600" spc="-50" dirty="0">
                <a:latin typeface="Segoe UI"/>
                <a:cs typeface="Segoe UI"/>
              </a:rPr>
              <a:t> </a:t>
            </a:r>
            <a:r>
              <a:rPr sz="1600" spc="5" dirty="0">
                <a:latin typeface="Segoe UI"/>
                <a:cs typeface="Segoe UI"/>
              </a:rPr>
              <a:t>will</a:t>
            </a:r>
            <a:r>
              <a:rPr sz="1600" spc="30" dirty="0">
                <a:latin typeface="Segoe UI"/>
                <a:cs typeface="Segoe UI"/>
              </a:rPr>
              <a:t> </a:t>
            </a:r>
            <a:r>
              <a:rPr sz="1600" dirty="0">
                <a:latin typeface="Segoe UI"/>
                <a:cs typeface="Segoe UI"/>
              </a:rPr>
              <a:t>not</a:t>
            </a:r>
            <a:r>
              <a:rPr sz="1600" spc="-45" dirty="0">
                <a:latin typeface="Segoe UI"/>
                <a:cs typeface="Segoe UI"/>
              </a:rPr>
              <a:t> </a:t>
            </a:r>
            <a:r>
              <a:rPr sz="1600" spc="5" dirty="0">
                <a:latin typeface="Segoe UI"/>
                <a:cs typeface="Segoe UI"/>
              </a:rPr>
              <a:t>be</a:t>
            </a:r>
            <a:r>
              <a:rPr sz="1600" spc="30" dirty="0">
                <a:latin typeface="Segoe UI"/>
                <a:cs typeface="Segoe UI"/>
              </a:rPr>
              <a:t> </a:t>
            </a:r>
            <a:r>
              <a:rPr sz="1600" spc="5" dirty="0">
                <a:latin typeface="Segoe UI"/>
                <a:cs typeface="Segoe UI"/>
              </a:rPr>
              <a:t>released</a:t>
            </a:r>
            <a:endParaRPr sz="2000" dirty="0">
              <a:latin typeface="Segoe UI"/>
              <a:cs typeface="Segoe UI"/>
            </a:endParaRPr>
          </a:p>
          <a:p>
            <a:pPr marL="469900" indent="-457200">
              <a:lnSpc>
                <a:spcPct val="150000"/>
              </a:lnSpc>
              <a:spcBef>
                <a:spcPts val="5"/>
              </a:spcBef>
              <a:buClr>
                <a:srgbClr val="006FC0"/>
              </a:buClr>
              <a:buSzPct val="92727"/>
              <a:buFont typeface="Arial" panose="020B0604020202020204" pitchFamily="34" charset="0"/>
              <a:buChar char="•"/>
              <a:tabLst>
                <a:tab pos="184150" algn="l"/>
              </a:tabLst>
            </a:pPr>
            <a:r>
              <a:rPr spc="10" dirty="0">
                <a:latin typeface="Segoe UI"/>
                <a:cs typeface="Segoe UI"/>
              </a:rPr>
              <a:t>Max</a:t>
            </a:r>
            <a:r>
              <a:rPr spc="50" dirty="0">
                <a:latin typeface="Segoe UI"/>
                <a:cs typeface="Segoe UI"/>
              </a:rPr>
              <a:t> </a:t>
            </a:r>
            <a:r>
              <a:rPr spc="10" dirty="0">
                <a:latin typeface="Segoe UI"/>
                <a:cs typeface="Segoe UI"/>
              </a:rPr>
              <a:t>Server</a:t>
            </a:r>
            <a:r>
              <a:rPr spc="60" dirty="0">
                <a:latin typeface="Segoe UI"/>
                <a:cs typeface="Segoe UI"/>
              </a:rPr>
              <a:t> </a:t>
            </a:r>
            <a:r>
              <a:rPr spc="10" dirty="0">
                <a:latin typeface="Segoe UI"/>
                <a:cs typeface="Segoe UI"/>
              </a:rPr>
              <a:t>Memory:</a:t>
            </a:r>
            <a:endParaRPr dirty="0">
              <a:latin typeface="Segoe UI"/>
              <a:cs typeface="Segoe UI"/>
            </a:endParaRPr>
          </a:p>
          <a:p>
            <a:pPr marL="640715" lvl="1" indent="-342900">
              <a:lnSpc>
                <a:spcPct val="150000"/>
              </a:lnSpc>
              <a:spcBef>
                <a:spcPts val="650"/>
              </a:spcBef>
              <a:buClr>
                <a:srgbClr val="006FC0"/>
              </a:buClr>
              <a:buSzPct val="81250"/>
              <a:buFont typeface="Arial" panose="020B0604020202020204" pitchFamily="34" charset="0"/>
              <a:buChar char="•"/>
              <a:tabLst>
                <a:tab pos="470534" algn="l"/>
              </a:tabLst>
            </a:pPr>
            <a:r>
              <a:rPr sz="1600" spc="5" dirty="0">
                <a:latin typeface="Segoe UI"/>
                <a:cs typeface="Segoe UI"/>
              </a:rPr>
              <a:t>Maximum</a:t>
            </a:r>
            <a:r>
              <a:rPr sz="1600" spc="-100" dirty="0">
                <a:latin typeface="Segoe UI"/>
                <a:cs typeface="Segoe UI"/>
              </a:rPr>
              <a:t> </a:t>
            </a:r>
            <a:r>
              <a:rPr sz="1600" dirty="0">
                <a:latin typeface="Segoe UI"/>
                <a:cs typeface="Segoe UI"/>
              </a:rPr>
              <a:t>amount</a:t>
            </a:r>
            <a:r>
              <a:rPr sz="1600" spc="30" dirty="0">
                <a:latin typeface="Segoe UI"/>
                <a:cs typeface="Segoe UI"/>
              </a:rPr>
              <a:t> </a:t>
            </a:r>
            <a:r>
              <a:rPr sz="1600" spc="5" dirty="0">
                <a:latin typeface="Segoe UI"/>
                <a:cs typeface="Segoe UI"/>
              </a:rPr>
              <a:t>of</a:t>
            </a:r>
            <a:r>
              <a:rPr sz="1600" spc="20" dirty="0">
                <a:latin typeface="Segoe UI"/>
                <a:cs typeface="Segoe UI"/>
              </a:rPr>
              <a:t> </a:t>
            </a:r>
            <a:r>
              <a:rPr sz="1600" spc="10" dirty="0">
                <a:latin typeface="Segoe UI"/>
                <a:cs typeface="Segoe UI"/>
              </a:rPr>
              <a:t>memory</a:t>
            </a:r>
            <a:r>
              <a:rPr sz="1600" spc="-95" dirty="0">
                <a:latin typeface="Segoe UI"/>
                <a:cs typeface="Segoe UI"/>
              </a:rPr>
              <a:t> </a:t>
            </a:r>
            <a:r>
              <a:rPr sz="1600" spc="-10" dirty="0">
                <a:latin typeface="Segoe UI"/>
                <a:cs typeface="Segoe UI"/>
              </a:rPr>
              <a:t>that</a:t>
            </a:r>
            <a:r>
              <a:rPr sz="1600" spc="30" dirty="0">
                <a:latin typeface="Segoe UI"/>
                <a:cs typeface="Segoe UI"/>
              </a:rPr>
              <a:t> </a:t>
            </a:r>
            <a:r>
              <a:rPr sz="1600" spc="-5" dirty="0">
                <a:latin typeface="Segoe UI"/>
                <a:cs typeface="Segoe UI"/>
              </a:rPr>
              <a:t>SQL</a:t>
            </a:r>
            <a:r>
              <a:rPr sz="1600" spc="15" dirty="0">
                <a:latin typeface="Segoe UI"/>
                <a:cs typeface="Segoe UI"/>
              </a:rPr>
              <a:t> </a:t>
            </a:r>
            <a:r>
              <a:rPr sz="1600" spc="-5" dirty="0">
                <a:latin typeface="Segoe UI"/>
                <a:cs typeface="Segoe UI"/>
              </a:rPr>
              <a:t>Server</a:t>
            </a:r>
            <a:r>
              <a:rPr sz="1600" spc="10" dirty="0">
                <a:latin typeface="Segoe UI"/>
                <a:cs typeface="Segoe UI"/>
              </a:rPr>
              <a:t> </a:t>
            </a:r>
            <a:r>
              <a:rPr sz="1600" spc="5" dirty="0">
                <a:latin typeface="Segoe UI"/>
                <a:cs typeface="Segoe UI"/>
              </a:rPr>
              <a:t>will</a:t>
            </a:r>
            <a:r>
              <a:rPr lang="en-GB" sz="1600" dirty="0">
                <a:latin typeface="Segoe UI"/>
                <a:cs typeface="Segoe UI"/>
              </a:rPr>
              <a:t> </a:t>
            </a:r>
            <a:r>
              <a:rPr sz="1600" spc="5" dirty="0">
                <a:latin typeface="Segoe UI"/>
                <a:cs typeface="Segoe UI"/>
              </a:rPr>
              <a:t>request</a:t>
            </a:r>
            <a:endParaRPr sz="2000"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pc="15" dirty="0">
                <a:latin typeface="Segoe UI"/>
                <a:cs typeface="Segoe UI"/>
              </a:rPr>
              <a:t>Recommendation:</a:t>
            </a:r>
            <a:endParaRPr dirty="0">
              <a:latin typeface="Segoe UI"/>
              <a:cs typeface="Segoe UI"/>
            </a:endParaRPr>
          </a:p>
          <a:p>
            <a:pPr marL="640715" lvl="1" indent="-342900">
              <a:lnSpc>
                <a:spcPct val="150000"/>
              </a:lnSpc>
              <a:spcBef>
                <a:spcPts val="655"/>
              </a:spcBef>
              <a:buClr>
                <a:srgbClr val="006FC0"/>
              </a:buClr>
              <a:buSzPct val="81250"/>
              <a:buFont typeface="Arial" panose="020B0604020202020204" pitchFamily="34" charset="0"/>
              <a:buChar char="•"/>
              <a:tabLst>
                <a:tab pos="470534" algn="l"/>
              </a:tabLst>
            </a:pPr>
            <a:r>
              <a:rPr sz="1600" spc="5" dirty="0">
                <a:latin typeface="Segoe UI"/>
                <a:cs typeface="Segoe UI"/>
              </a:rPr>
              <a:t>Let</a:t>
            </a:r>
            <a:r>
              <a:rPr sz="1600" spc="-50" dirty="0">
                <a:latin typeface="Segoe UI"/>
                <a:cs typeface="Segoe UI"/>
              </a:rPr>
              <a:t> </a:t>
            </a:r>
            <a:r>
              <a:rPr sz="1600" spc="-5" dirty="0">
                <a:latin typeface="Segoe UI"/>
                <a:cs typeface="Segoe UI"/>
              </a:rPr>
              <a:t>SQL</a:t>
            </a:r>
            <a:r>
              <a:rPr sz="1600" spc="15" dirty="0">
                <a:latin typeface="Segoe UI"/>
                <a:cs typeface="Segoe UI"/>
              </a:rPr>
              <a:t> </a:t>
            </a:r>
            <a:r>
              <a:rPr sz="1600" dirty="0">
                <a:latin typeface="Segoe UI"/>
                <a:cs typeface="Segoe UI"/>
              </a:rPr>
              <a:t>Server </a:t>
            </a:r>
            <a:r>
              <a:rPr sz="1600" spc="-5" dirty="0">
                <a:latin typeface="Segoe UI"/>
                <a:cs typeface="Segoe UI"/>
              </a:rPr>
              <a:t>manage</a:t>
            </a:r>
            <a:r>
              <a:rPr sz="1600" spc="35" dirty="0">
                <a:latin typeface="Segoe UI"/>
                <a:cs typeface="Segoe UI"/>
              </a:rPr>
              <a:t> </a:t>
            </a:r>
            <a:r>
              <a:rPr sz="1600" spc="10" dirty="0">
                <a:latin typeface="Segoe UI"/>
                <a:cs typeface="Segoe UI"/>
              </a:rPr>
              <a:t>memory</a:t>
            </a:r>
            <a:r>
              <a:rPr sz="1600" spc="-95" dirty="0">
                <a:latin typeface="Segoe UI"/>
                <a:cs typeface="Segoe UI"/>
              </a:rPr>
              <a:t> </a:t>
            </a:r>
            <a:r>
              <a:rPr sz="1600" dirty="0">
                <a:latin typeface="Segoe UI"/>
                <a:cs typeface="Segoe UI"/>
              </a:rPr>
              <a:t>dynamically</a:t>
            </a:r>
            <a:r>
              <a:rPr sz="1600" spc="-20" dirty="0">
                <a:latin typeface="Segoe UI"/>
                <a:cs typeface="Segoe UI"/>
              </a:rPr>
              <a:t> </a:t>
            </a:r>
            <a:r>
              <a:rPr sz="1600" spc="-5" dirty="0">
                <a:latin typeface="Segoe UI"/>
                <a:cs typeface="Segoe UI"/>
              </a:rPr>
              <a:t>where</a:t>
            </a:r>
            <a:r>
              <a:rPr lang="en-GB" sz="1600" dirty="0">
                <a:latin typeface="Segoe UI"/>
                <a:cs typeface="Segoe UI"/>
              </a:rPr>
              <a:t> </a:t>
            </a:r>
            <a:r>
              <a:rPr sz="1600" spc="15" dirty="0">
                <a:latin typeface="Segoe UI"/>
                <a:cs typeface="Segoe UI"/>
              </a:rPr>
              <a:t>possible</a:t>
            </a:r>
            <a:endParaRPr sz="1600" dirty="0">
              <a:latin typeface="Segoe UI"/>
              <a:cs typeface="Segoe UI"/>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393690"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spc="15" dirty="0"/>
              <a:t> </a:t>
            </a:r>
            <a:r>
              <a:rPr spc="10" dirty="0"/>
              <a:t>Server</a:t>
            </a:r>
            <a:r>
              <a:rPr spc="-5" dirty="0"/>
              <a:t> </a:t>
            </a:r>
            <a:r>
              <a:rPr spc="10" dirty="0"/>
              <a:t>Memory</a:t>
            </a:r>
            <a:r>
              <a:rPr spc="130" dirty="0"/>
              <a:t> </a:t>
            </a:r>
            <a:r>
              <a:rPr spc="20" dirty="0"/>
              <a:t>Configuration</a:t>
            </a:r>
          </a:p>
        </p:txBody>
      </p:sp>
      <p:sp>
        <p:nvSpPr>
          <p:cNvPr id="3" name="object 3"/>
          <p:cNvSpPr txBox="1"/>
          <p:nvPr/>
        </p:nvSpPr>
        <p:spPr>
          <a:xfrm>
            <a:off x="538162" y="951275"/>
            <a:ext cx="7670800" cy="2657715"/>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You can set Min Server Memory and Max Server Memory in the SQL Server Management Studio GUI or by </a:t>
            </a:r>
            <a:r>
              <a:rPr lang="fr-FR" sz="1600" b="0" i="0" u="none" strike="noStrike" baseline="0" dirty="0" err="1">
                <a:latin typeface="Segoe"/>
              </a:rPr>
              <a:t>using</a:t>
            </a:r>
            <a:r>
              <a:rPr lang="fr-FR" sz="1600" b="0" i="0" u="none" strike="noStrike" baseline="0" dirty="0">
                <a:latin typeface="Segoe"/>
              </a:rPr>
              <a:t> </a:t>
            </a:r>
            <a:r>
              <a:rPr lang="fr-FR" sz="1600" b="0" i="0" u="none" strike="noStrike" baseline="0" dirty="0" err="1">
                <a:latin typeface="Segoe"/>
              </a:rPr>
              <a:t>Transact</a:t>
            </a:r>
            <a:r>
              <a:rPr lang="fr-FR" sz="1600" b="0" i="0" u="none" strike="noStrike" baseline="0" dirty="0">
                <a:latin typeface="Segoe"/>
              </a:rPr>
              <a:t>-SQL </a:t>
            </a:r>
            <a:r>
              <a:rPr lang="fr-FR" sz="1600" b="0" i="0" u="none" strike="noStrike" baseline="0" dirty="0" err="1">
                <a:latin typeface="Segoe"/>
              </a:rPr>
              <a:t>commands</a:t>
            </a:r>
            <a:r>
              <a:rPr lang="fr-FR" sz="1600" b="0" i="0" u="none" strike="noStrike" baseline="0" dirty="0">
                <a:latin typeface="Segoe"/>
              </a:rPr>
              <a:t>.</a:t>
            </a:r>
          </a:p>
          <a:p>
            <a:pPr algn="l">
              <a:lnSpc>
                <a:spcPct val="150000"/>
              </a:lnSpc>
            </a:pPr>
            <a:r>
              <a:rPr lang="en-GB" sz="1600" b="0" i="0" u="none" strike="noStrike" baseline="0" dirty="0">
                <a:latin typeface="Segoe"/>
              </a:rPr>
              <a:t>The following Transact-SQL sets the Min Server Memory to 512 MB and the Max Server Memory to 2,048 </a:t>
            </a:r>
            <a:r>
              <a:rPr lang="fr-FR" sz="1600" b="0" i="0" u="none" strike="noStrike" baseline="0" dirty="0">
                <a:latin typeface="Segoe"/>
              </a:rPr>
              <a:t>MB:</a:t>
            </a:r>
          </a:p>
          <a:p>
            <a:pPr algn="l">
              <a:lnSpc>
                <a:spcPct val="150000"/>
              </a:lnSpc>
            </a:pPr>
            <a:endParaRPr lang="en-GB" sz="1600" b="1" i="0" u="none" strike="noStrike" baseline="0" dirty="0">
              <a:latin typeface="Segoe-Bold"/>
            </a:endParaRPr>
          </a:p>
          <a:p>
            <a:pPr algn="l">
              <a:lnSpc>
                <a:spcPct val="150000"/>
              </a:lnSpc>
            </a:pPr>
            <a:r>
              <a:rPr lang="en-GB" sz="1600" b="0" i="0" u="none" strike="noStrike" baseline="0" dirty="0">
                <a:latin typeface="LucidaSans-Typewriter"/>
              </a:rPr>
              <a:t>EXEC </a:t>
            </a:r>
            <a:r>
              <a:rPr lang="en-GB" sz="1600" b="0" i="0" u="none" strike="noStrike" baseline="0" dirty="0" err="1">
                <a:latin typeface="LucidaSans-Typewriter"/>
              </a:rPr>
              <a:t>sp_configure</a:t>
            </a:r>
            <a:r>
              <a:rPr lang="en-GB" sz="1600" b="0" i="0" u="none" strike="noStrike" baseline="0" dirty="0">
                <a:latin typeface="LucidaSans-Typewriter"/>
              </a:rPr>
              <a:t> </a:t>
            </a:r>
            <a:r>
              <a:rPr lang="en-GB" sz="1600" b="0" i="0" u="none" strike="noStrike" baseline="0" dirty="0" err="1">
                <a:latin typeface="LucidaSans-Typewriter"/>
              </a:rPr>
              <a:t>N'Max</a:t>
            </a:r>
            <a:r>
              <a:rPr lang="en-GB" sz="1600" b="0" i="0" u="none" strike="noStrike" baseline="0" dirty="0">
                <a:latin typeface="LucidaSans-Typewriter"/>
              </a:rPr>
              <a:t> Server memory (MB)',N'512'</a:t>
            </a:r>
          </a:p>
          <a:p>
            <a:pPr algn="l">
              <a:lnSpc>
                <a:spcPct val="150000"/>
              </a:lnSpc>
            </a:pPr>
            <a:r>
              <a:rPr lang="en-GB" sz="1600" b="0" i="0" u="none" strike="noStrike" baseline="0" dirty="0">
                <a:latin typeface="LucidaSans-Typewriter"/>
              </a:rPr>
              <a:t>EXEC </a:t>
            </a:r>
            <a:r>
              <a:rPr lang="en-GB" sz="1600" b="0" i="0" u="none" strike="noStrike" baseline="0" dirty="0" err="1">
                <a:latin typeface="LucidaSans-Typewriter"/>
              </a:rPr>
              <a:t>sp_configure</a:t>
            </a:r>
            <a:r>
              <a:rPr lang="en-GB" sz="1600" b="0" i="0" u="none" strike="noStrike" baseline="0" dirty="0">
                <a:latin typeface="LucidaSans-Typewriter"/>
              </a:rPr>
              <a:t> </a:t>
            </a:r>
            <a:r>
              <a:rPr lang="en-GB" sz="1600" b="0" i="0" u="none" strike="noStrike" baseline="0" dirty="0" err="1">
                <a:latin typeface="LucidaSans-Typewriter"/>
              </a:rPr>
              <a:t>N'Max</a:t>
            </a:r>
            <a:r>
              <a:rPr lang="en-GB" sz="1600" b="0" i="0" u="none" strike="noStrike" baseline="0" dirty="0">
                <a:latin typeface="LucidaSans-Typewriter"/>
              </a:rPr>
              <a:t> Server memory (MB)',N'2048'</a:t>
            </a:r>
            <a:endParaRPr sz="1600" dirty="0">
              <a:latin typeface="Segoe UI"/>
              <a:cs typeface="Segoe UI"/>
            </a:endParaRPr>
          </a:p>
        </p:txBody>
      </p:sp>
      <p:pic>
        <p:nvPicPr>
          <p:cNvPr id="6" name="Picture 5">
            <a:extLst>
              <a:ext uri="{FF2B5EF4-FFF2-40B4-BE49-F238E27FC236}">
                <a16:creationId xmlns:a16="http://schemas.microsoft.com/office/drawing/2014/main" id="{E5C403C7-67E0-BC37-E414-F32676B99D4B}"/>
              </a:ext>
            </a:extLst>
          </p:cNvPr>
          <p:cNvPicPr>
            <a:picLocks noChangeAspect="1"/>
          </p:cNvPicPr>
          <p:nvPr/>
        </p:nvPicPr>
        <p:blipFill>
          <a:blip r:embed="rId3"/>
          <a:stretch>
            <a:fillRect/>
          </a:stretch>
        </p:blipFill>
        <p:spPr>
          <a:xfrm>
            <a:off x="5105400" y="3447473"/>
            <a:ext cx="3699933" cy="3229467"/>
          </a:xfrm>
          <a:prstGeom prst="rect">
            <a:avLst/>
          </a:prstGeom>
        </p:spPr>
      </p:pic>
    </p:spTree>
    <p:extLst>
      <p:ext uri="{BB962C8B-B14F-4D97-AF65-F5344CB8AC3E}">
        <p14:creationId xmlns:p14="http://schemas.microsoft.com/office/powerpoint/2010/main" val="3303334764"/>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393690"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spc="15" dirty="0"/>
              <a:t> </a:t>
            </a:r>
            <a:r>
              <a:rPr spc="10" dirty="0"/>
              <a:t>Server</a:t>
            </a:r>
            <a:r>
              <a:rPr spc="-5" dirty="0"/>
              <a:t> </a:t>
            </a:r>
            <a:r>
              <a:rPr spc="10" dirty="0"/>
              <a:t>Memory</a:t>
            </a:r>
            <a:r>
              <a:rPr spc="130" dirty="0"/>
              <a:t> </a:t>
            </a:r>
            <a:r>
              <a:rPr spc="20" dirty="0"/>
              <a:t>Configuration</a:t>
            </a:r>
          </a:p>
        </p:txBody>
      </p:sp>
      <p:sp>
        <p:nvSpPr>
          <p:cNvPr id="3" name="object 3"/>
          <p:cNvSpPr txBox="1"/>
          <p:nvPr/>
        </p:nvSpPr>
        <p:spPr>
          <a:xfrm>
            <a:off x="538162" y="951275"/>
            <a:ext cx="7670800" cy="5975675"/>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You can establish whether SQL Server is under memory pressure by looking at the metrics:</a:t>
            </a:r>
          </a:p>
          <a:p>
            <a:pPr marL="285750" indent="-285750" algn="l">
              <a:lnSpc>
                <a:spcPct val="150000"/>
              </a:lnSpc>
              <a:buFont typeface="Arial" panose="020B0604020202020204" pitchFamily="34" charset="0"/>
              <a:buChar char="•"/>
            </a:pPr>
            <a:r>
              <a:rPr lang="en-GB" sz="1600" b="1" i="0" u="none" strike="noStrike" baseline="0" dirty="0">
                <a:latin typeface="Segoe-Bold"/>
              </a:rPr>
              <a:t>Buffer cache hit ratio</a:t>
            </a:r>
            <a:r>
              <a:rPr lang="en-GB" sz="1600" b="0" i="0" u="none" strike="noStrike" baseline="0" dirty="0">
                <a:latin typeface="Segoe"/>
              </a:rPr>
              <a:t>. The number of pages SQL Server was able to fetch from memory.</a:t>
            </a:r>
          </a:p>
          <a:p>
            <a:pPr marL="285750" indent="-285750" algn="l">
              <a:lnSpc>
                <a:spcPct val="150000"/>
              </a:lnSpc>
              <a:buFont typeface="Arial" panose="020B0604020202020204" pitchFamily="34" charset="0"/>
              <a:buChar char="•"/>
            </a:pPr>
            <a:r>
              <a:rPr lang="en-GB" sz="1600" b="1" i="0" u="none" strike="noStrike" baseline="0" dirty="0">
                <a:latin typeface="Segoe-Bold"/>
              </a:rPr>
              <a:t>Page life expectancy</a:t>
            </a:r>
            <a:r>
              <a:rPr lang="en-GB" sz="1600" b="0" i="0" u="none" strike="noStrike" baseline="0" dirty="0">
                <a:latin typeface="Segoe"/>
              </a:rPr>
              <a:t>. The length of time a page stays in the buffer pool.</a:t>
            </a:r>
          </a:p>
          <a:p>
            <a:pPr marL="285750" indent="-285750" algn="l">
              <a:lnSpc>
                <a:spcPct val="150000"/>
              </a:lnSpc>
              <a:buFont typeface="Arial" panose="020B0604020202020204" pitchFamily="34" charset="0"/>
              <a:buChar char="•"/>
            </a:pPr>
            <a:r>
              <a:rPr lang="en-GB" sz="1600" b="1" i="0" u="none" strike="noStrike" baseline="0" dirty="0">
                <a:latin typeface="Segoe-Bold"/>
              </a:rPr>
              <a:t>MEMORY_ALLOCATION_EXT </a:t>
            </a:r>
            <a:r>
              <a:rPr lang="en-GB" sz="1600" b="0" i="0" u="none" strike="noStrike" baseline="0" dirty="0">
                <a:latin typeface="Segoe"/>
              </a:rPr>
              <a:t>wait. Waits associated with allocating memory from the operating system or the internal SQL Server pool.</a:t>
            </a:r>
          </a:p>
          <a:p>
            <a:pPr marL="285750" indent="-285750" algn="l">
              <a:lnSpc>
                <a:spcPct val="150000"/>
              </a:lnSpc>
              <a:buFont typeface="Arial" panose="020B0604020202020204" pitchFamily="34" charset="0"/>
              <a:buChar char="•"/>
            </a:pPr>
            <a:r>
              <a:rPr lang="en-GB" sz="1600" b="1" i="0" u="none" strike="noStrike" baseline="0" dirty="0">
                <a:latin typeface="Segoe-Bold"/>
              </a:rPr>
              <a:t>RESOURCE_SEMAPHORE </a:t>
            </a:r>
            <a:r>
              <a:rPr lang="en-GB" sz="1600" b="0" i="0" u="none" strike="noStrike" baseline="0" dirty="0">
                <a:latin typeface="Segoe"/>
              </a:rPr>
              <a:t>wait. An internal SQL Server worker process executing a query is waiting for a memory request to be granted. This wait occurs when many simultaneous queries exhaust the allocated memory. This will correspond to an increase in the value of the </a:t>
            </a:r>
            <a:r>
              <a:rPr lang="en-GB" sz="1600" b="1" i="0" u="none" strike="noStrike" baseline="0" dirty="0" err="1">
                <a:latin typeface="Segoe-Bold"/>
              </a:rPr>
              <a:t>SQLServer:MemoryManger</a:t>
            </a:r>
            <a:r>
              <a:rPr lang="en-GB" sz="1600" b="1" i="0" u="none" strike="noStrike" baseline="0" dirty="0">
                <a:latin typeface="Segoe-Bold"/>
              </a:rPr>
              <a:t>\Memory Grants Pending </a:t>
            </a:r>
            <a:r>
              <a:rPr lang="en-GB" sz="1600" b="0" i="0" u="none" strike="noStrike" baseline="0" dirty="0">
                <a:latin typeface="Segoe"/>
              </a:rPr>
              <a:t>performance counter.</a:t>
            </a:r>
          </a:p>
          <a:p>
            <a:pPr marL="285750" indent="-285750" algn="l">
              <a:lnSpc>
                <a:spcPct val="150000"/>
              </a:lnSpc>
              <a:buFont typeface="Arial" panose="020B0604020202020204" pitchFamily="34" charset="0"/>
              <a:buChar char="•"/>
            </a:pPr>
            <a:r>
              <a:rPr lang="en-GB" sz="1600" b="1" i="0" u="none" strike="noStrike" baseline="0" dirty="0">
                <a:latin typeface="Segoe-Bold"/>
              </a:rPr>
              <a:t>Working set trimmed </a:t>
            </a:r>
            <a:r>
              <a:rPr lang="en-GB" sz="1600" b="0" i="0" u="none" strike="noStrike" baseline="0" dirty="0">
                <a:latin typeface="Segoe"/>
              </a:rPr>
              <a:t>log message. Under external memory pressure, the working set memory </a:t>
            </a:r>
            <a:r>
              <a:rPr lang="en-GB" sz="1600" b="0" i="0" u="none" strike="noStrike" baseline="0" dirty="0" err="1">
                <a:latin typeface="Segoe"/>
              </a:rPr>
              <a:t>ofSQL</a:t>
            </a:r>
            <a:r>
              <a:rPr lang="en-GB" sz="1600" b="0" i="0" u="none" strike="noStrike" baseline="0" dirty="0">
                <a:latin typeface="Segoe"/>
              </a:rPr>
              <a:t> Server is trimmed and paged out to the page file. An error message containing the text “</a:t>
            </a:r>
            <a:r>
              <a:rPr lang="en-GB" sz="1600" b="1" i="0" u="none" strike="noStrike" baseline="0" dirty="0">
                <a:latin typeface="Segoe-Bold"/>
              </a:rPr>
              <a:t>A significant part of SQL Server process memory has been paged out</a:t>
            </a:r>
            <a:r>
              <a:rPr lang="en-GB" sz="1600" b="0" i="0" u="none" strike="noStrike" baseline="0" dirty="0">
                <a:latin typeface="Segoe"/>
              </a:rPr>
              <a:t>” will be recorded in the SQL </a:t>
            </a:r>
            <a:r>
              <a:rPr lang="fr-FR" sz="1600" b="0" i="0" u="none" strike="noStrike" baseline="0" dirty="0">
                <a:latin typeface="Segoe"/>
              </a:rPr>
              <a:t>Server </a:t>
            </a:r>
            <a:r>
              <a:rPr lang="fr-FR" sz="1600" b="0" i="0" u="none" strike="noStrike" baseline="0" dirty="0" err="1">
                <a:latin typeface="Segoe"/>
              </a:rPr>
              <a:t>error</a:t>
            </a:r>
            <a:r>
              <a:rPr lang="fr-FR" sz="1600" b="0" i="0" u="none" strike="noStrike" baseline="0" dirty="0">
                <a:latin typeface="Segoe"/>
              </a:rPr>
              <a:t> log.</a:t>
            </a:r>
          </a:p>
        </p:txBody>
      </p:sp>
    </p:spTree>
    <p:extLst>
      <p:ext uri="{BB962C8B-B14F-4D97-AF65-F5344CB8AC3E}">
        <p14:creationId xmlns:p14="http://schemas.microsoft.com/office/powerpoint/2010/main" val="1051722706"/>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393690"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spc="15" dirty="0"/>
              <a:t> </a:t>
            </a:r>
            <a:r>
              <a:rPr spc="10" dirty="0"/>
              <a:t>Server</a:t>
            </a:r>
            <a:r>
              <a:rPr spc="-5" dirty="0"/>
              <a:t> </a:t>
            </a:r>
            <a:r>
              <a:rPr spc="10" dirty="0"/>
              <a:t>Memory</a:t>
            </a:r>
            <a:r>
              <a:rPr spc="130" dirty="0"/>
              <a:t> </a:t>
            </a:r>
            <a:r>
              <a:rPr spc="20" dirty="0"/>
              <a:t>Configuration</a:t>
            </a:r>
          </a:p>
        </p:txBody>
      </p:sp>
      <p:sp>
        <p:nvSpPr>
          <p:cNvPr id="3" name="object 3"/>
          <p:cNvSpPr txBox="1"/>
          <p:nvPr/>
        </p:nvSpPr>
        <p:spPr>
          <a:xfrm>
            <a:off x="538162" y="838200"/>
            <a:ext cx="8148638" cy="5981702"/>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A SQL Server instance that is not experiencing memory pressure will generally have a buffer cache hit ratio above 90 percent and a high page life expectancy. If either value is low or they change rapidly, then the SQL Server instance is experiencing memory issues that need investigating.</a:t>
            </a:r>
          </a:p>
          <a:p>
            <a:pPr algn="l">
              <a:lnSpc>
                <a:spcPct val="150000"/>
              </a:lnSpc>
            </a:pPr>
            <a:r>
              <a:rPr lang="en-GB" sz="1600" b="0" i="0" u="none" strike="noStrike" baseline="0" dirty="0">
                <a:latin typeface="Segoe"/>
              </a:rPr>
              <a:t>Buffer cache hit ratio and page life expectancy can be checked by querying the </a:t>
            </a:r>
            <a:r>
              <a:rPr lang="fr-FR" sz="1600" b="1" i="0" u="none" strike="noStrike" baseline="0" dirty="0" err="1">
                <a:latin typeface="Segoe-Bold"/>
              </a:rPr>
              <a:t>sys.dm_os_performance_counters</a:t>
            </a:r>
            <a:r>
              <a:rPr lang="fr-FR" sz="1600" b="1" i="0" u="none" strike="noStrike" baseline="0" dirty="0">
                <a:latin typeface="Segoe-Bold"/>
              </a:rPr>
              <a:t> </a:t>
            </a:r>
            <a:r>
              <a:rPr lang="fr-FR" sz="1600" b="0" i="0" u="none" strike="noStrike" baseline="0" dirty="0">
                <a:latin typeface="Segoe"/>
              </a:rPr>
              <a:t>DMV.</a:t>
            </a:r>
          </a:p>
          <a:p>
            <a:pPr algn="l">
              <a:lnSpc>
                <a:spcPct val="150000"/>
              </a:lnSpc>
            </a:pPr>
            <a:r>
              <a:rPr lang="en-GB" sz="1600" b="0" i="0" u="none" strike="noStrike" baseline="0" dirty="0">
                <a:latin typeface="Segoe"/>
              </a:rPr>
              <a:t>Query for obtaining buffer cache hit ratio for a SQL Server instance.</a:t>
            </a:r>
            <a:endParaRPr lang="fr-FR" sz="1600" dirty="0">
              <a:latin typeface="Segoe"/>
            </a:endParaRPr>
          </a:p>
          <a:p>
            <a:pPr algn="l">
              <a:lnSpc>
                <a:spcPct val="150000"/>
              </a:lnSpc>
            </a:pPr>
            <a:r>
              <a:rPr lang="fr-FR" sz="1600" b="0" i="0" u="none" strike="noStrike" baseline="0" dirty="0">
                <a:latin typeface="LucidaSans-Typewriter"/>
              </a:rPr>
              <a:t>SELECT (</a:t>
            </a:r>
            <a:r>
              <a:rPr lang="fr-FR" sz="1600" b="0" i="0" u="none" strike="noStrike" baseline="0" dirty="0" err="1">
                <a:latin typeface="LucidaSans-Typewriter"/>
              </a:rPr>
              <a:t>pc.cntr_value</a:t>
            </a:r>
            <a:r>
              <a:rPr lang="fr-FR" sz="1600" b="0" i="0" u="none" strike="noStrike" baseline="0" dirty="0">
                <a:latin typeface="LucidaSans-Typewriter"/>
              </a:rPr>
              <a:t> * 1.0 / </a:t>
            </a:r>
            <a:r>
              <a:rPr lang="fr-FR" sz="1600" b="0" i="0" u="none" strike="noStrike" baseline="0" dirty="0" err="1">
                <a:latin typeface="LucidaSans-Typewriter"/>
              </a:rPr>
              <a:t>pcb.cntr_value</a:t>
            </a:r>
            <a:r>
              <a:rPr lang="fr-FR" sz="1600" b="0" i="0" u="none" strike="noStrike" baseline="0" dirty="0">
                <a:latin typeface="LucidaSans-Typewriter"/>
              </a:rPr>
              <a:t>) * 100.0 as </a:t>
            </a:r>
            <a:r>
              <a:rPr lang="fr-FR" sz="1600" b="0" i="0" u="none" strike="noStrike" baseline="0" dirty="0" err="1">
                <a:latin typeface="LucidaSans-Typewriter"/>
              </a:rPr>
              <a:t>BufferCacheHitRatio</a:t>
            </a:r>
            <a:endParaRPr lang="fr-FR" sz="1600" b="0" i="0" u="none" strike="noStrike" baseline="0" dirty="0">
              <a:latin typeface="LucidaSans-Typewriter"/>
            </a:endParaRPr>
          </a:p>
          <a:p>
            <a:pPr algn="l">
              <a:lnSpc>
                <a:spcPct val="150000"/>
              </a:lnSpc>
            </a:pPr>
            <a:r>
              <a:rPr lang="en-GB" sz="1600" b="0" i="0" u="none" strike="noStrike" baseline="0" dirty="0">
                <a:latin typeface="LucidaSans-Typewriter"/>
              </a:rPr>
              <a:t>FROM </a:t>
            </a:r>
            <a:r>
              <a:rPr lang="en-GB" sz="1600" b="0" i="0" u="none" strike="noStrike" baseline="0" dirty="0" err="1">
                <a:latin typeface="LucidaSans-Typewriter"/>
              </a:rPr>
              <a:t>sys.dm_os_performance_counters</a:t>
            </a:r>
            <a:r>
              <a:rPr lang="en-GB" sz="1600" b="0" i="0" u="none" strike="noStrike" baseline="0" dirty="0">
                <a:latin typeface="LucidaSans-Typewriter"/>
              </a:rPr>
              <a:t> pc</a:t>
            </a:r>
          </a:p>
          <a:p>
            <a:pPr algn="l">
              <a:lnSpc>
                <a:spcPct val="150000"/>
              </a:lnSpc>
            </a:pPr>
            <a:r>
              <a:rPr lang="en-GB" sz="1600" b="0" i="0" u="none" strike="noStrike" baseline="0" dirty="0">
                <a:latin typeface="LucidaSans-Typewriter"/>
              </a:rPr>
              <a:t>	JOIN (SELECT </a:t>
            </a:r>
            <a:r>
              <a:rPr lang="en-GB" sz="1600" b="0" i="0" u="none" strike="noStrike" baseline="0" dirty="0" err="1">
                <a:latin typeface="LucidaSans-Typewriter"/>
              </a:rPr>
              <a:t>cntr_value</a:t>
            </a:r>
            <a:r>
              <a:rPr lang="en-GB" sz="1600" b="0" i="0" u="none" strike="noStrike" baseline="0" dirty="0">
                <a:latin typeface="LucidaSans-Typewriter"/>
              </a:rPr>
              <a:t>, OBJECT_NAME</a:t>
            </a:r>
          </a:p>
          <a:p>
            <a:pPr algn="l">
              <a:lnSpc>
                <a:spcPct val="150000"/>
              </a:lnSpc>
            </a:pPr>
            <a:r>
              <a:rPr lang="en-GB" sz="1600" b="0" i="0" u="none" strike="noStrike" baseline="0" dirty="0">
                <a:latin typeface="LucidaSans-Typewriter"/>
              </a:rPr>
              <a:t>		FROM </a:t>
            </a:r>
            <a:r>
              <a:rPr lang="en-GB" sz="1600" b="0" i="0" u="none" strike="noStrike" baseline="0" dirty="0" err="1">
                <a:latin typeface="LucidaSans-Typewriter"/>
              </a:rPr>
              <a:t>sys.dm_os_performance_counters</a:t>
            </a:r>
            <a:endParaRPr lang="en-GB" sz="1600" b="0" i="0" u="none" strike="noStrike" baseline="0" dirty="0">
              <a:latin typeface="LucidaSans-Typewriter"/>
            </a:endParaRPr>
          </a:p>
          <a:p>
            <a:pPr algn="l">
              <a:lnSpc>
                <a:spcPct val="150000"/>
              </a:lnSpc>
            </a:pPr>
            <a:r>
              <a:rPr lang="en-GB" sz="1600" b="0" i="0" u="none" strike="noStrike" baseline="0" dirty="0">
                <a:latin typeface="LucidaSans-Typewriter"/>
              </a:rPr>
              <a:t>		WHERE </a:t>
            </a:r>
            <a:r>
              <a:rPr lang="en-GB" sz="1600" b="0" i="0" u="none" strike="noStrike" baseline="0" dirty="0" err="1">
                <a:latin typeface="LucidaSans-Typewriter"/>
              </a:rPr>
              <a:t>counter_name</a:t>
            </a:r>
            <a:r>
              <a:rPr lang="en-GB" sz="1600" b="0" i="0" u="none" strike="noStrike" baseline="0" dirty="0">
                <a:latin typeface="LucidaSans-Typewriter"/>
              </a:rPr>
              <a:t> = 'Buffer cache hit ratio base’</a:t>
            </a:r>
          </a:p>
          <a:p>
            <a:pPr algn="l">
              <a:lnSpc>
                <a:spcPct val="150000"/>
              </a:lnSpc>
            </a:pPr>
            <a:r>
              <a:rPr lang="en-GB" sz="1600" b="0" i="0" u="none" strike="noStrike" baseline="0" dirty="0">
                <a:latin typeface="LucidaSans-Typewriter"/>
              </a:rPr>
              <a:t>		AND OBJECT_NAME = '</a:t>
            </a:r>
            <a:r>
              <a:rPr lang="en-GB" sz="1600" b="0" i="0" u="none" strike="noStrike" baseline="0" dirty="0" err="1">
                <a:latin typeface="LucidaSans-Typewriter"/>
              </a:rPr>
              <a:t>SQLServer:Buffer</a:t>
            </a:r>
            <a:r>
              <a:rPr lang="en-GB" sz="1600" b="0" i="0" u="none" strike="noStrike" baseline="0" dirty="0">
                <a:latin typeface="LucidaSans-Typewriter"/>
              </a:rPr>
              <a:t> Manager') </a:t>
            </a:r>
            <a:r>
              <a:rPr lang="en-GB" sz="1600" b="0" i="0" u="none" strike="noStrike" baseline="0" dirty="0" err="1">
                <a:latin typeface="LucidaSans-Typewriter"/>
              </a:rPr>
              <a:t>pcb</a:t>
            </a:r>
            <a:endParaRPr lang="en-GB" sz="1600" dirty="0">
              <a:latin typeface="LucidaSans-Typewriter"/>
            </a:endParaRPr>
          </a:p>
          <a:p>
            <a:pPr algn="l">
              <a:lnSpc>
                <a:spcPct val="150000"/>
              </a:lnSpc>
            </a:pPr>
            <a:r>
              <a:rPr lang="en-GB" sz="1600" b="0" i="0" u="none" strike="noStrike" baseline="0" dirty="0">
                <a:latin typeface="LucidaSans-Typewriter"/>
              </a:rPr>
              <a:t>	ON </a:t>
            </a:r>
            <a:r>
              <a:rPr lang="en-GB" sz="1600" dirty="0">
                <a:latin typeface="LucidaSans-Typewriter"/>
              </a:rPr>
              <a:t> </a:t>
            </a:r>
            <a:r>
              <a:rPr lang="en-GB" sz="1600" b="0" i="0" u="none" strike="noStrike" baseline="0" dirty="0" err="1">
                <a:latin typeface="LucidaSans-Typewriter"/>
              </a:rPr>
              <a:t>c.OBJECT_NAME</a:t>
            </a:r>
            <a:r>
              <a:rPr lang="en-GB" sz="1600" b="0" i="0" u="none" strike="noStrike" baseline="0" dirty="0">
                <a:latin typeface="LucidaSans-Typewriter"/>
              </a:rPr>
              <a:t> = </a:t>
            </a:r>
            <a:r>
              <a:rPr lang="fr-FR" sz="1600" b="0" i="0" u="none" strike="noStrike" baseline="0" dirty="0" err="1">
                <a:latin typeface="LucidaSans-Typewriter"/>
              </a:rPr>
              <a:t>pcbb.OBJECT_NAME</a:t>
            </a:r>
            <a:endParaRPr lang="fr-FR" sz="1600" b="0" i="0" u="none" strike="noStrike" baseline="0" dirty="0">
              <a:latin typeface="LucidaSans-Typewriter"/>
            </a:endParaRPr>
          </a:p>
          <a:p>
            <a:pPr algn="l">
              <a:lnSpc>
                <a:spcPct val="150000"/>
              </a:lnSpc>
            </a:pPr>
            <a:r>
              <a:rPr lang="en-GB" sz="1600" b="0" i="0" u="none" strike="noStrike" baseline="0" dirty="0">
                <a:latin typeface="LucidaSans-Typewriter"/>
              </a:rPr>
              <a:t>WHERE </a:t>
            </a:r>
            <a:r>
              <a:rPr lang="en-GB" sz="1600" b="0" i="0" u="none" strike="noStrike" baseline="0" dirty="0" err="1">
                <a:latin typeface="LucidaSans-Typewriter"/>
              </a:rPr>
              <a:t>pc.counter_name</a:t>
            </a:r>
            <a:r>
              <a:rPr lang="en-GB" sz="1600" b="0" i="0" u="none" strike="noStrike" baseline="0" dirty="0">
                <a:latin typeface="LucidaSans-Typewriter"/>
              </a:rPr>
              <a:t> = 'Buffer cache hit ratio'</a:t>
            </a:r>
          </a:p>
          <a:p>
            <a:pPr algn="l">
              <a:lnSpc>
                <a:spcPct val="150000"/>
              </a:lnSpc>
            </a:pPr>
            <a:r>
              <a:rPr lang="en-GB" sz="1600" b="0" i="0" u="none" strike="noStrike" baseline="0" dirty="0">
                <a:latin typeface="LucidaSans-Typewriter"/>
              </a:rPr>
              <a:t>AND </a:t>
            </a:r>
            <a:r>
              <a:rPr lang="en-GB" sz="1600" b="0" i="0" u="none" strike="noStrike" baseline="0" dirty="0" err="1">
                <a:latin typeface="LucidaSans-Typewriter"/>
              </a:rPr>
              <a:t>pc.OBJECT_NAME</a:t>
            </a:r>
            <a:r>
              <a:rPr lang="en-GB" sz="1600" b="0" i="0" u="none" strike="noStrike" baseline="0" dirty="0">
                <a:latin typeface="LucidaSans-Typewriter"/>
              </a:rPr>
              <a:t> = '</a:t>
            </a:r>
            <a:r>
              <a:rPr lang="en-GB" sz="1600" b="0" i="0" u="none" strike="noStrike" baseline="0" dirty="0" err="1">
                <a:latin typeface="LucidaSans-Typewriter"/>
              </a:rPr>
              <a:t>SQLServer:Buffer</a:t>
            </a:r>
            <a:r>
              <a:rPr lang="en-GB" sz="1600" b="0" i="0" u="none" strike="noStrike" baseline="0" dirty="0">
                <a:latin typeface="LucidaSans-Typewriter"/>
              </a:rPr>
              <a:t> Manager'</a:t>
            </a:r>
            <a:endParaRPr sz="1600" dirty="0">
              <a:latin typeface="Segoe UI"/>
              <a:cs typeface="Segoe UI"/>
            </a:endParaRPr>
          </a:p>
        </p:txBody>
      </p:sp>
    </p:spTree>
    <p:extLst>
      <p:ext uri="{BB962C8B-B14F-4D97-AF65-F5344CB8AC3E}">
        <p14:creationId xmlns:p14="http://schemas.microsoft.com/office/powerpoint/2010/main" val="392234477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49930" cy="449580"/>
          </a:xfrm>
          <a:prstGeom prst="rect">
            <a:avLst/>
          </a:prstGeom>
        </p:spPr>
        <p:txBody>
          <a:bodyPr vert="horz" wrap="square" lIns="0" tIns="16510" rIns="0" bIns="0" rtlCol="0">
            <a:spAutoFit/>
          </a:bodyPr>
          <a:lstStyle/>
          <a:p>
            <a:pPr marL="12700">
              <a:lnSpc>
                <a:spcPct val="100000"/>
              </a:lnSpc>
              <a:spcBef>
                <a:spcPts val="130"/>
              </a:spcBef>
            </a:pPr>
            <a:r>
              <a:rPr spc="5" dirty="0"/>
              <a:t>File</a:t>
            </a:r>
            <a:r>
              <a:rPr spc="10" dirty="0"/>
              <a:t> </a:t>
            </a:r>
            <a:r>
              <a:rPr spc="15" dirty="0"/>
              <a:t>Groups</a:t>
            </a:r>
            <a:r>
              <a:rPr spc="-5" dirty="0"/>
              <a:t> </a:t>
            </a:r>
            <a:r>
              <a:rPr spc="15" dirty="0"/>
              <a:t>and</a:t>
            </a:r>
            <a:r>
              <a:rPr spc="60" dirty="0"/>
              <a:t> </a:t>
            </a:r>
            <a:r>
              <a:rPr dirty="0"/>
              <a:t>Files</a:t>
            </a:r>
          </a:p>
        </p:txBody>
      </p:sp>
      <p:sp>
        <p:nvSpPr>
          <p:cNvPr id="3" name="object 3"/>
          <p:cNvSpPr txBox="1"/>
          <p:nvPr/>
        </p:nvSpPr>
        <p:spPr>
          <a:xfrm>
            <a:off x="538162" y="951275"/>
            <a:ext cx="7563484" cy="5237011"/>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Database</a:t>
            </a:r>
            <a:r>
              <a:rPr lang="fr-FR" sz="1600" b="1" i="0" u="none" strike="noStrike" baseline="0" dirty="0">
                <a:latin typeface="Segoe-Bold"/>
              </a:rPr>
              <a:t> Files</a:t>
            </a:r>
          </a:p>
          <a:p>
            <a:pPr algn="l">
              <a:lnSpc>
                <a:spcPct val="150000"/>
              </a:lnSpc>
            </a:pPr>
            <a:r>
              <a:rPr lang="en-GB" sz="1600" b="0" i="0" u="none" strike="noStrike" baseline="0" dirty="0">
                <a:latin typeface="Segoe"/>
              </a:rPr>
              <a:t>A database has two types of files—data files and transaction log files.</a:t>
            </a:r>
          </a:p>
          <a:p>
            <a:pPr algn="l">
              <a:lnSpc>
                <a:spcPct val="150000"/>
              </a:lnSpc>
            </a:pPr>
            <a:r>
              <a:rPr lang="fr-FR" sz="1600" b="1" i="0" u="none" strike="noStrike" baseline="0" dirty="0">
                <a:latin typeface="Segoe-Bold"/>
              </a:rPr>
              <a:t>Data Files</a:t>
            </a:r>
          </a:p>
          <a:p>
            <a:pPr algn="l">
              <a:lnSpc>
                <a:spcPct val="150000"/>
              </a:lnSpc>
            </a:pPr>
            <a:r>
              <a:rPr lang="en-GB" sz="1600" b="0" i="0" u="none" strike="noStrike" baseline="0" dirty="0">
                <a:latin typeface="Segoe"/>
              </a:rPr>
              <a:t>Every database, whether system or user, has at least one data file. The first or primary data file has database </a:t>
            </a:r>
            <a:r>
              <a:rPr lang="en-GB" sz="1600" b="0" i="0" u="none" strike="noStrike" baseline="0" dirty="0" err="1">
                <a:latin typeface="Segoe"/>
              </a:rPr>
              <a:t>startup</a:t>
            </a:r>
            <a:r>
              <a:rPr lang="en-GB" sz="1600" b="0" i="0" u="none" strike="noStrike" baseline="0" dirty="0">
                <a:latin typeface="Segoe"/>
              </a:rPr>
              <a:t> information and details about the other files used by the database. The recommended file extension for the first data file is </a:t>
            </a:r>
            <a:r>
              <a:rPr lang="en-GB" sz="1600" b="1" i="0" u="none" strike="noStrike" baseline="0" dirty="0" err="1">
                <a:latin typeface="Segoe-Bold"/>
              </a:rPr>
              <a:t>mdf</a:t>
            </a:r>
            <a:r>
              <a:rPr lang="en-GB" sz="1600" b="1" i="0" u="none" strike="noStrike" baseline="0" dirty="0">
                <a:latin typeface="Segoe-Bold"/>
              </a:rPr>
              <a:t> </a:t>
            </a:r>
            <a:r>
              <a:rPr lang="en-GB" sz="1600" b="0" i="0" u="none" strike="noStrike" baseline="0" dirty="0">
                <a:latin typeface="Segoe"/>
              </a:rPr>
              <a:t>and for subsequent data files it is </a:t>
            </a:r>
            <a:r>
              <a:rPr lang="en-GB" sz="1600" b="1" i="0" u="none" strike="noStrike" baseline="0" dirty="0" err="1">
                <a:latin typeface="Segoe-Bold"/>
              </a:rPr>
              <a:t>ndf</a:t>
            </a:r>
            <a:r>
              <a:rPr lang="en-GB" sz="1600" b="0" i="0" u="none" strike="noStrike" baseline="0" dirty="0">
                <a:latin typeface="Segoe"/>
              </a:rPr>
              <a:t>.</a:t>
            </a:r>
          </a:p>
          <a:p>
            <a:pPr algn="l">
              <a:lnSpc>
                <a:spcPct val="150000"/>
              </a:lnSpc>
            </a:pPr>
            <a:r>
              <a:rPr lang="en-GB" sz="1600" b="0" i="0" u="none" strike="noStrike" baseline="0" dirty="0">
                <a:latin typeface="Segoe"/>
              </a:rPr>
              <a:t>Creating more than one data file for a database has a number of advantages:</a:t>
            </a:r>
          </a:p>
          <a:p>
            <a:pPr marL="285750" indent="-285750" algn="l">
              <a:lnSpc>
                <a:spcPct val="150000"/>
              </a:lnSpc>
              <a:buFont typeface="Arial" panose="020B0604020202020204" pitchFamily="34" charset="0"/>
              <a:buChar char="•"/>
            </a:pPr>
            <a:r>
              <a:rPr lang="en-GB" sz="1600" b="0" i="0" u="none" strike="noStrike" baseline="0" dirty="0">
                <a:latin typeface="Segoe"/>
              </a:rPr>
              <a:t>It allows data to be spread across multiple disks to improve I/O performance.</a:t>
            </a:r>
          </a:p>
          <a:p>
            <a:pPr marL="285750" indent="-285750" algn="l">
              <a:lnSpc>
                <a:spcPct val="150000"/>
              </a:lnSpc>
              <a:buFont typeface="Arial" panose="020B0604020202020204" pitchFamily="34" charset="0"/>
              <a:buChar char="•"/>
            </a:pPr>
            <a:r>
              <a:rPr lang="en-GB" sz="1600" b="0" i="0" u="none" strike="noStrike" baseline="0" dirty="0">
                <a:latin typeface="Segoe"/>
              </a:rPr>
              <a:t>Separate table and </a:t>
            </a:r>
            <a:r>
              <a:rPr lang="en-GB" sz="1600" b="0" i="0" u="none" strike="noStrike" baseline="0" dirty="0" err="1">
                <a:latin typeface="Segoe"/>
              </a:rPr>
              <a:t>nonclustered</a:t>
            </a:r>
            <a:r>
              <a:rPr lang="en-GB" sz="1600" b="0" i="0" u="none" strike="noStrike" baseline="0" dirty="0">
                <a:latin typeface="Segoe"/>
              </a:rPr>
              <a:t> indexes can increase performance and maintainability.</a:t>
            </a:r>
          </a:p>
          <a:p>
            <a:pPr marL="285750" indent="-285750" algn="l">
              <a:lnSpc>
                <a:spcPct val="150000"/>
              </a:lnSpc>
              <a:buFont typeface="Arial" panose="020B0604020202020204" pitchFamily="34" charset="0"/>
              <a:buChar char="•"/>
            </a:pPr>
            <a:r>
              <a:rPr lang="en-GB" sz="1600" b="0" i="0" u="none" strike="noStrike" baseline="0" dirty="0">
                <a:latin typeface="Segoe"/>
              </a:rPr>
              <a:t>Partial availability and piecemeal restore.</a:t>
            </a:r>
          </a:p>
          <a:p>
            <a:pPr marL="285750" indent="-285750" algn="l">
              <a:lnSpc>
                <a:spcPct val="150000"/>
              </a:lnSpc>
              <a:buFont typeface="Arial" panose="020B0604020202020204" pitchFamily="34" charset="0"/>
              <a:buChar char="•"/>
            </a:pPr>
            <a:r>
              <a:rPr lang="en-GB" sz="1600" b="0" i="0" u="none" strike="noStrike" baseline="0" dirty="0">
                <a:latin typeface="Segoe"/>
              </a:rPr>
              <a:t>If a database exceeds maximum file size limit, an additional file can be added, so that the database can continue to grow without failure.</a:t>
            </a:r>
          </a:p>
        </p:txBody>
      </p:sp>
    </p:spTree>
    <p:extLst>
      <p:ext uri="{BB962C8B-B14F-4D97-AF65-F5344CB8AC3E}">
        <p14:creationId xmlns:p14="http://schemas.microsoft.com/office/powerpoint/2010/main" val="2076423866"/>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7293609" cy="449580"/>
          </a:xfrm>
          <a:prstGeom prst="rect">
            <a:avLst/>
          </a:prstGeom>
        </p:spPr>
        <p:txBody>
          <a:bodyPr vert="horz" wrap="square" lIns="0" tIns="16510" rIns="0" bIns="0" rtlCol="0">
            <a:spAutoFit/>
          </a:bodyPr>
          <a:lstStyle/>
          <a:p>
            <a:pPr marL="12700">
              <a:lnSpc>
                <a:spcPct val="100000"/>
              </a:lnSpc>
              <a:spcBef>
                <a:spcPts val="130"/>
              </a:spcBef>
            </a:pPr>
            <a:r>
              <a:rPr spc="15" dirty="0"/>
              <a:t>Demonstration:</a:t>
            </a:r>
            <a:r>
              <a:rPr spc="10" dirty="0"/>
              <a:t> Analyzing</a:t>
            </a:r>
            <a:r>
              <a:rPr spc="95" dirty="0"/>
              <a:t> </a:t>
            </a:r>
            <a:r>
              <a:rPr spc="10" dirty="0"/>
              <a:t>Memory</a:t>
            </a:r>
            <a:r>
              <a:rPr spc="90" dirty="0"/>
              <a:t> </a:t>
            </a:r>
            <a:r>
              <a:rPr spc="15" dirty="0"/>
              <a:t>Allocations</a:t>
            </a:r>
          </a:p>
        </p:txBody>
      </p:sp>
      <p:sp>
        <p:nvSpPr>
          <p:cNvPr id="3" name="object 3"/>
          <p:cNvSpPr txBox="1"/>
          <p:nvPr/>
        </p:nvSpPr>
        <p:spPr>
          <a:xfrm>
            <a:off x="538162" y="1046416"/>
            <a:ext cx="7691438" cy="2466060"/>
          </a:xfrm>
          <a:prstGeom prst="rect">
            <a:avLst/>
          </a:prstGeom>
        </p:spPr>
        <p:txBody>
          <a:bodyPr vert="horz" wrap="square" lIns="0" tIns="5715" rIns="0" bIns="0" rtlCol="0">
            <a:spAutoFit/>
          </a:bodyPr>
          <a:lstStyle/>
          <a:p>
            <a:pPr marL="469900" marR="5080" indent="-457200">
              <a:lnSpc>
                <a:spcPct val="150000"/>
              </a:lnSpc>
              <a:spcBef>
                <a:spcPts val="45"/>
              </a:spcBef>
              <a:buClr>
                <a:srgbClr val="006FC0"/>
              </a:buClr>
              <a:buSzPct val="92727"/>
              <a:buFont typeface="Arial" panose="020B0604020202020204" pitchFamily="34" charset="0"/>
              <a:buChar char="•"/>
              <a:tabLst>
                <a:tab pos="184150" algn="l"/>
              </a:tabLst>
            </a:pPr>
            <a:r>
              <a:rPr sz="2750" spc="15" dirty="0">
                <a:latin typeface="Segoe UI"/>
                <a:cs typeface="Segoe UI"/>
              </a:rPr>
              <a:t>In</a:t>
            </a:r>
            <a:r>
              <a:rPr sz="2750" dirty="0">
                <a:latin typeface="Segoe UI"/>
                <a:cs typeface="Segoe UI"/>
              </a:rPr>
              <a:t> </a:t>
            </a:r>
            <a:r>
              <a:rPr sz="2750" spc="15" dirty="0">
                <a:latin typeface="Segoe UI"/>
                <a:cs typeface="Segoe UI"/>
              </a:rPr>
              <a:t>this</a:t>
            </a:r>
            <a:r>
              <a:rPr sz="2750" spc="20" dirty="0">
                <a:latin typeface="Segoe UI"/>
                <a:cs typeface="Segoe UI"/>
              </a:rPr>
              <a:t> demonstration,</a:t>
            </a:r>
            <a:r>
              <a:rPr sz="2750"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75" dirty="0">
                <a:latin typeface="Segoe UI"/>
                <a:cs typeface="Segoe UI"/>
              </a:rPr>
              <a:t> </a:t>
            </a:r>
            <a:r>
              <a:rPr sz="2750" spc="10" dirty="0">
                <a:latin typeface="Segoe UI"/>
                <a:cs typeface="Segoe UI"/>
              </a:rPr>
              <a:t>see</a:t>
            </a:r>
            <a:r>
              <a:rPr sz="2750" spc="40" dirty="0">
                <a:latin typeface="Segoe UI"/>
                <a:cs typeface="Segoe UI"/>
              </a:rPr>
              <a:t> </a:t>
            </a:r>
            <a:r>
              <a:rPr sz="2750" spc="25" dirty="0">
                <a:latin typeface="Segoe UI"/>
                <a:cs typeface="Segoe UI"/>
              </a:rPr>
              <a:t>how</a:t>
            </a:r>
            <a:r>
              <a:rPr sz="2750" spc="15" dirty="0">
                <a:latin typeface="Segoe UI"/>
                <a:cs typeface="Segoe UI"/>
              </a:rPr>
              <a:t> </a:t>
            </a:r>
            <a:r>
              <a:rPr sz="2750" spc="25" dirty="0">
                <a:latin typeface="Segoe UI"/>
                <a:cs typeface="Segoe UI"/>
              </a:rPr>
              <a:t>to </a:t>
            </a:r>
            <a:r>
              <a:rPr sz="2750" spc="-740" dirty="0">
                <a:latin typeface="Segoe UI"/>
                <a:cs typeface="Segoe UI"/>
              </a:rPr>
              <a:t> </a:t>
            </a:r>
            <a:r>
              <a:rPr sz="2750" spc="15" dirty="0">
                <a:latin typeface="Segoe UI"/>
                <a:cs typeface="Segoe UI"/>
              </a:rPr>
              <a:t>analyze</a:t>
            </a:r>
            <a:r>
              <a:rPr sz="2750" spc="35" dirty="0">
                <a:latin typeface="Segoe UI"/>
                <a:cs typeface="Segoe UI"/>
              </a:rPr>
              <a:t> </a:t>
            </a:r>
            <a:r>
              <a:rPr sz="2750" spc="20" dirty="0">
                <a:latin typeface="Segoe UI"/>
                <a:cs typeface="Segoe UI"/>
              </a:rPr>
              <a:t>SQL</a:t>
            </a:r>
            <a:r>
              <a:rPr sz="2750" spc="-25" dirty="0">
                <a:latin typeface="Segoe UI"/>
                <a:cs typeface="Segoe UI"/>
              </a:rPr>
              <a:t> </a:t>
            </a:r>
            <a:r>
              <a:rPr sz="2750" spc="10" dirty="0">
                <a:latin typeface="Segoe UI"/>
                <a:cs typeface="Segoe UI"/>
              </a:rPr>
              <a:t>Server</a:t>
            </a:r>
            <a:r>
              <a:rPr sz="2750" spc="80" dirty="0">
                <a:latin typeface="Segoe UI"/>
                <a:cs typeface="Segoe UI"/>
              </a:rPr>
              <a:t> </a:t>
            </a:r>
            <a:r>
              <a:rPr sz="2750" spc="15" dirty="0">
                <a:latin typeface="Segoe UI"/>
                <a:cs typeface="Segoe UI"/>
              </a:rPr>
              <a:t>memory</a:t>
            </a:r>
            <a:r>
              <a:rPr sz="2750" spc="75" dirty="0">
                <a:latin typeface="Segoe UI"/>
                <a:cs typeface="Segoe UI"/>
              </a:rPr>
              <a:t> </a:t>
            </a:r>
            <a:r>
              <a:rPr sz="2750" spc="15" dirty="0">
                <a:latin typeface="Segoe UI"/>
                <a:cs typeface="Segoe UI"/>
              </a:rPr>
              <a:t>allocation</a:t>
            </a:r>
            <a:endParaRPr lang="en-US" sz="2750" spc="15" dirty="0">
              <a:latin typeface="Segoe UI"/>
              <a:cs typeface="Segoe UI"/>
            </a:endParaRPr>
          </a:p>
          <a:p>
            <a:pPr marL="469900" marR="5080" indent="-457200">
              <a:lnSpc>
                <a:spcPct val="150000"/>
              </a:lnSpc>
              <a:spcBef>
                <a:spcPts val="45"/>
              </a:spcBef>
              <a:buClr>
                <a:srgbClr val="006FC0"/>
              </a:buClr>
              <a:buSzPct val="92727"/>
              <a:buFont typeface="Arial" panose="020B0604020202020204" pitchFamily="34" charset="0"/>
              <a:buChar char="•"/>
              <a:tabLst>
                <a:tab pos="184150" algn="l"/>
              </a:tabLst>
            </a:pPr>
            <a:endParaRPr lang="en-US" sz="2750" spc="15" dirty="0">
              <a:latin typeface="Segoe UI"/>
              <a:cs typeface="Segoe UI"/>
            </a:endParaRPr>
          </a:p>
          <a:p>
            <a:pPr marL="469900" marR="5080" indent="-457200">
              <a:lnSpc>
                <a:spcPct val="150000"/>
              </a:lnSpc>
              <a:spcBef>
                <a:spcPts val="45"/>
              </a:spcBef>
              <a:buClr>
                <a:srgbClr val="006FC0"/>
              </a:buClr>
              <a:buSzPct val="92727"/>
              <a:buFont typeface="Arial" panose="020B0604020202020204" pitchFamily="34" charset="0"/>
              <a:buChar char="•"/>
              <a:tabLst>
                <a:tab pos="184150" algn="l"/>
              </a:tabLst>
            </a:pPr>
            <a:r>
              <a:rPr lang="en-US" sz="2750" b="1" spc="15" dirty="0">
                <a:solidFill>
                  <a:srgbClr val="FF0000"/>
                </a:solidFill>
                <a:effectLst>
                  <a:outerShdw blurRad="38100" dist="38100" dir="2700000" algn="tl">
                    <a:srgbClr val="000000">
                      <a:alpha val="43137"/>
                    </a:srgbClr>
                  </a:outerShdw>
                </a:effectLst>
                <a:latin typeface="Segoe UI"/>
                <a:cs typeface="Segoe UI"/>
              </a:rPr>
              <a:t>Pg112</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240078" cy="3592650"/>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55" dirty="0">
                <a:solidFill>
                  <a:srgbClr val="FFFFFF"/>
                </a:solidFill>
                <a:latin typeface="Segoe UI"/>
                <a:cs typeface="Segoe UI"/>
              </a:rPr>
              <a:t> </a:t>
            </a:r>
            <a:r>
              <a:rPr sz="2750" spc="5" dirty="0">
                <a:solidFill>
                  <a:srgbClr val="FFFFFF"/>
                </a:solidFill>
                <a:latin typeface="Segoe UI"/>
                <a:cs typeface="Segoe UI"/>
              </a:rPr>
              <a:t>3:</a:t>
            </a:r>
            <a:r>
              <a:rPr sz="2750" spc="-25" dirty="0">
                <a:solidFill>
                  <a:srgbClr val="FFFFFF"/>
                </a:solidFill>
                <a:latin typeface="Segoe UI"/>
                <a:cs typeface="Segoe UI"/>
              </a:rPr>
              <a:t> </a:t>
            </a:r>
            <a:r>
              <a:rPr sz="2750" spc="15" dirty="0">
                <a:solidFill>
                  <a:srgbClr val="FFFFFF"/>
                </a:solidFill>
                <a:latin typeface="Segoe UI"/>
                <a:cs typeface="Segoe UI"/>
              </a:rPr>
              <a:t>In-Memory</a:t>
            </a:r>
            <a:r>
              <a:rPr sz="2750" spc="140" dirty="0">
                <a:solidFill>
                  <a:srgbClr val="FFFFFF"/>
                </a:solidFill>
                <a:latin typeface="Segoe UI"/>
                <a:cs typeface="Segoe UI"/>
              </a:rPr>
              <a:t> </a:t>
            </a:r>
            <a:r>
              <a:rPr sz="2750" dirty="0">
                <a:solidFill>
                  <a:srgbClr val="FFFFFF"/>
                </a:solidFill>
                <a:latin typeface="Segoe UI"/>
                <a:cs typeface="Segoe UI"/>
              </a:rPr>
              <a:t>OLTP</a:t>
            </a:r>
            <a:endParaRPr sz="2750" dirty="0">
              <a:latin typeface="Segoe UI"/>
              <a:cs typeface="Segoe UI"/>
            </a:endParaRPr>
          </a:p>
          <a:p>
            <a:pPr>
              <a:lnSpc>
                <a:spcPct val="100000"/>
              </a:lnSpc>
              <a:spcBef>
                <a:spcPts val="55"/>
              </a:spcBef>
            </a:pPr>
            <a:endParaRPr sz="2750" dirty="0">
              <a:latin typeface="Segoe UI"/>
              <a:cs typeface="Segoe UI"/>
            </a:endParaRPr>
          </a:p>
          <a:p>
            <a:pPr marL="184150" indent="-171450">
              <a:lnSpc>
                <a:spcPct val="150000"/>
              </a:lnSpc>
              <a:buClr>
                <a:srgbClr val="006FC0"/>
              </a:buClr>
              <a:buSzPct val="92727"/>
              <a:buFont typeface="Arial MT"/>
              <a:buChar char="•"/>
              <a:tabLst>
                <a:tab pos="184150" algn="l"/>
              </a:tabLst>
            </a:pPr>
            <a:r>
              <a:rPr sz="2750" spc="25" dirty="0">
                <a:latin typeface="Segoe UI"/>
                <a:cs typeface="Segoe UI"/>
              </a:rPr>
              <a:t>What</a:t>
            </a:r>
            <a:r>
              <a:rPr sz="2750" spc="10" dirty="0">
                <a:latin typeface="Segoe UI"/>
                <a:cs typeface="Segoe UI"/>
              </a:rPr>
              <a:t> Is</a:t>
            </a:r>
            <a:r>
              <a:rPr sz="2750" dirty="0">
                <a:latin typeface="Segoe UI"/>
                <a:cs typeface="Segoe UI"/>
              </a:rPr>
              <a:t> </a:t>
            </a:r>
            <a:r>
              <a:rPr sz="2750" spc="15" dirty="0">
                <a:latin typeface="Segoe UI"/>
                <a:cs typeface="Segoe UI"/>
              </a:rPr>
              <a:t>In-Memory</a:t>
            </a:r>
            <a:r>
              <a:rPr sz="2750" spc="55" dirty="0">
                <a:latin typeface="Segoe UI"/>
                <a:cs typeface="Segoe UI"/>
              </a:rPr>
              <a:t> </a:t>
            </a:r>
            <a:r>
              <a:rPr sz="2750" spc="5" dirty="0">
                <a:latin typeface="Segoe UI"/>
                <a:cs typeface="Segoe UI"/>
              </a:rPr>
              <a:t>OLTP?</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15" dirty="0">
                <a:latin typeface="Segoe UI"/>
                <a:cs typeface="Segoe UI"/>
              </a:rPr>
              <a:t>Memory-Optimized</a:t>
            </a:r>
            <a:r>
              <a:rPr sz="2750" spc="60" dirty="0">
                <a:latin typeface="Segoe UI"/>
                <a:cs typeface="Segoe UI"/>
              </a:rPr>
              <a:t> </a:t>
            </a:r>
            <a:r>
              <a:rPr sz="2750" spc="5" dirty="0">
                <a:latin typeface="Segoe UI"/>
                <a:cs typeface="Segoe UI"/>
              </a:rPr>
              <a:t>Tables</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15" dirty="0">
                <a:latin typeface="Segoe UI"/>
                <a:cs typeface="Segoe UI"/>
              </a:rPr>
              <a:t>Natively</a:t>
            </a:r>
            <a:r>
              <a:rPr sz="2750" spc="-5" dirty="0">
                <a:latin typeface="Segoe UI"/>
                <a:cs typeface="Segoe UI"/>
              </a:rPr>
              <a:t> </a:t>
            </a:r>
            <a:r>
              <a:rPr sz="2750" spc="15" dirty="0">
                <a:latin typeface="Segoe UI"/>
                <a:cs typeface="Segoe UI"/>
              </a:rPr>
              <a:t>Compiled</a:t>
            </a:r>
            <a:r>
              <a:rPr sz="2750" spc="75" dirty="0">
                <a:latin typeface="Segoe UI"/>
                <a:cs typeface="Segoe UI"/>
              </a:rPr>
              <a:t> </a:t>
            </a:r>
            <a:r>
              <a:rPr sz="2750" spc="20" dirty="0">
                <a:latin typeface="Segoe UI"/>
                <a:cs typeface="Segoe UI"/>
              </a:rPr>
              <a:t>Stored</a:t>
            </a:r>
            <a:r>
              <a:rPr sz="2750" spc="5" dirty="0">
                <a:latin typeface="Segoe UI"/>
                <a:cs typeface="Segoe UI"/>
              </a:rPr>
              <a:t> </a:t>
            </a:r>
            <a:r>
              <a:rPr sz="2750" spc="10" dirty="0">
                <a:latin typeface="Segoe UI"/>
                <a:cs typeface="Segoe UI"/>
              </a:rPr>
              <a:t>Procedures</a:t>
            </a:r>
            <a:endParaRPr sz="2750" dirty="0">
              <a:latin typeface="Segoe UI"/>
              <a:cs typeface="Segoe UI"/>
            </a:endParaRPr>
          </a:p>
          <a:p>
            <a:pPr marL="184150" marR="5080" indent="-171450">
              <a:lnSpc>
                <a:spcPct val="150000"/>
              </a:lnSpc>
              <a:spcBef>
                <a:spcPts val="605"/>
              </a:spcBef>
              <a:buClr>
                <a:srgbClr val="006FC0"/>
              </a:buClr>
              <a:buSzPct val="92727"/>
              <a:buFont typeface="Arial MT"/>
              <a:buChar char="•"/>
              <a:tabLst>
                <a:tab pos="184150" algn="l"/>
              </a:tabLst>
            </a:pPr>
            <a:r>
              <a:rPr sz="2750" spc="20" dirty="0">
                <a:latin typeface="Segoe UI"/>
                <a:cs typeface="Segoe UI"/>
              </a:rPr>
              <a:t>Demonstration:</a:t>
            </a:r>
            <a:r>
              <a:rPr sz="2750" dirty="0">
                <a:latin typeface="Segoe UI"/>
                <a:cs typeface="Segoe UI"/>
              </a:rPr>
              <a:t> </a:t>
            </a:r>
            <a:r>
              <a:rPr sz="2750" spc="10" dirty="0">
                <a:latin typeface="Segoe UI"/>
                <a:cs typeface="Segoe UI"/>
              </a:rPr>
              <a:t>Creating</a:t>
            </a:r>
            <a:r>
              <a:rPr sz="2750" spc="100" dirty="0">
                <a:latin typeface="Segoe UI"/>
                <a:cs typeface="Segoe UI"/>
              </a:rPr>
              <a:t> </a:t>
            </a:r>
            <a:r>
              <a:rPr sz="2750" spc="15" dirty="0">
                <a:latin typeface="Segoe UI"/>
                <a:cs typeface="Segoe UI"/>
              </a:rPr>
              <a:t>Memory-Optimized </a:t>
            </a:r>
            <a:r>
              <a:rPr sz="2750" spc="-740" dirty="0">
                <a:latin typeface="Segoe UI"/>
                <a:cs typeface="Segoe UI"/>
              </a:rPr>
              <a:t> </a:t>
            </a:r>
            <a:r>
              <a:rPr sz="2750" spc="5" dirty="0">
                <a:latin typeface="Segoe UI"/>
                <a:cs typeface="Segoe UI"/>
              </a:rPr>
              <a:t>Tables</a:t>
            </a:r>
            <a:endParaRPr sz="2750" dirty="0">
              <a:latin typeface="Segoe UI"/>
              <a:cs typeface="Segoe UI"/>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238491" cy="4926029"/>
          </a:xfrm>
          <a:prstGeom prst="rect">
            <a:avLst/>
          </a:prstGeom>
        </p:spPr>
        <p:txBody>
          <a:bodyPr vert="horz" wrap="square" lIns="0" tIns="16510" rIns="0" bIns="0" rtlCol="0">
            <a:spAutoFit/>
          </a:bodyPr>
          <a:lstStyle/>
          <a:p>
            <a:pPr marL="12700">
              <a:lnSpc>
                <a:spcPct val="100000"/>
              </a:lnSpc>
              <a:spcBef>
                <a:spcPts val="130"/>
              </a:spcBef>
            </a:pPr>
            <a:r>
              <a:rPr sz="2750" spc="25" dirty="0">
                <a:solidFill>
                  <a:srgbClr val="FFFFFF"/>
                </a:solidFill>
                <a:latin typeface="Segoe UI"/>
                <a:cs typeface="Segoe UI"/>
              </a:rPr>
              <a:t>What</a:t>
            </a:r>
            <a:r>
              <a:rPr sz="2750" spc="10" dirty="0">
                <a:solidFill>
                  <a:srgbClr val="FFFFFF"/>
                </a:solidFill>
                <a:latin typeface="Segoe UI"/>
                <a:cs typeface="Segoe UI"/>
              </a:rPr>
              <a:t> Is</a:t>
            </a:r>
            <a:r>
              <a:rPr sz="2750" dirty="0">
                <a:solidFill>
                  <a:srgbClr val="FFFFFF"/>
                </a:solidFill>
                <a:latin typeface="Segoe UI"/>
                <a:cs typeface="Segoe UI"/>
              </a:rPr>
              <a:t> </a:t>
            </a:r>
            <a:r>
              <a:rPr sz="2750" spc="15" dirty="0">
                <a:solidFill>
                  <a:srgbClr val="FFFFFF"/>
                </a:solidFill>
                <a:latin typeface="Segoe UI"/>
                <a:cs typeface="Segoe UI"/>
              </a:rPr>
              <a:t>In-Memory</a:t>
            </a:r>
            <a:r>
              <a:rPr sz="2750" spc="60" dirty="0">
                <a:solidFill>
                  <a:srgbClr val="FFFFFF"/>
                </a:solidFill>
                <a:latin typeface="Segoe UI"/>
                <a:cs typeface="Segoe UI"/>
              </a:rPr>
              <a:t> </a:t>
            </a:r>
            <a:r>
              <a:rPr sz="2750" spc="5" dirty="0">
                <a:solidFill>
                  <a:srgbClr val="FFFFFF"/>
                </a:solidFill>
                <a:latin typeface="Segoe UI"/>
                <a:cs typeface="Segoe UI"/>
              </a:rPr>
              <a:t>OLTP?</a:t>
            </a:r>
            <a:endParaRPr sz="2750" dirty="0">
              <a:latin typeface="Segoe UI"/>
              <a:cs typeface="Segoe UI"/>
            </a:endParaRPr>
          </a:p>
          <a:p>
            <a:pPr>
              <a:lnSpc>
                <a:spcPct val="100000"/>
              </a:lnSpc>
              <a:spcBef>
                <a:spcPts val="15"/>
              </a:spcBef>
            </a:pPr>
            <a:endParaRPr sz="3050" dirty="0">
              <a:latin typeface="Segoe UI"/>
              <a:cs typeface="Segoe UI"/>
            </a:endParaRPr>
          </a:p>
          <a:p>
            <a:pPr algn="l">
              <a:lnSpc>
                <a:spcPct val="150000"/>
              </a:lnSpc>
            </a:pPr>
            <a:r>
              <a:rPr lang="en-GB" sz="1600" b="0" i="0" u="none" strike="noStrike" baseline="0" dirty="0">
                <a:latin typeface="Segoe"/>
              </a:rPr>
              <a:t>In-Memory OLTP provides an ideal solution for improving the performance of OLTP business applications where there are a large number of short insert and update transactions, or there is business logic built into stored procedures. In-</a:t>
            </a:r>
          </a:p>
          <a:p>
            <a:pPr algn="l">
              <a:lnSpc>
                <a:spcPct val="150000"/>
              </a:lnSpc>
            </a:pPr>
            <a:r>
              <a:rPr lang="en-GB" sz="1600" b="0" i="0" u="none" strike="noStrike" baseline="0" dirty="0">
                <a:latin typeface="Segoe"/>
              </a:rPr>
              <a:t>Memory OLTP takes advantage of the large amounts of memory and CPU cores found in </a:t>
            </a:r>
            <a:r>
              <a:rPr lang="fr-FR" sz="1600" b="0" i="0" u="none" strike="noStrike" baseline="0" dirty="0">
                <a:latin typeface="Segoe"/>
              </a:rPr>
              <a:t>modern servers to </a:t>
            </a:r>
            <a:r>
              <a:rPr lang="fr-FR" sz="1600" b="0" i="0" u="none" strike="noStrike" baseline="0" dirty="0" err="1">
                <a:latin typeface="Segoe"/>
              </a:rPr>
              <a:t>deliver</a:t>
            </a:r>
            <a:r>
              <a:rPr lang="fr-FR" sz="1600" b="0" i="0" u="none" strike="noStrike" baseline="0" dirty="0">
                <a:latin typeface="Segoe"/>
              </a:rPr>
              <a:t> </a:t>
            </a:r>
            <a:r>
              <a:rPr lang="fr-FR" sz="1600" b="0" i="0" u="none" strike="noStrike" baseline="0" dirty="0" err="1">
                <a:latin typeface="Segoe"/>
              </a:rPr>
              <a:t>significant</a:t>
            </a:r>
            <a:r>
              <a:rPr lang="fr-FR" sz="1600" b="0" i="0" u="none" strike="noStrike" baseline="0" dirty="0">
                <a:latin typeface="Segoe"/>
              </a:rPr>
              <a:t> </a:t>
            </a:r>
            <a:r>
              <a:rPr lang="fr-FR" sz="1600" b="0" i="0" u="none" strike="noStrike" baseline="0" dirty="0" err="1">
                <a:latin typeface="Segoe"/>
              </a:rPr>
              <a:t>improvement</a:t>
            </a:r>
            <a:r>
              <a:rPr lang="fr-FR" sz="1600" b="0" i="0" u="none" strike="noStrike" baseline="0" dirty="0">
                <a:latin typeface="Segoe"/>
              </a:rPr>
              <a:t> </a:t>
            </a:r>
            <a:r>
              <a:rPr lang="en-GB" sz="1600" b="0" i="0" u="none" strike="noStrike" baseline="0" dirty="0">
                <a:latin typeface="Segoe"/>
              </a:rPr>
              <a:t>in OLTP database performance by using in-memory </a:t>
            </a:r>
            <a:r>
              <a:rPr lang="fr-FR" sz="1600" b="0" i="0" u="none" strike="noStrike" baseline="0" dirty="0">
                <a:latin typeface="Segoe"/>
              </a:rPr>
              <a:t>tables.</a:t>
            </a:r>
          </a:p>
          <a:p>
            <a:pPr algn="l">
              <a:lnSpc>
                <a:spcPct val="150000"/>
              </a:lnSpc>
            </a:pPr>
            <a:r>
              <a:rPr lang="en-GB" sz="1600" b="0" i="0" u="none" strike="noStrike" baseline="0" dirty="0">
                <a:latin typeface="Segoe"/>
              </a:rPr>
              <a:t>With In-Memory OLTP, performance gains of between five and 20 times can be achieved by using optimized algorithms, lock elimination, and compiled stored procedures.</a:t>
            </a:r>
          </a:p>
          <a:p>
            <a:pPr algn="l">
              <a:lnSpc>
                <a:spcPct val="150000"/>
              </a:lnSpc>
            </a:pPr>
            <a:r>
              <a:rPr lang="en-GB" sz="1600" b="0" i="0" u="none" strike="noStrike" baseline="0" dirty="0">
                <a:latin typeface="Segoe"/>
              </a:rPr>
              <a:t>In-memory tables are accessed using the same Transact-SQL commands as traditional disk-based tables; they are fully ACID (Atomic, Consistent, Isolated, and Durable) compliant, and have extremely low latency</a:t>
            </a:r>
            <a:endParaRPr sz="1600" dirty="0">
              <a:latin typeface="Segoe UI"/>
              <a:cs typeface="Segoe UI"/>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197350" cy="449580"/>
          </a:xfrm>
          <a:prstGeom prst="rect">
            <a:avLst/>
          </a:prstGeom>
        </p:spPr>
        <p:txBody>
          <a:bodyPr vert="horz" wrap="square" lIns="0" tIns="16510" rIns="0" bIns="0" rtlCol="0">
            <a:spAutoFit/>
          </a:bodyPr>
          <a:lstStyle/>
          <a:p>
            <a:pPr marL="12700">
              <a:lnSpc>
                <a:spcPct val="100000"/>
              </a:lnSpc>
              <a:spcBef>
                <a:spcPts val="130"/>
              </a:spcBef>
            </a:pPr>
            <a:r>
              <a:rPr spc="15" dirty="0"/>
              <a:t>Memory-Optimized</a:t>
            </a:r>
            <a:r>
              <a:rPr spc="45" dirty="0"/>
              <a:t> </a:t>
            </a:r>
            <a:r>
              <a:rPr spc="5" dirty="0"/>
              <a:t>Tables</a:t>
            </a:r>
          </a:p>
        </p:txBody>
      </p:sp>
      <p:sp>
        <p:nvSpPr>
          <p:cNvPr id="3" name="object 3"/>
          <p:cNvSpPr txBox="1"/>
          <p:nvPr/>
        </p:nvSpPr>
        <p:spPr>
          <a:xfrm>
            <a:off x="538162" y="951275"/>
            <a:ext cx="6723380" cy="2282356"/>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Memory-optimized tables reside in memory. You create them using the standard Transact-SQL </a:t>
            </a:r>
            <a:r>
              <a:rPr lang="en-GB" sz="1600" b="1" i="0" u="none" strike="noStrike" baseline="0" dirty="0">
                <a:latin typeface="Segoe-Bold"/>
              </a:rPr>
              <a:t>CREATE TABLE </a:t>
            </a:r>
            <a:r>
              <a:rPr lang="en-GB" sz="1600" b="0" i="0" u="none" strike="noStrike" baseline="0" dirty="0">
                <a:latin typeface="Segoe"/>
              </a:rPr>
              <a:t>statement with the </a:t>
            </a:r>
            <a:r>
              <a:rPr lang="en-GB" sz="1600" b="1" i="0" u="none" strike="noStrike" baseline="0" dirty="0">
                <a:latin typeface="Segoe-Bold"/>
              </a:rPr>
              <a:t>WITH (MEMORY_OPTIMIZATION=ON) </a:t>
            </a:r>
            <a:r>
              <a:rPr lang="en-GB" sz="1600" b="0" i="0" u="none" strike="noStrike" baseline="0" dirty="0">
                <a:latin typeface="Segoe"/>
              </a:rPr>
              <a:t>clause. You must create memory-optimized tables in a memory-optimized filegroup which you can add to an existing database using the standard </a:t>
            </a:r>
            <a:r>
              <a:rPr lang="en-GB" sz="1600" b="1" i="0" u="none" strike="noStrike" baseline="0" dirty="0">
                <a:latin typeface="Segoe-Bold"/>
              </a:rPr>
              <a:t>ALTER TABLE </a:t>
            </a:r>
            <a:r>
              <a:rPr lang="en-GB" sz="1600" b="0" i="0" u="none" strike="noStrike" baseline="0" dirty="0">
                <a:latin typeface="Segoe"/>
              </a:rPr>
              <a:t>statement with the </a:t>
            </a:r>
            <a:r>
              <a:rPr lang="en-GB" sz="1600" b="1" i="0" u="none" strike="noStrike" baseline="0" dirty="0">
                <a:latin typeface="Segoe-Bold"/>
              </a:rPr>
              <a:t>CONTAINS MEMORY </a:t>
            </a:r>
            <a:r>
              <a:rPr lang="fr-FR" sz="1600" b="1" i="0" u="none" strike="noStrike" baseline="0" dirty="0">
                <a:latin typeface="Segoe-Bold"/>
              </a:rPr>
              <a:t>OPTIMIZED DATA </a:t>
            </a:r>
            <a:r>
              <a:rPr lang="fr-FR" sz="1600" b="0" i="0" u="none" strike="noStrike" baseline="0" dirty="0">
                <a:latin typeface="Segoe"/>
              </a:rPr>
              <a:t>clause.</a:t>
            </a:r>
            <a:endParaRPr sz="1600" dirty="0">
              <a:latin typeface="Segoe UI"/>
              <a:cs typeface="Segoe UI"/>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197350" cy="449580"/>
          </a:xfrm>
          <a:prstGeom prst="rect">
            <a:avLst/>
          </a:prstGeom>
        </p:spPr>
        <p:txBody>
          <a:bodyPr vert="horz" wrap="square" lIns="0" tIns="16510" rIns="0" bIns="0" rtlCol="0">
            <a:spAutoFit/>
          </a:bodyPr>
          <a:lstStyle/>
          <a:p>
            <a:pPr marL="12700">
              <a:lnSpc>
                <a:spcPct val="100000"/>
              </a:lnSpc>
              <a:spcBef>
                <a:spcPts val="130"/>
              </a:spcBef>
            </a:pPr>
            <a:r>
              <a:rPr spc="15" dirty="0"/>
              <a:t>Memory-Optimized</a:t>
            </a:r>
            <a:r>
              <a:rPr spc="45" dirty="0"/>
              <a:t> </a:t>
            </a:r>
            <a:r>
              <a:rPr spc="5" dirty="0"/>
              <a:t>Tables</a:t>
            </a:r>
          </a:p>
        </p:txBody>
      </p:sp>
      <p:sp>
        <p:nvSpPr>
          <p:cNvPr id="3" name="object 3"/>
          <p:cNvSpPr txBox="1"/>
          <p:nvPr/>
        </p:nvSpPr>
        <p:spPr>
          <a:xfrm>
            <a:off x="538162" y="951275"/>
            <a:ext cx="8148638" cy="5606343"/>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Durable Memory-</a:t>
            </a:r>
            <a:r>
              <a:rPr lang="fr-FR" sz="1600" b="1" i="0" u="none" strike="noStrike" baseline="0" dirty="0" err="1">
                <a:latin typeface="Segoe-Bold"/>
              </a:rPr>
              <a:t>Optimized</a:t>
            </a:r>
            <a:r>
              <a:rPr lang="fr-FR" sz="1600" b="1" i="0" u="none" strike="noStrike" baseline="0" dirty="0">
                <a:latin typeface="Segoe-Bold"/>
              </a:rPr>
              <a:t> Tables</a:t>
            </a:r>
          </a:p>
          <a:p>
            <a:pPr algn="l">
              <a:lnSpc>
                <a:spcPct val="150000"/>
              </a:lnSpc>
            </a:pPr>
            <a:r>
              <a:rPr lang="en-GB" sz="1600" b="0" i="0" u="none" strike="noStrike" baseline="0" dirty="0">
                <a:latin typeface="Segoe"/>
              </a:rPr>
              <a:t>Durable memory-optimized tables are the default type. They are fully ACID compliant and keep a second copy of data on disk for durability purposes. All read and write activity takes place in memory with data only being read from disk at </a:t>
            </a:r>
            <a:r>
              <a:rPr lang="en-GB" sz="1600" b="0" i="0" u="none" strike="noStrike" baseline="0" dirty="0" err="1">
                <a:latin typeface="Segoe"/>
              </a:rPr>
              <a:t>startup</a:t>
            </a:r>
            <a:r>
              <a:rPr lang="en-GB" sz="1600" b="0" i="0" u="none" strike="noStrike" baseline="0" dirty="0">
                <a:latin typeface="Segoe"/>
              </a:rPr>
              <a:t>.</a:t>
            </a:r>
          </a:p>
          <a:p>
            <a:pPr algn="l">
              <a:lnSpc>
                <a:spcPct val="150000"/>
              </a:lnSpc>
            </a:pPr>
            <a:r>
              <a:rPr lang="en-GB" sz="1600" b="0" i="0" u="none" strike="noStrike" baseline="0" dirty="0">
                <a:latin typeface="Segoe"/>
              </a:rPr>
              <a:t>Increased performance on durable memory-optimized tables can be obtained with delayed durable transactions; however, when you enable delayed durable transactions, the table is no longer ACID compliant and some committed transactions might be lost in the event of a server crash or failover.</a:t>
            </a:r>
          </a:p>
          <a:p>
            <a:pPr algn="l">
              <a:lnSpc>
                <a:spcPct val="150000"/>
              </a:lnSpc>
            </a:pPr>
            <a:r>
              <a:rPr lang="fr-FR" sz="1600" b="1" i="0" u="none" strike="noStrike" baseline="0" dirty="0">
                <a:latin typeface="Segoe-Bold"/>
              </a:rPr>
              <a:t>Non-Durable Memory-</a:t>
            </a:r>
            <a:r>
              <a:rPr lang="fr-FR" sz="1600" b="1" i="0" u="none" strike="noStrike" baseline="0" dirty="0" err="1">
                <a:latin typeface="Segoe-Bold"/>
              </a:rPr>
              <a:t>Optimized</a:t>
            </a:r>
            <a:r>
              <a:rPr lang="fr-FR" sz="1600" b="1" i="0" u="none" strike="noStrike" baseline="0" dirty="0">
                <a:latin typeface="Segoe-Bold"/>
              </a:rPr>
              <a:t> Tables</a:t>
            </a:r>
          </a:p>
          <a:p>
            <a:pPr algn="l">
              <a:lnSpc>
                <a:spcPct val="150000"/>
              </a:lnSpc>
            </a:pPr>
            <a:r>
              <a:rPr lang="en-GB" sz="1600" b="0" i="0" u="none" strike="noStrike" baseline="0" dirty="0">
                <a:latin typeface="Segoe"/>
              </a:rPr>
              <a:t>Non-durable memory-optimized tables do not persist data to disk. They have no associated disk IO and therefore provide increased performance. Non-durable memory-optimized tables are not ACID compliant and data will be lost when the server is restarted or in the event of a failover or server crash. SQL Server stores the schema definition for non-durable memory-optimized tables and recreates the tables at server </a:t>
            </a:r>
            <a:r>
              <a:rPr lang="en-GB" sz="1600" b="0" i="0" u="none" strike="noStrike" baseline="0" dirty="0" err="1">
                <a:latin typeface="Segoe"/>
              </a:rPr>
              <a:t>startup</a:t>
            </a:r>
            <a:r>
              <a:rPr lang="en-GB" sz="1600" b="0" i="0" u="none" strike="noStrike" baseline="0" dirty="0">
                <a:latin typeface="Segoe"/>
              </a:rPr>
              <a:t>, making them ideal for storing temporary data, such as session information for a website.</a:t>
            </a:r>
            <a:endParaRPr sz="1400" dirty="0">
              <a:latin typeface="Segoe UI"/>
              <a:cs typeface="Segoe UI"/>
            </a:endParaRPr>
          </a:p>
        </p:txBody>
      </p:sp>
    </p:spTree>
    <p:extLst>
      <p:ext uri="{BB962C8B-B14F-4D97-AF65-F5344CB8AC3E}">
        <p14:creationId xmlns:p14="http://schemas.microsoft.com/office/powerpoint/2010/main" val="295367258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8" y="109474"/>
            <a:ext cx="8162291" cy="603402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Natively</a:t>
            </a:r>
            <a:r>
              <a:rPr sz="2750" dirty="0">
                <a:solidFill>
                  <a:srgbClr val="FFFFFF"/>
                </a:solidFill>
                <a:latin typeface="Segoe UI"/>
                <a:cs typeface="Segoe UI"/>
              </a:rPr>
              <a:t> </a:t>
            </a:r>
            <a:r>
              <a:rPr sz="2750" spc="10" dirty="0">
                <a:solidFill>
                  <a:srgbClr val="FFFFFF"/>
                </a:solidFill>
                <a:latin typeface="Segoe UI"/>
                <a:cs typeface="Segoe UI"/>
              </a:rPr>
              <a:t>Compiled</a:t>
            </a:r>
            <a:r>
              <a:rPr sz="2750" spc="75" dirty="0">
                <a:solidFill>
                  <a:srgbClr val="FFFFFF"/>
                </a:solidFill>
                <a:latin typeface="Segoe UI"/>
                <a:cs typeface="Segoe UI"/>
              </a:rPr>
              <a:t> </a:t>
            </a:r>
            <a:r>
              <a:rPr sz="2750" spc="20" dirty="0">
                <a:solidFill>
                  <a:srgbClr val="FFFFFF"/>
                </a:solidFill>
                <a:latin typeface="Segoe UI"/>
                <a:cs typeface="Segoe UI"/>
              </a:rPr>
              <a:t>Stored</a:t>
            </a:r>
            <a:r>
              <a:rPr sz="2750" dirty="0">
                <a:solidFill>
                  <a:srgbClr val="FFFFFF"/>
                </a:solidFill>
                <a:latin typeface="Segoe UI"/>
                <a:cs typeface="Segoe UI"/>
              </a:rPr>
              <a:t> </a:t>
            </a:r>
            <a:r>
              <a:rPr sz="2750" spc="10" dirty="0">
                <a:solidFill>
                  <a:srgbClr val="FFFFFF"/>
                </a:solidFill>
                <a:latin typeface="Segoe UI"/>
                <a:cs typeface="Segoe UI"/>
              </a:rPr>
              <a:t>Procedures</a:t>
            </a:r>
            <a:endParaRPr sz="2750" dirty="0">
              <a:latin typeface="Segoe UI"/>
              <a:cs typeface="Segoe UI"/>
            </a:endParaRPr>
          </a:p>
          <a:p>
            <a:pPr>
              <a:lnSpc>
                <a:spcPct val="100000"/>
              </a:lnSpc>
              <a:spcBef>
                <a:spcPts val="15"/>
              </a:spcBef>
            </a:pPr>
            <a:endParaRPr sz="3050" dirty="0">
              <a:latin typeface="Segoe UI"/>
              <a:cs typeface="Segoe UI"/>
            </a:endParaRPr>
          </a:p>
          <a:p>
            <a:pPr algn="l">
              <a:lnSpc>
                <a:spcPct val="150000"/>
              </a:lnSpc>
            </a:pPr>
            <a:r>
              <a:rPr lang="en-GB" sz="1600" b="0" i="0" u="none" strike="noStrike" baseline="0" dirty="0">
                <a:latin typeface="Segoe"/>
              </a:rPr>
              <a:t>Natively compiled stored procedures are fully compiled when they are executed giving more efficient execution. You can create them by adding a </a:t>
            </a:r>
            <a:r>
              <a:rPr lang="en-GB" sz="1600" b="1" i="0" u="none" strike="noStrike" baseline="0" dirty="0">
                <a:latin typeface="Segoe-Bold"/>
              </a:rPr>
              <a:t>WITH </a:t>
            </a:r>
            <a:r>
              <a:rPr lang="en-GB" sz="1600" b="1" i="0" u="none" strike="noStrike" baseline="0" dirty="0" err="1">
                <a:latin typeface="Segoe-Bold"/>
              </a:rPr>
              <a:t>native_compilation</a:t>
            </a:r>
            <a:r>
              <a:rPr lang="en-GB" sz="1600" b="1" i="0" u="none" strike="noStrike" baseline="0" dirty="0">
                <a:latin typeface="Segoe-Bold"/>
              </a:rPr>
              <a:t> </a:t>
            </a:r>
            <a:r>
              <a:rPr lang="en-GB" sz="1600" b="0" i="0" u="none" strike="noStrike" baseline="0" dirty="0">
                <a:latin typeface="Segoe"/>
              </a:rPr>
              <a:t>clause to a standard </a:t>
            </a:r>
            <a:r>
              <a:rPr lang="fr-FR" sz="1600" b="1" i="0" u="none" strike="noStrike" baseline="0" dirty="0">
                <a:latin typeface="Segoe-Bold"/>
              </a:rPr>
              <a:t>CREATE PROCEDURE </a:t>
            </a:r>
            <a:r>
              <a:rPr lang="fr-FR" sz="1600" b="0" i="0" u="none" strike="noStrike" baseline="0" dirty="0" err="1">
                <a:latin typeface="Segoe"/>
              </a:rPr>
              <a:t>Transact</a:t>
            </a:r>
            <a:r>
              <a:rPr lang="fr-FR" sz="1600" b="0" i="0" u="none" strike="noStrike" baseline="0" dirty="0">
                <a:latin typeface="Segoe"/>
              </a:rPr>
              <a:t>-SQL </a:t>
            </a:r>
            <a:r>
              <a:rPr lang="fr-FR" sz="1600" b="0" i="0" u="none" strike="noStrike" baseline="0" dirty="0" err="1">
                <a:latin typeface="Segoe"/>
              </a:rPr>
              <a:t>statement</a:t>
            </a:r>
            <a:r>
              <a:rPr lang="fr-FR" sz="1600" b="0" i="0" u="none" strike="noStrike" baseline="0" dirty="0">
                <a:latin typeface="Segoe"/>
              </a:rPr>
              <a:t>.</a:t>
            </a:r>
          </a:p>
          <a:p>
            <a:pPr algn="l">
              <a:lnSpc>
                <a:spcPct val="150000"/>
              </a:lnSpc>
            </a:pPr>
            <a:r>
              <a:rPr lang="en-GB" sz="1600" b="0" i="0" u="none" strike="noStrike" baseline="0" dirty="0">
                <a:latin typeface="Segoe"/>
              </a:rPr>
              <a:t>Because natively compiled stored procedures are compiled when they are executed, SQL Server can detect and correct errors at compile time before the stored procedure is ever executed. Traditional stored procedures, which are only compiled when they are first executed, will show up many error conditions only during first execution.</a:t>
            </a:r>
          </a:p>
          <a:p>
            <a:pPr algn="l">
              <a:lnSpc>
                <a:spcPct val="150000"/>
              </a:lnSpc>
            </a:pPr>
            <a:r>
              <a:rPr lang="en-GB" sz="1600" b="0" i="0" u="none" strike="noStrike" baseline="0" dirty="0">
                <a:latin typeface="Segoe"/>
              </a:rPr>
              <a:t>Natively compiled stored procedures offer a runtime performance improvement over traditional stored procedures because they are pre-compiled into native code, and do not have to be interpreted or compiled at run time. Natively compiled stored procedures include support for some features not available in traditional stored procedures, including:</a:t>
            </a:r>
          </a:p>
          <a:p>
            <a:pPr marL="285750" indent="-285750" algn="l">
              <a:lnSpc>
                <a:spcPct val="150000"/>
              </a:lnSpc>
              <a:buFont typeface="Arial" panose="020B0604020202020204" pitchFamily="34" charset="0"/>
              <a:buChar char="•"/>
            </a:pPr>
            <a:r>
              <a:rPr lang="en-GB" sz="1600" b="1" i="0" u="none" strike="noStrike" baseline="0" dirty="0">
                <a:latin typeface="Segoe-Bold"/>
              </a:rPr>
              <a:t>Atomic blocks</a:t>
            </a:r>
            <a:r>
              <a:rPr lang="en-GB" sz="1600" b="0" i="0" u="none" strike="noStrike" baseline="0" dirty="0">
                <a:latin typeface="Segoe"/>
              </a:rPr>
              <a:t>: blocks of code that succeed or are rolled back as a single unit.</a:t>
            </a:r>
          </a:p>
          <a:p>
            <a:pPr marL="285750" indent="-285750" algn="l">
              <a:lnSpc>
                <a:spcPct val="150000"/>
              </a:lnSpc>
              <a:buFont typeface="Arial" panose="020B0604020202020204" pitchFamily="34" charset="0"/>
              <a:buChar char="•"/>
            </a:pPr>
            <a:r>
              <a:rPr lang="en-GB" sz="1600" b="1" i="0" u="none" strike="noStrike" baseline="0" dirty="0">
                <a:latin typeface="Segoe-Bold"/>
              </a:rPr>
              <a:t>Parameter NOT NULL constraints</a:t>
            </a:r>
            <a:r>
              <a:rPr lang="en-GB" sz="1600" b="0" i="0" u="none" strike="noStrike" baseline="0" dirty="0">
                <a:latin typeface="Segoe"/>
              </a:rPr>
              <a:t>: constraints on parameters and variables that prevent them being </a:t>
            </a:r>
            <a:r>
              <a:rPr lang="fr-FR" sz="1600" b="0" i="0" u="none" strike="noStrike" baseline="0" dirty="0">
                <a:latin typeface="Segoe"/>
              </a:rPr>
              <a:t>set to NULL.</a:t>
            </a:r>
            <a:endParaRPr sz="1600" dirty="0">
              <a:latin typeface="Segoe UI"/>
              <a:cs typeface="Segoe UI"/>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354329" y="109474"/>
            <a:ext cx="8143240" cy="3638817"/>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Demonstration:</a:t>
            </a:r>
            <a:r>
              <a:rPr sz="2750" spc="-10" dirty="0">
                <a:solidFill>
                  <a:srgbClr val="FFFFFF"/>
                </a:solidFill>
                <a:latin typeface="Segoe UI"/>
                <a:cs typeface="Segoe UI"/>
              </a:rPr>
              <a:t> </a:t>
            </a:r>
            <a:r>
              <a:rPr sz="2750" spc="10" dirty="0">
                <a:solidFill>
                  <a:srgbClr val="FFFFFF"/>
                </a:solidFill>
                <a:latin typeface="Segoe UI"/>
                <a:cs typeface="Segoe UI"/>
              </a:rPr>
              <a:t>Creating</a:t>
            </a:r>
            <a:r>
              <a:rPr sz="2750" spc="80" dirty="0">
                <a:solidFill>
                  <a:srgbClr val="FFFFFF"/>
                </a:solidFill>
                <a:latin typeface="Segoe UI"/>
                <a:cs typeface="Segoe UI"/>
              </a:rPr>
              <a:t> </a:t>
            </a:r>
            <a:r>
              <a:rPr sz="2750" spc="20" dirty="0">
                <a:solidFill>
                  <a:srgbClr val="FFFFFF"/>
                </a:solidFill>
                <a:latin typeface="Segoe UI"/>
                <a:cs typeface="Segoe UI"/>
              </a:rPr>
              <a:t>Memory-Optimized</a:t>
            </a:r>
            <a:r>
              <a:rPr sz="2750" spc="80" dirty="0">
                <a:solidFill>
                  <a:srgbClr val="FFFFFF"/>
                </a:solidFill>
                <a:latin typeface="Segoe UI"/>
                <a:cs typeface="Segoe UI"/>
              </a:rPr>
              <a:t> </a:t>
            </a:r>
            <a:r>
              <a:rPr sz="2750" dirty="0">
                <a:solidFill>
                  <a:srgbClr val="FFFFFF"/>
                </a:solidFill>
                <a:latin typeface="Segoe UI"/>
                <a:cs typeface="Segoe UI"/>
              </a:rPr>
              <a:t>Tables</a:t>
            </a:r>
            <a:endParaRPr sz="2750" dirty="0">
              <a:latin typeface="Segoe UI"/>
              <a:cs typeface="Segoe UI"/>
            </a:endParaRPr>
          </a:p>
          <a:p>
            <a:pPr>
              <a:lnSpc>
                <a:spcPct val="100000"/>
              </a:lnSpc>
              <a:spcBef>
                <a:spcPts val="15"/>
              </a:spcBef>
            </a:pPr>
            <a:endParaRPr sz="3050" dirty="0">
              <a:latin typeface="Segoe UI"/>
              <a:cs typeface="Segoe UI"/>
            </a:endParaRPr>
          </a:p>
          <a:p>
            <a:pPr marL="196215">
              <a:lnSpc>
                <a:spcPct val="150000"/>
              </a:lnSpc>
            </a:pPr>
            <a:r>
              <a:rPr sz="2750" spc="10" dirty="0">
                <a:latin typeface="Segoe UI"/>
                <a:cs typeface="Segoe UI"/>
              </a:rPr>
              <a:t>In</a:t>
            </a:r>
            <a:r>
              <a:rPr sz="2750" spc="-5" dirty="0">
                <a:latin typeface="Segoe UI"/>
                <a:cs typeface="Segoe UI"/>
              </a:rPr>
              <a:t> </a:t>
            </a:r>
            <a:r>
              <a:rPr sz="2750" spc="15" dirty="0">
                <a:latin typeface="Segoe UI"/>
                <a:cs typeface="Segoe UI"/>
              </a:rPr>
              <a:t>this </a:t>
            </a:r>
            <a:r>
              <a:rPr sz="2750" spc="20" dirty="0">
                <a:latin typeface="Segoe UI"/>
                <a:cs typeface="Segoe UI"/>
              </a:rPr>
              <a:t>demonstration,</a:t>
            </a:r>
            <a:r>
              <a:rPr sz="2750" dirty="0">
                <a:latin typeface="Segoe UI"/>
                <a:cs typeface="Segoe UI"/>
              </a:rPr>
              <a:t> </a:t>
            </a:r>
            <a:r>
              <a:rPr sz="2750" spc="20" dirty="0">
                <a:latin typeface="Segoe UI"/>
                <a:cs typeface="Segoe UI"/>
              </a:rPr>
              <a:t>you</a:t>
            </a:r>
            <a:r>
              <a:rPr sz="2750" dirty="0">
                <a:latin typeface="Segoe UI"/>
                <a:cs typeface="Segoe UI"/>
              </a:rPr>
              <a:t> </a:t>
            </a:r>
            <a:r>
              <a:rPr sz="2750" spc="10" dirty="0">
                <a:latin typeface="Segoe UI"/>
                <a:cs typeface="Segoe UI"/>
              </a:rPr>
              <a:t>will</a:t>
            </a:r>
            <a:r>
              <a:rPr sz="2750" spc="65" dirty="0">
                <a:latin typeface="Segoe UI"/>
                <a:cs typeface="Segoe UI"/>
              </a:rPr>
              <a:t> </a:t>
            </a:r>
            <a:r>
              <a:rPr sz="2750" spc="5" dirty="0">
                <a:latin typeface="Segoe UI"/>
                <a:cs typeface="Segoe UI"/>
              </a:rPr>
              <a:t>see</a:t>
            </a:r>
            <a:r>
              <a:rPr sz="2750" spc="35" dirty="0">
                <a:latin typeface="Segoe UI"/>
                <a:cs typeface="Segoe UI"/>
              </a:rPr>
              <a:t> </a:t>
            </a:r>
            <a:r>
              <a:rPr sz="2750" spc="25" dirty="0">
                <a:latin typeface="Segoe UI"/>
                <a:cs typeface="Segoe UI"/>
              </a:rPr>
              <a:t>how</a:t>
            </a:r>
            <a:r>
              <a:rPr sz="2750" spc="5" dirty="0">
                <a:latin typeface="Segoe UI"/>
                <a:cs typeface="Segoe UI"/>
              </a:rPr>
              <a:t> </a:t>
            </a:r>
            <a:r>
              <a:rPr sz="2750" spc="25" dirty="0">
                <a:latin typeface="Segoe UI"/>
                <a:cs typeface="Segoe UI"/>
              </a:rPr>
              <a:t>to:</a:t>
            </a:r>
            <a:endParaRPr sz="2750" dirty="0">
              <a:latin typeface="Segoe UI"/>
              <a:cs typeface="Segoe UI"/>
            </a:endParaRPr>
          </a:p>
          <a:p>
            <a:pPr marL="367665" indent="-172085">
              <a:lnSpc>
                <a:spcPct val="150000"/>
              </a:lnSpc>
              <a:spcBef>
                <a:spcPts val="680"/>
              </a:spcBef>
              <a:buClr>
                <a:srgbClr val="006FC0"/>
              </a:buClr>
              <a:buSzPct val="92727"/>
              <a:buFont typeface="Arial MT"/>
              <a:buChar char="•"/>
              <a:tabLst>
                <a:tab pos="368300" algn="l"/>
              </a:tabLst>
            </a:pPr>
            <a:r>
              <a:rPr sz="2750" spc="15" dirty="0">
                <a:latin typeface="Segoe UI"/>
                <a:cs typeface="Segoe UI"/>
              </a:rPr>
              <a:t>Create</a:t>
            </a:r>
            <a:r>
              <a:rPr sz="2750" spc="35" dirty="0">
                <a:latin typeface="Segoe UI"/>
                <a:cs typeface="Segoe UI"/>
              </a:rPr>
              <a:t> </a:t>
            </a:r>
            <a:r>
              <a:rPr sz="2750" spc="10" dirty="0">
                <a:latin typeface="Segoe UI"/>
                <a:cs typeface="Segoe UI"/>
              </a:rPr>
              <a:t>a</a:t>
            </a:r>
            <a:r>
              <a:rPr sz="2750" spc="5" dirty="0">
                <a:latin typeface="Segoe UI"/>
                <a:cs typeface="Segoe UI"/>
              </a:rPr>
              <a:t> </a:t>
            </a:r>
            <a:r>
              <a:rPr sz="2750" spc="15" dirty="0">
                <a:latin typeface="Segoe UI"/>
                <a:cs typeface="Segoe UI"/>
              </a:rPr>
              <a:t>Memory-Optimized</a:t>
            </a:r>
            <a:r>
              <a:rPr sz="2750" spc="150" dirty="0">
                <a:latin typeface="Segoe UI"/>
                <a:cs typeface="Segoe UI"/>
              </a:rPr>
              <a:t> </a:t>
            </a:r>
            <a:r>
              <a:rPr sz="2750" spc="5" dirty="0">
                <a:latin typeface="Segoe UI"/>
                <a:cs typeface="Segoe UI"/>
              </a:rPr>
              <a:t>Table</a:t>
            </a:r>
            <a:endParaRPr lang="en-US" sz="2750" spc="5" dirty="0">
              <a:latin typeface="Segoe UI"/>
              <a:cs typeface="Segoe UI"/>
            </a:endParaRPr>
          </a:p>
          <a:p>
            <a:pPr marL="367665" indent="-172085">
              <a:lnSpc>
                <a:spcPct val="150000"/>
              </a:lnSpc>
              <a:spcBef>
                <a:spcPts val="680"/>
              </a:spcBef>
              <a:buClr>
                <a:srgbClr val="006FC0"/>
              </a:buClr>
              <a:buSzPct val="92727"/>
              <a:buFont typeface="Arial MT"/>
              <a:buChar char="•"/>
              <a:tabLst>
                <a:tab pos="368300" algn="l"/>
              </a:tabLst>
            </a:pPr>
            <a:endParaRPr lang="en-US" sz="2750" spc="5" dirty="0">
              <a:latin typeface="Segoe UI"/>
              <a:cs typeface="Segoe UI"/>
            </a:endParaRPr>
          </a:p>
          <a:p>
            <a:pPr marL="367665" indent="-172085">
              <a:lnSpc>
                <a:spcPct val="150000"/>
              </a:lnSpc>
              <a:spcBef>
                <a:spcPts val="680"/>
              </a:spcBef>
              <a:buClr>
                <a:srgbClr val="006FC0"/>
              </a:buClr>
              <a:buSzPct val="92727"/>
              <a:buFont typeface="Arial MT"/>
              <a:buChar char="•"/>
              <a:tabLst>
                <a:tab pos="368300" algn="l"/>
              </a:tabLst>
            </a:pPr>
            <a:r>
              <a:rPr lang="en-US" sz="2750" b="1" spc="5" dirty="0">
                <a:solidFill>
                  <a:srgbClr val="FF0000"/>
                </a:solidFill>
                <a:effectLst>
                  <a:outerShdw blurRad="38100" dist="38100" dir="2700000" algn="tl">
                    <a:srgbClr val="000000">
                      <a:alpha val="43137"/>
                    </a:srgbClr>
                  </a:outerShdw>
                </a:effectLst>
                <a:latin typeface="Segoe UI"/>
                <a:cs typeface="Segoe UI"/>
              </a:rPr>
              <a:t>Pg116</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6989445" cy="1339850"/>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50" dirty="0">
                <a:solidFill>
                  <a:srgbClr val="FFFFFF"/>
                </a:solidFill>
                <a:latin typeface="Segoe UI"/>
                <a:cs typeface="Segoe UI"/>
              </a:rPr>
              <a:t> </a:t>
            </a:r>
            <a:r>
              <a:rPr sz="2750" spc="20" dirty="0">
                <a:solidFill>
                  <a:srgbClr val="FFFFFF"/>
                </a:solidFill>
                <a:latin typeface="Segoe UI"/>
                <a:cs typeface="Segoe UI"/>
              </a:rPr>
              <a:t>SQL</a:t>
            </a:r>
            <a:r>
              <a:rPr sz="2750" spc="-50" dirty="0">
                <a:solidFill>
                  <a:srgbClr val="FFFFFF"/>
                </a:solidFill>
                <a:latin typeface="Segoe UI"/>
                <a:cs typeface="Segoe UI"/>
              </a:rPr>
              <a:t> </a:t>
            </a:r>
            <a:r>
              <a:rPr sz="2750" spc="10" dirty="0">
                <a:solidFill>
                  <a:srgbClr val="FFFFFF"/>
                </a:solidFill>
                <a:latin typeface="Segoe UI"/>
                <a:cs typeface="Segoe UI"/>
              </a:rPr>
              <a:t>Server</a:t>
            </a:r>
            <a:r>
              <a:rPr sz="2750" spc="65" dirty="0">
                <a:solidFill>
                  <a:srgbClr val="FFFFFF"/>
                </a:solidFill>
                <a:latin typeface="Segoe UI"/>
                <a:cs typeface="Segoe UI"/>
              </a:rPr>
              <a:t> </a:t>
            </a:r>
            <a:r>
              <a:rPr sz="2750" spc="10" dirty="0">
                <a:solidFill>
                  <a:srgbClr val="FFFFFF"/>
                </a:solidFill>
                <a:latin typeface="Segoe UI"/>
                <a:cs typeface="Segoe UI"/>
              </a:rPr>
              <a:t>Memory</a:t>
            </a:r>
            <a:endParaRPr sz="2750">
              <a:latin typeface="Segoe UI"/>
              <a:cs typeface="Segoe UI"/>
            </a:endParaRPr>
          </a:p>
          <a:p>
            <a:pPr>
              <a:lnSpc>
                <a:spcPct val="100000"/>
              </a:lnSpc>
              <a:spcBef>
                <a:spcPts val="55"/>
              </a:spcBef>
            </a:pPr>
            <a:endParaRPr sz="2750">
              <a:latin typeface="Segoe UI"/>
              <a:cs typeface="Segoe UI"/>
            </a:endParaRPr>
          </a:p>
          <a:p>
            <a:pPr marL="184150" indent="-171450">
              <a:lnSpc>
                <a:spcPct val="100000"/>
              </a:lnSpc>
              <a:buClr>
                <a:srgbClr val="006FC0"/>
              </a:buClr>
              <a:buSzPct val="92727"/>
              <a:buFont typeface="Arial MT"/>
              <a:buChar char="•"/>
              <a:tabLst>
                <a:tab pos="184150" algn="l"/>
              </a:tabLst>
            </a:pPr>
            <a:r>
              <a:rPr sz="2750" spc="10" dirty="0">
                <a:latin typeface="Segoe UI"/>
                <a:cs typeface="Segoe UI"/>
              </a:rPr>
              <a:t>Exercise</a:t>
            </a:r>
            <a:r>
              <a:rPr sz="2750" spc="35" dirty="0">
                <a:latin typeface="Segoe UI"/>
                <a:cs typeface="Segoe UI"/>
              </a:rPr>
              <a:t> </a:t>
            </a:r>
            <a:r>
              <a:rPr sz="2750" spc="5" dirty="0">
                <a:latin typeface="Segoe UI"/>
                <a:cs typeface="Segoe UI"/>
              </a:rPr>
              <a:t>1:</a:t>
            </a:r>
            <a:r>
              <a:rPr sz="2750" spc="60" dirty="0">
                <a:latin typeface="Segoe UI"/>
                <a:cs typeface="Segoe UI"/>
              </a:rPr>
              <a:t> </a:t>
            </a:r>
            <a:r>
              <a:rPr sz="2750" spc="15" dirty="0">
                <a:latin typeface="Segoe UI"/>
                <a:cs typeface="Segoe UI"/>
              </a:rPr>
              <a:t>Reconfigure</a:t>
            </a:r>
            <a:r>
              <a:rPr sz="2750" spc="40" dirty="0">
                <a:latin typeface="Segoe UI"/>
                <a:cs typeface="Segoe UI"/>
              </a:rPr>
              <a:t> </a:t>
            </a:r>
            <a:r>
              <a:rPr sz="2750" spc="20" dirty="0">
                <a:latin typeface="Segoe UI"/>
                <a:cs typeface="Segoe UI"/>
              </a:rPr>
              <a:t>SQL</a:t>
            </a:r>
            <a:r>
              <a:rPr sz="2750" spc="35" dirty="0">
                <a:latin typeface="Segoe UI"/>
                <a:cs typeface="Segoe UI"/>
              </a:rPr>
              <a:t> </a:t>
            </a:r>
            <a:r>
              <a:rPr sz="2750" spc="10" dirty="0">
                <a:latin typeface="Segoe UI"/>
                <a:cs typeface="Segoe UI"/>
              </a:rPr>
              <a:t>Server</a:t>
            </a:r>
            <a:r>
              <a:rPr sz="2750" spc="70" dirty="0">
                <a:latin typeface="Segoe UI"/>
                <a:cs typeface="Segoe UI"/>
              </a:rPr>
              <a:t> </a:t>
            </a:r>
            <a:r>
              <a:rPr sz="2750" spc="10" dirty="0">
                <a:latin typeface="Segoe UI"/>
                <a:cs typeface="Segoe UI"/>
              </a:rPr>
              <a:t>Memory</a:t>
            </a:r>
            <a:endParaRPr sz="2750">
              <a:latin typeface="Segoe UI"/>
              <a:cs typeface="Segoe UI"/>
            </a:endParaRPr>
          </a:p>
        </p:txBody>
      </p:sp>
      <p:sp>
        <p:nvSpPr>
          <p:cNvPr id="3" name="object 3"/>
          <p:cNvSpPr txBox="1"/>
          <p:nvPr/>
        </p:nvSpPr>
        <p:spPr>
          <a:xfrm>
            <a:off x="538162" y="3774122"/>
            <a:ext cx="6609080" cy="1131720"/>
          </a:xfrm>
          <a:prstGeom prst="rect">
            <a:avLst/>
          </a:prstGeom>
        </p:spPr>
        <p:txBody>
          <a:bodyPr vert="horz" wrap="square" lIns="0" tIns="15875" rIns="0" bIns="0" rtlCol="0">
            <a:spAutoFit/>
          </a:bodyPr>
          <a:lstStyle/>
          <a:p>
            <a:pPr>
              <a:lnSpc>
                <a:spcPct val="100000"/>
              </a:lnSpc>
              <a:spcBef>
                <a:spcPts val="20"/>
              </a:spcBef>
            </a:pPr>
            <a:endParaRPr sz="4500" dirty="0">
              <a:latin typeface="Segoe UI"/>
              <a:cs typeface="Segoe UI"/>
            </a:endParaRPr>
          </a:p>
          <a:p>
            <a:pPr marL="12700">
              <a:lnSpc>
                <a:spcPct val="100000"/>
              </a:lnSpc>
            </a:pPr>
            <a:r>
              <a:rPr sz="2750" b="1" spc="5" dirty="0">
                <a:latin typeface="Segoe UI"/>
                <a:cs typeface="Segoe UI"/>
              </a:rPr>
              <a:t>Estimated</a:t>
            </a:r>
            <a:r>
              <a:rPr sz="2750" b="1" spc="135" dirty="0">
                <a:latin typeface="Segoe UI"/>
                <a:cs typeface="Segoe UI"/>
              </a:rPr>
              <a:t> </a:t>
            </a:r>
            <a:r>
              <a:rPr sz="2750" b="1" spc="20" dirty="0">
                <a:latin typeface="Segoe UI"/>
                <a:cs typeface="Segoe UI"/>
              </a:rPr>
              <a:t>Time:</a:t>
            </a:r>
            <a:r>
              <a:rPr sz="2750" b="1" spc="-15" dirty="0">
                <a:latin typeface="Segoe UI"/>
                <a:cs typeface="Segoe UI"/>
              </a:rPr>
              <a:t> </a:t>
            </a:r>
            <a:r>
              <a:rPr sz="2750" b="1" spc="5" dirty="0">
                <a:latin typeface="Segoe UI"/>
                <a:cs typeface="Segoe UI"/>
              </a:rPr>
              <a:t>30</a:t>
            </a:r>
            <a:r>
              <a:rPr sz="2750" b="1" spc="110" dirty="0">
                <a:latin typeface="Segoe UI"/>
                <a:cs typeface="Segoe UI"/>
              </a:rPr>
              <a:t> </a:t>
            </a:r>
            <a:r>
              <a:rPr sz="2750" b="1" dirty="0">
                <a:latin typeface="Segoe UI"/>
                <a:cs typeface="Segoe UI"/>
              </a:rPr>
              <a:t>minutes.</a:t>
            </a:r>
            <a:endParaRPr sz="2750" dirty="0">
              <a:latin typeface="Segoe UI"/>
              <a:cs typeface="Segoe UI"/>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969250" cy="4156715"/>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Lab</a:t>
            </a:r>
            <a:r>
              <a:rPr sz="2750" spc="40" dirty="0">
                <a:solidFill>
                  <a:srgbClr val="FFFFFF"/>
                </a:solidFill>
                <a:latin typeface="Segoe UI"/>
                <a:cs typeface="Segoe UI"/>
              </a:rPr>
              <a:t> </a:t>
            </a:r>
            <a:r>
              <a:rPr sz="2750" spc="10" dirty="0">
                <a:solidFill>
                  <a:srgbClr val="FFFFFF"/>
                </a:solidFill>
                <a:latin typeface="Segoe UI"/>
                <a:cs typeface="Segoe UI"/>
              </a:rPr>
              <a:t>Scenario</a:t>
            </a:r>
            <a:endParaRPr sz="2750" dirty="0">
              <a:latin typeface="Segoe UI"/>
              <a:cs typeface="Segoe UI"/>
            </a:endParaRPr>
          </a:p>
          <a:p>
            <a:pPr>
              <a:lnSpc>
                <a:spcPct val="100000"/>
              </a:lnSpc>
              <a:spcBef>
                <a:spcPts val="15"/>
              </a:spcBef>
            </a:pPr>
            <a:endParaRPr sz="3000" dirty="0">
              <a:latin typeface="Segoe UI"/>
              <a:cs typeface="Segoe UI"/>
            </a:endParaRPr>
          </a:p>
          <a:p>
            <a:pPr marL="102235" marR="5080">
              <a:lnSpc>
                <a:spcPct val="150000"/>
              </a:lnSpc>
            </a:pPr>
            <a:r>
              <a:rPr sz="2400" spc="-70" dirty="0">
                <a:latin typeface="Segoe UI"/>
                <a:cs typeface="Segoe UI"/>
              </a:rPr>
              <a:t>You </a:t>
            </a:r>
            <a:r>
              <a:rPr sz="2400" spc="20" dirty="0">
                <a:latin typeface="Segoe UI"/>
                <a:cs typeface="Segoe UI"/>
              </a:rPr>
              <a:t>have </a:t>
            </a:r>
            <a:r>
              <a:rPr sz="2400" spc="5" dirty="0">
                <a:latin typeface="Segoe UI"/>
                <a:cs typeface="Segoe UI"/>
              </a:rPr>
              <a:t>reviewed </a:t>
            </a:r>
            <a:r>
              <a:rPr sz="2400" spc="20" dirty="0">
                <a:latin typeface="Segoe UI"/>
                <a:cs typeface="Segoe UI"/>
              </a:rPr>
              <a:t>statistics </a:t>
            </a:r>
            <a:r>
              <a:rPr sz="2400" spc="25" dirty="0">
                <a:latin typeface="Segoe UI"/>
                <a:cs typeface="Segoe UI"/>
              </a:rPr>
              <a:t>for </a:t>
            </a:r>
            <a:r>
              <a:rPr sz="2400" spc="20" dirty="0">
                <a:latin typeface="Segoe UI"/>
                <a:cs typeface="Segoe UI"/>
              </a:rPr>
              <a:t>the </a:t>
            </a:r>
            <a:r>
              <a:rPr sz="2400" spc="25" dirty="0">
                <a:latin typeface="Segoe UI"/>
                <a:cs typeface="Segoe UI"/>
              </a:rPr>
              <a:t> </a:t>
            </a:r>
            <a:r>
              <a:rPr sz="2400" spc="10" dirty="0">
                <a:latin typeface="Segoe UI"/>
                <a:cs typeface="Segoe UI"/>
              </a:rPr>
              <a:t>AdventureWorks</a:t>
            </a:r>
            <a:r>
              <a:rPr sz="2400" spc="15" dirty="0">
                <a:latin typeface="Segoe UI"/>
                <a:cs typeface="Segoe UI"/>
              </a:rPr>
              <a:t> </a:t>
            </a:r>
            <a:r>
              <a:rPr sz="2400" spc="25" dirty="0">
                <a:latin typeface="Segoe UI"/>
                <a:cs typeface="Segoe UI"/>
              </a:rPr>
              <a:t>database</a:t>
            </a:r>
            <a:r>
              <a:rPr sz="2400" spc="-35" dirty="0">
                <a:latin typeface="Segoe UI"/>
                <a:cs typeface="Segoe UI"/>
              </a:rPr>
              <a:t> </a:t>
            </a:r>
            <a:r>
              <a:rPr sz="2400" spc="15" dirty="0">
                <a:latin typeface="Segoe UI"/>
                <a:cs typeface="Segoe UI"/>
              </a:rPr>
              <a:t>and</a:t>
            </a:r>
            <a:r>
              <a:rPr sz="2400" spc="10" dirty="0">
                <a:latin typeface="Segoe UI"/>
                <a:cs typeface="Segoe UI"/>
              </a:rPr>
              <a:t> noticed</a:t>
            </a:r>
            <a:r>
              <a:rPr sz="2400" spc="80" dirty="0">
                <a:latin typeface="Segoe UI"/>
                <a:cs typeface="Segoe UI"/>
              </a:rPr>
              <a:t> </a:t>
            </a:r>
            <a:r>
              <a:rPr sz="2400" spc="15" dirty="0">
                <a:latin typeface="Segoe UI"/>
                <a:cs typeface="Segoe UI"/>
              </a:rPr>
              <a:t>high</a:t>
            </a:r>
            <a:r>
              <a:rPr sz="2400" spc="5" dirty="0">
                <a:latin typeface="Segoe UI"/>
                <a:cs typeface="Segoe UI"/>
              </a:rPr>
              <a:t> </a:t>
            </a:r>
            <a:r>
              <a:rPr sz="2400" spc="10" dirty="0">
                <a:latin typeface="Segoe UI"/>
                <a:cs typeface="Segoe UI"/>
              </a:rPr>
              <a:t>wait </a:t>
            </a:r>
            <a:r>
              <a:rPr sz="2400" spc="15" dirty="0">
                <a:latin typeface="Segoe UI"/>
                <a:cs typeface="Segoe UI"/>
              </a:rPr>
              <a:t> </a:t>
            </a:r>
            <a:r>
              <a:rPr sz="2400" spc="25" dirty="0">
                <a:latin typeface="Segoe UI"/>
                <a:cs typeface="Segoe UI"/>
              </a:rPr>
              <a:t>stats</a:t>
            </a:r>
            <a:r>
              <a:rPr sz="2400" spc="-60" dirty="0">
                <a:latin typeface="Segoe UI"/>
                <a:cs typeface="Segoe UI"/>
              </a:rPr>
              <a:t> </a:t>
            </a:r>
            <a:r>
              <a:rPr sz="2400" spc="25" dirty="0">
                <a:latin typeface="Segoe UI"/>
                <a:cs typeface="Segoe UI"/>
              </a:rPr>
              <a:t>for</a:t>
            </a:r>
            <a:r>
              <a:rPr sz="2400" spc="15" dirty="0">
                <a:latin typeface="Segoe UI"/>
                <a:cs typeface="Segoe UI"/>
              </a:rPr>
              <a:t> </a:t>
            </a:r>
            <a:r>
              <a:rPr sz="2400" spc="5" dirty="0">
                <a:latin typeface="Segoe UI"/>
                <a:cs typeface="Segoe UI"/>
              </a:rPr>
              <a:t>CPU,</a:t>
            </a:r>
            <a:r>
              <a:rPr sz="2400" spc="70" dirty="0">
                <a:latin typeface="Segoe UI"/>
                <a:cs typeface="Segoe UI"/>
              </a:rPr>
              <a:t> </a:t>
            </a:r>
            <a:r>
              <a:rPr sz="2400" dirty="0">
                <a:latin typeface="Segoe UI"/>
                <a:cs typeface="Segoe UI"/>
              </a:rPr>
              <a:t>Memory,</a:t>
            </a:r>
            <a:r>
              <a:rPr sz="2400" spc="140" dirty="0">
                <a:latin typeface="Segoe UI"/>
                <a:cs typeface="Segoe UI"/>
              </a:rPr>
              <a:t> </a:t>
            </a:r>
            <a:r>
              <a:rPr sz="2400" spc="-35" dirty="0">
                <a:latin typeface="Segoe UI"/>
                <a:cs typeface="Segoe UI"/>
              </a:rPr>
              <a:t>IO,</a:t>
            </a:r>
            <a:r>
              <a:rPr sz="2400" spc="70" dirty="0">
                <a:latin typeface="Segoe UI"/>
                <a:cs typeface="Segoe UI"/>
              </a:rPr>
              <a:t> </a:t>
            </a:r>
            <a:r>
              <a:rPr sz="2400" spc="5" dirty="0">
                <a:latin typeface="Segoe UI"/>
                <a:cs typeface="Segoe UI"/>
              </a:rPr>
              <a:t>Blocking,</a:t>
            </a:r>
            <a:r>
              <a:rPr sz="2400" spc="70" dirty="0">
                <a:latin typeface="Segoe UI"/>
                <a:cs typeface="Segoe UI"/>
              </a:rPr>
              <a:t> </a:t>
            </a:r>
            <a:r>
              <a:rPr sz="2400" spc="15" dirty="0">
                <a:latin typeface="Segoe UI"/>
                <a:cs typeface="Segoe UI"/>
              </a:rPr>
              <a:t>and </a:t>
            </a:r>
            <a:r>
              <a:rPr sz="2400" spc="10" dirty="0">
                <a:latin typeface="Segoe UI"/>
                <a:cs typeface="Segoe UI"/>
              </a:rPr>
              <a:t>Latching. </a:t>
            </a:r>
            <a:r>
              <a:rPr sz="2400" spc="-740" dirty="0">
                <a:latin typeface="Segoe UI"/>
                <a:cs typeface="Segoe UI"/>
              </a:rPr>
              <a:t> </a:t>
            </a:r>
            <a:r>
              <a:rPr sz="2400" spc="15" dirty="0">
                <a:latin typeface="Segoe UI"/>
                <a:cs typeface="Segoe UI"/>
              </a:rPr>
              <a:t>In</a:t>
            </a:r>
            <a:r>
              <a:rPr sz="2400" spc="5" dirty="0">
                <a:latin typeface="Segoe UI"/>
                <a:cs typeface="Segoe UI"/>
              </a:rPr>
              <a:t> </a:t>
            </a:r>
            <a:r>
              <a:rPr sz="2400" spc="15" dirty="0">
                <a:latin typeface="Segoe UI"/>
                <a:cs typeface="Segoe UI"/>
              </a:rPr>
              <a:t>this</a:t>
            </a:r>
            <a:r>
              <a:rPr sz="2400" spc="25" dirty="0">
                <a:latin typeface="Segoe UI"/>
                <a:cs typeface="Segoe UI"/>
              </a:rPr>
              <a:t> </a:t>
            </a:r>
            <a:r>
              <a:rPr sz="2400" spc="10" dirty="0">
                <a:latin typeface="Segoe UI"/>
                <a:cs typeface="Segoe UI"/>
              </a:rPr>
              <a:t>lab,</a:t>
            </a:r>
            <a:r>
              <a:rPr sz="2400" spc="-5" dirty="0">
                <a:latin typeface="Segoe UI"/>
                <a:cs typeface="Segoe UI"/>
              </a:rPr>
              <a:t> </a:t>
            </a:r>
            <a:r>
              <a:rPr sz="2400" spc="20" dirty="0">
                <a:latin typeface="Segoe UI"/>
                <a:cs typeface="Segoe UI"/>
              </a:rPr>
              <a:t>you</a:t>
            </a:r>
            <a:r>
              <a:rPr sz="2400" spc="10" dirty="0">
                <a:latin typeface="Segoe UI"/>
                <a:cs typeface="Segoe UI"/>
              </a:rPr>
              <a:t> </a:t>
            </a:r>
            <a:r>
              <a:rPr sz="2400" spc="5" dirty="0">
                <a:latin typeface="Segoe UI"/>
                <a:cs typeface="Segoe UI"/>
              </a:rPr>
              <a:t>will</a:t>
            </a:r>
            <a:r>
              <a:rPr sz="2400" spc="70" dirty="0">
                <a:latin typeface="Segoe UI"/>
                <a:cs typeface="Segoe UI"/>
              </a:rPr>
              <a:t> </a:t>
            </a:r>
            <a:r>
              <a:rPr sz="2400" spc="15" dirty="0">
                <a:latin typeface="Segoe UI"/>
                <a:cs typeface="Segoe UI"/>
              </a:rPr>
              <a:t>address</a:t>
            </a:r>
            <a:r>
              <a:rPr sz="2400" spc="-60" dirty="0">
                <a:latin typeface="Segoe UI"/>
                <a:cs typeface="Segoe UI"/>
              </a:rPr>
              <a:t> </a:t>
            </a:r>
            <a:r>
              <a:rPr sz="2400" spc="20" dirty="0">
                <a:latin typeface="Segoe UI"/>
                <a:cs typeface="Segoe UI"/>
              </a:rPr>
              <a:t>the</a:t>
            </a:r>
            <a:r>
              <a:rPr sz="2400" spc="45" dirty="0">
                <a:latin typeface="Segoe UI"/>
                <a:cs typeface="Segoe UI"/>
              </a:rPr>
              <a:t> </a:t>
            </a:r>
            <a:r>
              <a:rPr sz="2400" spc="25" dirty="0">
                <a:latin typeface="Segoe UI"/>
                <a:cs typeface="Segoe UI"/>
              </a:rPr>
              <a:t>memory</a:t>
            </a:r>
            <a:r>
              <a:rPr sz="2400" spc="75" dirty="0">
                <a:latin typeface="Segoe UI"/>
                <a:cs typeface="Segoe UI"/>
              </a:rPr>
              <a:t> </a:t>
            </a:r>
            <a:r>
              <a:rPr sz="2400" spc="15" dirty="0">
                <a:latin typeface="Segoe UI"/>
                <a:cs typeface="Segoe UI"/>
              </a:rPr>
              <a:t>wait</a:t>
            </a:r>
            <a:r>
              <a:rPr sz="2400" spc="30" dirty="0">
                <a:latin typeface="Segoe UI"/>
                <a:cs typeface="Segoe UI"/>
              </a:rPr>
              <a:t> </a:t>
            </a:r>
            <a:r>
              <a:rPr sz="2400" spc="25" dirty="0">
                <a:latin typeface="Segoe UI"/>
                <a:cs typeface="Segoe UI"/>
              </a:rPr>
              <a:t>stats. </a:t>
            </a:r>
            <a:r>
              <a:rPr sz="2400" spc="-740" dirty="0">
                <a:latin typeface="Segoe UI"/>
                <a:cs typeface="Segoe UI"/>
              </a:rPr>
              <a:t> </a:t>
            </a:r>
            <a:r>
              <a:rPr sz="2400" spc="-70" dirty="0">
                <a:latin typeface="Segoe UI"/>
                <a:cs typeface="Segoe UI"/>
              </a:rPr>
              <a:t>You</a:t>
            </a:r>
            <a:r>
              <a:rPr sz="2400" spc="65" dirty="0">
                <a:latin typeface="Segoe UI"/>
                <a:cs typeface="Segoe UI"/>
              </a:rPr>
              <a:t> </a:t>
            </a:r>
            <a:r>
              <a:rPr sz="2400" spc="10" dirty="0">
                <a:latin typeface="Segoe UI"/>
                <a:cs typeface="Segoe UI"/>
              </a:rPr>
              <a:t>will</a:t>
            </a:r>
            <a:r>
              <a:rPr sz="2400" spc="5" dirty="0">
                <a:latin typeface="Segoe UI"/>
                <a:cs typeface="Segoe UI"/>
              </a:rPr>
              <a:t> set</a:t>
            </a:r>
            <a:r>
              <a:rPr sz="2400" spc="20" dirty="0">
                <a:latin typeface="Segoe UI"/>
                <a:cs typeface="Segoe UI"/>
              </a:rPr>
              <a:t> </a:t>
            </a:r>
            <a:r>
              <a:rPr sz="2400" spc="15" dirty="0">
                <a:latin typeface="Segoe UI"/>
                <a:cs typeface="Segoe UI"/>
              </a:rPr>
              <a:t>minimum</a:t>
            </a:r>
            <a:r>
              <a:rPr sz="2400" spc="80" dirty="0">
                <a:latin typeface="Segoe UI"/>
                <a:cs typeface="Segoe UI"/>
              </a:rPr>
              <a:t> </a:t>
            </a:r>
            <a:r>
              <a:rPr sz="2400" spc="15" dirty="0">
                <a:latin typeface="Segoe UI"/>
                <a:cs typeface="Segoe UI"/>
              </a:rPr>
              <a:t>and</a:t>
            </a:r>
            <a:r>
              <a:rPr sz="2400" spc="5" dirty="0">
                <a:latin typeface="Segoe UI"/>
                <a:cs typeface="Segoe UI"/>
              </a:rPr>
              <a:t> </a:t>
            </a:r>
            <a:r>
              <a:rPr sz="2400" spc="20" dirty="0">
                <a:latin typeface="Segoe UI"/>
                <a:cs typeface="Segoe UI"/>
              </a:rPr>
              <a:t>maximum</a:t>
            </a:r>
            <a:r>
              <a:rPr sz="2400" spc="80" dirty="0">
                <a:latin typeface="Segoe UI"/>
                <a:cs typeface="Segoe UI"/>
              </a:rPr>
              <a:t> </a:t>
            </a:r>
            <a:r>
              <a:rPr sz="2400" spc="25" dirty="0">
                <a:latin typeface="Segoe UI"/>
                <a:cs typeface="Segoe UI"/>
              </a:rPr>
              <a:t>memory </a:t>
            </a:r>
            <a:r>
              <a:rPr sz="2400" spc="30" dirty="0">
                <a:latin typeface="Segoe UI"/>
                <a:cs typeface="Segoe UI"/>
              </a:rPr>
              <a:t> </a:t>
            </a:r>
            <a:r>
              <a:rPr sz="2400" spc="20" dirty="0">
                <a:latin typeface="Segoe UI"/>
                <a:cs typeface="Segoe UI"/>
              </a:rPr>
              <a:t>configuration </a:t>
            </a:r>
            <a:r>
              <a:rPr sz="2400" spc="25" dirty="0">
                <a:latin typeface="Segoe UI"/>
                <a:cs typeface="Segoe UI"/>
              </a:rPr>
              <a:t>to </a:t>
            </a:r>
            <a:r>
              <a:rPr sz="2400" spc="20" dirty="0">
                <a:latin typeface="Segoe UI"/>
                <a:cs typeface="Segoe UI"/>
              </a:rPr>
              <a:t>appropriate </a:t>
            </a:r>
            <a:r>
              <a:rPr sz="2400" spc="-5" dirty="0">
                <a:latin typeface="Segoe UI"/>
                <a:cs typeface="Segoe UI"/>
              </a:rPr>
              <a:t>values </a:t>
            </a:r>
            <a:r>
              <a:rPr sz="2400" spc="25" dirty="0">
                <a:latin typeface="Segoe UI"/>
                <a:cs typeface="Segoe UI"/>
              </a:rPr>
              <a:t>to </a:t>
            </a:r>
            <a:r>
              <a:rPr sz="2400" spc="10" dirty="0">
                <a:latin typeface="Segoe UI"/>
                <a:cs typeface="Segoe UI"/>
              </a:rPr>
              <a:t>reduce </a:t>
            </a:r>
            <a:r>
              <a:rPr sz="2400" spc="15" dirty="0">
                <a:latin typeface="Segoe UI"/>
                <a:cs typeface="Segoe UI"/>
              </a:rPr>
              <a:t> </a:t>
            </a:r>
            <a:r>
              <a:rPr sz="2400" spc="30" dirty="0">
                <a:latin typeface="Segoe UI"/>
                <a:cs typeface="Segoe UI"/>
              </a:rPr>
              <a:t>memory</a:t>
            </a:r>
            <a:r>
              <a:rPr sz="2400" spc="70" dirty="0">
                <a:latin typeface="Segoe UI"/>
                <a:cs typeface="Segoe UI"/>
              </a:rPr>
              <a:t> </a:t>
            </a:r>
            <a:r>
              <a:rPr sz="2400" spc="20" dirty="0">
                <a:latin typeface="Segoe UI"/>
                <a:cs typeface="Segoe UI"/>
              </a:rPr>
              <a:t>waits.</a:t>
            </a:r>
            <a:endParaRPr sz="2400" dirty="0">
              <a:latin typeface="Segoe UI"/>
              <a:cs typeface="Segoe UI"/>
            </a:endParaRPr>
          </a:p>
        </p:txBody>
      </p:sp>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765935" cy="449580"/>
          </a:xfrm>
          <a:prstGeom prst="rect">
            <a:avLst/>
          </a:prstGeom>
        </p:spPr>
        <p:txBody>
          <a:bodyPr vert="horz" wrap="square" lIns="0" tIns="16510" rIns="0" bIns="0" rtlCol="0">
            <a:spAutoFit/>
          </a:bodyPr>
          <a:lstStyle/>
          <a:p>
            <a:pPr marL="12700">
              <a:lnSpc>
                <a:spcPct val="100000"/>
              </a:lnSpc>
              <a:spcBef>
                <a:spcPts val="130"/>
              </a:spcBef>
            </a:pPr>
            <a:r>
              <a:rPr spc="5" dirty="0"/>
              <a:t>Lab</a:t>
            </a:r>
            <a:r>
              <a:rPr spc="15" dirty="0"/>
              <a:t> </a:t>
            </a:r>
            <a:r>
              <a:rPr dirty="0"/>
              <a:t>Review</a:t>
            </a:r>
          </a:p>
        </p:txBody>
      </p:sp>
      <p:sp>
        <p:nvSpPr>
          <p:cNvPr id="3" name="object 3"/>
          <p:cNvSpPr txBox="1"/>
          <p:nvPr/>
        </p:nvSpPr>
        <p:spPr>
          <a:xfrm>
            <a:off x="446722" y="905583"/>
            <a:ext cx="6504305" cy="992505"/>
          </a:xfrm>
          <a:prstGeom prst="rect">
            <a:avLst/>
          </a:prstGeom>
        </p:spPr>
        <p:txBody>
          <a:bodyPr vert="horz" wrap="square" lIns="0" tIns="111125" rIns="0" bIns="0" rtlCol="0">
            <a:spAutoFit/>
          </a:bodyPr>
          <a:lstStyle/>
          <a:p>
            <a:pPr marL="12700">
              <a:lnSpc>
                <a:spcPct val="100000"/>
              </a:lnSpc>
              <a:spcBef>
                <a:spcPts val="875"/>
              </a:spcBef>
            </a:pPr>
            <a:r>
              <a:rPr sz="2750" spc="5" dirty="0">
                <a:latin typeface="Segoe UI"/>
                <a:cs typeface="Segoe UI"/>
              </a:rPr>
              <a:t>You</a:t>
            </a:r>
            <a:r>
              <a:rPr sz="2750" spc="55" dirty="0">
                <a:latin typeface="Segoe UI"/>
                <a:cs typeface="Segoe UI"/>
              </a:rPr>
              <a:t> </a:t>
            </a:r>
            <a:r>
              <a:rPr sz="2750" spc="10" dirty="0">
                <a:latin typeface="Segoe UI"/>
                <a:cs typeface="Segoe UI"/>
              </a:rPr>
              <a:t>will</a:t>
            </a:r>
            <a:r>
              <a:rPr sz="2750" spc="-5" dirty="0">
                <a:latin typeface="Segoe UI"/>
                <a:cs typeface="Segoe UI"/>
              </a:rPr>
              <a:t> </a:t>
            </a:r>
            <a:r>
              <a:rPr sz="2750" spc="20" dirty="0">
                <a:latin typeface="Segoe UI"/>
                <a:cs typeface="Segoe UI"/>
              </a:rPr>
              <a:t>now</a:t>
            </a:r>
            <a:r>
              <a:rPr sz="2750" spc="-5" dirty="0">
                <a:latin typeface="Segoe UI"/>
                <a:cs typeface="Segoe UI"/>
              </a:rPr>
              <a:t> </a:t>
            </a:r>
            <a:r>
              <a:rPr sz="2750" spc="20" dirty="0">
                <a:latin typeface="Segoe UI"/>
                <a:cs typeface="Segoe UI"/>
              </a:rPr>
              <a:t>be</a:t>
            </a:r>
            <a:r>
              <a:rPr sz="2750" spc="30" dirty="0">
                <a:latin typeface="Segoe UI"/>
                <a:cs typeface="Segoe UI"/>
              </a:rPr>
              <a:t> </a:t>
            </a:r>
            <a:r>
              <a:rPr sz="2750" spc="15" dirty="0">
                <a:latin typeface="Segoe UI"/>
                <a:cs typeface="Segoe UI"/>
              </a:rPr>
              <a:t>able</a:t>
            </a:r>
            <a:r>
              <a:rPr sz="2750" spc="-45" dirty="0">
                <a:latin typeface="Segoe UI"/>
                <a:cs typeface="Segoe UI"/>
              </a:rPr>
              <a:t> </a:t>
            </a:r>
            <a:r>
              <a:rPr sz="2750" spc="25" dirty="0">
                <a:latin typeface="Segoe UI"/>
                <a:cs typeface="Segoe UI"/>
              </a:rPr>
              <a:t>to:</a:t>
            </a:r>
            <a:endParaRPr sz="2750">
              <a:latin typeface="Segoe UI"/>
              <a:cs typeface="Segoe UI"/>
            </a:endParaRPr>
          </a:p>
          <a:p>
            <a:pPr marL="469900" indent="-172085">
              <a:lnSpc>
                <a:spcPct val="100000"/>
              </a:lnSpc>
              <a:spcBef>
                <a:spcPts val="655"/>
              </a:spcBef>
              <a:buClr>
                <a:srgbClr val="006FC0"/>
              </a:buClr>
              <a:buSzPct val="81250"/>
              <a:buFont typeface="Arial MT"/>
              <a:buChar char="•"/>
              <a:tabLst>
                <a:tab pos="470534" algn="l"/>
              </a:tabLst>
            </a:pPr>
            <a:r>
              <a:rPr sz="2400" dirty="0">
                <a:latin typeface="Segoe UI"/>
                <a:cs typeface="Segoe UI"/>
              </a:rPr>
              <a:t>Configure</a:t>
            </a:r>
            <a:r>
              <a:rPr sz="2400" spc="-35" dirty="0">
                <a:latin typeface="Segoe UI"/>
                <a:cs typeface="Segoe UI"/>
              </a:rPr>
              <a:t> </a:t>
            </a:r>
            <a:r>
              <a:rPr sz="2400" spc="-5" dirty="0">
                <a:latin typeface="Segoe UI"/>
                <a:cs typeface="Segoe UI"/>
              </a:rPr>
              <a:t>SQL</a:t>
            </a:r>
            <a:r>
              <a:rPr sz="2400" spc="20" dirty="0">
                <a:latin typeface="Segoe UI"/>
                <a:cs typeface="Segoe UI"/>
              </a:rPr>
              <a:t> </a:t>
            </a:r>
            <a:r>
              <a:rPr sz="2400" spc="-5" dirty="0">
                <a:latin typeface="Segoe UI"/>
                <a:cs typeface="Segoe UI"/>
              </a:rPr>
              <a:t>Server</a:t>
            </a:r>
            <a:r>
              <a:rPr sz="2400" spc="10" dirty="0">
                <a:latin typeface="Segoe UI"/>
                <a:cs typeface="Segoe UI"/>
              </a:rPr>
              <a:t> memory</a:t>
            </a:r>
            <a:r>
              <a:rPr sz="2400" spc="-85" dirty="0">
                <a:latin typeface="Segoe UI"/>
                <a:cs typeface="Segoe UI"/>
              </a:rPr>
              <a:t> </a:t>
            </a:r>
            <a:r>
              <a:rPr sz="2400" spc="-5" dirty="0">
                <a:latin typeface="Segoe UI"/>
                <a:cs typeface="Segoe UI"/>
              </a:rPr>
              <a:t>appropriately.</a:t>
            </a:r>
            <a:endParaRPr sz="2400">
              <a:latin typeface="Segoe UI"/>
              <a:cs typeface="Segoe U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49930" cy="449580"/>
          </a:xfrm>
          <a:prstGeom prst="rect">
            <a:avLst/>
          </a:prstGeom>
        </p:spPr>
        <p:txBody>
          <a:bodyPr vert="horz" wrap="square" lIns="0" tIns="16510" rIns="0" bIns="0" rtlCol="0">
            <a:spAutoFit/>
          </a:bodyPr>
          <a:lstStyle/>
          <a:p>
            <a:pPr marL="12700">
              <a:lnSpc>
                <a:spcPct val="100000"/>
              </a:lnSpc>
              <a:spcBef>
                <a:spcPts val="130"/>
              </a:spcBef>
            </a:pPr>
            <a:r>
              <a:rPr spc="5" dirty="0"/>
              <a:t>File</a:t>
            </a:r>
            <a:r>
              <a:rPr spc="10" dirty="0"/>
              <a:t> </a:t>
            </a:r>
            <a:r>
              <a:rPr spc="15" dirty="0"/>
              <a:t>Groups</a:t>
            </a:r>
            <a:r>
              <a:rPr spc="-5" dirty="0"/>
              <a:t> </a:t>
            </a:r>
            <a:r>
              <a:rPr spc="15" dirty="0"/>
              <a:t>and</a:t>
            </a:r>
            <a:r>
              <a:rPr spc="60" dirty="0"/>
              <a:t> </a:t>
            </a:r>
            <a:r>
              <a:rPr dirty="0"/>
              <a:t>Files</a:t>
            </a:r>
          </a:p>
        </p:txBody>
      </p:sp>
      <p:sp>
        <p:nvSpPr>
          <p:cNvPr id="3" name="object 3"/>
          <p:cNvSpPr txBox="1"/>
          <p:nvPr/>
        </p:nvSpPr>
        <p:spPr>
          <a:xfrm>
            <a:off x="538162" y="951275"/>
            <a:ext cx="7563484" cy="2282356"/>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Transaction Log Files</a:t>
            </a:r>
          </a:p>
          <a:p>
            <a:pPr algn="l">
              <a:lnSpc>
                <a:spcPct val="150000"/>
              </a:lnSpc>
            </a:pPr>
            <a:r>
              <a:rPr lang="en-GB" sz="1600" b="0" i="0" u="none" strike="noStrike" baseline="0" dirty="0">
                <a:latin typeface="Segoe"/>
              </a:rPr>
              <a:t>The transaction log file records the details of every transaction that occurs against the database and is primarily used for database recovery. There is usually only one log file for each database. The recommended and default file extension is </a:t>
            </a:r>
            <a:r>
              <a:rPr lang="en-GB" sz="1600" b="1" i="0" u="none" strike="noStrike" baseline="0" dirty="0" err="1">
                <a:latin typeface="Segoe-Bold"/>
              </a:rPr>
              <a:t>ldf</a:t>
            </a:r>
            <a:r>
              <a:rPr lang="en-GB" sz="1600" b="0" i="0" u="none" strike="noStrike" baseline="0" dirty="0">
                <a:latin typeface="Segoe"/>
              </a:rPr>
              <a:t>. Unlike data files, creating multiple transaction log files across different disks will not improve performance because transaction logs are written sequentially.</a:t>
            </a:r>
            <a:endParaRPr sz="1400" dirty="0">
              <a:latin typeface="Segoe UI"/>
              <a:cs typeface="Segoe UI"/>
            </a:endParaRPr>
          </a:p>
        </p:txBody>
      </p:sp>
    </p:spTree>
    <p:extLst>
      <p:ext uri="{BB962C8B-B14F-4D97-AF65-F5344CB8AC3E}">
        <p14:creationId xmlns:p14="http://schemas.microsoft.com/office/powerpoint/2010/main" val="168855749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p:nvPr/>
        </p:nvSpPr>
        <p:spPr>
          <a:xfrm>
            <a:off x="446722" y="109474"/>
            <a:ext cx="4869815" cy="2156360"/>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30" dirty="0">
                <a:solidFill>
                  <a:srgbClr val="FFFFFF"/>
                </a:solidFill>
                <a:latin typeface="Segoe UI"/>
                <a:cs typeface="Segoe UI"/>
              </a:rPr>
              <a:t> </a:t>
            </a:r>
            <a:r>
              <a:rPr sz="2750" dirty="0">
                <a:solidFill>
                  <a:srgbClr val="FFFFFF"/>
                </a:solidFill>
                <a:latin typeface="Segoe UI"/>
                <a:cs typeface="Segoe UI"/>
              </a:rPr>
              <a:t>Review</a:t>
            </a:r>
            <a:r>
              <a:rPr sz="2750" spc="75" dirty="0">
                <a:solidFill>
                  <a:srgbClr val="FFFFFF"/>
                </a:solidFill>
                <a:latin typeface="Segoe UI"/>
                <a:cs typeface="Segoe UI"/>
              </a:rPr>
              <a:t> </a:t>
            </a:r>
            <a:r>
              <a:rPr sz="2750" spc="15" dirty="0">
                <a:solidFill>
                  <a:srgbClr val="FFFFFF"/>
                </a:solidFill>
                <a:latin typeface="Segoe UI"/>
                <a:cs typeface="Segoe UI"/>
              </a:rPr>
              <a:t>and</a:t>
            </a:r>
            <a:r>
              <a:rPr sz="2750" spc="70" dirty="0">
                <a:solidFill>
                  <a:srgbClr val="FFFFFF"/>
                </a:solidFill>
                <a:latin typeface="Segoe UI"/>
                <a:cs typeface="Segoe UI"/>
              </a:rPr>
              <a:t> </a:t>
            </a:r>
            <a:r>
              <a:rPr sz="2750" spc="5" dirty="0">
                <a:solidFill>
                  <a:srgbClr val="FFFFFF"/>
                </a:solidFill>
                <a:latin typeface="Segoe UI"/>
                <a:cs typeface="Segoe UI"/>
              </a:rPr>
              <a:t>Takeaways</a:t>
            </a:r>
            <a:endParaRPr sz="2750" dirty="0">
              <a:latin typeface="Segoe UI"/>
              <a:cs typeface="Segoe UI"/>
            </a:endParaRPr>
          </a:p>
          <a:p>
            <a:pPr>
              <a:lnSpc>
                <a:spcPct val="100000"/>
              </a:lnSpc>
              <a:spcBef>
                <a:spcPts val="55"/>
              </a:spcBef>
            </a:pPr>
            <a:endParaRPr sz="2750"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z="2750" dirty="0">
                <a:latin typeface="Segoe UI"/>
                <a:cs typeface="Segoe UI"/>
              </a:rPr>
              <a:t>Review</a:t>
            </a:r>
            <a:r>
              <a:rPr sz="2750" spc="60" dirty="0">
                <a:latin typeface="Segoe UI"/>
                <a:cs typeface="Segoe UI"/>
              </a:rPr>
              <a:t> </a:t>
            </a:r>
            <a:r>
              <a:rPr sz="2750" spc="15" dirty="0">
                <a:latin typeface="Segoe UI"/>
                <a:cs typeface="Segoe UI"/>
              </a:rPr>
              <a:t>Question(s)</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5" dirty="0">
                <a:latin typeface="Segoe UI"/>
                <a:cs typeface="Segoe UI"/>
              </a:rPr>
              <a:t>Best</a:t>
            </a:r>
            <a:r>
              <a:rPr sz="2750" spc="-5" dirty="0">
                <a:latin typeface="Segoe UI"/>
                <a:cs typeface="Segoe UI"/>
              </a:rPr>
              <a:t> </a:t>
            </a:r>
            <a:r>
              <a:rPr sz="2750" spc="15" dirty="0">
                <a:latin typeface="Segoe UI"/>
                <a:cs typeface="Segoe UI"/>
              </a:rPr>
              <a:t>Practice</a:t>
            </a:r>
            <a:endParaRPr sz="2750" dirty="0">
              <a:latin typeface="Segoe UI"/>
              <a:cs typeface="Segoe UI"/>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525" y="0"/>
            <a:ext cx="9134475" cy="6858000"/>
          </a:xfrm>
          <a:custGeom>
            <a:avLst/>
            <a:gdLst/>
            <a:ahLst/>
            <a:cxnLst/>
            <a:rect l="l" t="t" r="r" b="b"/>
            <a:pathLst>
              <a:path w="9134475" h="6858000">
                <a:moveTo>
                  <a:pt x="9134475" y="6857998"/>
                </a:moveTo>
                <a:lnTo>
                  <a:pt x="9134475" y="0"/>
                </a:lnTo>
                <a:lnTo>
                  <a:pt x="0" y="0"/>
                </a:lnTo>
                <a:lnTo>
                  <a:pt x="0" y="6857998"/>
                </a:lnTo>
                <a:lnTo>
                  <a:pt x="9134475" y="6857998"/>
                </a:lnTo>
                <a:close/>
              </a:path>
            </a:pathLst>
          </a:custGeom>
          <a:solidFill>
            <a:srgbClr val="006FC0"/>
          </a:solidFill>
        </p:spPr>
        <p:txBody>
          <a:bodyPr wrap="square" lIns="0" tIns="0" rIns="0" bIns="0" rtlCol="0"/>
          <a:lstStyle/>
          <a:p>
            <a:endParaRPr/>
          </a:p>
        </p:txBody>
      </p:sp>
      <p:sp>
        <p:nvSpPr>
          <p:cNvPr id="3" name="object 3"/>
          <p:cNvSpPr txBox="1">
            <a:spLocks noGrp="1"/>
          </p:cNvSpPr>
          <p:nvPr>
            <p:ph type="title"/>
          </p:nvPr>
        </p:nvSpPr>
        <p:spPr>
          <a:xfrm>
            <a:off x="3200400" y="1828800"/>
            <a:ext cx="5734050" cy="1019175"/>
          </a:xfrm>
          <a:prstGeom prst="rect">
            <a:avLst/>
          </a:prstGeom>
          <a:solidFill>
            <a:srgbClr val="3399FF"/>
          </a:solidFill>
        </p:spPr>
        <p:txBody>
          <a:bodyPr vert="horz" wrap="square" lIns="0" tIns="76835" rIns="0" bIns="0" rtlCol="0">
            <a:spAutoFit/>
          </a:bodyPr>
          <a:lstStyle/>
          <a:p>
            <a:pPr marL="3175">
              <a:lnSpc>
                <a:spcPct val="100000"/>
              </a:lnSpc>
              <a:spcBef>
                <a:spcPts val="605"/>
              </a:spcBef>
            </a:pPr>
            <a:r>
              <a:rPr sz="4800" spc="5" dirty="0"/>
              <a:t>Module</a:t>
            </a:r>
            <a:r>
              <a:rPr sz="4800" spc="-120" dirty="0"/>
              <a:t> </a:t>
            </a:r>
            <a:r>
              <a:rPr sz="4800" dirty="0"/>
              <a:t>5</a:t>
            </a:r>
            <a:endParaRPr sz="4800"/>
          </a:p>
        </p:txBody>
      </p:sp>
      <p:sp>
        <p:nvSpPr>
          <p:cNvPr id="4" name="object 4"/>
          <p:cNvSpPr txBox="1"/>
          <p:nvPr/>
        </p:nvSpPr>
        <p:spPr>
          <a:xfrm>
            <a:off x="3282696" y="2903855"/>
            <a:ext cx="3769360" cy="449580"/>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SQL </a:t>
            </a:r>
            <a:r>
              <a:rPr sz="2750" spc="10" dirty="0">
                <a:solidFill>
                  <a:srgbClr val="FFFFFF"/>
                </a:solidFill>
                <a:latin typeface="Segoe UI"/>
                <a:cs typeface="Segoe UI"/>
              </a:rPr>
              <a:t>Server</a:t>
            </a:r>
            <a:r>
              <a:rPr sz="2750" spc="-5" dirty="0">
                <a:solidFill>
                  <a:srgbClr val="FFFFFF"/>
                </a:solidFill>
                <a:latin typeface="Segoe UI"/>
                <a:cs typeface="Segoe UI"/>
              </a:rPr>
              <a:t> </a:t>
            </a:r>
            <a:r>
              <a:rPr sz="2750" spc="10" dirty="0">
                <a:solidFill>
                  <a:srgbClr val="FFFFFF"/>
                </a:solidFill>
                <a:latin typeface="Segoe UI"/>
                <a:cs typeface="Segoe UI"/>
              </a:rPr>
              <a:t>Concurrency</a:t>
            </a:r>
            <a:endParaRPr sz="2750">
              <a:latin typeface="Segoe UI"/>
              <a:cs typeface="Segoe UI"/>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163878" cy="5752024"/>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5" dirty="0">
                <a:solidFill>
                  <a:srgbClr val="FFFFFF"/>
                </a:solidFill>
                <a:latin typeface="Segoe UI"/>
                <a:cs typeface="Segoe UI"/>
              </a:rPr>
              <a:t> </a:t>
            </a:r>
            <a:r>
              <a:rPr sz="2750" spc="10" dirty="0">
                <a:solidFill>
                  <a:srgbClr val="FFFFFF"/>
                </a:solidFill>
                <a:latin typeface="Segoe UI"/>
                <a:cs typeface="Segoe UI"/>
              </a:rPr>
              <a:t>Overview</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Concurrency control is a critical feature of multiuser database systems; it allows data to remain consistent when many users are modifying data at the same time. This module covers the implementation of concurrency in Microsoft SQL Server. You will learn about how SQL Server implements concurrency controls, and the different ways you can configure and work with concurrency settings.</a:t>
            </a:r>
          </a:p>
          <a:p>
            <a:pPr algn="l">
              <a:lnSpc>
                <a:spcPct val="150000"/>
              </a:lnSpc>
            </a:pPr>
            <a:r>
              <a:rPr lang="en-GB" sz="1600" b="0" i="0" u="none" strike="noStrike" baseline="0" dirty="0">
                <a:latin typeface="Segoe"/>
              </a:rPr>
              <a:t>Transactions and locking are closely interrelated; it is difficult to explain either topic</a:t>
            </a:r>
          </a:p>
          <a:p>
            <a:pPr algn="l">
              <a:lnSpc>
                <a:spcPct val="150000"/>
              </a:lnSpc>
            </a:pPr>
            <a:r>
              <a:rPr lang="en-GB" sz="1600" b="0" i="0" u="none" strike="noStrike" baseline="0" dirty="0">
                <a:latin typeface="Segoe"/>
              </a:rPr>
              <a:t>without reference to the other. This module covers transactions and concurrency before covering locking, but you will find some references to locking in the description of transactions.</a:t>
            </a:r>
          </a:p>
          <a:p>
            <a:pPr algn="l"/>
            <a:endParaRPr lang="en-GB" sz="2750" spc="15" dirty="0">
              <a:latin typeface="Segoe UI"/>
              <a:cs typeface="Segoe UI"/>
            </a:endParaRPr>
          </a:p>
          <a:p>
            <a:pPr marL="469900" indent="-457200">
              <a:lnSpc>
                <a:spcPct val="150000"/>
              </a:lnSpc>
              <a:buClr>
                <a:srgbClr val="006FC0"/>
              </a:buClr>
              <a:buSzPct val="92727"/>
              <a:buFont typeface="+mj-lt"/>
              <a:buAutoNum type="arabicPeriod"/>
              <a:tabLst>
                <a:tab pos="184150" algn="l"/>
              </a:tabLst>
            </a:pPr>
            <a:r>
              <a:rPr sz="2400" spc="15" dirty="0">
                <a:latin typeface="Segoe UI"/>
                <a:cs typeface="Segoe UI"/>
              </a:rPr>
              <a:t>Concurrency</a:t>
            </a:r>
            <a:r>
              <a:rPr sz="2400" spc="40" dirty="0">
                <a:latin typeface="Segoe UI"/>
                <a:cs typeface="Segoe UI"/>
              </a:rPr>
              <a:t> </a:t>
            </a:r>
            <a:r>
              <a:rPr sz="2400" spc="15" dirty="0">
                <a:latin typeface="Segoe UI"/>
                <a:cs typeface="Segoe UI"/>
              </a:rPr>
              <a:t>and</a:t>
            </a:r>
            <a:r>
              <a:rPr sz="2400" spc="60" dirty="0">
                <a:latin typeface="Segoe UI"/>
                <a:cs typeface="Segoe UI"/>
              </a:rPr>
              <a:t> </a:t>
            </a:r>
            <a:r>
              <a:rPr sz="2400" spc="15" dirty="0">
                <a:latin typeface="Segoe UI"/>
                <a:cs typeface="Segoe UI"/>
              </a:rPr>
              <a:t>Transactions</a:t>
            </a:r>
            <a:endParaRPr sz="2400" dirty="0">
              <a:latin typeface="Segoe UI"/>
              <a:cs typeface="Segoe UI"/>
            </a:endParaRPr>
          </a:p>
          <a:p>
            <a:pPr marL="469900" indent="-457200">
              <a:lnSpc>
                <a:spcPct val="150000"/>
              </a:lnSpc>
              <a:spcBef>
                <a:spcPts val="680"/>
              </a:spcBef>
              <a:buClr>
                <a:srgbClr val="006FC0"/>
              </a:buClr>
              <a:buSzPct val="92727"/>
              <a:buFont typeface="+mj-lt"/>
              <a:buAutoNum type="arabicPeriod"/>
              <a:tabLst>
                <a:tab pos="184150" algn="l"/>
              </a:tabLst>
            </a:pPr>
            <a:r>
              <a:rPr sz="2400" spc="5" dirty="0">
                <a:latin typeface="Segoe UI"/>
                <a:cs typeface="Segoe UI"/>
              </a:rPr>
              <a:t>Locking</a:t>
            </a:r>
            <a:r>
              <a:rPr sz="2400" spc="60" dirty="0">
                <a:latin typeface="Segoe UI"/>
                <a:cs typeface="Segoe UI"/>
              </a:rPr>
              <a:t> </a:t>
            </a:r>
            <a:r>
              <a:rPr sz="2400" spc="10" dirty="0">
                <a:latin typeface="Segoe UI"/>
                <a:cs typeface="Segoe UI"/>
              </a:rPr>
              <a:t>Internals</a:t>
            </a:r>
            <a:endParaRPr sz="2400" dirty="0">
              <a:latin typeface="Segoe UI"/>
              <a:cs typeface="Segoe UI"/>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163878" cy="5766322"/>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65" dirty="0">
                <a:solidFill>
                  <a:srgbClr val="FFFFFF"/>
                </a:solidFill>
                <a:latin typeface="Segoe UI"/>
                <a:cs typeface="Segoe UI"/>
              </a:rPr>
              <a:t> </a:t>
            </a:r>
            <a:r>
              <a:rPr sz="2750" spc="5" dirty="0">
                <a:solidFill>
                  <a:srgbClr val="FFFFFF"/>
                </a:solidFill>
                <a:latin typeface="Segoe UI"/>
                <a:cs typeface="Segoe UI"/>
              </a:rPr>
              <a:t>1:</a:t>
            </a:r>
            <a:r>
              <a:rPr sz="2750" spc="-15" dirty="0">
                <a:solidFill>
                  <a:srgbClr val="FFFFFF"/>
                </a:solidFill>
                <a:latin typeface="Segoe UI"/>
                <a:cs typeface="Segoe UI"/>
              </a:rPr>
              <a:t> </a:t>
            </a:r>
            <a:r>
              <a:rPr sz="2750" spc="10" dirty="0">
                <a:solidFill>
                  <a:srgbClr val="FFFFFF"/>
                </a:solidFill>
                <a:latin typeface="Segoe UI"/>
                <a:cs typeface="Segoe UI"/>
              </a:rPr>
              <a:t>Concurrency</a:t>
            </a:r>
            <a:r>
              <a:rPr sz="2750" spc="140" dirty="0">
                <a:solidFill>
                  <a:srgbClr val="FFFFFF"/>
                </a:solidFill>
                <a:latin typeface="Segoe UI"/>
                <a:cs typeface="Segoe UI"/>
              </a:rPr>
              <a:t> </a:t>
            </a:r>
            <a:r>
              <a:rPr sz="2750" spc="15" dirty="0">
                <a:solidFill>
                  <a:srgbClr val="FFFFFF"/>
                </a:solidFill>
                <a:latin typeface="Segoe UI"/>
                <a:cs typeface="Segoe UI"/>
              </a:rPr>
              <a:t>and</a:t>
            </a:r>
            <a:r>
              <a:rPr sz="2750" dirty="0">
                <a:solidFill>
                  <a:srgbClr val="FFFFFF"/>
                </a:solidFill>
                <a:latin typeface="Segoe UI"/>
                <a:cs typeface="Segoe UI"/>
              </a:rPr>
              <a:t> </a:t>
            </a:r>
            <a:r>
              <a:rPr sz="2750" spc="15" dirty="0">
                <a:solidFill>
                  <a:srgbClr val="FFFFFF"/>
                </a:solidFill>
                <a:latin typeface="Segoe UI"/>
                <a:cs typeface="Segoe UI"/>
              </a:rPr>
              <a:t>Transactions</a:t>
            </a:r>
            <a:endParaRPr sz="2750" dirty="0">
              <a:latin typeface="Segoe UI"/>
              <a:cs typeface="Segoe UI"/>
            </a:endParaRPr>
          </a:p>
          <a:p>
            <a:pPr>
              <a:lnSpc>
                <a:spcPct val="100000"/>
              </a:lnSpc>
              <a:spcBef>
                <a:spcPts val="55"/>
              </a:spcBef>
            </a:pPr>
            <a:endParaRPr sz="2750"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z="2750" spc="15" dirty="0">
                <a:latin typeface="Segoe UI"/>
                <a:cs typeface="Segoe UI"/>
              </a:rPr>
              <a:t>Concurrency</a:t>
            </a:r>
            <a:r>
              <a:rPr sz="2750" spc="20" dirty="0">
                <a:latin typeface="Segoe UI"/>
                <a:cs typeface="Segoe UI"/>
              </a:rPr>
              <a:t> </a:t>
            </a:r>
            <a:r>
              <a:rPr sz="2750" spc="10" dirty="0">
                <a:latin typeface="Segoe UI"/>
                <a:cs typeface="Segoe UI"/>
              </a:rPr>
              <a:t>Models</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Concurrency</a:t>
            </a:r>
            <a:r>
              <a:rPr sz="2750" spc="35" dirty="0">
                <a:latin typeface="Segoe UI"/>
                <a:cs typeface="Segoe UI"/>
              </a:rPr>
              <a:t> </a:t>
            </a:r>
            <a:r>
              <a:rPr sz="2750" spc="15" dirty="0">
                <a:latin typeface="Segoe UI"/>
                <a:cs typeface="Segoe UI"/>
              </a:rPr>
              <a:t>Problems</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Transaction</a:t>
            </a:r>
            <a:r>
              <a:rPr sz="2750" spc="-10" dirty="0">
                <a:latin typeface="Segoe UI"/>
                <a:cs typeface="Segoe UI"/>
              </a:rPr>
              <a:t> </a:t>
            </a:r>
            <a:r>
              <a:rPr sz="2750" spc="20" dirty="0">
                <a:latin typeface="Segoe UI"/>
                <a:cs typeface="Segoe UI"/>
              </a:rPr>
              <a:t>Isolation</a:t>
            </a:r>
            <a:r>
              <a:rPr sz="2750" spc="-5" dirty="0">
                <a:latin typeface="Segoe UI"/>
                <a:cs typeface="Segoe UI"/>
              </a:rPr>
              <a:t> Levels</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Working</a:t>
            </a:r>
            <a:r>
              <a:rPr sz="2750" spc="10" dirty="0">
                <a:latin typeface="Segoe UI"/>
                <a:cs typeface="Segoe UI"/>
              </a:rPr>
              <a:t> </a:t>
            </a:r>
            <a:r>
              <a:rPr sz="2750" spc="20" dirty="0">
                <a:latin typeface="Segoe UI"/>
                <a:cs typeface="Segoe UI"/>
              </a:rPr>
              <a:t>with</a:t>
            </a:r>
            <a:r>
              <a:rPr sz="2750" dirty="0">
                <a:latin typeface="Segoe UI"/>
                <a:cs typeface="Segoe UI"/>
              </a:rPr>
              <a:t> </a:t>
            </a:r>
            <a:r>
              <a:rPr sz="2750" spc="15" dirty="0">
                <a:latin typeface="Segoe UI"/>
                <a:cs typeface="Segoe UI"/>
              </a:rPr>
              <a:t>Row</a:t>
            </a:r>
            <a:r>
              <a:rPr sz="2750" spc="80" dirty="0">
                <a:latin typeface="Segoe UI"/>
                <a:cs typeface="Segoe UI"/>
              </a:rPr>
              <a:t> </a:t>
            </a:r>
            <a:r>
              <a:rPr sz="2750" spc="15" dirty="0">
                <a:latin typeface="Segoe UI"/>
                <a:cs typeface="Segoe UI"/>
              </a:rPr>
              <a:t>Versioning</a:t>
            </a:r>
            <a:r>
              <a:rPr sz="2750" spc="75" dirty="0">
                <a:latin typeface="Segoe UI"/>
                <a:cs typeface="Segoe UI"/>
              </a:rPr>
              <a:t> </a:t>
            </a:r>
            <a:r>
              <a:rPr sz="2750" spc="20" dirty="0">
                <a:latin typeface="Segoe UI"/>
                <a:cs typeface="Segoe UI"/>
              </a:rPr>
              <a:t>Isolation</a:t>
            </a:r>
            <a:r>
              <a:rPr sz="2750" spc="-80" dirty="0">
                <a:latin typeface="Segoe UI"/>
                <a:cs typeface="Segoe UI"/>
              </a:rPr>
              <a:t> </a:t>
            </a:r>
            <a:r>
              <a:rPr sz="2750" spc="-5" dirty="0">
                <a:latin typeface="Segoe UI"/>
                <a:cs typeface="Segoe UI"/>
              </a:rPr>
              <a:t>Levels</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Transactions</a:t>
            </a:r>
            <a:endParaRPr sz="2750" dirty="0">
              <a:latin typeface="Segoe UI"/>
              <a:cs typeface="Segoe UI"/>
            </a:endParaRPr>
          </a:p>
          <a:p>
            <a:pPr marL="469900" indent="-457200">
              <a:lnSpc>
                <a:spcPct val="150000"/>
              </a:lnSpc>
              <a:spcBef>
                <a:spcPts val="605"/>
              </a:spcBef>
              <a:buClr>
                <a:srgbClr val="006FC0"/>
              </a:buClr>
              <a:buSzPct val="92727"/>
              <a:buFont typeface="Arial" panose="020B0604020202020204" pitchFamily="34" charset="0"/>
              <a:buChar char="•"/>
              <a:tabLst>
                <a:tab pos="184150" algn="l"/>
              </a:tabLst>
            </a:pPr>
            <a:r>
              <a:rPr sz="2750" spc="15" dirty="0">
                <a:latin typeface="Segoe UI"/>
                <a:cs typeface="Segoe UI"/>
              </a:rPr>
              <a:t>Working</a:t>
            </a:r>
            <a:r>
              <a:rPr sz="2750" spc="-5" dirty="0">
                <a:latin typeface="Segoe UI"/>
                <a:cs typeface="Segoe UI"/>
              </a:rPr>
              <a:t> </a:t>
            </a:r>
            <a:r>
              <a:rPr sz="2750" spc="20" dirty="0">
                <a:latin typeface="Segoe UI"/>
                <a:cs typeface="Segoe UI"/>
              </a:rPr>
              <a:t>with</a:t>
            </a:r>
            <a:r>
              <a:rPr sz="2750" spc="-10" dirty="0">
                <a:latin typeface="Segoe UI"/>
                <a:cs typeface="Segoe UI"/>
              </a:rPr>
              <a:t> </a:t>
            </a:r>
            <a:r>
              <a:rPr sz="2750" spc="15" dirty="0">
                <a:latin typeface="Segoe UI"/>
                <a:cs typeface="Segoe UI"/>
              </a:rPr>
              <a:t>Transactions</a:t>
            </a:r>
            <a:endParaRPr sz="2750" dirty="0">
              <a:latin typeface="Segoe UI"/>
              <a:cs typeface="Segoe UI"/>
            </a:endParaRPr>
          </a:p>
          <a:p>
            <a:pPr marL="469900" indent="-457200">
              <a:lnSpc>
                <a:spcPct val="150000"/>
              </a:lnSpc>
              <a:spcBef>
                <a:spcPts val="685"/>
              </a:spcBef>
              <a:buClr>
                <a:srgbClr val="006FC0"/>
              </a:buClr>
              <a:buSzPct val="92727"/>
              <a:buFont typeface="Arial" panose="020B0604020202020204" pitchFamily="34" charset="0"/>
              <a:buChar char="•"/>
              <a:tabLst>
                <a:tab pos="184150" algn="l"/>
              </a:tabLst>
            </a:pPr>
            <a:r>
              <a:rPr sz="2750" spc="20" dirty="0">
                <a:latin typeface="Segoe UI"/>
                <a:cs typeface="Segoe UI"/>
              </a:rPr>
              <a:t>Demonstration:</a:t>
            </a:r>
            <a:r>
              <a:rPr sz="2750" dirty="0">
                <a:latin typeface="Segoe UI"/>
                <a:cs typeface="Segoe UI"/>
              </a:rPr>
              <a:t> </a:t>
            </a:r>
            <a:r>
              <a:rPr sz="2750" spc="10" dirty="0">
                <a:latin typeface="Segoe UI"/>
                <a:cs typeface="Segoe UI"/>
              </a:rPr>
              <a:t>Analyzing</a:t>
            </a:r>
            <a:r>
              <a:rPr sz="2750" spc="85" dirty="0">
                <a:latin typeface="Segoe UI"/>
                <a:cs typeface="Segoe UI"/>
              </a:rPr>
              <a:t> </a:t>
            </a:r>
            <a:r>
              <a:rPr sz="2750" spc="15" dirty="0">
                <a:latin typeface="Segoe UI"/>
                <a:cs typeface="Segoe UI"/>
              </a:rPr>
              <a:t>Concurrency</a:t>
            </a:r>
            <a:r>
              <a:rPr sz="2750" spc="70" dirty="0">
                <a:latin typeface="Segoe UI"/>
                <a:cs typeface="Segoe UI"/>
              </a:rPr>
              <a:t> </a:t>
            </a:r>
            <a:r>
              <a:rPr sz="2750" spc="15" dirty="0">
                <a:latin typeface="Segoe UI"/>
                <a:cs typeface="Segoe UI"/>
              </a:rPr>
              <a:t>Problems</a:t>
            </a:r>
            <a:endParaRPr sz="2750" dirty="0">
              <a:latin typeface="Segoe UI"/>
              <a:cs typeface="Segoe UI"/>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31515" cy="449580"/>
          </a:xfrm>
          <a:prstGeom prst="rect">
            <a:avLst/>
          </a:prstGeom>
        </p:spPr>
        <p:txBody>
          <a:bodyPr vert="horz" wrap="square" lIns="0" tIns="16510" rIns="0" bIns="0" rtlCol="0">
            <a:spAutoFit/>
          </a:bodyPr>
          <a:lstStyle/>
          <a:p>
            <a:pPr marL="12700">
              <a:lnSpc>
                <a:spcPct val="100000"/>
              </a:lnSpc>
              <a:spcBef>
                <a:spcPts val="130"/>
              </a:spcBef>
            </a:pPr>
            <a:r>
              <a:rPr spc="10" dirty="0"/>
              <a:t>Concurrency</a:t>
            </a:r>
            <a:r>
              <a:rPr spc="20" dirty="0"/>
              <a:t> </a:t>
            </a:r>
            <a:r>
              <a:rPr spc="10" dirty="0"/>
              <a:t>Models</a:t>
            </a:r>
          </a:p>
        </p:txBody>
      </p:sp>
      <p:sp>
        <p:nvSpPr>
          <p:cNvPr id="3" name="object 3"/>
          <p:cNvSpPr txBox="1"/>
          <p:nvPr/>
        </p:nvSpPr>
        <p:spPr>
          <a:xfrm>
            <a:off x="538162" y="951275"/>
            <a:ext cx="7683500" cy="2651688"/>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Concurrency can be defined as a system’s ability to allow multiple users to access or change shared data simultaneously. The greater the number of active users able to work on shared data, the greater the level of concurrency. As the level of concurrency increases, the likelihood of conflicting data operations (where two or more users attempt to access or amend the same data at the same time) also increases.</a:t>
            </a:r>
          </a:p>
          <a:p>
            <a:pPr algn="l">
              <a:lnSpc>
                <a:spcPct val="150000"/>
              </a:lnSpc>
            </a:pPr>
            <a:r>
              <a:rPr lang="en-GB" sz="1600" b="0" i="0" u="none" strike="noStrike" baseline="0" dirty="0">
                <a:latin typeface="Segoe"/>
              </a:rPr>
              <a:t>There are two different approaches to resolving data conflicts during concurrent operation; these are pessimistic and </a:t>
            </a:r>
            <a:r>
              <a:rPr lang="fr-FR" sz="1600" b="0" i="0" u="none" strike="noStrike" baseline="0" dirty="0" err="1">
                <a:latin typeface="Segoe"/>
              </a:rPr>
              <a:t>optimistic</a:t>
            </a:r>
            <a:r>
              <a:rPr lang="fr-FR" sz="1600" b="0" i="0" u="none" strike="noStrike" baseline="0" dirty="0">
                <a:latin typeface="Segoe"/>
              </a:rPr>
              <a:t> </a:t>
            </a:r>
            <a:r>
              <a:rPr lang="fr-FR" sz="1600" b="0" i="0" u="none" strike="noStrike" baseline="0" dirty="0" err="1">
                <a:latin typeface="Segoe"/>
              </a:rPr>
              <a:t>concurrency</a:t>
            </a:r>
            <a:r>
              <a:rPr lang="fr-FR" sz="1600" b="0" i="0" u="none" strike="noStrike" baseline="0" dirty="0">
                <a:latin typeface="Segoe"/>
              </a:rPr>
              <a:t>.</a:t>
            </a:r>
            <a:endParaRPr sz="1600" dirty="0">
              <a:latin typeface="Segoe UI"/>
              <a:cs typeface="Segoe UI"/>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31515" cy="449580"/>
          </a:xfrm>
          <a:prstGeom prst="rect">
            <a:avLst/>
          </a:prstGeom>
        </p:spPr>
        <p:txBody>
          <a:bodyPr vert="horz" wrap="square" lIns="0" tIns="16510" rIns="0" bIns="0" rtlCol="0">
            <a:spAutoFit/>
          </a:bodyPr>
          <a:lstStyle/>
          <a:p>
            <a:pPr marL="12700">
              <a:lnSpc>
                <a:spcPct val="100000"/>
              </a:lnSpc>
              <a:spcBef>
                <a:spcPts val="130"/>
              </a:spcBef>
            </a:pPr>
            <a:r>
              <a:rPr spc="10" dirty="0"/>
              <a:t>Concurrency</a:t>
            </a:r>
            <a:r>
              <a:rPr spc="20" dirty="0"/>
              <a:t> </a:t>
            </a:r>
            <a:r>
              <a:rPr spc="10" dirty="0"/>
              <a:t>Models</a:t>
            </a:r>
          </a:p>
        </p:txBody>
      </p:sp>
      <p:sp>
        <p:nvSpPr>
          <p:cNvPr id="3" name="object 3"/>
          <p:cNvSpPr txBox="1"/>
          <p:nvPr/>
        </p:nvSpPr>
        <p:spPr>
          <a:xfrm>
            <a:off x="538162" y="951275"/>
            <a:ext cx="7683500" cy="5606343"/>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Pessimistic</a:t>
            </a:r>
            <a:r>
              <a:rPr lang="fr-FR" sz="1600" b="1" i="0" u="none" strike="noStrike" baseline="0" dirty="0">
                <a:latin typeface="Segoe-Bold"/>
              </a:rPr>
              <a:t> </a:t>
            </a:r>
            <a:r>
              <a:rPr lang="fr-FR" sz="1600" b="1" i="0" u="none" strike="noStrike" baseline="0" dirty="0" err="1">
                <a:latin typeface="Segoe-Bold"/>
              </a:rPr>
              <a:t>Concurrency</a:t>
            </a:r>
            <a:endParaRPr lang="fr-FR" sz="1600" b="1" i="0" u="none" strike="noStrike" baseline="0" dirty="0">
              <a:latin typeface="Segoe-Bold"/>
            </a:endParaRPr>
          </a:p>
          <a:p>
            <a:pPr algn="l">
              <a:lnSpc>
                <a:spcPct val="150000"/>
              </a:lnSpc>
            </a:pPr>
            <a:r>
              <a:rPr lang="en-GB" sz="1600" b="0" i="0" u="none" strike="noStrike" baseline="0" dirty="0">
                <a:latin typeface="Segoe"/>
              </a:rPr>
              <a:t>The pessimistic concurrency model assumes that conflicting data operations will occur frequently. In this model, locks are used to ensure that only one user can access one data item at a time. While a data item is locked to one user, other users cannot access it. A pessimistic concurrency model exhibits the following </a:t>
            </a:r>
            <a:r>
              <a:rPr lang="fr-FR" sz="1600" b="0" i="0" u="none" strike="noStrike" baseline="0" dirty="0" err="1">
                <a:latin typeface="Segoe"/>
              </a:rPr>
              <a:t>properties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Data being read is locked, so that no other user can modify the data.</a:t>
            </a:r>
          </a:p>
          <a:p>
            <a:pPr marL="285750" indent="-285750" algn="l">
              <a:lnSpc>
                <a:spcPct val="150000"/>
              </a:lnSpc>
              <a:buFont typeface="Arial" panose="020B0604020202020204" pitchFamily="34" charset="0"/>
              <a:buChar char="•"/>
            </a:pPr>
            <a:r>
              <a:rPr lang="en-GB" sz="1600" b="0" i="0" u="none" strike="noStrike" baseline="0" dirty="0">
                <a:latin typeface="Segoe"/>
              </a:rPr>
              <a:t>Data being modified is locked, so that no other user can read or modify the data.</a:t>
            </a:r>
          </a:p>
          <a:p>
            <a:pPr marL="285750" indent="-285750" algn="l">
              <a:lnSpc>
                <a:spcPct val="150000"/>
              </a:lnSpc>
              <a:buFont typeface="Arial" panose="020B0604020202020204" pitchFamily="34" charset="0"/>
              <a:buChar char="•"/>
            </a:pPr>
            <a:r>
              <a:rPr lang="en-GB" sz="1600" b="0" i="0" u="none" strike="noStrike" baseline="0" dirty="0">
                <a:latin typeface="Segoe"/>
              </a:rPr>
              <a:t>The number of locks acquired is high because every data access operation (read/write) acquires a </a:t>
            </a:r>
            <a:r>
              <a:rPr lang="fr-FR" sz="1600" b="0" i="0" u="none" strike="noStrike" baseline="0" dirty="0">
                <a:latin typeface="Segoe"/>
              </a:rPr>
              <a:t>lock.</a:t>
            </a:r>
          </a:p>
          <a:p>
            <a:pPr marL="285750" indent="-285750" algn="l">
              <a:lnSpc>
                <a:spcPct val="150000"/>
              </a:lnSpc>
              <a:buFont typeface="Arial" panose="020B0604020202020204" pitchFamily="34" charset="0"/>
              <a:buChar char="•"/>
            </a:pPr>
            <a:r>
              <a:rPr lang="en-GB" sz="1600" b="0" i="0" u="none" strike="noStrike" baseline="0" dirty="0">
                <a:latin typeface="Segoe"/>
              </a:rPr>
              <a:t>Writers block readers and other writers. Readers block writers.</a:t>
            </a:r>
          </a:p>
          <a:p>
            <a:pPr algn="l">
              <a:lnSpc>
                <a:spcPct val="150000"/>
              </a:lnSpc>
            </a:pPr>
            <a:r>
              <a:rPr lang="en-GB" sz="1600" b="0" i="0" u="none" strike="noStrike" baseline="0" dirty="0">
                <a:latin typeface="Segoe"/>
              </a:rPr>
              <a:t>The pessimistic concurrency model is suitable for a system where:</a:t>
            </a:r>
          </a:p>
          <a:p>
            <a:pPr marL="285750" indent="-285750" algn="l">
              <a:lnSpc>
                <a:spcPct val="150000"/>
              </a:lnSpc>
              <a:buFont typeface="Arial" panose="020B0604020202020204" pitchFamily="34" charset="0"/>
              <a:buChar char="•"/>
            </a:pPr>
            <a:r>
              <a:rPr lang="fr-FR" sz="1600" b="0" i="0" u="none" strike="noStrike" baseline="0" dirty="0">
                <a:latin typeface="Segoe"/>
              </a:rPr>
              <a:t>Data contention </a:t>
            </a:r>
            <a:r>
              <a:rPr lang="fr-FR" sz="1600" b="0" i="0" u="none" strike="noStrike" baseline="0" dirty="0" err="1">
                <a:latin typeface="Segoe"/>
              </a:rPr>
              <a:t>is</a:t>
            </a:r>
            <a:r>
              <a:rPr lang="fr-FR" sz="1600" b="0" i="0" u="none" strike="noStrike" baseline="0" dirty="0">
                <a:latin typeface="Segoe"/>
              </a:rPr>
              <a:t> high.</a:t>
            </a:r>
          </a:p>
          <a:p>
            <a:pPr marL="285750" indent="-285750" algn="l">
              <a:lnSpc>
                <a:spcPct val="150000"/>
              </a:lnSpc>
              <a:buFont typeface="Arial" panose="020B0604020202020204" pitchFamily="34" charset="0"/>
              <a:buChar char="•"/>
            </a:pPr>
            <a:r>
              <a:rPr lang="en-GB" sz="1600" b="0" i="0" u="none" strike="noStrike" baseline="0" dirty="0">
                <a:latin typeface="Segoe"/>
              </a:rPr>
              <a:t>Locks are held for a short period of time.</a:t>
            </a:r>
          </a:p>
          <a:p>
            <a:pPr marL="285750" indent="-285750" algn="l">
              <a:lnSpc>
                <a:spcPct val="150000"/>
              </a:lnSpc>
              <a:buFont typeface="Arial" panose="020B0604020202020204" pitchFamily="34" charset="0"/>
              <a:buChar char="•"/>
            </a:pPr>
            <a:r>
              <a:rPr lang="en-GB" sz="1600" b="0" i="0" u="none" strike="noStrike" baseline="0" dirty="0">
                <a:latin typeface="Segoe"/>
              </a:rPr>
              <a:t>The cost of preventing conflicts with locks is lower than the cost of rolling back the change, in the case of a concurrency conflict.</a:t>
            </a:r>
            <a:endParaRPr sz="1400" dirty="0">
              <a:latin typeface="Segoe UI"/>
              <a:cs typeface="Segoe UI"/>
            </a:endParaRPr>
          </a:p>
        </p:txBody>
      </p:sp>
    </p:spTree>
    <p:extLst>
      <p:ext uri="{BB962C8B-B14F-4D97-AF65-F5344CB8AC3E}">
        <p14:creationId xmlns:p14="http://schemas.microsoft.com/office/powerpoint/2010/main" val="447084125"/>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31515" cy="449580"/>
          </a:xfrm>
          <a:prstGeom prst="rect">
            <a:avLst/>
          </a:prstGeom>
        </p:spPr>
        <p:txBody>
          <a:bodyPr vert="horz" wrap="square" lIns="0" tIns="16510" rIns="0" bIns="0" rtlCol="0">
            <a:spAutoFit/>
          </a:bodyPr>
          <a:lstStyle/>
          <a:p>
            <a:pPr marL="12700">
              <a:lnSpc>
                <a:spcPct val="100000"/>
              </a:lnSpc>
              <a:spcBef>
                <a:spcPts val="130"/>
              </a:spcBef>
            </a:pPr>
            <a:r>
              <a:rPr spc="10" dirty="0"/>
              <a:t>Concurrency</a:t>
            </a:r>
            <a:r>
              <a:rPr spc="20" dirty="0"/>
              <a:t> </a:t>
            </a:r>
            <a:r>
              <a:rPr spc="10" dirty="0"/>
              <a:t>Models</a:t>
            </a:r>
          </a:p>
        </p:txBody>
      </p:sp>
      <p:sp>
        <p:nvSpPr>
          <p:cNvPr id="3" name="object 3"/>
          <p:cNvSpPr txBox="1"/>
          <p:nvPr/>
        </p:nvSpPr>
        <p:spPr>
          <a:xfrm>
            <a:off x="609600" y="762000"/>
            <a:ext cx="8382000" cy="5242717"/>
          </a:xfrm>
          <a:prstGeom prst="rect">
            <a:avLst/>
          </a:prstGeom>
        </p:spPr>
        <p:txBody>
          <a:bodyPr vert="horz" wrap="square" lIns="0" tIns="111125" rIns="0" bIns="0" rtlCol="0">
            <a:spAutoFit/>
          </a:bodyPr>
          <a:lstStyle/>
          <a:p>
            <a:pPr algn="l">
              <a:lnSpc>
                <a:spcPct val="150000"/>
              </a:lnSpc>
            </a:pPr>
            <a:r>
              <a:rPr lang="fr-FR" sz="1400" b="1" i="0" u="none" strike="noStrike" baseline="0" dirty="0" err="1">
                <a:latin typeface="Segoe-Bold"/>
              </a:rPr>
              <a:t>Optimistic</a:t>
            </a:r>
            <a:r>
              <a:rPr lang="fr-FR" sz="1400" b="1" i="0" u="none" strike="noStrike" baseline="0" dirty="0">
                <a:latin typeface="Segoe-Bold"/>
              </a:rPr>
              <a:t> </a:t>
            </a:r>
            <a:r>
              <a:rPr lang="fr-FR" sz="1400" b="1" i="0" u="none" strike="noStrike" baseline="0" dirty="0" err="1">
                <a:latin typeface="Segoe-Bold"/>
              </a:rPr>
              <a:t>Concurrency</a:t>
            </a:r>
            <a:endParaRPr lang="fr-FR" sz="1400" b="1" i="0" u="none" strike="noStrike" baseline="0" dirty="0">
              <a:latin typeface="Segoe-Bold"/>
            </a:endParaRPr>
          </a:p>
          <a:p>
            <a:pPr algn="l">
              <a:lnSpc>
                <a:spcPct val="150000"/>
              </a:lnSpc>
            </a:pPr>
            <a:r>
              <a:rPr lang="en-GB" sz="1400" b="0" i="0" u="none" strike="noStrike" baseline="0" dirty="0">
                <a:latin typeface="Segoe"/>
              </a:rPr>
              <a:t>The optimistic concurrency model assumes that conflicting data operations will occur infrequently. In this model, locks are not used; instead, the state of the affected data is recorded at the start of a data operation. This state is checked again at the end of the operation, before any changes are written. If the state has not changed, new changes are written. If the state has changed, the new changes are discarded and the operation fails. An optimistic concurrency model exhibits the following properties:</a:t>
            </a:r>
          </a:p>
          <a:p>
            <a:pPr marL="285750" indent="-285750" algn="l">
              <a:lnSpc>
                <a:spcPct val="150000"/>
              </a:lnSpc>
              <a:buFont typeface="Arial" panose="020B0604020202020204" pitchFamily="34" charset="0"/>
              <a:buChar char="•"/>
            </a:pPr>
            <a:r>
              <a:rPr lang="en-GB" sz="1400" b="0" i="0" u="none" strike="noStrike" baseline="0" dirty="0">
                <a:latin typeface="Segoe"/>
              </a:rPr>
              <a:t>Data being read is not locked; other users may read or modify the data.</a:t>
            </a:r>
          </a:p>
          <a:p>
            <a:pPr marL="285750" indent="-285750" algn="l">
              <a:lnSpc>
                <a:spcPct val="150000"/>
              </a:lnSpc>
              <a:buFont typeface="Arial" panose="020B0604020202020204" pitchFamily="34" charset="0"/>
              <a:buChar char="•"/>
            </a:pPr>
            <a:r>
              <a:rPr lang="en-GB" sz="1400" b="0" i="0" u="none" strike="noStrike" baseline="0" dirty="0">
                <a:latin typeface="Segoe"/>
              </a:rPr>
              <a:t>Data being modified is not locked; other users may read or modify the data.</a:t>
            </a:r>
          </a:p>
          <a:p>
            <a:pPr marL="285750" indent="-285750" algn="l">
              <a:lnSpc>
                <a:spcPct val="150000"/>
              </a:lnSpc>
              <a:buFont typeface="Arial" panose="020B0604020202020204" pitchFamily="34" charset="0"/>
              <a:buChar char="•"/>
            </a:pPr>
            <a:r>
              <a:rPr lang="en-GB" sz="1400" b="0" i="0" u="none" strike="noStrike" baseline="0" dirty="0">
                <a:latin typeface="Segoe"/>
              </a:rPr>
              <a:t>Before modified data is written, it is checked to confirm that it has not changed since being read; only</a:t>
            </a:r>
          </a:p>
          <a:p>
            <a:pPr marL="285750" indent="-285750" algn="l">
              <a:lnSpc>
                <a:spcPct val="150000"/>
              </a:lnSpc>
              <a:buFont typeface="Arial" panose="020B0604020202020204" pitchFamily="34" charset="0"/>
              <a:buChar char="•"/>
            </a:pPr>
            <a:r>
              <a:rPr lang="en-GB" sz="1400" b="0" i="0" u="none" strike="noStrike" baseline="0" dirty="0">
                <a:latin typeface="Segoe"/>
              </a:rPr>
              <a:t>if it has not changed will the changes be written.</a:t>
            </a:r>
          </a:p>
          <a:p>
            <a:pPr marL="285750" indent="-285750" algn="l">
              <a:lnSpc>
                <a:spcPct val="150000"/>
              </a:lnSpc>
              <a:buFont typeface="Arial" panose="020B0604020202020204" pitchFamily="34" charset="0"/>
              <a:buChar char="•"/>
            </a:pPr>
            <a:r>
              <a:rPr lang="en-GB" sz="1400" b="0" i="0" u="none" strike="noStrike" baseline="0" dirty="0">
                <a:latin typeface="Segoe"/>
              </a:rPr>
              <a:t>The number of locks acquired is low.</a:t>
            </a:r>
          </a:p>
          <a:p>
            <a:pPr algn="l">
              <a:lnSpc>
                <a:spcPct val="150000"/>
              </a:lnSpc>
            </a:pPr>
            <a:r>
              <a:rPr lang="en-GB" sz="1400" b="0" i="0" u="none" strike="noStrike" baseline="0" dirty="0">
                <a:latin typeface="Segoe"/>
              </a:rPr>
              <a:t>The optimistic concurrency model is suitable for a system where:</a:t>
            </a:r>
          </a:p>
          <a:p>
            <a:pPr marL="285750" indent="-285750" algn="l">
              <a:lnSpc>
                <a:spcPct val="150000"/>
              </a:lnSpc>
              <a:buFont typeface="Arial" panose="020B0604020202020204" pitchFamily="34" charset="0"/>
              <a:buChar char="•"/>
            </a:pPr>
            <a:r>
              <a:rPr lang="fr-FR" sz="1400" b="0" i="0" u="none" strike="noStrike" baseline="0" dirty="0">
                <a:latin typeface="Segoe"/>
              </a:rPr>
              <a:t>Data contention </a:t>
            </a:r>
            <a:r>
              <a:rPr lang="fr-FR" sz="1400" b="0" i="0" u="none" strike="noStrike" baseline="0" dirty="0" err="1">
                <a:latin typeface="Segoe"/>
              </a:rPr>
              <a:t>is</a:t>
            </a:r>
            <a:r>
              <a:rPr lang="fr-FR" sz="1400" b="0" i="0" u="none" strike="noStrike" baseline="0" dirty="0">
                <a:latin typeface="Segoe"/>
              </a:rPr>
              <a:t> </a:t>
            </a:r>
            <a:r>
              <a:rPr lang="fr-FR" sz="1400" b="0" i="0" u="none" strike="noStrike" baseline="0" dirty="0" err="1">
                <a:latin typeface="Segoe"/>
              </a:rPr>
              <a:t>low</a:t>
            </a:r>
            <a:r>
              <a:rPr lang="fr-FR" sz="1400" b="0" i="0" u="none" strike="noStrike" baseline="0" dirty="0">
                <a:latin typeface="Segoe"/>
              </a:rPr>
              <a:t>.</a:t>
            </a:r>
          </a:p>
          <a:p>
            <a:pPr marL="285750" indent="-285750" algn="l">
              <a:lnSpc>
                <a:spcPct val="150000"/>
              </a:lnSpc>
              <a:buFont typeface="Arial" panose="020B0604020202020204" pitchFamily="34" charset="0"/>
              <a:buChar char="•"/>
            </a:pPr>
            <a:r>
              <a:rPr lang="en-GB" sz="1400" b="0" i="0" u="none" strike="noStrike" baseline="0" dirty="0">
                <a:latin typeface="Segoe"/>
              </a:rPr>
              <a:t>Data modifications may take long periods of time.</a:t>
            </a:r>
          </a:p>
          <a:p>
            <a:pPr marL="285750" indent="-285750" algn="l">
              <a:lnSpc>
                <a:spcPct val="150000"/>
              </a:lnSpc>
              <a:buFont typeface="Arial" panose="020B0604020202020204" pitchFamily="34" charset="0"/>
              <a:buChar char="•"/>
            </a:pPr>
            <a:r>
              <a:rPr lang="en-GB" sz="1400" b="0" i="0" u="none" strike="noStrike" baseline="0" dirty="0">
                <a:latin typeface="Segoe"/>
              </a:rPr>
              <a:t>The cost of rolling back and then retrying a change is lower than the cost of holding locks.</a:t>
            </a:r>
          </a:p>
          <a:p>
            <a:pPr marL="285750" indent="-285750" algn="l">
              <a:lnSpc>
                <a:spcPct val="150000"/>
              </a:lnSpc>
              <a:buFont typeface="Arial" panose="020B0604020202020204" pitchFamily="34" charset="0"/>
              <a:buChar char="•"/>
            </a:pPr>
            <a:r>
              <a:rPr lang="en-GB" sz="1400" b="0" i="0" u="none" strike="noStrike" baseline="0" dirty="0">
                <a:latin typeface="Segoe"/>
              </a:rPr>
              <a:t>Readers should not block writers.</a:t>
            </a:r>
            <a:endParaRPr sz="1400" dirty="0">
              <a:latin typeface="Segoe UI"/>
              <a:cs typeface="Segoe UI"/>
            </a:endParaRPr>
          </a:p>
        </p:txBody>
      </p:sp>
    </p:spTree>
    <p:extLst>
      <p:ext uri="{BB962C8B-B14F-4D97-AF65-F5344CB8AC3E}">
        <p14:creationId xmlns:p14="http://schemas.microsoft.com/office/powerpoint/2010/main" val="351286556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45204" cy="449580"/>
          </a:xfrm>
          <a:prstGeom prst="rect">
            <a:avLst/>
          </a:prstGeom>
        </p:spPr>
        <p:txBody>
          <a:bodyPr vert="horz" wrap="square" lIns="0" tIns="16510" rIns="0" bIns="0" rtlCol="0">
            <a:spAutoFit/>
          </a:bodyPr>
          <a:lstStyle/>
          <a:p>
            <a:pPr marL="12700">
              <a:lnSpc>
                <a:spcPct val="100000"/>
              </a:lnSpc>
              <a:spcBef>
                <a:spcPts val="130"/>
              </a:spcBef>
            </a:pPr>
            <a:r>
              <a:rPr spc="10" dirty="0"/>
              <a:t>Concurrency</a:t>
            </a:r>
            <a:r>
              <a:rPr spc="30" dirty="0"/>
              <a:t> </a:t>
            </a:r>
            <a:r>
              <a:rPr spc="15" dirty="0"/>
              <a:t>Problems</a:t>
            </a:r>
          </a:p>
        </p:txBody>
      </p:sp>
      <p:sp>
        <p:nvSpPr>
          <p:cNvPr id="3" name="object 3"/>
          <p:cNvSpPr txBox="1"/>
          <p:nvPr/>
        </p:nvSpPr>
        <p:spPr>
          <a:xfrm>
            <a:off x="538162" y="951275"/>
            <a:ext cx="7964170" cy="3390352"/>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Dirty Read</a:t>
            </a:r>
          </a:p>
          <a:p>
            <a:pPr algn="l">
              <a:lnSpc>
                <a:spcPct val="150000"/>
              </a:lnSpc>
            </a:pPr>
            <a:r>
              <a:rPr lang="en-GB" sz="1600" b="0" i="0" u="none" strike="noStrike" baseline="0" dirty="0">
                <a:latin typeface="Segoe"/>
              </a:rPr>
              <a:t>A dirty read occurs when one transaction reads a row that is in the process of being modified by another transaction. The reading transaction reads uncommitted data that may be changed later by a </a:t>
            </a:r>
            <a:r>
              <a:rPr lang="fr-FR" sz="1600" b="0" i="0" u="none" strike="noStrike" baseline="0" dirty="0">
                <a:latin typeface="Segoe"/>
              </a:rPr>
              <a:t>transaction </a:t>
            </a:r>
            <a:r>
              <a:rPr lang="fr-FR" sz="1600" b="0" i="0" u="none" strike="noStrike" baseline="0" dirty="0" err="1">
                <a:latin typeface="Segoe"/>
              </a:rPr>
              <a:t>modifying</a:t>
            </a:r>
            <a:r>
              <a:rPr lang="fr-FR" sz="1600" b="0" i="0" u="none" strike="noStrike" baseline="0" dirty="0">
                <a:latin typeface="Segoe"/>
              </a:rPr>
              <a:t> the data.</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Segoe"/>
              </a:rPr>
              <a:t>For example, user A changes a value from </a:t>
            </a:r>
            <a:r>
              <a:rPr lang="en-GB" sz="1600" b="0" i="1" u="none" strike="noStrike" baseline="0" dirty="0">
                <a:latin typeface="Segoe-Italic"/>
              </a:rPr>
              <a:t>x </a:t>
            </a:r>
            <a:r>
              <a:rPr lang="en-GB" sz="1600" b="0" i="0" u="none" strike="noStrike" baseline="0" dirty="0">
                <a:latin typeface="Segoe"/>
              </a:rPr>
              <a:t>to </a:t>
            </a:r>
            <a:r>
              <a:rPr lang="en-GB" sz="1600" b="0" i="1" u="none" strike="noStrike" baseline="0" dirty="0">
                <a:latin typeface="Segoe-Italic"/>
              </a:rPr>
              <a:t>y, </a:t>
            </a:r>
            <a:r>
              <a:rPr lang="en-GB" sz="1600" b="0" i="0" u="none" strike="noStrike" baseline="0" dirty="0">
                <a:latin typeface="Segoe"/>
              </a:rPr>
              <a:t>but does not finalize the change by committing the transaction. A second user, user B, reads the updated value </a:t>
            </a:r>
            <a:r>
              <a:rPr lang="en-GB" sz="1600" b="0" i="1" u="none" strike="noStrike" baseline="0" dirty="0">
                <a:latin typeface="Segoe-Italic"/>
              </a:rPr>
              <a:t>y </a:t>
            </a:r>
            <a:r>
              <a:rPr lang="en-GB" sz="1600" b="0" i="0" u="none" strike="noStrike" baseline="0" dirty="0">
                <a:latin typeface="Segoe"/>
              </a:rPr>
              <a:t>and performs processing based on this value. User A later changes the value again, from </a:t>
            </a:r>
            <a:r>
              <a:rPr lang="en-GB" sz="1600" b="0" i="1" u="none" strike="noStrike" baseline="0" dirty="0">
                <a:latin typeface="Segoe-Italic"/>
              </a:rPr>
              <a:t>y </a:t>
            </a:r>
            <a:r>
              <a:rPr lang="en-GB" sz="1600" b="0" i="0" u="none" strike="noStrike" baseline="0" dirty="0">
                <a:latin typeface="Segoe"/>
              </a:rPr>
              <a:t>to </a:t>
            </a:r>
            <a:r>
              <a:rPr lang="en-GB" sz="1600" b="0" i="1" u="none" strike="noStrike" baseline="0" dirty="0">
                <a:latin typeface="Segoe-Italic"/>
              </a:rPr>
              <a:t>z</a:t>
            </a:r>
            <a:r>
              <a:rPr lang="en-GB" sz="1600" b="0" i="0" u="none" strike="noStrike" baseline="0" dirty="0">
                <a:latin typeface="Segoe"/>
              </a:rPr>
              <a:t>, and commits the transaction. User B reads the uncommitted (dirty) value.</a:t>
            </a:r>
            <a:endParaRPr sz="1600" dirty="0">
              <a:latin typeface="Segoe UI"/>
              <a:cs typeface="Segoe UI"/>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45204" cy="449580"/>
          </a:xfrm>
          <a:prstGeom prst="rect">
            <a:avLst/>
          </a:prstGeom>
        </p:spPr>
        <p:txBody>
          <a:bodyPr vert="horz" wrap="square" lIns="0" tIns="16510" rIns="0" bIns="0" rtlCol="0">
            <a:spAutoFit/>
          </a:bodyPr>
          <a:lstStyle/>
          <a:p>
            <a:pPr marL="12700">
              <a:lnSpc>
                <a:spcPct val="100000"/>
              </a:lnSpc>
              <a:spcBef>
                <a:spcPts val="130"/>
              </a:spcBef>
            </a:pPr>
            <a:r>
              <a:rPr spc="10" dirty="0"/>
              <a:t>Concurrency</a:t>
            </a:r>
            <a:r>
              <a:rPr spc="30" dirty="0"/>
              <a:t> </a:t>
            </a:r>
            <a:r>
              <a:rPr spc="15" dirty="0"/>
              <a:t>Problems</a:t>
            </a:r>
          </a:p>
        </p:txBody>
      </p:sp>
      <p:pic>
        <p:nvPicPr>
          <p:cNvPr id="4098" name="Picture 2" descr="How To Read Uncommitted Dirty Data In SQL Server">
            <a:extLst>
              <a:ext uri="{FF2B5EF4-FFF2-40B4-BE49-F238E27FC236}">
                <a16:creationId xmlns:a16="http://schemas.microsoft.com/office/drawing/2014/main" id="{24C780E9-AC15-DED9-A6D5-E93D600674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225" y="1009650"/>
            <a:ext cx="8591550" cy="48387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64813"/>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45204" cy="449580"/>
          </a:xfrm>
          <a:prstGeom prst="rect">
            <a:avLst/>
          </a:prstGeom>
        </p:spPr>
        <p:txBody>
          <a:bodyPr vert="horz" wrap="square" lIns="0" tIns="16510" rIns="0" bIns="0" rtlCol="0">
            <a:spAutoFit/>
          </a:bodyPr>
          <a:lstStyle/>
          <a:p>
            <a:pPr marL="12700">
              <a:lnSpc>
                <a:spcPct val="100000"/>
              </a:lnSpc>
              <a:spcBef>
                <a:spcPts val="130"/>
              </a:spcBef>
            </a:pPr>
            <a:r>
              <a:rPr spc="10" dirty="0"/>
              <a:t>Concurrency</a:t>
            </a:r>
            <a:r>
              <a:rPr spc="30" dirty="0"/>
              <a:t> </a:t>
            </a:r>
            <a:r>
              <a:rPr spc="15" dirty="0"/>
              <a:t>Problems</a:t>
            </a:r>
          </a:p>
        </p:txBody>
      </p:sp>
      <p:sp>
        <p:nvSpPr>
          <p:cNvPr id="3" name="object 3"/>
          <p:cNvSpPr txBox="1"/>
          <p:nvPr/>
        </p:nvSpPr>
        <p:spPr>
          <a:xfrm>
            <a:off x="538162" y="951275"/>
            <a:ext cx="7964170" cy="3061416"/>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Lost</a:t>
            </a:r>
            <a:r>
              <a:rPr lang="fr-FR" sz="1600" b="1" i="0" u="none" strike="noStrike" baseline="0" dirty="0">
                <a:latin typeface="Segoe-Bold"/>
              </a:rPr>
              <a:t> Update</a:t>
            </a:r>
          </a:p>
          <a:p>
            <a:pPr algn="l">
              <a:lnSpc>
                <a:spcPct val="150000"/>
              </a:lnSpc>
            </a:pPr>
            <a:r>
              <a:rPr lang="en-GB" sz="1600" b="0" i="0" u="none" strike="noStrike" baseline="0" dirty="0">
                <a:latin typeface="Segoe"/>
              </a:rPr>
              <a:t>A lost update occurs when one or more transactions simultaneously updates the same row, based on the same initial value. When this happens, the last transaction to update the row overwrites the changes made by other transaction(s), resulting in lost data.</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For example, user C and user D select value </a:t>
            </a:r>
            <a:r>
              <a:rPr lang="en-GB" sz="1600" b="0" i="1" u="none" strike="noStrike" baseline="0" dirty="0">
                <a:latin typeface="Segoe-Italic"/>
              </a:rPr>
              <a:t>x </a:t>
            </a:r>
            <a:r>
              <a:rPr lang="en-GB" sz="1600" b="0" i="0" u="none" strike="noStrike" baseline="0" dirty="0">
                <a:latin typeface="Segoe"/>
              </a:rPr>
              <a:t>to update. User C first updates the value from </a:t>
            </a:r>
            <a:r>
              <a:rPr lang="en-GB" sz="1600" b="0" i="1" u="none" strike="noStrike" baseline="0" dirty="0">
                <a:latin typeface="Segoe-Italic"/>
              </a:rPr>
              <a:t>x </a:t>
            </a:r>
            <a:r>
              <a:rPr lang="en-GB" sz="1600" b="0" i="0" u="none" strike="noStrike" baseline="0" dirty="0">
                <a:latin typeface="Segoe"/>
              </a:rPr>
              <a:t>to </a:t>
            </a:r>
            <a:r>
              <a:rPr lang="en-GB" sz="1600" b="0" i="1" u="none" strike="noStrike" baseline="0" dirty="0">
                <a:latin typeface="Segoe-Italic"/>
              </a:rPr>
              <a:t>y</a:t>
            </a:r>
            <a:r>
              <a:rPr lang="en-GB" sz="1600" b="0" i="0" u="none" strike="noStrike" baseline="0" dirty="0">
                <a:latin typeface="Segoe"/>
              </a:rPr>
              <a:t>, and then user D updates the value </a:t>
            </a:r>
            <a:r>
              <a:rPr lang="en-GB" sz="1600" b="0" i="1" u="none" strike="noStrike" baseline="0" dirty="0">
                <a:latin typeface="Segoe-Italic"/>
              </a:rPr>
              <a:t>x </a:t>
            </a:r>
            <a:r>
              <a:rPr lang="en-GB" sz="1600" b="0" i="0" u="none" strike="noStrike" baseline="0" dirty="0">
                <a:latin typeface="Segoe"/>
              </a:rPr>
              <a:t>to </a:t>
            </a:r>
            <a:r>
              <a:rPr lang="en-GB" sz="1600" b="0" i="1" u="none" strike="noStrike" baseline="0" dirty="0">
                <a:latin typeface="Segoe-Italic"/>
              </a:rPr>
              <a:t>z</a:t>
            </a:r>
            <a:r>
              <a:rPr lang="en-GB" sz="1600" b="0" i="0" u="none" strike="noStrike" baseline="0" dirty="0">
                <a:latin typeface="Segoe"/>
              </a:rPr>
              <a:t>. The modifications made by user A are overwritten by user B, </a:t>
            </a:r>
            <a:r>
              <a:rPr lang="fr-FR" sz="1600" b="0" i="0" u="none" strike="noStrike" baseline="0" dirty="0" err="1">
                <a:latin typeface="Segoe"/>
              </a:rPr>
              <a:t>resulting</a:t>
            </a:r>
            <a:r>
              <a:rPr lang="fr-FR" sz="1600" b="0" i="0" u="none" strike="noStrike" baseline="0" dirty="0">
                <a:latin typeface="Segoe"/>
              </a:rPr>
              <a:t> in data </a:t>
            </a:r>
            <a:r>
              <a:rPr lang="fr-FR" sz="1600" b="0" i="0" u="none" strike="noStrike" baseline="0" dirty="0" err="1">
                <a:latin typeface="Segoe"/>
              </a:rPr>
              <a:t>loss</a:t>
            </a:r>
            <a:r>
              <a:rPr lang="fr-FR" sz="1800" b="0" i="0" u="none" strike="noStrike" baseline="0" dirty="0">
                <a:latin typeface="Segoe"/>
              </a:rPr>
              <a:t>.</a:t>
            </a:r>
            <a:endParaRPr sz="1600" dirty="0">
              <a:latin typeface="Segoe UI"/>
              <a:cs typeface="Segoe UI"/>
            </a:endParaRPr>
          </a:p>
        </p:txBody>
      </p:sp>
    </p:spTree>
    <p:extLst>
      <p:ext uri="{BB962C8B-B14F-4D97-AF65-F5344CB8AC3E}">
        <p14:creationId xmlns:p14="http://schemas.microsoft.com/office/powerpoint/2010/main" val="1826845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566</TotalTime>
  <Words>15081</Words>
  <Application>Microsoft Office PowerPoint</Application>
  <PresentationFormat>On-screen Show (4:3)</PresentationFormat>
  <Paragraphs>1034</Paragraphs>
  <Slides>148</Slides>
  <Notes>17</Notes>
  <HiddenSlides>8</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148</vt:i4>
      </vt:variant>
    </vt:vector>
  </HeadingPairs>
  <TitlesOfParts>
    <vt:vector size="162" baseType="lpstr">
      <vt:lpstr>Arial MT</vt:lpstr>
      <vt:lpstr>LucidaSans-Typewriter</vt:lpstr>
      <vt:lpstr>Segoe</vt:lpstr>
      <vt:lpstr>Segoe-Bold</vt:lpstr>
      <vt:lpstr>Segoe-Italic</vt:lpstr>
      <vt:lpstr>SymbolMT</vt:lpstr>
      <vt:lpstr>Arial</vt:lpstr>
      <vt:lpstr>Calibri</vt:lpstr>
      <vt:lpstr>Leelawadee UI</vt:lpstr>
      <vt:lpstr>Segoe UI</vt:lpstr>
      <vt:lpstr>Segoe UI Semibold</vt:lpstr>
      <vt:lpstr>Times New Roman</vt:lpstr>
      <vt:lpstr>Verdana</vt:lpstr>
      <vt:lpstr>Office Theme</vt:lpstr>
      <vt:lpstr>Module 3</vt:lpstr>
      <vt:lpstr>PowerPoint Presentation</vt:lpstr>
      <vt:lpstr>PowerPoint Presentation</vt:lpstr>
      <vt:lpstr>Database Components</vt:lpstr>
      <vt:lpstr>Database Components</vt:lpstr>
      <vt:lpstr>File Groups and Files</vt:lpstr>
      <vt:lpstr>File Groups and Files</vt:lpstr>
      <vt:lpstr>File Groups and Files</vt:lpstr>
      <vt:lpstr>File Groups and Files</vt:lpstr>
      <vt:lpstr>Extents</vt:lpstr>
      <vt:lpstr>Page Structure and Page Types</vt:lpstr>
      <vt:lpstr>Page Structure and Page Types</vt:lpstr>
      <vt:lpstr>Record Structure</vt:lpstr>
      <vt:lpstr>PowerPoint Presentation</vt:lpstr>
      <vt:lpstr>PowerPoint Presentation</vt:lpstr>
      <vt:lpstr>PowerPoint Presentation</vt:lpstr>
      <vt:lpstr>PowerPoint Presentation</vt:lpstr>
      <vt:lpstr>PowerPoint Presentation</vt:lpstr>
      <vt:lpstr>Page Allocation and Allocation Units</vt:lpstr>
      <vt:lpstr>Page Allocation and Allocation Units</vt:lpstr>
      <vt:lpstr>Page Allocation and Allocation Units</vt:lpstr>
      <vt:lpstr>Analyzing Page Allocations</vt:lpstr>
      <vt:lpstr>Analyzing Page Allocations</vt:lpstr>
      <vt:lpstr>PowerPoint Presentation</vt:lpstr>
      <vt:lpstr>PowerPoint Presentation</vt:lpstr>
      <vt:lpstr>PowerPoint Presentation</vt:lpstr>
      <vt:lpstr>PowerPoint Presentation</vt:lpstr>
      <vt:lpstr>Number of Data Files and Placement</vt:lpstr>
      <vt:lpstr>PowerPoint Presentation</vt:lpstr>
      <vt:lpstr>PowerPoint Presentation</vt:lpstr>
      <vt:lpstr>Allocations Within Data Files</vt:lpstr>
      <vt:lpstr>Allocations Within Data Files</vt:lpstr>
      <vt:lpstr>PowerPoint Presentation</vt:lpstr>
      <vt:lpstr>PowerPoint Presentation</vt:lpstr>
      <vt:lpstr>Auto Grow and Auto Shrink</vt:lpstr>
      <vt:lpstr>Auto Grow and Auto Shrink</vt:lpstr>
      <vt:lpstr>Auto Grow and Auto Shrink</vt:lpstr>
      <vt:lpstr>Auto Grow and Auto Shrink</vt:lpstr>
      <vt:lpstr>Data File Shrinking</vt:lpstr>
      <vt:lpstr>Data File Shrinking</vt:lpstr>
      <vt:lpstr>PowerPoint Presentation</vt:lpstr>
      <vt:lpstr>Monitoring Database Files</vt:lpstr>
      <vt:lpstr>Database File Activity</vt:lpstr>
      <vt:lpstr>PowerPoint Presentation</vt:lpstr>
      <vt:lpstr>tempdb Usage</vt:lpstr>
      <vt:lpstr>tempdb Usage</vt:lpstr>
      <vt:lpstr>tempdb Usage</vt:lpstr>
      <vt:lpstr>Version Store Internals</vt:lpstr>
      <vt:lpstr>Version Store Internals</vt:lpstr>
      <vt:lpstr>tempdb Configuration</vt:lpstr>
      <vt:lpstr>tempdb Configuration</vt:lpstr>
      <vt:lpstr>tempdb Configuration</vt:lpstr>
      <vt:lpstr>Demonstration: Monitoring tempdb Usage</vt:lpstr>
      <vt:lpstr>PowerPoint Presentation</vt:lpstr>
      <vt:lpstr>PowerPoint Presentation</vt:lpstr>
      <vt:lpstr>Lab Review</vt:lpstr>
      <vt:lpstr>PowerPoint Presentation</vt:lpstr>
      <vt:lpstr>Module 4</vt:lpstr>
      <vt:lpstr>PowerPoint Presentation</vt:lpstr>
      <vt:lpstr>PowerPoint Presentation</vt:lpstr>
      <vt:lpstr>Virtual Address Space</vt:lpstr>
      <vt:lpstr>Virtual Address Space</vt:lpstr>
      <vt:lpstr>Physical vs. Virtual Memory</vt:lpstr>
      <vt:lpstr>Physical vs. Virtual Memory</vt:lpstr>
      <vt:lpstr>Physical vs. Virtual Memory</vt:lpstr>
      <vt:lpstr>32-bit vs. 64-bit</vt:lpstr>
      <vt:lpstr>NUMA</vt:lpstr>
      <vt:lpstr>NUMA</vt:lpstr>
      <vt:lpstr>NUMA</vt:lpstr>
      <vt:lpstr>PowerPoint Presentation</vt:lpstr>
      <vt:lpstr>SQL Server Memory Models</vt:lpstr>
      <vt:lpstr>SQL Server Memory Architecture</vt:lpstr>
      <vt:lpstr>SQL Server Memory Architecture</vt:lpstr>
      <vt:lpstr>SQL Server Memory Allocation</vt:lpstr>
      <vt:lpstr>SQL Server NUMA</vt:lpstr>
      <vt:lpstr>SQL Server Memory Configuration</vt:lpstr>
      <vt:lpstr>SQL Server Memory Configuration</vt:lpstr>
      <vt:lpstr>SQL Server Memory Configuration</vt:lpstr>
      <vt:lpstr>SQL Server Memory Configuration</vt:lpstr>
      <vt:lpstr>Demonstration: Analyzing Memory Allocations</vt:lpstr>
      <vt:lpstr>PowerPoint Presentation</vt:lpstr>
      <vt:lpstr>PowerPoint Presentation</vt:lpstr>
      <vt:lpstr>Memory-Optimized Tables</vt:lpstr>
      <vt:lpstr>Memory-Optimized Tables</vt:lpstr>
      <vt:lpstr>PowerPoint Presentation</vt:lpstr>
      <vt:lpstr>PowerPoint Presentation</vt:lpstr>
      <vt:lpstr>PowerPoint Presentation</vt:lpstr>
      <vt:lpstr>PowerPoint Presentation</vt:lpstr>
      <vt:lpstr>Lab Review</vt:lpstr>
      <vt:lpstr>PowerPoint Presentation</vt:lpstr>
      <vt:lpstr>Module 5</vt:lpstr>
      <vt:lpstr>PowerPoint Presentation</vt:lpstr>
      <vt:lpstr>PowerPoint Presentation</vt:lpstr>
      <vt:lpstr>Concurrency Models</vt:lpstr>
      <vt:lpstr>Concurrency Models</vt:lpstr>
      <vt:lpstr>Concurrency Models</vt:lpstr>
      <vt:lpstr>Concurrency Problems</vt:lpstr>
      <vt:lpstr>Concurrency Problems</vt:lpstr>
      <vt:lpstr>Concurrency Problems</vt:lpstr>
      <vt:lpstr>Concurrency Problems</vt:lpstr>
      <vt:lpstr>Concurrency Problems</vt:lpstr>
      <vt:lpstr>Concurrency Problems</vt:lpstr>
      <vt:lpstr>Concurrency Problems</vt:lpstr>
      <vt:lpstr>Concurrency Problems</vt:lpstr>
      <vt:lpstr>Concurrency Problems</vt:lpstr>
      <vt:lpstr>Transaction Isolation Levels</vt:lpstr>
      <vt:lpstr>Transaction Isolation Levels</vt:lpstr>
      <vt:lpstr>Transaction Isolation Levels</vt:lpstr>
      <vt:lpstr>Transaction Isolation Levels</vt:lpstr>
      <vt:lpstr>Transaction Isolation Levels</vt:lpstr>
      <vt:lpstr>Transaction Isolation Levels</vt:lpstr>
      <vt:lpstr>Transaction Isolation Levels</vt:lpstr>
      <vt:lpstr>Transaction Isolation Levels</vt:lpstr>
      <vt:lpstr>Working with Row Versioning Isolation Levels</vt:lpstr>
      <vt:lpstr>PowerPoint Presentation</vt:lpstr>
      <vt:lpstr>Transactions</vt:lpstr>
      <vt:lpstr>Transactions</vt:lpstr>
      <vt:lpstr>Transactions</vt:lpstr>
      <vt:lpstr>Working with Transactions</vt:lpstr>
      <vt:lpstr>Working with Transactions</vt:lpstr>
      <vt:lpstr>Working with Transactions</vt:lpstr>
      <vt:lpstr>Working with Transactions</vt:lpstr>
      <vt:lpstr>Working with Transactions</vt:lpstr>
      <vt:lpstr>PowerPoint Presentation</vt:lpstr>
      <vt:lpstr>PowerPoint Presentation</vt:lpstr>
      <vt:lpstr>Locking Architecture</vt:lpstr>
      <vt:lpstr>Locking Architecture</vt:lpstr>
      <vt:lpstr>Lock Granularity and Hierarchy</vt:lpstr>
      <vt:lpstr>Lock Escalation</vt:lpstr>
      <vt:lpstr>Lock Modes</vt:lpstr>
      <vt:lpstr>Lock Modes</vt:lpstr>
      <vt:lpstr>Lock Modes</vt:lpstr>
      <vt:lpstr>Lock Modes</vt:lpstr>
      <vt:lpstr>Lock Mode Compatibility</vt:lpstr>
      <vt:lpstr>Lock Mode Compatibility</vt:lpstr>
      <vt:lpstr>The Data Modification Process</vt:lpstr>
      <vt:lpstr>Locking Hints</vt:lpstr>
      <vt:lpstr>Locking Hints</vt:lpstr>
      <vt:lpstr>Deadlock Internals</vt:lpstr>
      <vt:lpstr>Deadlock Internals</vt:lpstr>
      <vt:lpstr>Deadlock Internals</vt:lpstr>
      <vt:lpstr>Deadlock Internals</vt:lpstr>
      <vt:lpstr>Latches and Spinlocks</vt:lpstr>
      <vt:lpstr>Demonstration: Applying Locking Hints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dc:title>
  <cp:lastModifiedBy>Staff01</cp:lastModifiedBy>
  <cp:revision>65</cp:revision>
  <dcterms:created xsi:type="dcterms:W3CDTF">2022-06-20T19:16:49Z</dcterms:created>
  <dcterms:modified xsi:type="dcterms:W3CDTF">2023-10-12T12:19:41Z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PDFsam Basic v3.3.5</vt:lpwstr>
  </property>
  <property fmtid="{D5CDD505-2E9C-101B-9397-08002B2CF9AE}" pid="3" name="LastSaved">
    <vt:filetime>2022-06-20T00:00:00Z</vt:filetime>
  </property>
</Properties>
</file>