
<file path=[Content_Types].xml><?xml version="1.0" encoding="utf-8"?>
<Types xmlns="http://schemas.openxmlformats.org/package/2006/content-types">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18"/>
  </p:notesMasterIdLst>
  <p:sldIdLst>
    <p:sldId id="256" r:id="rId2"/>
    <p:sldId id="257" r:id="rId3"/>
    <p:sldId id="258" r:id="rId4"/>
    <p:sldId id="259" r:id="rId5"/>
    <p:sldId id="260" r:id="rId6"/>
    <p:sldId id="534" r:id="rId7"/>
    <p:sldId id="535" r:id="rId8"/>
    <p:sldId id="536" r:id="rId9"/>
    <p:sldId id="261" r:id="rId10"/>
    <p:sldId id="262" r:id="rId11"/>
    <p:sldId id="537" r:id="rId12"/>
    <p:sldId id="538" r:id="rId13"/>
    <p:sldId id="539" r:id="rId14"/>
    <p:sldId id="263" r:id="rId15"/>
    <p:sldId id="540" r:id="rId16"/>
    <p:sldId id="541" r:id="rId17"/>
    <p:sldId id="543" r:id="rId18"/>
    <p:sldId id="544" r:id="rId19"/>
    <p:sldId id="264" r:id="rId20"/>
    <p:sldId id="545" r:id="rId21"/>
    <p:sldId id="546" r:id="rId22"/>
    <p:sldId id="547" r:id="rId23"/>
    <p:sldId id="549" r:id="rId24"/>
    <p:sldId id="548" r:id="rId25"/>
    <p:sldId id="265" r:id="rId26"/>
    <p:sldId id="266" r:id="rId27"/>
    <p:sldId id="267" r:id="rId28"/>
    <p:sldId id="268" r:id="rId29"/>
    <p:sldId id="269" r:id="rId30"/>
    <p:sldId id="550" r:id="rId31"/>
    <p:sldId id="551" r:id="rId32"/>
    <p:sldId id="270" r:id="rId33"/>
    <p:sldId id="552" r:id="rId34"/>
    <p:sldId id="553" r:id="rId35"/>
    <p:sldId id="554" r:id="rId36"/>
    <p:sldId id="555" r:id="rId37"/>
    <p:sldId id="556" r:id="rId38"/>
    <p:sldId id="271" r:id="rId39"/>
    <p:sldId id="557" r:id="rId40"/>
    <p:sldId id="272" r:id="rId41"/>
    <p:sldId id="558" r:id="rId42"/>
    <p:sldId id="273" r:id="rId43"/>
    <p:sldId id="274" r:id="rId44"/>
    <p:sldId id="559" r:id="rId45"/>
    <p:sldId id="275" r:id="rId46"/>
    <p:sldId id="560" r:id="rId47"/>
    <p:sldId id="276" r:id="rId48"/>
    <p:sldId id="561" r:id="rId49"/>
    <p:sldId id="562" r:id="rId50"/>
    <p:sldId id="563" r:id="rId51"/>
    <p:sldId id="277" r:id="rId52"/>
    <p:sldId id="564" r:id="rId53"/>
    <p:sldId id="278" r:id="rId54"/>
    <p:sldId id="565" r:id="rId55"/>
    <p:sldId id="279" r:id="rId56"/>
    <p:sldId id="566" r:id="rId57"/>
    <p:sldId id="280" r:id="rId58"/>
    <p:sldId id="567" r:id="rId59"/>
    <p:sldId id="568" r:id="rId60"/>
    <p:sldId id="281" r:id="rId61"/>
    <p:sldId id="569" r:id="rId62"/>
    <p:sldId id="570" r:id="rId63"/>
    <p:sldId id="282" r:id="rId64"/>
    <p:sldId id="283" r:id="rId65"/>
    <p:sldId id="284" r:id="rId66"/>
    <p:sldId id="285" r:id="rId67"/>
    <p:sldId id="286" r:id="rId68"/>
    <p:sldId id="287" r:id="rId69"/>
    <p:sldId id="288" r:id="rId70"/>
    <p:sldId id="289" r:id="rId71"/>
    <p:sldId id="290" r:id="rId72"/>
    <p:sldId id="291" r:id="rId73"/>
    <p:sldId id="292" r:id="rId74"/>
    <p:sldId id="571" r:id="rId75"/>
    <p:sldId id="293" r:id="rId76"/>
    <p:sldId id="572" r:id="rId77"/>
    <p:sldId id="294" r:id="rId78"/>
    <p:sldId id="573" r:id="rId79"/>
    <p:sldId id="295" r:id="rId80"/>
    <p:sldId id="296" r:id="rId81"/>
    <p:sldId id="574" r:id="rId82"/>
    <p:sldId id="576" r:id="rId83"/>
    <p:sldId id="577" r:id="rId84"/>
    <p:sldId id="578" r:id="rId85"/>
    <p:sldId id="575" r:id="rId86"/>
    <p:sldId id="297" r:id="rId87"/>
    <p:sldId id="298" r:id="rId88"/>
    <p:sldId id="579" r:id="rId89"/>
    <p:sldId id="299" r:id="rId90"/>
    <p:sldId id="580" r:id="rId91"/>
    <p:sldId id="581" r:id="rId92"/>
    <p:sldId id="582" r:id="rId93"/>
    <p:sldId id="300" r:id="rId94"/>
    <p:sldId id="583" r:id="rId95"/>
    <p:sldId id="585" r:id="rId96"/>
    <p:sldId id="301" r:id="rId97"/>
    <p:sldId id="586" r:id="rId98"/>
    <p:sldId id="587" r:id="rId99"/>
    <p:sldId id="302" r:id="rId100"/>
    <p:sldId id="303" r:id="rId101"/>
    <p:sldId id="304" r:id="rId102"/>
    <p:sldId id="588" r:id="rId103"/>
    <p:sldId id="305" r:id="rId104"/>
    <p:sldId id="589" r:id="rId105"/>
    <p:sldId id="590" r:id="rId106"/>
    <p:sldId id="306" r:id="rId107"/>
    <p:sldId id="307" r:id="rId108"/>
    <p:sldId id="308" r:id="rId109"/>
    <p:sldId id="309" r:id="rId110"/>
    <p:sldId id="592" r:id="rId111"/>
    <p:sldId id="310" r:id="rId112"/>
    <p:sldId id="311" r:id="rId113"/>
    <p:sldId id="312" r:id="rId114"/>
    <p:sldId id="313" r:id="rId115"/>
    <p:sldId id="314" r:id="rId116"/>
    <p:sldId id="315" r:id="rId117"/>
  </p:sldIdLst>
  <p:sldSz cx="9144000" cy="6858000" type="screen4x3"/>
  <p:notesSz cx="9144000" cy="6858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03" autoAdjust="0"/>
  </p:normalViewPr>
  <p:slideViewPr>
    <p:cSldViewPr>
      <p:cViewPr varScale="1">
        <p:scale>
          <a:sx n="83" d="100"/>
          <a:sy n="83" d="100"/>
        </p:scale>
        <p:origin x="102" y="204"/>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notesMaster" Target="notesMasters/notesMaster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presProps" Target="presProps.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viewProps" Target="view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theme" Target="theme/theme1.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21668E15-02A6-45FA-BBF0-69C8AF35EC64}" type="datetimeFigureOut">
              <a:rPr lang="fr-FR" smtClean="0"/>
              <a:t>12/10/2023</a:t>
            </a:fld>
            <a:endParaRPr lang="fr-FR"/>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9FF314DB-80AF-4B81-9DE4-B63BAD91A843}" type="slidenum">
              <a:rPr lang="fr-FR" smtClean="0"/>
              <a:t>‹#›</a:t>
            </a:fld>
            <a:endParaRPr lang="fr-FR"/>
          </a:p>
        </p:txBody>
      </p:sp>
    </p:spTree>
    <p:extLst>
      <p:ext uri="{BB962C8B-B14F-4D97-AF65-F5344CB8AC3E}">
        <p14:creationId xmlns:p14="http://schemas.microsoft.com/office/powerpoint/2010/main" val="778933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GB" b="1" i="0" dirty="0">
                <a:solidFill>
                  <a:srgbClr val="171717"/>
                </a:solidFill>
                <a:effectLst/>
                <a:latin typeface="Segoe UI" panose="020B0502040204020203" pitchFamily="34" charset="0"/>
              </a:rPr>
              <a:t>Shared Memory</a:t>
            </a:r>
          </a:p>
          <a:p>
            <a:pPr algn="l"/>
            <a:r>
              <a:rPr lang="en-GB" b="0" i="0" dirty="0">
                <a:solidFill>
                  <a:srgbClr val="171717"/>
                </a:solidFill>
                <a:effectLst/>
                <a:latin typeface="Segoe UI" panose="020B0502040204020203" pitchFamily="34" charset="0"/>
              </a:rPr>
              <a:t>Shared memory is the simplest protocol to use and has no configurable settings. Because clients using the shared memory protocol can only connect to a SQL Server instance running on the same computer, it is not useful for most database activity. Use the shared memory protocol for troubleshooting when you suspect the other protocols are configured incorrectly.</a:t>
            </a:r>
          </a:p>
          <a:p>
            <a:pPr algn="l"/>
            <a:r>
              <a:rPr lang="en-GB" b="1" i="0" dirty="0">
                <a:solidFill>
                  <a:srgbClr val="171717"/>
                </a:solidFill>
                <a:effectLst/>
                <a:latin typeface="Segoe UI" panose="020B0502040204020203" pitchFamily="34" charset="0"/>
              </a:rPr>
              <a:t>TCP/IP</a:t>
            </a:r>
          </a:p>
          <a:p>
            <a:pPr algn="l"/>
            <a:r>
              <a:rPr lang="en-GB" b="0" i="0" dirty="0">
                <a:solidFill>
                  <a:srgbClr val="171717"/>
                </a:solidFill>
                <a:effectLst/>
                <a:latin typeface="Segoe UI" panose="020B0502040204020203" pitchFamily="34" charset="0"/>
              </a:rPr>
              <a:t>TCP/IP is a common protocol widely used over the Internet. It communicates across interconnected networks of computers that have diverse hardware architectures and various operating systems. TCP/IP includes standards for routing network traffic and offers advanced security features. It is the most popular protocol that is used in business today. Configuring your computer to use TCP/IP can be complex, but most networked computers are already correctly configured. To configure the TCP/IP settings that are not exposed in SQL Server Configuration Manager, see the Microsoft Windows documentation.</a:t>
            </a:r>
          </a:p>
          <a:p>
            <a:pPr algn="l"/>
            <a:r>
              <a:rPr lang="en-GB" b="1" i="0" dirty="0">
                <a:solidFill>
                  <a:srgbClr val="171717"/>
                </a:solidFill>
                <a:effectLst/>
                <a:latin typeface="Segoe UI" panose="020B0502040204020203" pitchFamily="34" charset="0"/>
              </a:rPr>
              <a:t>Named Pipes</a:t>
            </a:r>
          </a:p>
          <a:p>
            <a:pPr algn="l"/>
            <a:r>
              <a:rPr lang="en-GB" b="0" i="0" dirty="0">
                <a:solidFill>
                  <a:srgbClr val="171717"/>
                </a:solidFill>
                <a:effectLst/>
                <a:latin typeface="Segoe UI" panose="020B0502040204020203" pitchFamily="34" charset="0"/>
              </a:rPr>
              <a:t>Named Pipes is a protocol developed for local area networks. A part of memory is used by one process to pass information to another process, so that the output of one is the input of the other. The second process can be local (on the same computer as the first) or remote (on a networked computer).</a:t>
            </a:r>
          </a:p>
        </p:txBody>
      </p:sp>
      <p:sp>
        <p:nvSpPr>
          <p:cNvPr id="4" name="Slide Number Placeholder 3"/>
          <p:cNvSpPr>
            <a:spLocks noGrp="1"/>
          </p:cNvSpPr>
          <p:nvPr>
            <p:ph type="sldNum" sz="quarter" idx="5"/>
          </p:nvPr>
        </p:nvSpPr>
        <p:spPr/>
        <p:txBody>
          <a:bodyPr/>
          <a:lstStyle/>
          <a:p>
            <a:fld id="{9FF314DB-80AF-4B81-9DE4-B63BAD91A843}" type="slidenum">
              <a:rPr lang="fr-FR" smtClean="0"/>
              <a:t>4</a:t>
            </a:fld>
            <a:endParaRPr lang="fr-FR"/>
          </a:p>
        </p:txBody>
      </p:sp>
    </p:spTree>
    <p:extLst>
      <p:ext uri="{BB962C8B-B14F-4D97-AF65-F5344CB8AC3E}">
        <p14:creationId xmlns:p14="http://schemas.microsoft.com/office/powerpoint/2010/main" val="2868035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704850"/>
          </a:xfrm>
          <a:custGeom>
            <a:avLst/>
            <a:gdLst/>
            <a:ahLst/>
            <a:cxnLst/>
            <a:rect l="l" t="t" r="r" b="b"/>
            <a:pathLst>
              <a:path w="9144000" h="704850">
                <a:moveTo>
                  <a:pt x="9144000" y="0"/>
                </a:moveTo>
                <a:lnTo>
                  <a:pt x="0" y="0"/>
                </a:lnTo>
                <a:lnTo>
                  <a:pt x="0" y="704850"/>
                </a:lnTo>
                <a:lnTo>
                  <a:pt x="9144000" y="704850"/>
                </a:lnTo>
                <a:lnTo>
                  <a:pt x="9144000" y="0"/>
                </a:lnTo>
                <a:close/>
              </a:path>
            </a:pathLst>
          </a:custGeom>
          <a:solidFill>
            <a:srgbClr val="006FC0"/>
          </a:solidFill>
        </p:spPr>
        <p:txBody>
          <a:bodyPr wrap="square" lIns="0" tIns="0" rIns="0" bIns="0" rtlCol="0"/>
          <a:lstStyle/>
          <a:p>
            <a:endParaRPr/>
          </a:p>
        </p:txBody>
      </p:sp>
      <p:sp>
        <p:nvSpPr>
          <p:cNvPr id="2" name="Holder 2"/>
          <p:cNvSpPr>
            <a:spLocks noGrp="1"/>
          </p:cNvSpPr>
          <p:nvPr>
            <p:ph type="title"/>
          </p:nvPr>
        </p:nvSpPr>
        <p:spPr>
          <a:xfrm>
            <a:off x="429260" y="109474"/>
            <a:ext cx="8285479" cy="449580"/>
          </a:xfrm>
          <a:prstGeom prst="rect">
            <a:avLst/>
          </a:prstGeom>
        </p:spPr>
        <p:txBody>
          <a:bodyPr wrap="square" lIns="0" tIns="0" rIns="0" bIns="0">
            <a:spAutoFit/>
          </a:bodyPr>
          <a:lstStyle>
            <a:lvl1pPr>
              <a:defRPr sz="2750" b="0" i="0">
                <a:solidFill>
                  <a:schemeClr val="bg1"/>
                </a:solidFill>
                <a:latin typeface="Segoe UI"/>
                <a:cs typeface="Segoe UI"/>
              </a:defRPr>
            </a:lvl1pPr>
          </a:lstStyle>
          <a:p>
            <a:endParaRPr/>
          </a:p>
        </p:txBody>
      </p:sp>
      <p:sp>
        <p:nvSpPr>
          <p:cNvPr id="3" name="Holder 3"/>
          <p:cNvSpPr>
            <a:spLocks noGrp="1"/>
          </p:cNvSpPr>
          <p:nvPr>
            <p:ph type="body" idx="1"/>
          </p:nvPr>
        </p:nvSpPr>
        <p:spPr>
          <a:xfrm>
            <a:off x="681723" y="2076450"/>
            <a:ext cx="7920355" cy="337185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10/12/2023</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5.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7.tmp"/><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2" Type="http://schemas.openxmlformats.org/officeDocument/2006/relationships/image" Target="../media/image18.tmp"/><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dirty="0"/>
              <a:t>1</a:t>
            </a:r>
            <a:endParaRPr sz="4800"/>
          </a:p>
        </p:txBody>
      </p:sp>
      <p:sp>
        <p:nvSpPr>
          <p:cNvPr id="4" name="object 4"/>
          <p:cNvSpPr txBox="1"/>
          <p:nvPr/>
        </p:nvSpPr>
        <p:spPr>
          <a:xfrm>
            <a:off x="3282696" y="2903855"/>
            <a:ext cx="3788410" cy="859790"/>
          </a:xfrm>
          <a:prstGeom prst="rect">
            <a:avLst/>
          </a:prstGeom>
        </p:spPr>
        <p:txBody>
          <a:bodyPr vert="horz" wrap="square" lIns="0" tIns="37465" rIns="0" bIns="0" rtlCol="0">
            <a:spAutoFit/>
          </a:bodyPr>
          <a:lstStyle/>
          <a:p>
            <a:pPr marL="12700" marR="5080">
              <a:lnSpc>
                <a:spcPts val="3229"/>
              </a:lnSpc>
              <a:spcBef>
                <a:spcPts val="295"/>
              </a:spcBef>
            </a:pPr>
            <a:r>
              <a:rPr sz="2750" spc="20" dirty="0">
                <a:solidFill>
                  <a:srgbClr val="FFFFFF"/>
                </a:solidFill>
                <a:latin typeface="Segoe UI"/>
                <a:cs typeface="Segoe UI"/>
              </a:rPr>
              <a:t>SQL </a:t>
            </a:r>
            <a:r>
              <a:rPr sz="2750" spc="10" dirty="0">
                <a:solidFill>
                  <a:srgbClr val="FFFFFF"/>
                </a:solidFill>
                <a:latin typeface="Segoe UI"/>
                <a:cs typeface="Segoe UI"/>
              </a:rPr>
              <a:t>Server Architecture, </a:t>
            </a:r>
            <a:r>
              <a:rPr sz="2750" spc="-740" dirty="0">
                <a:solidFill>
                  <a:srgbClr val="FFFFFF"/>
                </a:solidFill>
                <a:latin typeface="Segoe UI"/>
                <a:cs typeface="Segoe UI"/>
              </a:rPr>
              <a:t> </a:t>
            </a:r>
            <a:r>
              <a:rPr sz="2750" spc="15" dirty="0">
                <a:solidFill>
                  <a:srgbClr val="FFFFFF"/>
                </a:solidFill>
                <a:latin typeface="Segoe UI"/>
                <a:cs typeface="Segoe UI"/>
              </a:rPr>
              <a:t>Scheduling,</a:t>
            </a:r>
            <a:r>
              <a:rPr sz="2750" spc="45" dirty="0">
                <a:solidFill>
                  <a:srgbClr val="FFFFFF"/>
                </a:solidFill>
                <a:latin typeface="Segoe UI"/>
                <a:cs typeface="Segoe UI"/>
              </a:rPr>
              <a:t> </a:t>
            </a:r>
            <a:r>
              <a:rPr sz="2750" spc="15" dirty="0">
                <a:solidFill>
                  <a:srgbClr val="FFFFFF"/>
                </a:solidFill>
                <a:latin typeface="Segoe UI"/>
                <a:cs typeface="Segoe UI"/>
              </a:rPr>
              <a:t>and</a:t>
            </a:r>
            <a:r>
              <a:rPr sz="2750" spc="70" dirty="0">
                <a:solidFill>
                  <a:srgbClr val="FFFFFF"/>
                </a:solidFill>
                <a:latin typeface="Segoe UI"/>
                <a:cs typeface="Segoe UI"/>
              </a:rPr>
              <a:t> </a:t>
            </a:r>
            <a:r>
              <a:rPr sz="2750" spc="25" dirty="0">
                <a:solidFill>
                  <a:srgbClr val="FFFFFF"/>
                </a:solidFill>
                <a:latin typeface="Segoe UI"/>
                <a:cs typeface="Segoe UI"/>
              </a:rPr>
              <a:t>Waits</a:t>
            </a:r>
            <a:endParaRPr sz="2750">
              <a:latin typeface="Segoe UI"/>
              <a:cs typeface="Segoe U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123180" cy="449580"/>
          </a:xfrm>
          <a:prstGeom prst="rect">
            <a:avLst/>
          </a:prstGeom>
        </p:spPr>
        <p:txBody>
          <a:bodyPr vert="horz" wrap="square" lIns="0" tIns="16510" rIns="0" bIns="0" rtlCol="0">
            <a:spAutoFit/>
          </a:bodyPr>
          <a:lstStyle/>
          <a:p>
            <a:pPr marL="12700">
              <a:lnSpc>
                <a:spcPct val="100000"/>
              </a:lnSpc>
              <a:spcBef>
                <a:spcPts val="130"/>
              </a:spcBef>
            </a:pPr>
            <a:r>
              <a:rPr spc="10" dirty="0"/>
              <a:t>Multiple</a:t>
            </a:r>
            <a:r>
              <a:rPr spc="30" dirty="0"/>
              <a:t> </a:t>
            </a:r>
            <a:r>
              <a:rPr spc="20" dirty="0"/>
              <a:t>CPUs—SMP</a:t>
            </a:r>
            <a:r>
              <a:rPr spc="75" dirty="0"/>
              <a:t> </a:t>
            </a:r>
            <a:r>
              <a:rPr spc="15" dirty="0"/>
              <a:t>and</a:t>
            </a:r>
            <a:r>
              <a:rPr dirty="0"/>
              <a:t> </a:t>
            </a:r>
            <a:r>
              <a:rPr spc="10" dirty="0"/>
              <a:t>NUMA</a:t>
            </a:r>
          </a:p>
        </p:txBody>
      </p:sp>
      <p:grpSp>
        <p:nvGrpSpPr>
          <p:cNvPr id="3" name="object 3"/>
          <p:cNvGrpSpPr/>
          <p:nvPr/>
        </p:nvGrpSpPr>
        <p:grpSpPr>
          <a:xfrm>
            <a:off x="142875" y="1038161"/>
            <a:ext cx="4333875" cy="3857625"/>
            <a:chOff x="142875" y="1038161"/>
            <a:chExt cx="4333875" cy="3857625"/>
          </a:xfrm>
        </p:grpSpPr>
        <p:sp>
          <p:nvSpPr>
            <p:cNvPr id="4" name="object 4"/>
            <p:cNvSpPr/>
            <p:nvPr/>
          </p:nvSpPr>
          <p:spPr>
            <a:xfrm>
              <a:off x="157162" y="1052449"/>
              <a:ext cx="4305300" cy="3829050"/>
            </a:xfrm>
            <a:custGeom>
              <a:avLst/>
              <a:gdLst/>
              <a:ahLst/>
              <a:cxnLst/>
              <a:rect l="l" t="t" r="r" b="b"/>
              <a:pathLst>
                <a:path w="4305300" h="3829050">
                  <a:moveTo>
                    <a:pt x="0" y="3829050"/>
                  </a:moveTo>
                  <a:lnTo>
                    <a:pt x="4305300" y="3829050"/>
                  </a:lnTo>
                  <a:lnTo>
                    <a:pt x="4305300" y="0"/>
                  </a:lnTo>
                  <a:lnTo>
                    <a:pt x="0" y="0"/>
                  </a:lnTo>
                  <a:lnTo>
                    <a:pt x="0" y="3829050"/>
                  </a:lnTo>
                  <a:close/>
                </a:path>
              </a:pathLst>
            </a:custGeom>
            <a:ln w="28575">
              <a:solidFill>
                <a:srgbClr val="000000"/>
              </a:solidFill>
            </a:ln>
          </p:spPr>
          <p:txBody>
            <a:bodyPr wrap="square" lIns="0" tIns="0" rIns="0" bIns="0" rtlCol="0"/>
            <a:lstStyle/>
            <a:p>
              <a:endParaRPr/>
            </a:p>
          </p:txBody>
        </p:sp>
        <p:sp>
          <p:nvSpPr>
            <p:cNvPr id="5" name="object 5"/>
            <p:cNvSpPr/>
            <p:nvPr/>
          </p:nvSpPr>
          <p:spPr>
            <a:xfrm>
              <a:off x="406400" y="1311274"/>
              <a:ext cx="876300" cy="514350"/>
            </a:xfrm>
            <a:custGeom>
              <a:avLst/>
              <a:gdLst/>
              <a:ahLst/>
              <a:cxnLst/>
              <a:rect l="l" t="t" r="r" b="b"/>
              <a:pathLst>
                <a:path w="876300" h="514350">
                  <a:moveTo>
                    <a:pt x="876300" y="0"/>
                  </a:moveTo>
                  <a:lnTo>
                    <a:pt x="0" y="0"/>
                  </a:lnTo>
                  <a:lnTo>
                    <a:pt x="0" y="488950"/>
                  </a:lnTo>
                  <a:lnTo>
                    <a:pt x="0" y="514350"/>
                  </a:lnTo>
                  <a:lnTo>
                    <a:pt x="876300" y="514350"/>
                  </a:lnTo>
                  <a:lnTo>
                    <a:pt x="876300" y="488950"/>
                  </a:lnTo>
                  <a:lnTo>
                    <a:pt x="876300" y="0"/>
                  </a:lnTo>
                  <a:close/>
                </a:path>
              </a:pathLst>
            </a:custGeom>
            <a:solidFill>
              <a:srgbClr val="AEAEAE"/>
            </a:solidFill>
          </p:spPr>
          <p:txBody>
            <a:bodyPr wrap="square" lIns="0" tIns="0" rIns="0" bIns="0" rtlCol="0"/>
            <a:lstStyle/>
            <a:p>
              <a:endParaRPr/>
            </a:p>
          </p:txBody>
        </p:sp>
        <p:sp>
          <p:nvSpPr>
            <p:cNvPr id="6" name="object 6"/>
            <p:cNvSpPr/>
            <p:nvPr/>
          </p:nvSpPr>
          <p:spPr>
            <a:xfrm>
              <a:off x="381000" y="1285875"/>
              <a:ext cx="876300" cy="514350"/>
            </a:xfrm>
            <a:custGeom>
              <a:avLst/>
              <a:gdLst/>
              <a:ahLst/>
              <a:cxnLst/>
              <a:rect l="l" t="t" r="r" b="b"/>
              <a:pathLst>
                <a:path w="876300" h="514350">
                  <a:moveTo>
                    <a:pt x="876300" y="0"/>
                  </a:moveTo>
                  <a:lnTo>
                    <a:pt x="0" y="0"/>
                  </a:lnTo>
                  <a:lnTo>
                    <a:pt x="0" y="514350"/>
                  </a:lnTo>
                  <a:lnTo>
                    <a:pt x="876300" y="514350"/>
                  </a:lnTo>
                  <a:lnTo>
                    <a:pt x="876300" y="0"/>
                  </a:lnTo>
                  <a:close/>
                </a:path>
              </a:pathLst>
            </a:custGeom>
            <a:solidFill>
              <a:srgbClr val="0078D6"/>
            </a:solidFill>
          </p:spPr>
          <p:txBody>
            <a:bodyPr wrap="square" lIns="0" tIns="0" rIns="0" bIns="0" rtlCol="0"/>
            <a:lstStyle/>
            <a:p>
              <a:endParaRPr/>
            </a:p>
          </p:txBody>
        </p:sp>
      </p:grpSp>
      <p:sp>
        <p:nvSpPr>
          <p:cNvPr id="7" name="object 7"/>
          <p:cNvSpPr txBox="1"/>
          <p:nvPr/>
        </p:nvSpPr>
        <p:spPr>
          <a:xfrm>
            <a:off x="406400" y="1411541"/>
            <a:ext cx="906780" cy="266065"/>
          </a:xfrm>
          <a:prstGeom prst="rect">
            <a:avLst/>
          </a:prstGeom>
        </p:spPr>
        <p:txBody>
          <a:bodyPr vert="horz" wrap="square" lIns="0" tIns="15875" rIns="0" bIns="0" rtlCol="0">
            <a:spAutoFit/>
          </a:bodyPr>
          <a:lstStyle/>
          <a:p>
            <a:pPr marL="210820">
              <a:lnSpc>
                <a:spcPct val="100000"/>
              </a:lnSpc>
              <a:spcBef>
                <a:spcPts val="125"/>
              </a:spcBef>
            </a:pPr>
            <a:r>
              <a:rPr sz="1550" b="1" spc="15" dirty="0">
                <a:solidFill>
                  <a:srgbClr val="FFFFFF"/>
                </a:solidFill>
                <a:latin typeface="Segoe UI"/>
                <a:cs typeface="Segoe UI"/>
              </a:rPr>
              <a:t>CPU</a:t>
            </a:r>
            <a:endParaRPr sz="1550">
              <a:latin typeface="Segoe UI"/>
              <a:cs typeface="Segoe UI"/>
            </a:endParaRPr>
          </a:p>
        </p:txBody>
      </p:sp>
      <p:grpSp>
        <p:nvGrpSpPr>
          <p:cNvPr id="8" name="object 8"/>
          <p:cNvGrpSpPr/>
          <p:nvPr/>
        </p:nvGrpSpPr>
        <p:grpSpPr>
          <a:xfrm>
            <a:off x="1571688" y="2543238"/>
            <a:ext cx="1276350" cy="733425"/>
            <a:chOff x="1571688" y="2543238"/>
            <a:chExt cx="1276350" cy="733425"/>
          </a:xfrm>
        </p:grpSpPr>
        <p:sp>
          <p:nvSpPr>
            <p:cNvPr id="9" name="object 9"/>
            <p:cNvSpPr/>
            <p:nvPr/>
          </p:nvSpPr>
          <p:spPr>
            <a:xfrm>
              <a:off x="1585975" y="2557526"/>
              <a:ext cx="1247775" cy="704850"/>
            </a:xfrm>
            <a:custGeom>
              <a:avLst/>
              <a:gdLst/>
              <a:ahLst/>
              <a:cxnLst/>
              <a:rect l="l" t="t" r="r" b="b"/>
              <a:pathLst>
                <a:path w="1247775" h="704850">
                  <a:moveTo>
                    <a:pt x="1247775" y="0"/>
                  </a:moveTo>
                  <a:lnTo>
                    <a:pt x="0" y="0"/>
                  </a:lnTo>
                  <a:lnTo>
                    <a:pt x="0" y="704850"/>
                  </a:lnTo>
                  <a:lnTo>
                    <a:pt x="1247775" y="704850"/>
                  </a:lnTo>
                  <a:lnTo>
                    <a:pt x="1247775" y="0"/>
                  </a:lnTo>
                  <a:close/>
                </a:path>
              </a:pathLst>
            </a:custGeom>
            <a:solidFill>
              <a:srgbClr val="00BBF1"/>
            </a:solidFill>
          </p:spPr>
          <p:txBody>
            <a:bodyPr wrap="square" lIns="0" tIns="0" rIns="0" bIns="0" rtlCol="0"/>
            <a:lstStyle/>
            <a:p>
              <a:endParaRPr/>
            </a:p>
          </p:txBody>
        </p:sp>
        <p:sp>
          <p:nvSpPr>
            <p:cNvPr id="10" name="object 10"/>
            <p:cNvSpPr/>
            <p:nvPr/>
          </p:nvSpPr>
          <p:spPr>
            <a:xfrm>
              <a:off x="1585975" y="2557526"/>
              <a:ext cx="1247775" cy="704850"/>
            </a:xfrm>
            <a:custGeom>
              <a:avLst/>
              <a:gdLst/>
              <a:ahLst/>
              <a:cxnLst/>
              <a:rect l="l" t="t" r="r" b="b"/>
              <a:pathLst>
                <a:path w="1247775" h="704850">
                  <a:moveTo>
                    <a:pt x="0" y="704850"/>
                  </a:moveTo>
                  <a:lnTo>
                    <a:pt x="1247775" y="704850"/>
                  </a:lnTo>
                  <a:lnTo>
                    <a:pt x="1247775" y="0"/>
                  </a:lnTo>
                  <a:lnTo>
                    <a:pt x="0" y="0"/>
                  </a:lnTo>
                  <a:lnTo>
                    <a:pt x="0" y="704850"/>
                  </a:lnTo>
                  <a:close/>
                </a:path>
              </a:pathLst>
            </a:custGeom>
            <a:ln w="28575">
              <a:solidFill>
                <a:srgbClr val="667C97"/>
              </a:solidFill>
            </a:ln>
          </p:spPr>
          <p:txBody>
            <a:bodyPr wrap="square" lIns="0" tIns="0" rIns="0" bIns="0" rtlCol="0"/>
            <a:lstStyle/>
            <a:p>
              <a:endParaRPr/>
            </a:p>
          </p:txBody>
        </p:sp>
      </p:grpSp>
      <p:sp>
        <p:nvSpPr>
          <p:cNvPr id="11" name="object 11"/>
          <p:cNvSpPr txBox="1"/>
          <p:nvPr/>
        </p:nvSpPr>
        <p:spPr>
          <a:xfrm>
            <a:off x="1721104" y="2652077"/>
            <a:ext cx="974090" cy="504190"/>
          </a:xfrm>
          <a:prstGeom prst="rect">
            <a:avLst/>
          </a:prstGeom>
        </p:spPr>
        <p:txBody>
          <a:bodyPr vert="horz" wrap="square" lIns="0" tIns="13970" rIns="0" bIns="0" rtlCol="0">
            <a:spAutoFit/>
          </a:bodyPr>
          <a:lstStyle/>
          <a:p>
            <a:pPr marL="12700" marR="5080" indent="76200">
              <a:lnSpc>
                <a:spcPct val="100899"/>
              </a:lnSpc>
              <a:spcBef>
                <a:spcPts val="110"/>
              </a:spcBef>
            </a:pPr>
            <a:r>
              <a:rPr sz="1550" b="1" spc="15" dirty="0">
                <a:solidFill>
                  <a:srgbClr val="FFFFFF"/>
                </a:solidFill>
                <a:latin typeface="Segoe UI"/>
                <a:cs typeface="Segoe UI"/>
              </a:rPr>
              <a:t>Memory </a:t>
            </a:r>
            <a:r>
              <a:rPr sz="1550" b="1" spc="20" dirty="0">
                <a:solidFill>
                  <a:srgbClr val="FFFFFF"/>
                </a:solidFill>
                <a:latin typeface="Segoe UI"/>
                <a:cs typeface="Segoe UI"/>
              </a:rPr>
              <a:t> </a:t>
            </a:r>
            <a:r>
              <a:rPr sz="1550" b="1" spc="5" dirty="0">
                <a:solidFill>
                  <a:srgbClr val="FFFFFF"/>
                </a:solidFill>
                <a:latin typeface="Segoe UI"/>
                <a:cs typeface="Segoe UI"/>
              </a:rPr>
              <a:t>C</a:t>
            </a:r>
            <a:r>
              <a:rPr sz="1550" b="1" spc="25" dirty="0">
                <a:solidFill>
                  <a:srgbClr val="FFFFFF"/>
                </a:solidFill>
                <a:latin typeface="Segoe UI"/>
                <a:cs typeface="Segoe UI"/>
              </a:rPr>
              <a:t>o</a:t>
            </a:r>
            <a:r>
              <a:rPr sz="1550" b="1" spc="35" dirty="0">
                <a:solidFill>
                  <a:srgbClr val="FFFFFF"/>
                </a:solidFill>
                <a:latin typeface="Segoe UI"/>
                <a:cs typeface="Segoe UI"/>
              </a:rPr>
              <a:t>n</a:t>
            </a:r>
            <a:r>
              <a:rPr sz="1550" b="1" spc="-5" dirty="0">
                <a:solidFill>
                  <a:srgbClr val="FFFFFF"/>
                </a:solidFill>
                <a:latin typeface="Segoe UI"/>
                <a:cs typeface="Segoe UI"/>
              </a:rPr>
              <a:t>t</a:t>
            </a:r>
            <a:r>
              <a:rPr sz="1550" b="1" spc="-20" dirty="0">
                <a:solidFill>
                  <a:srgbClr val="FFFFFF"/>
                </a:solidFill>
                <a:latin typeface="Segoe UI"/>
                <a:cs typeface="Segoe UI"/>
              </a:rPr>
              <a:t>r</a:t>
            </a:r>
            <a:r>
              <a:rPr sz="1550" b="1" spc="25" dirty="0">
                <a:solidFill>
                  <a:srgbClr val="FFFFFF"/>
                </a:solidFill>
                <a:latin typeface="Segoe UI"/>
                <a:cs typeface="Segoe UI"/>
              </a:rPr>
              <a:t>o</a:t>
            </a:r>
            <a:r>
              <a:rPr sz="1550" b="1" dirty="0">
                <a:solidFill>
                  <a:srgbClr val="FFFFFF"/>
                </a:solidFill>
                <a:latin typeface="Segoe UI"/>
                <a:cs typeface="Segoe UI"/>
              </a:rPr>
              <a:t>ll</a:t>
            </a:r>
            <a:r>
              <a:rPr sz="1550" b="1" spc="-15" dirty="0">
                <a:solidFill>
                  <a:srgbClr val="FFFFFF"/>
                </a:solidFill>
                <a:latin typeface="Segoe UI"/>
                <a:cs typeface="Segoe UI"/>
              </a:rPr>
              <a:t>e</a:t>
            </a:r>
            <a:r>
              <a:rPr sz="1550" b="1" spc="10" dirty="0">
                <a:solidFill>
                  <a:srgbClr val="FFFFFF"/>
                </a:solidFill>
                <a:latin typeface="Segoe UI"/>
                <a:cs typeface="Segoe UI"/>
              </a:rPr>
              <a:t>r</a:t>
            </a:r>
            <a:endParaRPr sz="1550">
              <a:latin typeface="Segoe UI"/>
              <a:cs typeface="Segoe UI"/>
            </a:endParaRPr>
          </a:p>
        </p:txBody>
      </p:sp>
      <p:sp>
        <p:nvSpPr>
          <p:cNvPr id="12" name="object 12"/>
          <p:cNvSpPr/>
          <p:nvPr/>
        </p:nvSpPr>
        <p:spPr>
          <a:xfrm>
            <a:off x="1605025" y="4024376"/>
            <a:ext cx="1266825" cy="504825"/>
          </a:xfrm>
          <a:custGeom>
            <a:avLst/>
            <a:gdLst/>
            <a:ahLst/>
            <a:cxnLst/>
            <a:rect l="l" t="t" r="r" b="b"/>
            <a:pathLst>
              <a:path w="1266825" h="504825">
                <a:moveTo>
                  <a:pt x="1266825" y="0"/>
                </a:moveTo>
                <a:lnTo>
                  <a:pt x="0" y="0"/>
                </a:lnTo>
                <a:lnTo>
                  <a:pt x="0" y="504825"/>
                </a:lnTo>
                <a:lnTo>
                  <a:pt x="1266825" y="504825"/>
                </a:lnTo>
                <a:lnTo>
                  <a:pt x="1266825" y="0"/>
                </a:lnTo>
                <a:close/>
              </a:path>
            </a:pathLst>
          </a:custGeom>
          <a:solidFill>
            <a:srgbClr val="00BBF1"/>
          </a:solidFill>
        </p:spPr>
        <p:txBody>
          <a:bodyPr wrap="square" lIns="0" tIns="0" rIns="0" bIns="0" rtlCol="0"/>
          <a:lstStyle/>
          <a:p>
            <a:endParaRPr/>
          </a:p>
        </p:txBody>
      </p:sp>
      <p:sp>
        <p:nvSpPr>
          <p:cNvPr id="13" name="object 13"/>
          <p:cNvSpPr txBox="1"/>
          <p:nvPr/>
        </p:nvSpPr>
        <p:spPr>
          <a:xfrm>
            <a:off x="1605025" y="4024376"/>
            <a:ext cx="1266825" cy="504825"/>
          </a:xfrm>
          <a:prstGeom prst="rect">
            <a:avLst/>
          </a:prstGeom>
          <a:ln w="28575">
            <a:solidFill>
              <a:srgbClr val="667C97"/>
            </a:solidFill>
          </a:ln>
        </p:spPr>
        <p:txBody>
          <a:bodyPr vert="horz" wrap="square" lIns="0" tIns="12700" rIns="0" bIns="0" rtlCol="0">
            <a:spAutoFit/>
          </a:bodyPr>
          <a:lstStyle/>
          <a:p>
            <a:pPr marL="161290" marR="151765" indent="314325">
              <a:lnSpc>
                <a:spcPct val="100899"/>
              </a:lnSpc>
              <a:spcBef>
                <a:spcPts val="100"/>
              </a:spcBef>
            </a:pPr>
            <a:r>
              <a:rPr sz="1550" b="1" spc="10" dirty="0">
                <a:solidFill>
                  <a:srgbClr val="FFFFFF"/>
                </a:solidFill>
                <a:latin typeface="Segoe UI"/>
                <a:cs typeface="Segoe UI"/>
              </a:rPr>
              <a:t>I/O </a:t>
            </a:r>
            <a:r>
              <a:rPr sz="1550" b="1" spc="15" dirty="0">
                <a:solidFill>
                  <a:srgbClr val="FFFFFF"/>
                </a:solidFill>
                <a:latin typeface="Segoe UI"/>
                <a:cs typeface="Segoe UI"/>
              </a:rPr>
              <a:t> </a:t>
            </a:r>
            <a:r>
              <a:rPr sz="1550" b="1" spc="5" dirty="0">
                <a:solidFill>
                  <a:srgbClr val="FFFFFF"/>
                </a:solidFill>
                <a:latin typeface="Segoe UI"/>
                <a:cs typeface="Segoe UI"/>
              </a:rPr>
              <a:t>C</a:t>
            </a:r>
            <a:r>
              <a:rPr sz="1550" b="1" spc="20" dirty="0">
                <a:solidFill>
                  <a:srgbClr val="FFFFFF"/>
                </a:solidFill>
                <a:latin typeface="Segoe UI"/>
                <a:cs typeface="Segoe UI"/>
              </a:rPr>
              <a:t>o</a:t>
            </a:r>
            <a:r>
              <a:rPr sz="1550" b="1" spc="30" dirty="0">
                <a:solidFill>
                  <a:srgbClr val="FFFFFF"/>
                </a:solidFill>
                <a:latin typeface="Segoe UI"/>
                <a:cs typeface="Segoe UI"/>
              </a:rPr>
              <a:t>n</a:t>
            </a:r>
            <a:r>
              <a:rPr sz="1550" b="1" spc="-5" dirty="0">
                <a:solidFill>
                  <a:srgbClr val="FFFFFF"/>
                </a:solidFill>
                <a:latin typeface="Segoe UI"/>
                <a:cs typeface="Segoe UI"/>
              </a:rPr>
              <a:t>t</a:t>
            </a:r>
            <a:r>
              <a:rPr sz="1550" b="1" spc="-20" dirty="0">
                <a:solidFill>
                  <a:srgbClr val="FFFFFF"/>
                </a:solidFill>
                <a:latin typeface="Segoe UI"/>
                <a:cs typeface="Segoe UI"/>
              </a:rPr>
              <a:t>r</a:t>
            </a:r>
            <a:r>
              <a:rPr sz="1550" b="1" spc="20" dirty="0">
                <a:solidFill>
                  <a:srgbClr val="FFFFFF"/>
                </a:solidFill>
                <a:latin typeface="Segoe UI"/>
                <a:cs typeface="Segoe UI"/>
              </a:rPr>
              <a:t>o</a:t>
            </a:r>
            <a:r>
              <a:rPr sz="1550" b="1" dirty="0">
                <a:solidFill>
                  <a:srgbClr val="FFFFFF"/>
                </a:solidFill>
                <a:latin typeface="Segoe UI"/>
                <a:cs typeface="Segoe UI"/>
              </a:rPr>
              <a:t>ll</a:t>
            </a:r>
            <a:r>
              <a:rPr sz="1550" b="1" spc="-15" dirty="0">
                <a:solidFill>
                  <a:srgbClr val="FFFFFF"/>
                </a:solidFill>
                <a:latin typeface="Segoe UI"/>
                <a:cs typeface="Segoe UI"/>
              </a:rPr>
              <a:t>e</a:t>
            </a:r>
            <a:r>
              <a:rPr sz="1550" b="1" spc="10" dirty="0">
                <a:solidFill>
                  <a:srgbClr val="FFFFFF"/>
                </a:solidFill>
                <a:latin typeface="Segoe UI"/>
                <a:cs typeface="Segoe UI"/>
              </a:rPr>
              <a:t>r</a:t>
            </a:r>
            <a:endParaRPr sz="1550">
              <a:latin typeface="Segoe UI"/>
              <a:cs typeface="Segoe UI"/>
            </a:endParaRPr>
          </a:p>
        </p:txBody>
      </p:sp>
      <p:grpSp>
        <p:nvGrpSpPr>
          <p:cNvPr id="14" name="object 14"/>
          <p:cNvGrpSpPr/>
          <p:nvPr/>
        </p:nvGrpSpPr>
        <p:grpSpPr>
          <a:xfrm>
            <a:off x="142875" y="2609786"/>
            <a:ext cx="1205230" cy="528955"/>
            <a:chOff x="142875" y="2609786"/>
            <a:chExt cx="1205230" cy="528955"/>
          </a:xfrm>
        </p:grpSpPr>
        <p:pic>
          <p:nvPicPr>
            <p:cNvPr id="15" name="object 15"/>
            <p:cNvPicPr/>
            <p:nvPr/>
          </p:nvPicPr>
          <p:blipFill>
            <a:blip r:embed="rId2" cstate="print"/>
            <a:stretch>
              <a:fillRect/>
            </a:stretch>
          </p:blipFill>
          <p:spPr>
            <a:xfrm>
              <a:off x="142875" y="2647886"/>
              <a:ext cx="1204912" cy="395287"/>
            </a:xfrm>
            <a:prstGeom prst="rect">
              <a:avLst/>
            </a:prstGeom>
          </p:spPr>
        </p:pic>
        <p:pic>
          <p:nvPicPr>
            <p:cNvPr id="16" name="object 16"/>
            <p:cNvPicPr/>
            <p:nvPr/>
          </p:nvPicPr>
          <p:blipFill>
            <a:blip r:embed="rId3" cstate="print"/>
            <a:stretch>
              <a:fillRect/>
            </a:stretch>
          </p:blipFill>
          <p:spPr>
            <a:xfrm>
              <a:off x="190500" y="2609786"/>
              <a:ext cx="1090612" cy="528637"/>
            </a:xfrm>
            <a:prstGeom prst="rect">
              <a:avLst/>
            </a:prstGeom>
          </p:spPr>
        </p:pic>
        <p:pic>
          <p:nvPicPr>
            <p:cNvPr id="17" name="object 17"/>
            <p:cNvPicPr/>
            <p:nvPr/>
          </p:nvPicPr>
          <p:blipFill>
            <a:blip r:embed="rId4" cstate="print"/>
            <a:stretch>
              <a:fillRect/>
            </a:stretch>
          </p:blipFill>
          <p:spPr>
            <a:xfrm>
              <a:off x="200025" y="2686049"/>
              <a:ext cx="1095375" cy="285750"/>
            </a:xfrm>
            <a:prstGeom prst="rect">
              <a:avLst/>
            </a:prstGeom>
          </p:spPr>
        </p:pic>
      </p:grpSp>
      <p:sp>
        <p:nvSpPr>
          <p:cNvPr id="18" name="object 18"/>
          <p:cNvSpPr txBox="1"/>
          <p:nvPr/>
        </p:nvSpPr>
        <p:spPr>
          <a:xfrm>
            <a:off x="358457" y="2699956"/>
            <a:ext cx="770255" cy="266065"/>
          </a:xfrm>
          <a:prstGeom prst="rect">
            <a:avLst/>
          </a:prstGeom>
        </p:spPr>
        <p:txBody>
          <a:bodyPr vert="horz" wrap="square" lIns="0" tIns="15875" rIns="0" bIns="0" rtlCol="0">
            <a:spAutoFit/>
          </a:bodyPr>
          <a:lstStyle/>
          <a:p>
            <a:pPr marL="12700">
              <a:lnSpc>
                <a:spcPct val="100000"/>
              </a:lnSpc>
              <a:spcBef>
                <a:spcPts val="125"/>
              </a:spcBef>
            </a:pPr>
            <a:r>
              <a:rPr sz="1550" spc="15" dirty="0">
                <a:latin typeface="Segoe UI"/>
                <a:cs typeface="Segoe UI"/>
              </a:rPr>
              <a:t>Memory</a:t>
            </a:r>
            <a:endParaRPr sz="1550">
              <a:latin typeface="Segoe UI"/>
              <a:cs typeface="Segoe UI"/>
            </a:endParaRPr>
          </a:p>
        </p:txBody>
      </p:sp>
      <p:grpSp>
        <p:nvGrpSpPr>
          <p:cNvPr id="19" name="object 19"/>
          <p:cNvGrpSpPr/>
          <p:nvPr/>
        </p:nvGrpSpPr>
        <p:grpSpPr>
          <a:xfrm>
            <a:off x="695325" y="1285875"/>
            <a:ext cx="3234055" cy="2805430"/>
            <a:chOff x="695325" y="1285875"/>
            <a:chExt cx="3234055" cy="2805430"/>
          </a:xfrm>
        </p:grpSpPr>
        <p:pic>
          <p:nvPicPr>
            <p:cNvPr id="20" name="object 20"/>
            <p:cNvPicPr/>
            <p:nvPr/>
          </p:nvPicPr>
          <p:blipFill>
            <a:blip r:embed="rId5" cstate="print"/>
            <a:stretch>
              <a:fillRect/>
            </a:stretch>
          </p:blipFill>
          <p:spPr>
            <a:xfrm>
              <a:off x="695325" y="1714436"/>
              <a:ext cx="1014412" cy="976312"/>
            </a:xfrm>
            <a:prstGeom prst="rect">
              <a:avLst/>
            </a:prstGeom>
          </p:spPr>
        </p:pic>
        <p:sp>
          <p:nvSpPr>
            <p:cNvPr id="21" name="object 21"/>
            <p:cNvSpPr/>
            <p:nvPr/>
          </p:nvSpPr>
          <p:spPr>
            <a:xfrm>
              <a:off x="866775" y="1866900"/>
              <a:ext cx="679450" cy="637540"/>
            </a:xfrm>
            <a:custGeom>
              <a:avLst/>
              <a:gdLst/>
              <a:ahLst/>
              <a:cxnLst/>
              <a:rect l="l" t="t" r="r" b="b"/>
              <a:pathLst>
                <a:path w="679450" h="637539">
                  <a:moveTo>
                    <a:pt x="582985" y="573052"/>
                  </a:moveTo>
                  <a:lnTo>
                    <a:pt x="556894" y="600837"/>
                  </a:lnTo>
                  <a:lnTo>
                    <a:pt x="679450" y="637413"/>
                  </a:lnTo>
                  <a:lnTo>
                    <a:pt x="660481" y="586104"/>
                  </a:lnTo>
                  <a:lnTo>
                    <a:pt x="596900" y="586104"/>
                  </a:lnTo>
                  <a:lnTo>
                    <a:pt x="582985" y="573052"/>
                  </a:lnTo>
                  <a:close/>
                </a:path>
                <a:path w="679450" h="637539">
                  <a:moveTo>
                    <a:pt x="609064" y="545279"/>
                  </a:moveTo>
                  <a:lnTo>
                    <a:pt x="582985" y="573052"/>
                  </a:lnTo>
                  <a:lnTo>
                    <a:pt x="596900" y="586104"/>
                  </a:lnTo>
                  <a:lnTo>
                    <a:pt x="622935" y="558291"/>
                  </a:lnTo>
                  <a:lnTo>
                    <a:pt x="609064" y="545279"/>
                  </a:lnTo>
                  <a:close/>
                </a:path>
                <a:path w="679450" h="637539">
                  <a:moveTo>
                    <a:pt x="635127" y="517525"/>
                  </a:moveTo>
                  <a:lnTo>
                    <a:pt x="609064" y="545279"/>
                  </a:lnTo>
                  <a:lnTo>
                    <a:pt x="622935" y="558291"/>
                  </a:lnTo>
                  <a:lnTo>
                    <a:pt x="596900" y="586104"/>
                  </a:lnTo>
                  <a:lnTo>
                    <a:pt x="660481" y="586104"/>
                  </a:lnTo>
                  <a:lnTo>
                    <a:pt x="635127" y="517525"/>
                  </a:lnTo>
                  <a:close/>
                </a:path>
                <a:path w="679450" h="637539">
                  <a:moveTo>
                    <a:pt x="96397" y="64346"/>
                  </a:moveTo>
                  <a:lnTo>
                    <a:pt x="70311" y="92134"/>
                  </a:lnTo>
                  <a:lnTo>
                    <a:pt x="582985" y="573052"/>
                  </a:lnTo>
                  <a:lnTo>
                    <a:pt x="609064" y="545279"/>
                  </a:lnTo>
                  <a:lnTo>
                    <a:pt x="96397" y="64346"/>
                  </a:lnTo>
                  <a:close/>
                </a:path>
                <a:path w="679450" h="637539">
                  <a:moveTo>
                    <a:pt x="0" y="0"/>
                  </a:moveTo>
                  <a:lnTo>
                    <a:pt x="44259" y="119887"/>
                  </a:lnTo>
                  <a:lnTo>
                    <a:pt x="70311" y="92134"/>
                  </a:lnTo>
                  <a:lnTo>
                    <a:pt x="56438" y="79121"/>
                  </a:lnTo>
                  <a:lnTo>
                    <a:pt x="82499" y="51308"/>
                  </a:lnTo>
                  <a:lnTo>
                    <a:pt x="108636" y="51308"/>
                  </a:lnTo>
                  <a:lnTo>
                    <a:pt x="122466" y="36575"/>
                  </a:lnTo>
                  <a:lnTo>
                    <a:pt x="0" y="0"/>
                  </a:lnTo>
                  <a:close/>
                </a:path>
                <a:path w="679450" h="637539">
                  <a:moveTo>
                    <a:pt x="82499" y="51308"/>
                  </a:moveTo>
                  <a:lnTo>
                    <a:pt x="56438" y="79121"/>
                  </a:lnTo>
                  <a:lnTo>
                    <a:pt x="70311" y="92134"/>
                  </a:lnTo>
                  <a:lnTo>
                    <a:pt x="96397" y="64346"/>
                  </a:lnTo>
                  <a:lnTo>
                    <a:pt x="82499" y="51308"/>
                  </a:lnTo>
                  <a:close/>
                </a:path>
                <a:path w="679450" h="637539">
                  <a:moveTo>
                    <a:pt x="108636" y="51308"/>
                  </a:moveTo>
                  <a:lnTo>
                    <a:pt x="82499" y="51308"/>
                  </a:lnTo>
                  <a:lnTo>
                    <a:pt x="96397" y="64346"/>
                  </a:lnTo>
                  <a:lnTo>
                    <a:pt x="108636" y="51308"/>
                  </a:lnTo>
                  <a:close/>
                </a:path>
              </a:pathLst>
            </a:custGeom>
            <a:solidFill>
              <a:srgbClr val="000000"/>
            </a:solidFill>
          </p:spPr>
          <p:txBody>
            <a:bodyPr wrap="square" lIns="0" tIns="0" rIns="0" bIns="0" rtlCol="0"/>
            <a:lstStyle/>
            <a:p>
              <a:endParaRPr/>
            </a:p>
          </p:txBody>
        </p:sp>
        <p:pic>
          <p:nvPicPr>
            <p:cNvPr id="22" name="object 22"/>
            <p:cNvPicPr/>
            <p:nvPr/>
          </p:nvPicPr>
          <p:blipFill>
            <a:blip r:embed="rId6" cstate="print"/>
            <a:stretch>
              <a:fillRect/>
            </a:stretch>
          </p:blipFill>
          <p:spPr>
            <a:xfrm>
              <a:off x="2733675" y="1743011"/>
              <a:ext cx="1195387" cy="976312"/>
            </a:xfrm>
            <a:prstGeom prst="rect">
              <a:avLst/>
            </a:prstGeom>
          </p:spPr>
        </p:pic>
        <p:sp>
          <p:nvSpPr>
            <p:cNvPr id="23" name="object 23"/>
            <p:cNvSpPr/>
            <p:nvPr/>
          </p:nvSpPr>
          <p:spPr>
            <a:xfrm>
              <a:off x="2905125" y="1895475"/>
              <a:ext cx="855980" cy="632460"/>
            </a:xfrm>
            <a:custGeom>
              <a:avLst/>
              <a:gdLst/>
              <a:ahLst/>
              <a:cxnLst/>
              <a:rect l="l" t="t" r="r" b="b"/>
              <a:pathLst>
                <a:path w="855979" h="632460">
                  <a:moveTo>
                    <a:pt x="58038" y="518160"/>
                  </a:moveTo>
                  <a:lnTo>
                    <a:pt x="0" y="632078"/>
                  </a:lnTo>
                  <a:lnTo>
                    <a:pt x="125856" y="610108"/>
                  </a:lnTo>
                  <a:lnTo>
                    <a:pt x="111618" y="590803"/>
                  </a:lnTo>
                  <a:lnTo>
                    <a:pt x="87883" y="590803"/>
                  </a:lnTo>
                  <a:lnTo>
                    <a:pt x="65277" y="560070"/>
                  </a:lnTo>
                  <a:lnTo>
                    <a:pt x="80602" y="548751"/>
                  </a:lnTo>
                  <a:lnTo>
                    <a:pt x="58038" y="518160"/>
                  </a:lnTo>
                  <a:close/>
                </a:path>
                <a:path w="855979" h="632460">
                  <a:moveTo>
                    <a:pt x="80602" y="548751"/>
                  </a:moveTo>
                  <a:lnTo>
                    <a:pt x="65277" y="560070"/>
                  </a:lnTo>
                  <a:lnTo>
                    <a:pt x="87883" y="590803"/>
                  </a:lnTo>
                  <a:lnTo>
                    <a:pt x="103247" y="579454"/>
                  </a:lnTo>
                  <a:lnTo>
                    <a:pt x="80602" y="548751"/>
                  </a:lnTo>
                  <a:close/>
                </a:path>
                <a:path w="855979" h="632460">
                  <a:moveTo>
                    <a:pt x="103247" y="579454"/>
                  </a:moveTo>
                  <a:lnTo>
                    <a:pt x="87883" y="590803"/>
                  </a:lnTo>
                  <a:lnTo>
                    <a:pt x="111618" y="590803"/>
                  </a:lnTo>
                  <a:lnTo>
                    <a:pt x="103247" y="579454"/>
                  </a:lnTo>
                  <a:close/>
                </a:path>
                <a:path w="855979" h="632460">
                  <a:moveTo>
                    <a:pt x="752377" y="52602"/>
                  </a:moveTo>
                  <a:lnTo>
                    <a:pt x="80602" y="548751"/>
                  </a:lnTo>
                  <a:lnTo>
                    <a:pt x="103247" y="579454"/>
                  </a:lnTo>
                  <a:lnTo>
                    <a:pt x="774991" y="83206"/>
                  </a:lnTo>
                  <a:lnTo>
                    <a:pt x="752377" y="52602"/>
                  </a:lnTo>
                  <a:close/>
                </a:path>
                <a:path w="855979" h="632460">
                  <a:moveTo>
                    <a:pt x="834616" y="41275"/>
                  </a:moveTo>
                  <a:lnTo>
                    <a:pt x="767714" y="41275"/>
                  </a:lnTo>
                  <a:lnTo>
                    <a:pt x="790321" y="71882"/>
                  </a:lnTo>
                  <a:lnTo>
                    <a:pt x="774991" y="83206"/>
                  </a:lnTo>
                  <a:lnTo>
                    <a:pt x="797687" y="113919"/>
                  </a:lnTo>
                  <a:lnTo>
                    <a:pt x="834616" y="41275"/>
                  </a:lnTo>
                  <a:close/>
                </a:path>
                <a:path w="855979" h="632460">
                  <a:moveTo>
                    <a:pt x="767714" y="41275"/>
                  </a:moveTo>
                  <a:lnTo>
                    <a:pt x="752377" y="52602"/>
                  </a:lnTo>
                  <a:lnTo>
                    <a:pt x="774991" y="83206"/>
                  </a:lnTo>
                  <a:lnTo>
                    <a:pt x="790321" y="71882"/>
                  </a:lnTo>
                  <a:lnTo>
                    <a:pt x="767714" y="41275"/>
                  </a:lnTo>
                  <a:close/>
                </a:path>
                <a:path w="855979" h="632460">
                  <a:moveTo>
                    <a:pt x="855599" y="0"/>
                  </a:moveTo>
                  <a:lnTo>
                    <a:pt x="729741" y="21971"/>
                  </a:lnTo>
                  <a:lnTo>
                    <a:pt x="752377" y="52602"/>
                  </a:lnTo>
                  <a:lnTo>
                    <a:pt x="767714" y="41275"/>
                  </a:lnTo>
                  <a:lnTo>
                    <a:pt x="834616" y="41275"/>
                  </a:lnTo>
                  <a:lnTo>
                    <a:pt x="855599" y="0"/>
                  </a:lnTo>
                  <a:close/>
                </a:path>
              </a:pathLst>
            </a:custGeom>
            <a:solidFill>
              <a:srgbClr val="000000"/>
            </a:solidFill>
          </p:spPr>
          <p:txBody>
            <a:bodyPr wrap="square" lIns="0" tIns="0" rIns="0" bIns="0" rtlCol="0"/>
            <a:lstStyle/>
            <a:p>
              <a:endParaRPr/>
            </a:p>
          </p:txBody>
        </p:sp>
        <p:pic>
          <p:nvPicPr>
            <p:cNvPr id="24" name="object 24"/>
            <p:cNvPicPr/>
            <p:nvPr/>
          </p:nvPicPr>
          <p:blipFill>
            <a:blip r:embed="rId7" cstate="print"/>
            <a:stretch>
              <a:fillRect/>
            </a:stretch>
          </p:blipFill>
          <p:spPr>
            <a:xfrm>
              <a:off x="2314575" y="1752536"/>
              <a:ext cx="576262" cy="947737"/>
            </a:xfrm>
            <a:prstGeom prst="rect">
              <a:avLst/>
            </a:prstGeom>
          </p:spPr>
        </p:pic>
        <p:sp>
          <p:nvSpPr>
            <p:cNvPr id="25" name="object 25"/>
            <p:cNvSpPr/>
            <p:nvPr/>
          </p:nvSpPr>
          <p:spPr>
            <a:xfrm>
              <a:off x="2474467" y="1905000"/>
              <a:ext cx="260985" cy="607695"/>
            </a:xfrm>
            <a:custGeom>
              <a:avLst/>
              <a:gdLst/>
              <a:ahLst/>
              <a:cxnLst/>
              <a:rect l="l" t="t" r="r" b="b"/>
              <a:pathLst>
                <a:path w="260985" h="607694">
                  <a:moveTo>
                    <a:pt x="0" y="480060"/>
                  </a:moveTo>
                  <a:lnTo>
                    <a:pt x="11556" y="607313"/>
                  </a:lnTo>
                  <a:lnTo>
                    <a:pt x="102062" y="525652"/>
                  </a:lnTo>
                  <a:lnTo>
                    <a:pt x="64007" y="525652"/>
                  </a:lnTo>
                  <a:lnTo>
                    <a:pt x="28575" y="511683"/>
                  </a:lnTo>
                  <a:lnTo>
                    <a:pt x="35512" y="493959"/>
                  </a:lnTo>
                  <a:lnTo>
                    <a:pt x="0" y="480060"/>
                  </a:lnTo>
                  <a:close/>
                </a:path>
                <a:path w="260985" h="607694">
                  <a:moveTo>
                    <a:pt x="35512" y="493959"/>
                  </a:moveTo>
                  <a:lnTo>
                    <a:pt x="28575" y="511683"/>
                  </a:lnTo>
                  <a:lnTo>
                    <a:pt x="64007" y="525652"/>
                  </a:lnTo>
                  <a:lnTo>
                    <a:pt x="70977" y="507841"/>
                  </a:lnTo>
                  <a:lnTo>
                    <a:pt x="35512" y="493959"/>
                  </a:lnTo>
                  <a:close/>
                </a:path>
                <a:path w="260985" h="607694">
                  <a:moveTo>
                    <a:pt x="70977" y="507841"/>
                  </a:moveTo>
                  <a:lnTo>
                    <a:pt x="64007" y="525652"/>
                  </a:lnTo>
                  <a:lnTo>
                    <a:pt x="102062" y="525652"/>
                  </a:lnTo>
                  <a:lnTo>
                    <a:pt x="106425" y="521715"/>
                  </a:lnTo>
                  <a:lnTo>
                    <a:pt x="70977" y="507841"/>
                  </a:lnTo>
                  <a:close/>
                </a:path>
                <a:path w="260985" h="607694">
                  <a:moveTo>
                    <a:pt x="189921" y="99488"/>
                  </a:moveTo>
                  <a:lnTo>
                    <a:pt x="35512" y="493959"/>
                  </a:lnTo>
                  <a:lnTo>
                    <a:pt x="70977" y="507841"/>
                  </a:lnTo>
                  <a:lnTo>
                    <a:pt x="225347" y="113354"/>
                  </a:lnTo>
                  <a:lnTo>
                    <a:pt x="189921" y="99488"/>
                  </a:lnTo>
                  <a:close/>
                </a:path>
                <a:path w="260985" h="607694">
                  <a:moveTo>
                    <a:pt x="256728" y="81787"/>
                  </a:moveTo>
                  <a:lnTo>
                    <a:pt x="196850" y="81787"/>
                  </a:lnTo>
                  <a:lnTo>
                    <a:pt x="232282" y="95630"/>
                  </a:lnTo>
                  <a:lnTo>
                    <a:pt x="225347" y="113354"/>
                  </a:lnTo>
                  <a:lnTo>
                    <a:pt x="260857" y="127253"/>
                  </a:lnTo>
                  <a:lnTo>
                    <a:pt x="256728" y="81787"/>
                  </a:lnTo>
                  <a:close/>
                </a:path>
                <a:path w="260985" h="607694">
                  <a:moveTo>
                    <a:pt x="196850" y="81787"/>
                  </a:moveTo>
                  <a:lnTo>
                    <a:pt x="189921" y="99488"/>
                  </a:lnTo>
                  <a:lnTo>
                    <a:pt x="225347" y="113354"/>
                  </a:lnTo>
                  <a:lnTo>
                    <a:pt x="232282" y="95630"/>
                  </a:lnTo>
                  <a:lnTo>
                    <a:pt x="196850" y="81787"/>
                  </a:lnTo>
                  <a:close/>
                </a:path>
                <a:path w="260985" h="607694">
                  <a:moveTo>
                    <a:pt x="249300" y="0"/>
                  </a:moveTo>
                  <a:lnTo>
                    <a:pt x="154431" y="85598"/>
                  </a:lnTo>
                  <a:lnTo>
                    <a:pt x="189921" y="99488"/>
                  </a:lnTo>
                  <a:lnTo>
                    <a:pt x="196850" y="81787"/>
                  </a:lnTo>
                  <a:lnTo>
                    <a:pt x="256728" y="81787"/>
                  </a:lnTo>
                  <a:lnTo>
                    <a:pt x="249300" y="0"/>
                  </a:lnTo>
                  <a:close/>
                </a:path>
              </a:pathLst>
            </a:custGeom>
            <a:solidFill>
              <a:srgbClr val="000000"/>
            </a:solidFill>
          </p:spPr>
          <p:txBody>
            <a:bodyPr wrap="square" lIns="0" tIns="0" rIns="0" bIns="0" rtlCol="0"/>
            <a:lstStyle/>
            <a:p>
              <a:endParaRPr/>
            </a:p>
          </p:txBody>
        </p:sp>
        <p:pic>
          <p:nvPicPr>
            <p:cNvPr id="26" name="object 26"/>
            <p:cNvPicPr/>
            <p:nvPr/>
          </p:nvPicPr>
          <p:blipFill>
            <a:blip r:embed="rId8" cstate="print"/>
            <a:stretch>
              <a:fillRect/>
            </a:stretch>
          </p:blipFill>
          <p:spPr>
            <a:xfrm>
              <a:off x="1743075" y="1743011"/>
              <a:ext cx="490537" cy="938212"/>
            </a:xfrm>
            <a:prstGeom prst="rect">
              <a:avLst/>
            </a:prstGeom>
          </p:spPr>
        </p:pic>
        <p:sp>
          <p:nvSpPr>
            <p:cNvPr id="27" name="object 27"/>
            <p:cNvSpPr/>
            <p:nvPr/>
          </p:nvSpPr>
          <p:spPr>
            <a:xfrm>
              <a:off x="1886711" y="1895475"/>
              <a:ext cx="204470" cy="596265"/>
            </a:xfrm>
            <a:custGeom>
              <a:avLst/>
              <a:gdLst/>
              <a:ahLst/>
              <a:cxnLst/>
              <a:rect l="l" t="t" r="r" b="b"/>
              <a:pathLst>
                <a:path w="204469" h="596264">
                  <a:moveTo>
                    <a:pt x="130018" y="489888"/>
                  </a:moveTo>
                  <a:lnTo>
                    <a:pt x="93090" y="499110"/>
                  </a:lnTo>
                  <a:lnTo>
                    <a:pt x="176149" y="596138"/>
                  </a:lnTo>
                  <a:lnTo>
                    <a:pt x="195720" y="508380"/>
                  </a:lnTo>
                  <a:lnTo>
                    <a:pt x="134619" y="508380"/>
                  </a:lnTo>
                  <a:lnTo>
                    <a:pt x="130018" y="489888"/>
                  </a:lnTo>
                  <a:close/>
                </a:path>
                <a:path w="204469" h="596264">
                  <a:moveTo>
                    <a:pt x="166989" y="480656"/>
                  </a:moveTo>
                  <a:lnTo>
                    <a:pt x="130018" y="489888"/>
                  </a:lnTo>
                  <a:lnTo>
                    <a:pt x="134619" y="508380"/>
                  </a:lnTo>
                  <a:lnTo>
                    <a:pt x="171576" y="499110"/>
                  </a:lnTo>
                  <a:lnTo>
                    <a:pt x="166989" y="480656"/>
                  </a:lnTo>
                  <a:close/>
                </a:path>
                <a:path w="204469" h="596264">
                  <a:moveTo>
                    <a:pt x="203962" y="471424"/>
                  </a:moveTo>
                  <a:lnTo>
                    <a:pt x="166989" y="480656"/>
                  </a:lnTo>
                  <a:lnTo>
                    <a:pt x="171576" y="499110"/>
                  </a:lnTo>
                  <a:lnTo>
                    <a:pt x="134619" y="508380"/>
                  </a:lnTo>
                  <a:lnTo>
                    <a:pt x="195720" y="508380"/>
                  </a:lnTo>
                  <a:lnTo>
                    <a:pt x="203962" y="471424"/>
                  </a:lnTo>
                  <a:close/>
                </a:path>
                <a:path w="204469" h="596264">
                  <a:moveTo>
                    <a:pt x="73929" y="106337"/>
                  </a:moveTo>
                  <a:lnTo>
                    <a:pt x="36867" y="115550"/>
                  </a:lnTo>
                  <a:lnTo>
                    <a:pt x="130018" y="489888"/>
                  </a:lnTo>
                  <a:lnTo>
                    <a:pt x="166989" y="480656"/>
                  </a:lnTo>
                  <a:lnTo>
                    <a:pt x="73929" y="106337"/>
                  </a:lnTo>
                  <a:close/>
                </a:path>
                <a:path w="204469" h="596264">
                  <a:moveTo>
                    <a:pt x="27812" y="0"/>
                  </a:moveTo>
                  <a:lnTo>
                    <a:pt x="0" y="124713"/>
                  </a:lnTo>
                  <a:lnTo>
                    <a:pt x="36867" y="115550"/>
                  </a:lnTo>
                  <a:lnTo>
                    <a:pt x="32257" y="97027"/>
                  </a:lnTo>
                  <a:lnTo>
                    <a:pt x="69342" y="87884"/>
                  </a:lnTo>
                  <a:lnTo>
                    <a:pt x="102945" y="87884"/>
                  </a:lnTo>
                  <a:lnTo>
                    <a:pt x="27812" y="0"/>
                  </a:lnTo>
                  <a:close/>
                </a:path>
                <a:path w="204469" h="596264">
                  <a:moveTo>
                    <a:pt x="69342" y="87884"/>
                  </a:moveTo>
                  <a:lnTo>
                    <a:pt x="32257" y="97027"/>
                  </a:lnTo>
                  <a:lnTo>
                    <a:pt x="36867" y="115550"/>
                  </a:lnTo>
                  <a:lnTo>
                    <a:pt x="73929" y="106337"/>
                  </a:lnTo>
                  <a:lnTo>
                    <a:pt x="69342" y="87884"/>
                  </a:lnTo>
                  <a:close/>
                </a:path>
                <a:path w="204469" h="596264">
                  <a:moveTo>
                    <a:pt x="102945" y="87884"/>
                  </a:moveTo>
                  <a:lnTo>
                    <a:pt x="69342" y="87884"/>
                  </a:lnTo>
                  <a:lnTo>
                    <a:pt x="73929" y="106337"/>
                  </a:lnTo>
                  <a:lnTo>
                    <a:pt x="110870" y="97154"/>
                  </a:lnTo>
                  <a:lnTo>
                    <a:pt x="102945" y="87884"/>
                  </a:lnTo>
                  <a:close/>
                </a:path>
              </a:pathLst>
            </a:custGeom>
            <a:solidFill>
              <a:srgbClr val="000000"/>
            </a:solidFill>
          </p:spPr>
          <p:txBody>
            <a:bodyPr wrap="square" lIns="0" tIns="0" rIns="0" bIns="0" rtlCol="0"/>
            <a:lstStyle/>
            <a:p>
              <a:endParaRPr/>
            </a:p>
          </p:txBody>
        </p:sp>
        <p:pic>
          <p:nvPicPr>
            <p:cNvPr id="28" name="object 28"/>
            <p:cNvPicPr/>
            <p:nvPr/>
          </p:nvPicPr>
          <p:blipFill>
            <a:blip r:embed="rId9" cstate="print"/>
            <a:stretch>
              <a:fillRect/>
            </a:stretch>
          </p:blipFill>
          <p:spPr>
            <a:xfrm>
              <a:off x="1057275" y="2828861"/>
              <a:ext cx="728662" cy="347662"/>
            </a:xfrm>
            <a:prstGeom prst="rect">
              <a:avLst/>
            </a:prstGeom>
          </p:spPr>
        </p:pic>
        <p:sp>
          <p:nvSpPr>
            <p:cNvPr id="29" name="object 29"/>
            <p:cNvSpPr/>
            <p:nvPr/>
          </p:nvSpPr>
          <p:spPr>
            <a:xfrm>
              <a:off x="1228725" y="2924555"/>
              <a:ext cx="393065" cy="114935"/>
            </a:xfrm>
            <a:custGeom>
              <a:avLst/>
              <a:gdLst/>
              <a:ahLst/>
              <a:cxnLst/>
              <a:rect l="l" t="t" r="r" b="b"/>
              <a:pathLst>
                <a:path w="393065" h="114935">
                  <a:moveTo>
                    <a:pt x="278384" y="635"/>
                  </a:moveTo>
                  <a:lnTo>
                    <a:pt x="278257" y="38675"/>
                  </a:lnTo>
                  <a:lnTo>
                    <a:pt x="297306" y="38735"/>
                  </a:lnTo>
                  <a:lnTo>
                    <a:pt x="297180" y="76835"/>
                  </a:lnTo>
                  <a:lnTo>
                    <a:pt x="278129" y="76835"/>
                  </a:lnTo>
                  <a:lnTo>
                    <a:pt x="278003" y="114935"/>
                  </a:lnTo>
                  <a:lnTo>
                    <a:pt x="354884" y="76835"/>
                  </a:lnTo>
                  <a:lnTo>
                    <a:pt x="297180" y="76835"/>
                  </a:lnTo>
                  <a:lnTo>
                    <a:pt x="355005" y="76775"/>
                  </a:lnTo>
                  <a:lnTo>
                    <a:pt x="392556" y="58166"/>
                  </a:lnTo>
                  <a:lnTo>
                    <a:pt x="278384" y="635"/>
                  </a:lnTo>
                  <a:close/>
                </a:path>
                <a:path w="393065" h="114935">
                  <a:moveTo>
                    <a:pt x="114553" y="0"/>
                  </a:moveTo>
                  <a:lnTo>
                    <a:pt x="0" y="56769"/>
                  </a:lnTo>
                  <a:lnTo>
                    <a:pt x="114046" y="114300"/>
                  </a:lnTo>
                  <a:lnTo>
                    <a:pt x="114215" y="76260"/>
                  </a:lnTo>
                  <a:lnTo>
                    <a:pt x="95122" y="76200"/>
                  </a:lnTo>
                  <a:lnTo>
                    <a:pt x="95377" y="38100"/>
                  </a:lnTo>
                  <a:lnTo>
                    <a:pt x="114384" y="38100"/>
                  </a:lnTo>
                  <a:lnTo>
                    <a:pt x="114553" y="0"/>
                  </a:lnTo>
                  <a:close/>
                </a:path>
                <a:path w="393065" h="114935">
                  <a:moveTo>
                    <a:pt x="278257" y="38675"/>
                  </a:moveTo>
                  <a:lnTo>
                    <a:pt x="278130" y="76775"/>
                  </a:lnTo>
                  <a:lnTo>
                    <a:pt x="297180" y="76835"/>
                  </a:lnTo>
                  <a:lnTo>
                    <a:pt x="297306" y="38735"/>
                  </a:lnTo>
                  <a:lnTo>
                    <a:pt x="278257" y="38675"/>
                  </a:lnTo>
                  <a:close/>
                </a:path>
                <a:path w="393065" h="114935">
                  <a:moveTo>
                    <a:pt x="114384" y="38159"/>
                  </a:moveTo>
                  <a:lnTo>
                    <a:pt x="114215" y="76260"/>
                  </a:lnTo>
                  <a:lnTo>
                    <a:pt x="278130" y="76775"/>
                  </a:lnTo>
                  <a:lnTo>
                    <a:pt x="278257" y="38675"/>
                  </a:lnTo>
                  <a:lnTo>
                    <a:pt x="114384" y="38159"/>
                  </a:lnTo>
                  <a:close/>
                </a:path>
                <a:path w="393065" h="114935">
                  <a:moveTo>
                    <a:pt x="95377" y="38100"/>
                  </a:moveTo>
                  <a:lnTo>
                    <a:pt x="95122" y="76200"/>
                  </a:lnTo>
                  <a:lnTo>
                    <a:pt x="114215" y="76260"/>
                  </a:lnTo>
                  <a:lnTo>
                    <a:pt x="114384" y="38159"/>
                  </a:lnTo>
                  <a:lnTo>
                    <a:pt x="95377" y="38100"/>
                  </a:lnTo>
                  <a:close/>
                </a:path>
                <a:path w="393065" h="114935">
                  <a:moveTo>
                    <a:pt x="114384" y="38100"/>
                  </a:moveTo>
                  <a:lnTo>
                    <a:pt x="95377" y="38100"/>
                  </a:lnTo>
                  <a:lnTo>
                    <a:pt x="114384" y="38159"/>
                  </a:lnTo>
                  <a:close/>
                </a:path>
              </a:pathLst>
            </a:custGeom>
            <a:solidFill>
              <a:srgbClr val="000000"/>
            </a:solidFill>
          </p:spPr>
          <p:txBody>
            <a:bodyPr wrap="square" lIns="0" tIns="0" rIns="0" bIns="0" rtlCol="0"/>
            <a:lstStyle/>
            <a:p>
              <a:endParaRPr/>
            </a:p>
          </p:txBody>
        </p:sp>
        <p:pic>
          <p:nvPicPr>
            <p:cNvPr id="30" name="object 30"/>
            <p:cNvPicPr/>
            <p:nvPr/>
          </p:nvPicPr>
          <p:blipFill>
            <a:blip r:embed="rId10" cstate="print"/>
            <a:stretch>
              <a:fillRect/>
            </a:stretch>
          </p:blipFill>
          <p:spPr>
            <a:xfrm>
              <a:off x="2047875" y="3152711"/>
              <a:ext cx="347662" cy="938212"/>
            </a:xfrm>
            <a:prstGeom prst="rect">
              <a:avLst/>
            </a:prstGeom>
          </p:spPr>
        </p:pic>
        <p:sp>
          <p:nvSpPr>
            <p:cNvPr id="31" name="object 31"/>
            <p:cNvSpPr/>
            <p:nvPr/>
          </p:nvSpPr>
          <p:spPr>
            <a:xfrm>
              <a:off x="2163191" y="3305175"/>
              <a:ext cx="118110" cy="594995"/>
            </a:xfrm>
            <a:custGeom>
              <a:avLst/>
              <a:gdLst/>
              <a:ahLst/>
              <a:cxnLst/>
              <a:rect l="l" t="t" r="r" b="b"/>
              <a:pathLst>
                <a:path w="118110" h="594995">
                  <a:moveTo>
                    <a:pt x="0" y="480060"/>
                  </a:moveTo>
                  <a:lnTo>
                    <a:pt x="56133" y="594868"/>
                  </a:lnTo>
                  <a:lnTo>
                    <a:pt x="104746" y="499872"/>
                  </a:lnTo>
                  <a:lnTo>
                    <a:pt x="76072" y="499872"/>
                  </a:lnTo>
                  <a:lnTo>
                    <a:pt x="37972" y="499491"/>
                  </a:lnTo>
                  <a:lnTo>
                    <a:pt x="38140" y="480441"/>
                  </a:lnTo>
                  <a:lnTo>
                    <a:pt x="0" y="480060"/>
                  </a:lnTo>
                  <a:close/>
                </a:path>
                <a:path w="118110" h="594995">
                  <a:moveTo>
                    <a:pt x="38140" y="480441"/>
                  </a:moveTo>
                  <a:lnTo>
                    <a:pt x="37972" y="499491"/>
                  </a:lnTo>
                  <a:lnTo>
                    <a:pt x="76072" y="499872"/>
                  </a:lnTo>
                  <a:lnTo>
                    <a:pt x="76240" y="480822"/>
                  </a:lnTo>
                  <a:lnTo>
                    <a:pt x="38140" y="480441"/>
                  </a:lnTo>
                  <a:close/>
                </a:path>
                <a:path w="118110" h="594995">
                  <a:moveTo>
                    <a:pt x="76240" y="480822"/>
                  </a:moveTo>
                  <a:lnTo>
                    <a:pt x="76072" y="499872"/>
                  </a:lnTo>
                  <a:lnTo>
                    <a:pt x="104746" y="499872"/>
                  </a:lnTo>
                  <a:lnTo>
                    <a:pt x="114300" y="481202"/>
                  </a:lnTo>
                  <a:lnTo>
                    <a:pt x="76240" y="480822"/>
                  </a:lnTo>
                  <a:close/>
                </a:path>
                <a:path w="118110" h="594995">
                  <a:moveTo>
                    <a:pt x="41361" y="114130"/>
                  </a:moveTo>
                  <a:lnTo>
                    <a:pt x="38140" y="480441"/>
                  </a:lnTo>
                  <a:lnTo>
                    <a:pt x="76240" y="480822"/>
                  </a:lnTo>
                  <a:lnTo>
                    <a:pt x="79461" y="114468"/>
                  </a:lnTo>
                  <a:lnTo>
                    <a:pt x="41361" y="114130"/>
                  </a:lnTo>
                  <a:close/>
                </a:path>
                <a:path w="118110" h="594995">
                  <a:moveTo>
                    <a:pt x="107977" y="95123"/>
                  </a:moveTo>
                  <a:lnTo>
                    <a:pt x="41528" y="95123"/>
                  </a:lnTo>
                  <a:lnTo>
                    <a:pt x="79628" y="95376"/>
                  </a:lnTo>
                  <a:lnTo>
                    <a:pt x="79461" y="114468"/>
                  </a:lnTo>
                  <a:lnTo>
                    <a:pt x="117601" y="114808"/>
                  </a:lnTo>
                  <a:lnTo>
                    <a:pt x="107977" y="95123"/>
                  </a:lnTo>
                  <a:close/>
                </a:path>
                <a:path w="118110" h="594995">
                  <a:moveTo>
                    <a:pt x="41528" y="95123"/>
                  </a:moveTo>
                  <a:lnTo>
                    <a:pt x="41361" y="114130"/>
                  </a:lnTo>
                  <a:lnTo>
                    <a:pt x="79461" y="114468"/>
                  </a:lnTo>
                  <a:lnTo>
                    <a:pt x="79628" y="95376"/>
                  </a:lnTo>
                  <a:lnTo>
                    <a:pt x="41528" y="95123"/>
                  </a:lnTo>
                  <a:close/>
                </a:path>
                <a:path w="118110" h="594995">
                  <a:moveTo>
                    <a:pt x="61467" y="0"/>
                  </a:moveTo>
                  <a:lnTo>
                    <a:pt x="3301" y="113791"/>
                  </a:lnTo>
                  <a:lnTo>
                    <a:pt x="41361" y="114130"/>
                  </a:lnTo>
                  <a:lnTo>
                    <a:pt x="41528" y="95123"/>
                  </a:lnTo>
                  <a:lnTo>
                    <a:pt x="107977" y="95123"/>
                  </a:lnTo>
                  <a:lnTo>
                    <a:pt x="61467" y="0"/>
                  </a:lnTo>
                  <a:close/>
                </a:path>
              </a:pathLst>
            </a:custGeom>
            <a:solidFill>
              <a:srgbClr val="000000"/>
            </a:solidFill>
          </p:spPr>
          <p:txBody>
            <a:bodyPr wrap="square" lIns="0" tIns="0" rIns="0" bIns="0" rtlCol="0"/>
            <a:lstStyle/>
            <a:p>
              <a:endParaRPr/>
            </a:p>
          </p:txBody>
        </p:sp>
        <p:sp>
          <p:nvSpPr>
            <p:cNvPr id="32" name="object 32"/>
            <p:cNvSpPr/>
            <p:nvPr/>
          </p:nvSpPr>
          <p:spPr>
            <a:xfrm>
              <a:off x="1368425" y="1311274"/>
              <a:ext cx="876300" cy="504825"/>
            </a:xfrm>
            <a:custGeom>
              <a:avLst/>
              <a:gdLst/>
              <a:ahLst/>
              <a:cxnLst/>
              <a:rect l="l" t="t" r="r" b="b"/>
              <a:pathLst>
                <a:path w="876300" h="504825">
                  <a:moveTo>
                    <a:pt x="876300" y="0"/>
                  </a:moveTo>
                  <a:lnTo>
                    <a:pt x="0" y="0"/>
                  </a:lnTo>
                  <a:lnTo>
                    <a:pt x="0" y="479425"/>
                  </a:lnTo>
                  <a:lnTo>
                    <a:pt x="0" y="504825"/>
                  </a:lnTo>
                  <a:lnTo>
                    <a:pt x="876300" y="504825"/>
                  </a:lnTo>
                  <a:lnTo>
                    <a:pt x="876300" y="479425"/>
                  </a:lnTo>
                  <a:lnTo>
                    <a:pt x="876300" y="0"/>
                  </a:lnTo>
                  <a:close/>
                </a:path>
              </a:pathLst>
            </a:custGeom>
            <a:solidFill>
              <a:srgbClr val="AEAEAE"/>
            </a:solidFill>
          </p:spPr>
          <p:txBody>
            <a:bodyPr wrap="square" lIns="0" tIns="0" rIns="0" bIns="0" rtlCol="0"/>
            <a:lstStyle/>
            <a:p>
              <a:endParaRPr/>
            </a:p>
          </p:txBody>
        </p:sp>
        <p:sp>
          <p:nvSpPr>
            <p:cNvPr id="33" name="object 33"/>
            <p:cNvSpPr/>
            <p:nvPr/>
          </p:nvSpPr>
          <p:spPr>
            <a:xfrm>
              <a:off x="1343025" y="1285875"/>
              <a:ext cx="876300" cy="504825"/>
            </a:xfrm>
            <a:custGeom>
              <a:avLst/>
              <a:gdLst/>
              <a:ahLst/>
              <a:cxnLst/>
              <a:rect l="l" t="t" r="r" b="b"/>
              <a:pathLst>
                <a:path w="876300" h="504825">
                  <a:moveTo>
                    <a:pt x="876300" y="0"/>
                  </a:moveTo>
                  <a:lnTo>
                    <a:pt x="0" y="0"/>
                  </a:lnTo>
                  <a:lnTo>
                    <a:pt x="0" y="504825"/>
                  </a:lnTo>
                  <a:lnTo>
                    <a:pt x="876300" y="504825"/>
                  </a:lnTo>
                  <a:lnTo>
                    <a:pt x="876300" y="0"/>
                  </a:lnTo>
                  <a:close/>
                </a:path>
              </a:pathLst>
            </a:custGeom>
            <a:solidFill>
              <a:srgbClr val="0078D6"/>
            </a:solidFill>
          </p:spPr>
          <p:txBody>
            <a:bodyPr wrap="square" lIns="0" tIns="0" rIns="0" bIns="0" rtlCol="0"/>
            <a:lstStyle/>
            <a:p>
              <a:endParaRPr/>
            </a:p>
          </p:txBody>
        </p:sp>
      </p:grpSp>
      <p:sp>
        <p:nvSpPr>
          <p:cNvPr id="34" name="object 34"/>
          <p:cNvSpPr txBox="1"/>
          <p:nvPr/>
        </p:nvSpPr>
        <p:spPr>
          <a:xfrm>
            <a:off x="1343025" y="1408366"/>
            <a:ext cx="876300" cy="266065"/>
          </a:xfrm>
          <a:prstGeom prst="rect">
            <a:avLst/>
          </a:prstGeom>
        </p:spPr>
        <p:txBody>
          <a:bodyPr vert="horz" wrap="square" lIns="0" tIns="15875" rIns="0" bIns="0" rtlCol="0">
            <a:spAutoFit/>
          </a:bodyPr>
          <a:lstStyle/>
          <a:p>
            <a:pPr marL="238760">
              <a:lnSpc>
                <a:spcPct val="100000"/>
              </a:lnSpc>
              <a:spcBef>
                <a:spcPts val="125"/>
              </a:spcBef>
            </a:pPr>
            <a:r>
              <a:rPr sz="1550" b="1" spc="10" dirty="0">
                <a:solidFill>
                  <a:srgbClr val="FFFFFF"/>
                </a:solidFill>
                <a:latin typeface="Segoe UI"/>
                <a:cs typeface="Segoe UI"/>
              </a:rPr>
              <a:t>CPU</a:t>
            </a:r>
            <a:endParaRPr sz="1550">
              <a:latin typeface="Segoe UI"/>
              <a:cs typeface="Segoe UI"/>
            </a:endParaRPr>
          </a:p>
        </p:txBody>
      </p:sp>
      <p:grpSp>
        <p:nvGrpSpPr>
          <p:cNvPr id="35" name="object 35"/>
          <p:cNvGrpSpPr/>
          <p:nvPr/>
        </p:nvGrpSpPr>
        <p:grpSpPr>
          <a:xfrm>
            <a:off x="2314575" y="1295400"/>
            <a:ext cx="911225" cy="530225"/>
            <a:chOff x="2314575" y="1295400"/>
            <a:chExt cx="911225" cy="530225"/>
          </a:xfrm>
        </p:grpSpPr>
        <p:sp>
          <p:nvSpPr>
            <p:cNvPr id="36" name="object 36"/>
            <p:cNvSpPr/>
            <p:nvPr/>
          </p:nvSpPr>
          <p:spPr>
            <a:xfrm>
              <a:off x="2339975" y="1320799"/>
              <a:ext cx="885825" cy="504825"/>
            </a:xfrm>
            <a:custGeom>
              <a:avLst/>
              <a:gdLst/>
              <a:ahLst/>
              <a:cxnLst/>
              <a:rect l="l" t="t" r="r" b="b"/>
              <a:pathLst>
                <a:path w="885825" h="504825">
                  <a:moveTo>
                    <a:pt x="885825" y="0"/>
                  </a:moveTo>
                  <a:lnTo>
                    <a:pt x="0" y="0"/>
                  </a:lnTo>
                  <a:lnTo>
                    <a:pt x="0" y="479425"/>
                  </a:lnTo>
                  <a:lnTo>
                    <a:pt x="0" y="504825"/>
                  </a:lnTo>
                  <a:lnTo>
                    <a:pt x="885825" y="504825"/>
                  </a:lnTo>
                  <a:lnTo>
                    <a:pt x="885825" y="479425"/>
                  </a:lnTo>
                  <a:lnTo>
                    <a:pt x="885825" y="0"/>
                  </a:lnTo>
                  <a:close/>
                </a:path>
              </a:pathLst>
            </a:custGeom>
            <a:solidFill>
              <a:srgbClr val="AEAEAE"/>
            </a:solidFill>
          </p:spPr>
          <p:txBody>
            <a:bodyPr wrap="square" lIns="0" tIns="0" rIns="0" bIns="0" rtlCol="0"/>
            <a:lstStyle/>
            <a:p>
              <a:endParaRPr/>
            </a:p>
          </p:txBody>
        </p:sp>
        <p:sp>
          <p:nvSpPr>
            <p:cNvPr id="37" name="object 37"/>
            <p:cNvSpPr/>
            <p:nvPr/>
          </p:nvSpPr>
          <p:spPr>
            <a:xfrm>
              <a:off x="2314575" y="1295400"/>
              <a:ext cx="885825" cy="504825"/>
            </a:xfrm>
            <a:custGeom>
              <a:avLst/>
              <a:gdLst/>
              <a:ahLst/>
              <a:cxnLst/>
              <a:rect l="l" t="t" r="r" b="b"/>
              <a:pathLst>
                <a:path w="885825" h="504825">
                  <a:moveTo>
                    <a:pt x="885825" y="0"/>
                  </a:moveTo>
                  <a:lnTo>
                    <a:pt x="0" y="0"/>
                  </a:lnTo>
                  <a:lnTo>
                    <a:pt x="0" y="504825"/>
                  </a:lnTo>
                  <a:lnTo>
                    <a:pt x="885825" y="504825"/>
                  </a:lnTo>
                  <a:lnTo>
                    <a:pt x="885825" y="0"/>
                  </a:lnTo>
                  <a:close/>
                </a:path>
              </a:pathLst>
            </a:custGeom>
            <a:solidFill>
              <a:srgbClr val="0078D6"/>
            </a:solidFill>
          </p:spPr>
          <p:txBody>
            <a:bodyPr wrap="square" lIns="0" tIns="0" rIns="0" bIns="0" rtlCol="0"/>
            <a:lstStyle/>
            <a:p>
              <a:endParaRPr/>
            </a:p>
          </p:txBody>
        </p:sp>
      </p:grpSp>
      <p:sp>
        <p:nvSpPr>
          <p:cNvPr id="38" name="object 38"/>
          <p:cNvSpPr txBox="1"/>
          <p:nvPr/>
        </p:nvSpPr>
        <p:spPr>
          <a:xfrm>
            <a:off x="2546985" y="1416367"/>
            <a:ext cx="419100" cy="266065"/>
          </a:xfrm>
          <a:prstGeom prst="rect">
            <a:avLst/>
          </a:prstGeom>
        </p:spPr>
        <p:txBody>
          <a:bodyPr vert="horz" wrap="square" lIns="0" tIns="15875" rIns="0" bIns="0" rtlCol="0">
            <a:spAutoFit/>
          </a:bodyPr>
          <a:lstStyle/>
          <a:p>
            <a:pPr marL="12700">
              <a:lnSpc>
                <a:spcPct val="100000"/>
              </a:lnSpc>
              <a:spcBef>
                <a:spcPts val="125"/>
              </a:spcBef>
            </a:pPr>
            <a:r>
              <a:rPr sz="1550" b="1" spc="5" dirty="0">
                <a:solidFill>
                  <a:srgbClr val="FFFFFF"/>
                </a:solidFill>
                <a:latin typeface="Segoe UI"/>
                <a:cs typeface="Segoe UI"/>
              </a:rPr>
              <a:t>C</a:t>
            </a:r>
            <a:r>
              <a:rPr sz="1550" b="1" spc="20" dirty="0">
                <a:solidFill>
                  <a:srgbClr val="FFFFFF"/>
                </a:solidFill>
                <a:latin typeface="Segoe UI"/>
                <a:cs typeface="Segoe UI"/>
              </a:rPr>
              <a:t>P</a:t>
            </a:r>
            <a:r>
              <a:rPr sz="1550" b="1" spc="15" dirty="0">
                <a:solidFill>
                  <a:srgbClr val="FFFFFF"/>
                </a:solidFill>
                <a:latin typeface="Segoe UI"/>
                <a:cs typeface="Segoe UI"/>
              </a:rPr>
              <a:t>U</a:t>
            </a:r>
            <a:endParaRPr sz="1550">
              <a:latin typeface="Segoe UI"/>
              <a:cs typeface="Segoe UI"/>
            </a:endParaRPr>
          </a:p>
        </p:txBody>
      </p:sp>
      <p:sp>
        <p:nvSpPr>
          <p:cNvPr id="39" name="object 39"/>
          <p:cNvSpPr txBox="1"/>
          <p:nvPr/>
        </p:nvSpPr>
        <p:spPr>
          <a:xfrm>
            <a:off x="3302000" y="1320800"/>
            <a:ext cx="885825" cy="504825"/>
          </a:xfrm>
          <a:prstGeom prst="rect">
            <a:avLst/>
          </a:prstGeom>
          <a:solidFill>
            <a:srgbClr val="0078D6"/>
          </a:solidFill>
        </p:spPr>
        <p:txBody>
          <a:bodyPr vert="horz" wrap="square" lIns="0" tIns="113030" rIns="0" bIns="0" rtlCol="0">
            <a:spAutoFit/>
          </a:bodyPr>
          <a:lstStyle/>
          <a:p>
            <a:pPr marL="222250">
              <a:lnSpc>
                <a:spcPct val="100000"/>
              </a:lnSpc>
              <a:spcBef>
                <a:spcPts val="890"/>
              </a:spcBef>
            </a:pPr>
            <a:r>
              <a:rPr sz="1550" b="1" spc="10" dirty="0">
                <a:solidFill>
                  <a:srgbClr val="FFFFFF"/>
                </a:solidFill>
                <a:latin typeface="Segoe UI"/>
                <a:cs typeface="Segoe UI"/>
              </a:rPr>
              <a:t>CPU</a:t>
            </a:r>
            <a:endParaRPr sz="1550">
              <a:latin typeface="Segoe UI"/>
              <a:cs typeface="Segoe UI"/>
            </a:endParaRPr>
          </a:p>
        </p:txBody>
      </p:sp>
      <p:grpSp>
        <p:nvGrpSpPr>
          <p:cNvPr id="40" name="object 40"/>
          <p:cNvGrpSpPr/>
          <p:nvPr/>
        </p:nvGrpSpPr>
        <p:grpSpPr>
          <a:xfrm>
            <a:off x="4667313" y="1038161"/>
            <a:ext cx="4333875" cy="3857625"/>
            <a:chOff x="4667313" y="1038161"/>
            <a:chExt cx="4333875" cy="3857625"/>
          </a:xfrm>
        </p:grpSpPr>
        <p:sp>
          <p:nvSpPr>
            <p:cNvPr id="41" name="object 41"/>
            <p:cNvSpPr/>
            <p:nvPr/>
          </p:nvSpPr>
          <p:spPr>
            <a:xfrm>
              <a:off x="4681601" y="1052449"/>
              <a:ext cx="4305300" cy="3829050"/>
            </a:xfrm>
            <a:custGeom>
              <a:avLst/>
              <a:gdLst/>
              <a:ahLst/>
              <a:cxnLst/>
              <a:rect l="l" t="t" r="r" b="b"/>
              <a:pathLst>
                <a:path w="4305300" h="3829050">
                  <a:moveTo>
                    <a:pt x="0" y="3829050"/>
                  </a:moveTo>
                  <a:lnTo>
                    <a:pt x="4305300" y="3829050"/>
                  </a:lnTo>
                  <a:lnTo>
                    <a:pt x="4305300" y="0"/>
                  </a:lnTo>
                  <a:lnTo>
                    <a:pt x="0" y="0"/>
                  </a:lnTo>
                  <a:lnTo>
                    <a:pt x="0" y="3829050"/>
                  </a:lnTo>
                  <a:close/>
                </a:path>
              </a:pathLst>
            </a:custGeom>
            <a:ln w="28575">
              <a:solidFill>
                <a:srgbClr val="000000"/>
              </a:solidFill>
            </a:ln>
          </p:spPr>
          <p:txBody>
            <a:bodyPr wrap="square" lIns="0" tIns="0" rIns="0" bIns="0" rtlCol="0"/>
            <a:lstStyle/>
            <a:p>
              <a:endParaRPr/>
            </a:p>
          </p:txBody>
        </p:sp>
        <p:sp>
          <p:nvSpPr>
            <p:cNvPr id="42" name="object 42"/>
            <p:cNvSpPr/>
            <p:nvPr/>
          </p:nvSpPr>
          <p:spPr>
            <a:xfrm>
              <a:off x="4921250" y="1311274"/>
              <a:ext cx="876300" cy="514350"/>
            </a:xfrm>
            <a:custGeom>
              <a:avLst/>
              <a:gdLst/>
              <a:ahLst/>
              <a:cxnLst/>
              <a:rect l="l" t="t" r="r" b="b"/>
              <a:pathLst>
                <a:path w="876300" h="514350">
                  <a:moveTo>
                    <a:pt x="876300" y="0"/>
                  </a:moveTo>
                  <a:lnTo>
                    <a:pt x="0" y="0"/>
                  </a:lnTo>
                  <a:lnTo>
                    <a:pt x="0" y="488950"/>
                  </a:lnTo>
                  <a:lnTo>
                    <a:pt x="0" y="514350"/>
                  </a:lnTo>
                  <a:lnTo>
                    <a:pt x="876300" y="514350"/>
                  </a:lnTo>
                  <a:lnTo>
                    <a:pt x="876300" y="488950"/>
                  </a:lnTo>
                  <a:lnTo>
                    <a:pt x="876300" y="0"/>
                  </a:lnTo>
                  <a:close/>
                </a:path>
              </a:pathLst>
            </a:custGeom>
            <a:solidFill>
              <a:srgbClr val="AEAEAE"/>
            </a:solidFill>
          </p:spPr>
          <p:txBody>
            <a:bodyPr wrap="square" lIns="0" tIns="0" rIns="0" bIns="0" rtlCol="0"/>
            <a:lstStyle/>
            <a:p>
              <a:endParaRPr/>
            </a:p>
          </p:txBody>
        </p:sp>
        <p:sp>
          <p:nvSpPr>
            <p:cNvPr id="43" name="object 43"/>
            <p:cNvSpPr/>
            <p:nvPr/>
          </p:nvSpPr>
          <p:spPr>
            <a:xfrm>
              <a:off x="4895850" y="1285875"/>
              <a:ext cx="876300" cy="514350"/>
            </a:xfrm>
            <a:custGeom>
              <a:avLst/>
              <a:gdLst/>
              <a:ahLst/>
              <a:cxnLst/>
              <a:rect l="l" t="t" r="r" b="b"/>
              <a:pathLst>
                <a:path w="876300" h="514350">
                  <a:moveTo>
                    <a:pt x="876300" y="0"/>
                  </a:moveTo>
                  <a:lnTo>
                    <a:pt x="0" y="0"/>
                  </a:lnTo>
                  <a:lnTo>
                    <a:pt x="0" y="514350"/>
                  </a:lnTo>
                  <a:lnTo>
                    <a:pt x="876300" y="514350"/>
                  </a:lnTo>
                  <a:lnTo>
                    <a:pt x="876300" y="0"/>
                  </a:lnTo>
                  <a:close/>
                </a:path>
              </a:pathLst>
            </a:custGeom>
            <a:solidFill>
              <a:srgbClr val="0078D6"/>
            </a:solidFill>
          </p:spPr>
          <p:txBody>
            <a:bodyPr wrap="square" lIns="0" tIns="0" rIns="0" bIns="0" rtlCol="0"/>
            <a:lstStyle/>
            <a:p>
              <a:endParaRPr/>
            </a:p>
          </p:txBody>
        </p:sp>
      </p:grpSp>
      <p:sp>
        <p:nvSpPr>
          <p:cNvPr id="44" name="object 44"/>
          <p:cNvSpPr txBox="1"/>
          <p:nvPr/>
        </p:nvSpPr>
        <p:spPr>
          <a:xfrm>
            <a:off x="4921250" y="1411541"/>
            <a:ext cx="906780" cy="266065"/>
          </a:xfrm>
          <a:prstGeom prst="rect">
            <a:avLst/>
          </a:prstGeom>
        </p:spPr>
        <p:txBody>
          <a:bodyPr vert="horz" wrap="square" lIns="0" tIns="15875" rIns="0" bIns="0" rtlCol="0">
            <a:spAutoFit/>
          </a:bodyPr>
          <a:lstStyle/>
          <a:p>
            <a:pPr marL="217170">
              <a:lnSpc>
                <a:spcPct val="100000"/>
              </a:lnSpc>
              <a:spcBef>
                <a:spcPts val="125"/>
              </a:spcBef>
            </a:pPr>
            <a:r>
              <a:rPr sz="1550" b="1" spc="10" dirty="0">
                <a:solidFill>
                  <a:srgbClr val="FFFFFF"/>
                </a:solidFill>
                <a:latin typeface="Segoe UI"/>
                <a:cs typeface="Segoe UI"/>
              </a:rPr>
              <a:t>CPU</a:t>
            </a:r>
            <a:endParaRPr sz="1550">
              <a:latin typeface="Segoe UI"/>
              <a:cs typeface="Segoe UI"/>
            </a:endParaRPr>
          </a:p>
        </p:txBody>
      </p:sp>
      <p:grpSp>
        <p:nvGrpSpPr>
          <p:cNvPr id="45" name="object 45"/>
          <p:cNvGrpSpPr/>
          <p:nvPr/>
        </p:nvGrpSpPr>
        <p:grpSpPr>
          <a:xfrm>
            <a:off x="6096063" y="2543238"/>
            <a:ext cx="1314450" cy="647700"/>
            <a:chOff x="6096063" y="2543238"/>
            <a:chExt cx="1314450" cy="647700"/>
          </a:xfrm>
        </p:grpSpPr>
        <p:sp>
          <p:nvSpPr>
            <p:cNvPr id="46" name="object 46"/>
            <p:cNvSpPr/>
            <p:nvPr/>
          </p:nvSpPr>
          <p:spPr>
            <a:xfrm>
              <a:off x="6110351" y="2557526"/>
              <a:ext cx="1285875" cy="619125"/>
            </a:xfrm>
            <a:custGeom>
              <a:avLst/>
              <a:gdLst/>
              <a:ahLst/>
              <a:cxnLst/>
              <a:rect l="l" t="t" r="r" b="b"/>
              <a:pathLst>
                <a:path w="1285875" h="619125">
                  <a:moveTo>
                    <a:pt x="1285875" y="0"/>
                  </a:moveTo>
                  <a:lnTo>
                    <a:pt x="0" y="0"/>
                  </a:lnTo>
                  <a:lnTo>
                    <a:pt x="0" y="619125"/>
                  </a:lnTo>
                  <a:lnTo>
                    <a:pt x="1285875" y="619125"/>
                  </a:lnTo>
                  <a:lnTo>
                    <a:pt x="1285875" y="0"/>
                  </a:lnTo>
                  <a:close/>
                </a:path>
              </a:pathLst>
            </a:custGeom>
            <a:solidFill>
              <a:srgbClr val="00BBF1"/>
            </a:solidFill>
          </p:spPr>
          <p:txBody>
            <a:bodyPr wrap="square" lIns="0" tIns="0" rIns="0" bIns="0" rtlCol="0"/>
            <a:lstStyle/>
            <a:p>
              <a:endParaRPr/>
            </a:p>
          </p:txBody>
        </p:sp>
        <p:sp>
          <p:nvSpPr>
            <p:cNvPr id="47" name="object 47"/>
            <p:cNvSpPr/>
            <p:nvPr/>
          </p:nvSpPr>
          <p:spPr>
            <a:xfrm>
              <a:off x="6110351" y="2557526"/>
              <a:ext cx="1285875" cy="619125"/>
            </a:xfrm>
            <a:custGeom>
              <a:avLst/>
              <a:gdLst/>
              <a:ahLst/>
              <a:cxnLst/>
              <a:rect l="l" t="t" r="r" b="b"/>
              <a:pathLst>
                <a:path w="1285875" h="619125">
                  <a:moveTo>
                    <a:pt x="0" y="619125"/>
                  </a:moveTo>
                  <a:lnTo>
                    <a:pt x="1285875" y="619125"/>
                  </a:lnTo>
                  <a:lnTo>
                    <a:pt x="1285875" y="0"/>
                  </a:lnTo>
                  <a:lnTo>
                    <a:pt x="0" y="0"/>
                  </a:lnTo>
                  <a:lnTo>
                    <a:pt x="0" y="619125"/>
                  </a:lnTo>
                  <a:close/>
                </a:path>
              </a:pathLst>
            </a:custGeom>
            <a:ln w="28575">
              <a:solidFill>
                <a:srgbClr val="667C97"/>
              </a:solidFill>
            </a:ln>
          </p:spPr>
          <p:txBody>
            <a:bodyPr wrap="square" lIns="0" tIns="0" rIns="0" bIns="0" rtlCol="0"/>
            <a:lstStyle/>
            <a:p>
              <a:endParaRPr/>
            </a:p>
          </p:txBody>
        </p:sp>
      </p:grpSp>
      <p:sp>
        <p:nvSpPr>
          <p:cNvPr id="48" name="object 48"/>
          <p:cNvSpPr txBox="1"/>
          <p:nvPr/>
        </p:nvSpPr>
        <p:spPr>
          <a:xfrm>
            <a:off x="6267830" y="2609850"/>
            <a:ext cx="971550" cy="504190"/>
          </a:xfrm>
          <a:prstGeom prst="rect">
            <a:avLst/>
          </a:prstGeom>
        </p:spPr>
        <p:txBody>
          <a:bodyPr vert="horz" wrap="square" lIns="0" tIns="15875" rIns="0" bIns="0" rtlCol="0">
            <a:spAutoFit/>
          </a:bodyPr>
          <a:lstStyle/>
          <a:p>
            <a:pPr marL="88265">
              <a:lnSpc>
                <a:spcPct val="100000"/>
              </a:lnSpc>
              <a:spcBef>
                <a:spcPts val="125"/>
              </a:spcBef>
            </a:pPr>
            <a:r>
              <a:rPr sz="1550" b="1" spc="15" dirty="0">
                <a:solidFill>
                  <a:srgbClr val="FFFFFF"/>
                </a:solidFill>
                <a:latin typeface="Segoe UI"/>
                <a:cs typeface="Segoe UI"/>
              </a:rPr>
              <a:t>Memory</a:t>
            </a:r>
            <a:endParaRPr sz="1550">
              <a:latin typeface="Segoe UI"/>
              <a:cs typeface="Segoe UI"/>
            </a:endParaRPr>
          </a:p>
          <a:p>
            <a:pPr marL="12700">
              <a:lnSpc>
                <a:spcPct val="100000"/>
              </a:lnSpc>
              <a:spcBef>
                <a:spcPts val="15"/>
              </a:spcBef>
            </a:pPr>
            <a:r>
              <a:rPr sz="1550" b="1" spc="5" dirty="0">
                <a:solidFill>
                  <a:srgbClr val="FFFFFF"/>
                </a:solidFill>
                <a:latin typeface="Segoe UI"/>
                <a:cs typeface="Segoe UI"/>
              </a:rPr>
              <a:t>Controller</a:t>
            </a:r>
            <a:endParaRPr sz="1550">
              <a:latin typeface="Segoe UI"/>
              <a:cs typeface="Segoe UI"/>
            </a:endParaRPr>
          </a:p>
        </p:txBody>
      </p:sp>
      <p:sp>
        <p:nvSpPr>
          <p:cNvPr id="49" name="object 49"/>
          <p:cNvSpPr/>
          <p:nvPr/>
        </p:nvSpPr>
        <p:spPr>
          <a:xfrm>
            <a:off x="6129401" y="4024376"/>
            <a:ext cx="1266825" cy="504825"/>
          </a:xfrm>
          <a:custGeom>
            <a:avLst/>
            <a:gdLst/>
            <a:ahLst/>
            <a:cxnLst/>
            <a:rect l="l" t="t" r="r" b="b"/>
            <a:pathLst>
              <a:path w="1266825" h="504825">
                <a:moveTo>
                  <a:pt x="1266825" y="0"/>
                </a:moveTo>
                <a:lnTo>
                  <a:pt x="0" y="0"/>
                </a:lnTo>
                <a:lnTo>
                  <a:pt x="0" y="504825"/>
                </a:lnTo>
                <a:lnTo>
                  <a:pt x="1266825" y="504825"/>
                </a:lnTo>
                <a:lnTo>
                  <a:pt x="1266825" y="0"/>
                </a:lnTo>
                <a:close/>
              </a:path>
            </a:pathLst>
          </a:custGeom>
          <a:solidFill>
            <a:srgbClr val="00BBF1"/>
          </a:solidFill>
        </p:spPr>
        <p:txBody>
          <a:bodyPr wrap="square" lIns="0" tIns="0" rIns="0" bIns="0" rtlCol="0"/>
          <a:lstStyle/>
          <a:p>
            <a:endParaRPr/>
          </a:p>
        </p:txBody>
      </p:sp>
      <p:sp>
        <p:nvSpPr>
          <p:cNvPr id="50" name="object 50"/>
          <p:cNvSpPr txBox="1"/>
          <p:nvPr/>
        </p:nvSpPr>
        <p:spPr>
          <a:xfrm>
            <a:off x="6129401" y="4024376"/>
            <a:ext cx="1266825" cy="504825"/>
          </a:xfrm>
          <a:prstGeom prst="rect">
            <a:avLst/>
          </a:prstGeom>
          <a:ln w="28575">
            <a:solidFill>
              <a:srgbClr val="667C97"/>
            </a:solidFill>
          </a:ln>
        </p:spPr>
        <p:txBody>
          <a:bodyPr vert="horz" wrap="square" lIns="0" tIns="12700" rIns="0" bIns="0" rtlCol="0">
            <a:spAutoFit/>
          </a:bodyPr>
          <a:lstStyle/>
          <a:p>
            <a:pPr marL="163195" marR="147955" indent="314325">
              <a:lnSpc>
                <a:spcPct val="100899"/>
              </a:lnSpc>
              <a:spcBef>
                <a:spcPts val="100"/>
              </a:spcBef>
            </a:pPr>
            <a:r>
              <a:rPr sz="1550" b="1" spc="10" dirty="0">
                <a:solidFill>
                  <a:srgbClr val="FFFFFF"/>
                </a:solidFill>
                <a:latin typeface="Segoe UI"/>
                <a:cs typeface="Segoe UI"/>
              </a:rPr>
              <a:t>I/O </a:t>
            </a:r>
            <a:r>
              <a:rPr sz="1550" b="1" spc="15" dirty="0">
                <a:solidFill>
                  <a:srgbClr val="FFFFFF"/>
                </a:solidFill>
                <a:latin typeface="Segoe UI"/>
                <a:cs typeface="Segoe UI"/>
              </a:rPr>
              <a:t> </a:t>
            </a:r>
            <a:r>
              <a:rPr sz="1550" b="1" spc="5" dirty="0">
                <a:solidFill>
                  <a:srgbClr val="FFFFFF"/>
                </a:solidFill>
                <a:latin typeface="Segoe UI"/>
                <a:cs typeface="Segoe UI"/>
              </a:rPr>
              <a:t>C</a:t>
            </a:r>
            <a:r>
              <a:rPr sz="1550" b="1" spc="25" dirty="0">
                <a:solidFill>
                  <a:srgbClr val="FFFFFF"/>
                </a:solidFill>
                <a:latin typeface="Segoe UI"/>
                <a:cs typeface="Segoe UI"/>
              </a:rPr>
              <a:t>o</a:t>
            </a:r>
            <a:r>
              <a:rPr sz="1550" b="1" spc="35" dirty="0">
                <a:solidFill>
                  <a:srgbClr val="FFFFFF"/>
                </a:solidFill>
                <a:latin typeface="Segoe UI"/>
                <a:cs typeface="Segoe UI"/>
              </a:rPr>
              <a:t>n</a:t>
            </a:r>
            <a:r>
              <a:rPr sz="1550" b="1" spc="-5" dirty="0">
                <a:solidFill>
                  <a:srgbClr val="FFFFFF"/>
                </a:solidFill>
                <a:latin typeface="Segoe UI"/>
                <a:cs typeface="Segoe UI"/>
              </a:rPr>
              <a:t>t</a:t>
            </a:r>
            <a:r>
              <a:rPr sz="1550" b="1" spc="-20" dirty="0">
                <a:solidFill>
                  <a:srgbClr val="FFFFFF"/>
                </a:solidFill>
                <a:latin typeface="Segoe UI"/>
                <a:cs typeface="Segoe UI"/>
              </a:rPr>
              <a:t>r</a:t>
            </a:r>
            <a:r>
              <a:rPr sz="1550" b="1" spc="25" dirty="0">
                <a:solidFill>
                  <a:srgbClr val="FFFFFF"/>
                </a:solidFill>
                <a:latin typeface="Segoe UI"/>
                <a:cs typeface="Segoe UI"/>
              </a:rPr>
              <a:t>o</a:t>
            </a:r>
            <a:r>
              <a:rPr sz="1550" b="1" dirty="0">
                <a:solidFill>
                  <a:srgbClr val="FFFFFF"/>
                </a:solidFill>
                <a:latin typeface="Segoe UI"/>
                <a:cs typeface="Segoe UI"/>
              </a:rPr>
              <a:t>ll</a:t>
            </a:r>
            <a:r>
              <a:rPr sz="1550" b="1" spc="-15" dirty="0">
                <a:solidFill>
                  <a:srgbClr val="FFFFFF"/>
                </a:solidFill>
                <a:latin typeface="Segoe UI"/>
                <a:cs typeface="Segoe UI"/>
              </a:rPr>
              <a:t>e</a:t>
            </a:r>
            <a:r>
              <a:rPr sz="1550" b="1" spc="10" dirty="0">
                <a:solidFill>
                  <a:srgbClr val="FFFFFF"/>
                </a:solidFill>
                <a:latin typeface="Segoe UI"/>
                <a:cs typeface="Segoe UI"/>
              </a:rPr>
              <a:t>r</a:t>
            </a:r>
            <a:endParaRPr sz="1550">
              <a:latin typeface="Segoe UI"/>
              <a:cs typeface="Segoe UI"/>
            </a:endParaRPr>
          </a:p>
        </p:txBody>
      </p:sp>
      <p:grpSp>
        <p:nvGrpSpPr>
          <p:cNvPr id="51" name="object 51"/>
          <p:cNvGrpSpPr/>
          <p:nvPr/>
        </p:nvGrpSpPr>
        <p:grpSpPr>
          <a:xfrm>
            <a:off x="5219700" y="1714436"/>
            <a:ext cx="3662679" cy="2376805"/>
            <a:chOff x="5219700" y="1714436"/>
            <a:chExt cx="3662679" cy="2376805"/>
          </a:xfrm>
        </p:grpSpPr>
        <p:pic>
          <p:nvPicPr>
            <p:cNvPr id="52" name="object 52"/>
            <p:cNvPicPr/>
            <p:nvPr/>
          </p:nvPicPr>
          <p:blipFill>
            <a:blip r:embed="rId5" cstate="print"/>
            <a:stretch>
              <a:fillRect/>
            </a:stretch>
          </p:blipFill>
          <p:spPr>
            <a:xfrm>
              <a:off x="5219700" y="1714436"/>
              <a:ext cx="1014412" cy="976312"/>
            </a:xfrm>
            <a:prstGeom prst="rect">
              <a:avLst/>
            </a:prstGeom>
          </p:spPr>
        </p:pic>
        <p:sp>
          <p:nvSpPr>
            <p:cNvPr id="53" name="object 53"/>
            <p:cNvSpPr/>
            <p:nvPr/>
          </p:nvSpPr>
          <p:spPr>
            <a:xfrm>
              <a:off x="5391150" y="1866899"/>
              <a:ext cx="679450" cy="637540"/>
            </a:xfrm>
            <a:custGeom>
              <a:avLst/>
              <a:gdLst/>
              <a:ahLst/>
              <a:cxnLst/>
              <a:rect l="l" t="t" r="r" b="b"/>
              <a:pathLst>
                <a:path w="679450" h="637539">
                  <a:moveTo>
                    <a:pt x="582984" y="573053"/>
                  </a:moveTo>
                  <a:lnTo>
                    <a:pt x="556895" y="600837"/>
                  </a:lnTo>
                  <a:lnTo>
                    <a:pt x="679450" y="637413"/>
                  </a:lnTo>
                  <a:lnTo>
                    <a:pt x="660481" y="586104"/>
                  </a:lnTo>
                  <a:lnTo>
                    <a:pt x="596900" y="586104"/>
                  </a:lnTo>
                  <a:lnTo>
                    <a:pt x="582984" y="573053"/>
                  </a:lnTo>
                  <a:close/>
                </a:path>
                <a:path w="679450" h="637539">
                  <a:moveTo>
                    <a:pt x="609065" y="545279"/>
                  </a:moveTo>
                  <a:lnTo>
                    <a:pt x="582984" y="573053"/>
                  </a:lnTo>
                  <a:lnTo>
                    <a:pt x="596900" y="586104"/>
                  </a:lnTo>
                  <a:lnTo>
                    <a:pt x="622935" y="558291"/>
                  </a:lnTo>
                  <a:lnTo>
                    <a:pt x="609065" y="545279"/>
                  </a:lnTo>
                  <a:close/>
                </a:path>
                <a:path w="679450" h="637539">
                  <a:moveTo>
                    <a:pt x="635126" y="517525"/>
                  </a:moveTo>
                  <a:lnTo>
                    <a:pt x="609065" y="545279"/>
                  </a:lnTo>
                  <a:lnTo>
                    <a:pt x="622935" y="558291"/>
                  </a:lnTo>
                  <a:lnTo>
                    <a:pt x="596900" y="586104"/>
                  </a:lnTo>
                  <a:lnTo>
                    <a:pt x="660481" y="586104"/>
                  </a:lnTo>
                  <a:lnTo>
                    <a:pt x="635126" y="517525"/>
                  </a:lnTo>
                  <a:close/>
                </a:path>
                <a:path w="679450" h="637539">
                  <a:moveTo>
                    <a:pt x="96396" y="64298"/>
                  </a:moveTo>
                  <a:lnTo>
                    <a:pt x="70259" y="92132"/>
                  </a:lnTo>
                  <a:lnTo>
                    <a:pt x="582984" y="573053"/>
                  </a:lnTo>
                  <a:lnTo>
                    <a:pt x="609065" y="545279"/>
                  </a:lnTo>
                  <a:lnTo>
                    <a:pt x="96396" y="64298"/>
                  </a:lnTo>
                  <a:close/>
                </a:path>
                <a:path w="679450" h="637539">
                  <a:moveTo>
                    <a:pt x="0" y="0"/>
                  </a:moveTo>
                  <a:lnTo>
                    <a:pt x="44196" y="119887"/>
                  </a:lnTo>
                  <a:lnTo>
                    <a:pt x="70259" y="92132"/>
                  </a:lnTo>
                  <a:lnTo>
                    <a:pt x="56387" y="79121"/>
                  </a:lnTo>
                  <a:lnTo>
                    <a:pt x="82550" y="51308"/>
                  </a:lnTo>
                  <a:lnTo>
                    <a:pt x="108594" y="51308"/>
                  </a:lnTo>
                  <a:lnTo>
                    <a:pt x="122427" y="36575"/>
                  </a:lnTo>
                  <a:lnTo>
                    <a:pt x="0" y="0"/>
                  </a:lnTo>
                  <a:close/>
                </a:path>
                <a:path w="679450" h="637539">
                  <a:moveTo>
                    <a:pt x="82550" y="51308"/>
                  </a:moveTo>
                  <a:lnTo>
                    <a:pt x="56387" y="79121"/>
                  </a:lnTo>
                  <a:lnTo>
                    <a:pt x="70259" y="92132"/>
                  </a:lnTo>
                  <a:lnTo>
                    <a:pt x="96396" y="64298"/>
                  </a:lnTo>
                  <a:lnTo>
                    <a:pt x="82550" y="51308"/>
                  </a:lnTo>
                  <a:close/>
                </a:path>
                <a:path w="679450" h="637539">
                  <a:moveTo>
                    <a:pt x="108594" y="51308"/>
                  </a:moveTo>
                  <a:lnTo>
                    <a:pt x="82550" y="51308"/>
                  </a:lnTo>
                  <a:lnTo>
                    <a:pt x="96396" y="64298"/>
                  </a:lnTo>
                  <a:lnTo>
                    <a:pt x="108594" y="51308"/>
                  </a:lnTo>
                  <a:close/>
                </a:path>
              </a:pathLst>
            </a:custGeom>
            <a:solidFill>
              <a:srgbClr val="000000"/>
            </a:solidFill>
          </p:spPr>
          <p:txBody>
            <a:bodyPr wrap="square" lIns="0" tIns="0" rIns="0" bIns="0" rtlCol="0"/>
            <a:lstStyle/>
            <a:p>
              <a:endParaRPr/>
            </a:p>
          </p:txBody>
        </p:sp>
        <p:pic>
          <p:nvPicPr>
            <p:cNvPr id="54" name="object 54"/>
            <p:cNvPicPr/>
            <p:nvPr/>
          </p:nvPicPr>
          <p:blipFill>
            <a:blip r:embed="rId6" cstate="print"/>
            <a:stretch>
              <a:fillRect/>
            </a:stretch>
          </p:blipFill>
          <p:spPr>
            <a:xfrm>
              <a:off x="7248525" y="1743011"/>
              <a:ext cx="1195387" cy="976312"/>
            </a:xfrm>
            <a:prstGeom prst="rect">
              <a:avLst/>
            </a:prstGeom>
          </p:spPr>
        </p:pic>
        <p:sp>
          <p:nvSpPr>
            <p:cNvPr id="55" name="object 55"/>
            <p:cNvSpPr/>
            <p:nvPr/>
          </p:nvSpPr>
          <p:spPr>
            <a:xfrm>
              <a:off x="7419975" y="1895474"/>
              <a:ext cx="855980" cy="632460"/>
            </a:xfrm>
            <a:custGeom>
              <a:avLst/>
              <a:gdLst/>
              <a:ahLst/>
              <a:cxnLst/>
              <a:rect l="l" t="t" r="r" b="b"/>
              <a:pathLst>
                <a:path w="855979" h="632460">
                  <a:moveTo>
                    <a:pt x="58039" y="518160"/>
                  </a:moveTo>
                  <a:lnTo>
                    <a:pt x="0" y="632078"/>
                  </a:lnTo>
                  <a:lnTo>
                    <a:pt x="125856" y="610108"/>
                  </a:lnTo>
                  <a:lnTo>
                    <a:pt x="111618" y="590803"/>
                  </a:lnTo>
                  <a:lnTo>
                    <a:pt x="87883" y="590803"/>
                  </a:lnTo>
                  <a:lnTo>
                    <a:pt x="65277" y="560070"/>
                  </a:lnTo>
                  <a:lnTo>
                    <a:pt x="80602" y="548751"/>
                  </a:lnTo>
                  <a:lnTo>
                    <a:pt x="58039" y="518160"/>
                  </a:lnTo>
                  <a:close/>
                </a:path>
                <a:path w="855979" h="632460">
                  <a:moveTo>
                    <a:pt x="80602" y="548751"/>
                  </a:moveTo>
                  <a:lnTo>
                    <a:pt x="65277" y="560070"/>
                  </a:lnTo>
                  <a:lnTo>
                    <a:pt x="87883" y="590803"/>
                  </a:lnTo>
                  <a:lnTo>
                    <a:pt x="103247" y="579454"/>
                  </a:lnTo>
                  <a:lnTo>
                    <a:pt x="80602" y="548751"/>
                  </a:lnTo>
                  <a:close/>
                </a:path>
                <a:path w="855979" h="632460">
                  <a:moveTo>
                    <a:pt x="103247" y="579454"/>
                  </a:moveTo>
                  <a:lnTo>
                    <a:pt x="87883" y="590803"/>
                  </a:lnTo>
                  <a:lnTo>
                    <a:pt x="111618" y="590803"/>
                  </a:lnTo>
                  <a:lnTo>
                    <a:pt x="103247" y="579454"/>
                  </a:lnTo>
                  <a:close/>
                </a:path>
                <a:path w="855979" h="632460">
                  <a:moveTo>
                    <a:pt x="752377" y="52602"/>
                  </a:moveTo>
                  <a:lnTo>
                    <a:pt x="80602" y="548751"/>
                  </a:lnTo>
                  <a:lnTo>
                    <a:pt x="103247" y="579454"/>
                  </a:lnTo>
                  <a:lnTo>
                    <a:pt x="774991" y="83206"/>
                  </a:lnTo>
                  <a:lnTo>
                    <a:pt x="752377" y="52602"/>
                  </a:lnTo>
                  <a:close/>
                </a:path>
                <a:path w="855979" h="632460">
                  <a:moveTo>
                    <a:pt x="834616" y="41275"/>
                  </a:moveTo>
                  <a:lnTo>
                    <a:pt x="767715" y="41275"/>
                  </a:lnTo>
                  <a:lnTo>
                    <a:pt x="790321" y="71882"/>
                  </a:lnTo>
                  <a:lnTo>
                    <a:pt x="774991" y="83206"/>
                  </a:lnTo>
                  <a:lnTo>
                    <a:pt x="797686" y="113919"/>
                  </a:lnTo>
                  <a:lnTo>
                    <a:pt x="834616" y="41275"/>
                  </a:lnTo>
                  <a:close/>
                </a:path>
                <a:path w="855979" h="632460">
                  <a:moveTo>
                    <a:pt x="767715" y="41275"/>
                  </a:moveTo>
                  <a:lnTo>
                    <a:pt x="752377" y="52602"/>
                  </a:lnTo>
                  <a:lnTo>
                    <a:pt x="774991" y="83206"/>
                  </a:lnTo>
                  <a:lnTo>
                    <a:pt x="790321" y="71882"/>
                  </a:lnTo>
                  <a:lnTo>
                    <a:pt x="767715" y="41275"/>
                  </a:lnTo>
                  <a:close/>
                </a:path>
                <a:path w="855979" h="632460">
                  <a:moveTo>
                    <a:pt x="855599" y="0"/>
                  </a:moveTo>
                  <a:lnTo>
                    <a:pt x="729742" y="21971"/>
                  </a:lnTo>
                  <a:lnTo>
                    <a:pt x="752377" y="52602"/>
                  </a:lnTo>
                  <a:lnTo>
                    <a:pt x="767715" y="41275"/>
                  </a:lnTo>
                  <a:lnTo>
                    <a:pt x="834616" y="41275"/>
                  </a:lnTo>
                  <a:lnTo>
                    <a:pt x="855599" y="0"/>
                  </a:lnTo>
                  <a:close/>
                </a:path>
              </a:pathLst>
            </a:custGeom>
            <a:solidFill>
              <a:srgbClr val="000000"/>
            </a:solidFill>
          </p:spPr>
          <p:txBody>
            <a:bodyPr wrap="square" lIns="0" tIns="0" rIns="0" bIns="0" rtlCol="0"/>
            <a:lstStyle/>
            <a:p>
              <a:endParaRPr/>
            </a:p>
          </p:txBody>
        </p:sp>
        <p:pic>
          <p:nvPicPr>
            <p:cNvPr id="56" name="object 56"/>
            <p:cNvPicPr/>
            <p:nvPr/>
          </p:nvPicPr>
          <p:blipFill>
            <a:blip r:embed="rId7" cstate="print"/>
            <a:stretch>
              <a:fillRect/>
            </a:stretch>
          </p:blipFill>
          <p:spPr>
            <a:xfrm>
              <a:off x="6838950" y="1752536"/>
              <a:ext cx="576262" cy="947737"/>
            </a:xfrm>
            <a:prstGeom prst="rect">
              <a:avLst/>
            </a:prstGeom>
          </p:spPr>
        </p:pic>
        <p:sp>
          <p:nvSpPr>
            <p:cNvPr id="57" name="object 57"/>
            <p:cNvSpPr/>
            <p:nvPr/>
          </p:nvSpPr>
          <p:spPr>
            <a:xfrm>
              <a:off x="6998842" y="1904999"/>
              <a:ext cx="260985" cy="607695"/>
            </a:xfrm>
            <a:custGeom>
              <a:avLst/>
              <a:gdLst/>
              <a:ahLst/>
              <a:cxnLst/>
              <a:rect l="l" t="t" r="r" b="b"/>
              <a:pathLst>
                <a:path w="260984" h="607694">
                  <a:moveTo>
                    <a:pt x="0" y="480060"/>
                  </a:moveTo>
                  <a:lnTo>
                    <a:pt x="11556" y="607313"/>
                  </a:lnTo>
                  <a:lnTo>
                    <a:pt x="102062" y="525652"/>
                  </a:lnTo>
                  <a:lnTo>
                    <a:pt x="64007" y="525652"/>
                  </a:lnTo>
                  <a:lnTo>
                    <a:pt x="28575" y="511683"/>
                  </a:lnTo>
                  <a:lnTo>
                    <a:pt x="35512" y="493959"/>
                  </a:lnTo>
                  <a:lnTo>
                    <a:pt x="0" y="480060"/>
                  </a:lnTo>
                  <a:close/>
                </a:path>
                <a:path w="260984" h="607694">
                  <a:moveTo>
                    <a:pt x="35512" y="493959"/>
                  </a:moveTo>
                  <a:lnTo>
                    <a:pt x="28575" y="511683"/>
                  </a:lnTo>
                  <a:lnTo>
                    <a:pt x="64007" y="525652"/>
                  </a:lnTo>
                  <a:lnTo>
                    <a:pt x="70977" y="507841"/>
                  </a:lnTo>
                  <a:lnTo>
                    <a:pt x="35512" y="493959"/>
                  </a:lnTo>
                  <a:close/>
                </a:path>
                <a:path w="260984" h="607694">
                  <a:moveTo>
                    <a:pt x="70977" y="507841"/>
                  </a:moveTo>
                  <a:lnTo>
                    <a:pt x="64007" y="525652"/>
                  </a:lnTo>
                  <a:lnTo>
                    <a:pt x="102062" y="525652"/>
                  </a:lnTo>
                  <a:lnTo>
                    <a:pt x="106425" y="521715"/>
                  </a:lnTo>
                  <a:lnTo>
                    <a:pt x="70977" y="507841"/>
                  </a:lnTo>
                  <a:close/>
                </a:path>
                <a:path w="260984" h="607694">
                  <a:moveTo>
                    <a:pt x="189921" y="99488"/>
                  </a:moveTo>
                  <a:lnTo>
                    <a:pt x="35512" y="493959"/>
                  </a:lnTo>
                  <a:lnTo>
                    <a:pt x="70977" y="507841"/>
                  </a:lnTo>
                  <a:lnTo>
                    <a:pt x="225347" y="113354"/>
                  </a:lnTo>
                  <a:lnTo>
                    <a:pt x="189921" y="99488"/>
                  </a:lnTo>
                  <a:close/>
                </a:path>
                <a:path w="260984" h="607694">
                  <a:moveTo>
                    <a:pt x="256728" y="81787"/>
                  </a:moveTo>
                  <a:lnTo>
                    <a:pt x="196850" y="81787"/>
                  </a:lnTo>
                  <a:lnTo>
                    <a:pt x="232282" y="95630"/>
                  </a:lnTo>
                  <a:lnTo>
                    <a:pt x="225347" y="113354"/>
                  </a:lnTo>
                  <a:lnTo>
                    <a:pt x="260857" y="127253"/>
                  </a:lnTo>
                  <a:lnTo>
                    <a:pt x="256728" y="81787"/>
                  </a:lnTo>
                  <a:close/>
                </a:path>
                <a:path w="260984" h="607694">
                  <a:moveTo>
                    <a:pt x="196850" y="81787"/>
                  </a:moveTo>
                  <a:lnTo>
                    <a:pt x="189921" y="99488"/>
                  </a:lnTo>
                  <a:lnTo>
                    <a:pt x="225347" y="113354"/>
                  </a:lnTo>
                  <a:lnTo>
                    <a:pt x="232282" y="95630"/>
                  </a:lnTo>
                  <a:lnTo>
                    <a:pt x="196850" y="81787"/>
                  </a:lnTo>
                  <a:close/>
                </a:path>
                <a:path w="260984" h="607694">
                  <a:moveTo>
                    <a:pt x="249300" y="0"/>
                  </a:moveTo>
                  <a:lnTo>
                    <a:pt x="154431" y="85598"/>
                  </a:lnTo>
                  <a:lnTo>
                    <a:pt x="189921" y="99488"/>
                  </a:lnTo>
                  <a:lnTo>
                    <a:pt x="196850" y="81787"/>
                  </a:lnTo>
                  <a:lnTo>
                    <a:pt x="256728" y="81787"/>
                  </a:lnTo>
                  <a:lnTo>
                    <a:pt x="249300" y="0"/>
                  </a:lnTo>
                  <a:close/>
                </a:path>
              </a:pathLst>
            </a:custGeom>
            <a:solidFill>
              <a:srgbClr val="000000"/>
            </a:solidFill>
          </p:spPr>
          <p:txBody>
            <a:bodyPr wrap="square" lIns="0" tIns="0" rIns="0" bIns="0" rtlCol="0"/>
            <a:lstStyle/>
            <a:p>
              <a:endParaRPr/>
            </a:p>
          </p:txBody>
        </p:sp>
        <p:pic>
          <p:nvPicPr>
            <p:cNvPr id="58" name="object 58"/>
            <p:cNvPicPr/>
            <p:nvPr/>
          </p:nvPicPr>
          <p:blipFill>
            <a:blip r:embed="rId8" cstate="print"/>
            <a:stretch>
              <a:fillRect/>
            </a:stretch>
          </p:blipFill>
          <p:spPr>
            <a:xfrm>
              <a:off x="6257925" y="1743011"/>
              <a:ext cx="490537" cy="938212"/>
            </a:xfrm>
            <a:prstGeom prst="rect">
              <a:avLst/>
            </a:prstGeom>
          </p:spPr>
        </p:pic>
        <p:sp>
          <p:nvSpPr>
            <p:cNvPr id="59" name="object 59"/>
            <p:cNvSpPr/>
            <p:nvPr/>
          </p:nvSpPr>
          <p:spPr>
            <a:xfrm>
              <a:off x="6401561" y="1895474"/>
              <a:ext cx="204470" cy="596265"/>
            </a:xfrm>
            <a:custGeom>
              <a:avLst/>
              <a:gdLst/>
              <a:ahLst/>
              <a:cxnLst/>
              <a:rect l="l" t="t" r="r" b="b"/>
              <a:pathLst>
                <a:path w="204470" h="596264">
                  <a:moveTo>
                    <a:pt x="130018" y="489888"/>
                  </a:moveTo>
                  <a:lnTo>
                    <a:pt x="93090" y="499110"/>
                  </a:lnTo>
                  <a:lnTo>
                    <a:pt x="176148" y="596138"/>
                  </a:lnTo>
                  <a:lnTo>
                    <a:pt x="195720" y="508380"/>
                  </a:lnTo>
                  <a:lnTo>
                    <a:pt x="134619" y="508380"/>
                  </a:lnTo>
                  <a:lnTo>
                    <a:pt x="130018" y="489888"/>
                  </a:lnTo>
                  <a:close/>
                </a:path>
                <a:path w="204470" h="596264">
                  <a:moveTo>
                    <a:pt x="166989" y="480656"/>
                  </a:moveTo>
                  <a:lnTo>
                    <a:pt x="130018" y="489888"/>
                  </a:lnTo>
                  <a:lnTo>
                    <a:pt x="134619" y="508380"/>
                  </a:lnTo>
                  <a:lnTo>
                    <a:pt x="171577" y="499110"/>
                  </a:lnTo>
                  <a:lnTo>
                    <a:pt x="166989" y="480656"/>
                  </a:lnTo>
                  <a:close/>
                </a:path>
                <a:path w="204470" h="596264">
                  <a:moveTo>
                    <a:pt x="203962" y="471424"/>
                  </a:moveTo>
                  <a:lnTo>
                    <a:pt x="166989" y="480656"/>
                  </a:lnTo>
                  <a:lnTo>
                    <a:pt x="171577" y="499110"/>
                  </a:lnTo>
                  <a:lnTo>
                    <a:pt x="134619" y="508380"/>
                  </a:lnTo>
                  <a:lnTo>
                    <a:pt x="195720" y="508380"/>
                  </a:lnTo>
                  <a:lnTo>
                    <a:pt x="203962" y="471424"/>
                  </a:lnTo>
                  <a:close/>
                </a:path>
                <a:path w="204470" h="596264">
                  <a:moveTo>
                    <a:pt x="73929" y="106337"/>
                  </a:moveTo>
                  <a:lnTo>
                    <a:pt x="36867" y="115550"/>
                  </a:lnTo>
                  <a:lnTo>
                    <a:pt x="130018" y="489888"/>
                  </a:lnTo>
                  <a:lnTo>
                    <a:pt x="166989" y="480656"/>
                  </a:lnTo>
                  <a:lnTo>
                    <a:pt x="73929" y="106337"/>
                  </a:lnTo>
                  <a:close/>
                </a:path>
                <a:path w="204470" h="596264">
                  <a:moveTo>
                    <a:pt x="27812" y="0"/>
                  </a:moveTo>
                  <a:lnTo>
                    <a:pt x="0" y="124713"/>
                  </a:lnTo>
                  <a:lnTo>
                    <a:pt x="36867" y="115550"/>
                  </a:lnTo>
                  <a:lnTo>
                    <a:pt x="32258" y="97027"/>
                  </a:lnTo>
                  <a:lnTo>
                    <a:pt x="69341" y="87884"/>
                  </a:lnTo>
                  <a:lnTo>
                    <a:pt x="102945" y="87884"/>
                  </a:lnTo>
                  <a:lnTo>
                    <a:pt x="27812" y="0"/>
                  </a:lnTo>
                  <a:close/>
                </a:path>
                <a:path w="204470" h="596264">
                  <a:moveTo>
                    <a:pt x="69341" y="87884"/>
                  </a:moveTo>
                  <a:lnTo>
                    <a:pt x="32258" y="97027"/>
                  </a:lnTo>
                  <a:lnTo>
                    <a:pt x="36867" y="115550"/>
                  </a:lnTo>
                  <a:lnTo>
                    <a:pt x="73929" y="106337"/>
                  </a:lnTo>
                  <a:lnTo>
                    <a:pt x="69341" y="87884"/>
                  </a:lnTo>
                  <a:close/>
                </a:path>
                <a:path w="204470" h="596264">
                  <a:moveTo>
                    <a:pt x="102945" y="87884"/>
                  </a:moveTo>
                  <a:lnTo>
                    <a:pt x="69341" y="87884"/>
                  </a:lnTo>
                  <a:lnTo>
                    <a:pt x="73929" y="106337"/>
                  </a:lnTo>
                  <a:lnTo>
                    <a:pt x="110870" y="97154"/>
                  </a:lnTo>
                  <a:lnTo>
                    <a:pt x="102945" y="87884"/>
                  </a:lnTo>
                  <a:close/>
                </a:path>
              </a:pathLst>
            </a:custGeom>
            <a:solidFill>
              <a:srgbClr val="000000"/>
            </a:solidFill>
          </p:spPr>
          <p:txBody>
            <a:bodyPr wrap="square" lIns="0" tIns="0" rIns="0" bIns="0" rtlCol="0"/>
            <a:lstStyle/>
            <a:p>
              <a:endParaRPr/>
            </a:p>
          </p:txBody>
        </p:sp>
        <p:pic>
          <p:nvPicPr>
            <p:cNvPr id="60" name="object 60"/>
            <p:cNvPicPr/>
            <p:nvPr/>
          </p:nvPicPr>
          <p:blipFill>
            <a:blip r:embed="rId10" cstate="print"/>
            <a:stretch>
              <a:fillRect/>
            </a:stretch>
          </p:blipFill>
          <p:spPr>
            <a:xfrm>
              <a:off x="6572250" y="3152711"/>
              <a:ext cx="347662" cy="938212"/>
            </a:xfrm>
            <a:prstGeom prst="rect">
              <a:avLst/>
            </a:prstGeom>
          </p:spPr>
        </p:pic>
        <p:sp>
          <p:nvSpPr>
            <p:cNvPr id="61" name="object 61"/>
            <p:cNvSpPr/>
            <p:nvPr/>
          </p:nvSpPr>
          <p:spPr>
            <a:xfrm>
              <a:off x="6687566" y="3305174"/>
              <a:ext cx="118110" cy="594995"/>
            </a:xfrm>
            <a:custGeom>
              <a:avLst/>
              <a:gdLst/>
              <a:ahLst/>
              <a:cxnLst/>
              <a:rect l="l" t="t" r="r" b="b"/>
              <a:pathLst>
                <a:path w="118109" h="594995">
                  <a:moveTo>
                    <a:pt x="0" y="480060"/>
                  </a:moveTo>
                  <a:lnTo>
                    <a:pt x="56133" y="594868"/>
                  </a:lnTo>
                  <a:lnTo>
                    <a:pt x="104746" y="499872"/>
                  </a:lnTo>
                  <a:lnTo>
                    <a:pt x="76073" y="499872"/>
                  </a:lnTo>
                  <a:lnTo>
                    <a:pt x="37973" y="499491"/>
                  </a:lnTo>
                  <a:lnTo>
                    <a:pt x="38140" y="480441"/>
                  </a:lnTo>
                  <a:lnTo>
                    <a:pt x="0" y="480060"/>
                  </a:lnTo>
                  <a:close/>
                </a:path>
                <a:path w="118109" h="594995">
                  <a:moveTo>
                    <a:pt x="38140" y="480441"/>
                  </a:moveTo>
                  <a:lnTo>
                    <a:pt x="37973" y="499491"/>
                  </a:lnTo>
                  <a:lnTo>
                    <a:pt x="76073" y="499872"/>
                  </a:lnTo>
                  <a:lnTo>
                    <a:pt x="76240" y="480822"/>
                  </a:lnTo>
                  <a:lnTo>
                    <a:pt x="38140" y="480441"/>
                  </a:lnTo>
                  <a:close/>
                </a:path>
                <a:path w="118109" h="594995">
                  <a:moveTo>
                    <a:pt x="76240" y="480822"/>
                  </a:moveTo>
                  <a:lnTo>
                    <a:pt x="76073" y="499872"/>
                  </a:lnTo>
                  <a:lnTo>
                    <a:pt x="104746" y="499872"/>
                  </a:lnTo>
                  <a:lnTo>
                    <a:pt x="114300" y="481202"/>
                  </a:lnTo>
                  <a:lnTo>
                    <a:pt x="76240" y="480822"/>
                  </a:lnTo>
                  <a:close/>
                </a:path>
                <a:path w="118109" h="594995">
                  <a:moveTo>
                    <a:pt x="41361" y="114130"/>
                  </a:moveTo>
                  <a:lnTo>
                    <a:pt x="38140" y="480441"/>
                  </a:lnTo>
                  <a:lnTo>
                    <a:pt x="76240" y="480822"/>
                  </a:lnTo>
                  <a:lnTo>
                    <a:pt x="79461" y="114468"/>
                  </a:lnTo>
                  <a:lnTo>
                    <a:pt x="41361" y="114130"/>
                  </a:lnTo>
                  <a:close/>
                </a:path>
                <a:path w="118109" h="594995">
                  <a:moveTo>
                    <a:pt x="107977" y="95123"/>
                  </a:moveTo>
                  <a:lnTo>
                    <a:pt x="41528" y="95123"/>
                  </a:lnTo>
                  <a:lnTo>
                    <a:pt x="79628" y="95376"/>
                  </a:lnTo>
                  <a:lnTo>
                    <a:pt x="79461" y="114468"/>
                  </a:lnTo>
                  <a:lnTo>
                    <a:pt x="117601" y="114808"/>
                  </a:lnTo>
                  <a:lnTo>
                    <a:pt x="107977" y="95123"/>
                  </a:lnTo>
                  <a:close/>
                </a:path>
                <a:path w="118109" h="594995">
                  <a:moveTo>
                    <a:pt x="41528" y="95123"/>
                  </a:moveTo>
                  <a:lnTo>
                    <a:pt x="41361" y="114130"/>
                  </a:lnTo>
                  <a:lnTo>
                    <a:pt x="79461" y="114468"/>
                  </a:lnTo>
                  <a:lnTo>
                    <a:pt x="79628" y="95376"/>
                  </a:lnTo>
                  <a:lnTo>
                    <a:pt x="41528" y="95123"/>
                  </a:lnTo>
                  <a:close/>
                </a:path>
                <a:path w="118109" h="594995">
                  <a:moveTo>
                    <a:pt x="61467" y="0"/>
                  </a:moveTo>
                  <a:lnTo>
                    <a:pt x="3301" y="113791"/>
                  </a:lnTo>
                  <a:lnTo>
                    <a:pt x="41361" y="114130"/>
                  </a:lnTo>
                  <a:lnTo>
                    <a:pt x="41528" y="95123"/>
                  </a:lnTo>
                  <a:lnTo>
                    <a:pt x="107977" y="95123"/>
                  </a:lnTo>
                  <a:lnTo>
                    <a:pt x="61467" y="0"/>
                  </a:lnTo>
                  <a:close/>
                </a:path>
              </a:pathLst>
            </a:custGeom>
            <a:solidFill>
              <a:srgbClr val="000000"/>
            </a:solidFill>
          </p:spPr>
          <p:txBody>
            <a:bodyPr wrap="square" lIns="0" tIns="0" rIns="0" bIns="0" rtlCol="0"/>
            <a:lstStyle/>
            <a:p>
              <a:endParaRPr/>
            </a:p>
          </p:txBody>
        </p:sp>
        <p:pic>
          <p:nvPicPr>
            <p:cNvPr id="62" name="object 62"/>
            <p:cNvPicPr/>
            <p:nvPr/>
          </p:nvPicPr>
          <p:blipFill>
            <a:blip r:embed="rId11" cstate="print"/>
            <a:stretch>
              <a:fillRect/>
            </a:stretch>
          </p:blipFill>
          <p:spPr>
            <a:xfrm>
              <a:off x="7162800" y="2838386"/>
              <a:ext cx="728662" cy="347662"/>
            </a:xfrm>
            <a:prstGeom prst="rect">
              <a:avLst/>
            </a:prstGeom>
          </p:spPr>
        </p:pic>
        <p:sp>
          <p:nvSpPr>
            <p:cNvPr id="63" name="object 63"/>
            <p:cNvSpPr/>
            <p:nvPr/>
          </p:nvSpPr>
          <p:spPr>
            <a:xfrm>
              <a:off x="7334250" y="2934207"/>
              <a:ext cx="393065" cy="114935"/>
            </a:xfrm>
            <a:custGeom>
              <a:avLst/>
              <a:gdLst/>
              <a:ahLst/>
              <a:cxnLst/>
              <a:rect l="l" t="t" r="r" b="b"/>
              <a:pathLst>
                <a:path w="393065" h="114935">
                  <a:moveTo>
                    <a:pt x="278383" y="634"/>
                  </a:moveTo>
                  <a:lnTo>
                    <a:pt x="278257" y="38663"/>
                  </a:lnTo>
                  <a:lnTo>
                    <a:pt x="297306" y="38734"/>
                  </a:lnTo>
                  <a:lnTo>
                    <a:pt x="297179" y="76834"/>
                  </a:lnTo>
                  <a:lnTo>
                    <a:pt x="278129" y="76834"/>
                  </a:lnTo>
                  <a:lnTo>
                    <a:pt x="278002" y="114934"/>
                  </a:lnTo>
                  <a:lnTo>
                    <a:pt x="354884" y="76834"/>
                  </a:lnTo>
                  <a:lnTo>
                    <a:pt x="297179" y="76834"/>
                  </a:lnTo>
                  <a:lnTo>
                    <a:pt x="355029" y="76763"/>
                  </a:lnTo>
                  <a:lnTo>
                    <a:pt x="392556" y="58165"/>
                  </a:lnTo>
                  <a:lnTo>
                    <a:pt x="278383" y="634"/>
                  </a:lnTo>
                  <a:close/>
                </a:path>
                <a:path w="393065" h="114935">
                  <a:moveTo>
                    <a:pt x="114553" y="0"/>
                  </a:moveTo>
                  <a:lnTo>
                    <a:pt x="0" y="56641"/>
                  </a:lnTo>
                  <a:lnTo>
                    <a:pt x="114046" y="114300"/>
                  </a:lnTo>
                  <a:lnTo>
                    <a:pt x="114215" y="76145"/>
                  </a:lnTo>
                  <a:lnTo>
                    <a:pt x="95123" y="76072"/>
                  </a:lnTo>
                  <a:lnTo>
                    <a:pt x="95376" y="37972"/>
                  </a:lnTo>
                  <a:lnTo>
                    <a:pt x="114385" y="37972"/>
                  </a:lnTo>
                  <a:lnTo>
                    <a:pt x="114553" y="0"/>
                  </a:lnTo>
                  <a:close/>
                </a:path>
                <a:path w="393065" h="114935">
                  <a:moveTo>
                    <a:pt x="278257" y="38663"/>
                  </a:moveTo>
                  <a:lnTo>
                    <a:pt x="278130" y="76763"/>
                  </a:lnTo>
                  <a:lnTo>
                    <a:pt x="297179" y="76834"/>
                  </a:lnTo>
                  <a:lnTo>
                    <a:pt x="297306" y="38734"/>
                  </a:lnTo>
                  <a:lnTo>
                    <a:pt x="278257" y="38663"/>
                  </a:lnTo>
                  <a:close/>
                </a:path>
                <a:path w="393065" h="114935">
                  <a:moveTo>
                    <a:pt x="114384" y="38044"/>
                  </a:moveTo>
                  <a:lnTo>
                    <a:pt x="114215" y="76145"/>
                  </a:lnTo>
                  <a:lnTo>
                    <a:pt x="278130" y="76763"/>
                  </a:lnTo>
                  <a:lnTo>
                    <a:pt x="278257" y="38663"/>
                  </a:lnTo>
                  <a:lnTo>
                    <a:pt x="114384" y="38044"/>
                  </a:lnTo>
                  <a:close/>
                </a:path>
                <a:path w="393065" h="114935">
                  <a:moveTo>
                    <a:pt x="95376" y="37972"/>
                  </a:moveTo>
                  <a:lnTo>
                    <a:pt x="95123" y="76072"/>
                  </a:lnTo>
                  <a:lnTo>
                    <a:pt x="114215" y="76145"/>
                  </a:lnTo>
                  <a:lnTo>
                    <a:pt x="114384" y="38044"/>
                  </a:lnTo>
                  <a:lnTo>
                    <a:pt x="95376" y="37972"/>
                  </a:lnTo>
                  <a:close/>
                </a:path>
                <a:path w="393065" h="114935">
                  <a:moveTo>
                    <a:pt x="114385" y="37972"/>
                  </a:moveTo>
                  <a:lnTo>
                    <a:pt x="95376" y="37972"/>
                  </a:lnTo>
                  <a:lnTo>
                    <a:pt x="114384" y="38044"/>
                  </a:lnTo>
                  <a:close/>
                </a:path>
              </a:pathLst>
            </a:custGeom>
            <a:solidFill>
              <a:srgbClr val="000000"/>
            </a:solidFill>
          </p:spPr>
          <p:txBody>
            <a:bodyPr wrap="square" lIns="0" tIns="0" rIns="0" bIns="0" rtlCol="0"/>
            <a:lstStyle/>
            <a:p>
              <a:endParaRPr/>
            </a:p>
          </p:txBody>
        </p:sp>
        <p:pic>
          <p:nvPicPr>
            <p:cNvPr id="64" name="object 64"/>
            <p:cNvPicPr/>
            <p:nvPr/>
          </p:nvPicPr>
          <p:blipFill>
            <a:blip r:embed="rId2" cstate="print"/>
            <a:stretch>
              <a:fillRect/>
            </a:stretch>
          </p:blipFill>
          <p:spPr>
            <a:xfrm>
              <a:off x="7677150" y="2666936"/>
              <a:ext cx="1204912" cy="395287"/>
            </a:xfrm>
            <a:prstGeom prst="rect">
              <a:avLst/>
            </a:prstGeom>
          </p:spPr>
        </p:pic>
        <p:pic>
          <p:nvPicPr>
            <p:cNvPr id="65" name="object 65"/>
            <p:cNvPicPr/>
            <p:nvPr/>
          </p:nvPicPr>
          <p:blipFill>
            <a:blip r:embed="rId12" cstate="print"/>
            <a:stretch>
              <a:fillRect/>
            </a:stretch>
          </p:blipFill>
          <p:spPr>
            <a:xfrm>
              <a:off x="7724775" y="2628836"/>
              <a:ext cx="1090612" cy="519112"/>
            </a:xfrm>
            <a:prstGeom prst="rect">
              <a:avLst/>
            </a:prstGeom>
          </p:spPr>
        </p:pic>
        <p:pic>
          <p:nvPicPr>
            <p:cNvPr id="66" name="object 66"/>
            <p:cNvPicPr/>
            <p:nvPr/>
          </p:nvPicPr>
          <p:blipFill>
            <a:blip r:embed="rId4" cstate="print"/>
            <a:stretch>
              <a:fillRect/>
            </a:stretch>
          </p:blipFill>
          <p:spPr>
            <a:xfrm>
              <a:off x="7734300" y="2705099"/>
              <a:ext cx="1095375" cy="285750"/>
            </a:xfrm>
            <a:prstGeom prst="rect">
              <a:avLst/>
            </a:prstGeom>
          </p:spPr>
        </p:pic>
      </p:grpSp>
      <p:sp>
        <p:nvSpPr>
          <p:cNvPr id="67" name="object 67"/>
          <p:cNvSpPr txBox="1"/>
          <p:nvPr/>
        </p:nvSpPr>
        <p:spPr>
          <a:xfrm>
            <a:off x="7734300" y="2705100"/>
            <a:ext cx="1095375" cy="285750"/>
          </a:xfrm>
          <a:prstGeom prst="rect">
            <a:avLst/>
          </a:prstGeom>
        </p:spPr>
        <p:txBody>
          <a:bodyPr vert="horz" wrap="square" lIns="0" tIns="24765" rIns="0" bIns="0" rtlCol="0">
            <a:spAutoFit/>
          </a:bodyPr>
          <a:lstStyle/>
          <a:p>
            <a:pPr marL="175895">
              <a:lnSpc>
                <a:spcPct val="100000"/>
              </a:lnSpc>
              <a:spcBef>
                <a:spcPts val="195"/>
              </a:spcBef>
            </a:pPr>
            <a:r>
              <a:rPr sz="1550" spc="15" dirty="0">
                <a:latin typeface="Segoe UI"/>
                <a:cs typeface="Segoe UI"/>
              </a:rPr>
              <a:t>Memory</a:t>
            </a:r>
            <a:endParaRPr sz="1550">
              <a:latin typeface="Segoe UI"/>
              <a:cs typeface="Segoe UI"/>
            </a:endParaRPr>
          </a:p>
        </p:txBody>
      </p:sp>
      <p:grpSp>
        <p:nvGrpSpPr>
          <p:cNvPr id="68" name="object 68"/>
          <p:cNvGrpSpPr/>
          <p:nvPr/>
        </p:nvGrpSpPr>
        <p:grpSpPr>
          <a:xfrm>
            <a:off x="5857875" y="1285875"/>
            <a:ext cx="901700" cy="530225"/>
            <a:chOff x="5857875" y="1285875"/>
            <a:chExt cx="901700" cy="530225"/>
          </a:xfrm>
        </p:grpSpPr>
        <p:sp>
          <p:nvSpPr>
            <p:cNvPr id="69" name="object 69"/>
            <p:cNvSpPr/>
            <p:nvPr/>
          </p:nvSpPr>
          <p:spPr>
            <a:xfrm>
              <a:off x="5883275" y="1311274"/>
              <a:ext cx="876300" cy="504825"/>
            </a:xfrm>
            <a:custGeom>
              <a:avLst/>
              <a:gdLst/>
              <a:ahLst/>
              <a:cxnLst/>
              <a:rect l="l" t="t" r="r" b="b"/>
              <a:pathLst>
                <a:path w="876300" h="504825">
                  <a:moveTo>
                    <a:pt x="876300" y="0"/>
                  </a:moveTo>
                  <a:lnTo>
                    <a:pt x="0" y="0"/>
                  </a:lnTo>
                  <a:lnTo>
                    <a:pt x="0" y="479425"/>
                  </a:lnTo>
                  <a:lnTo>
                    <a:pt x="0" y="504825"/>
                  </a:lnTo>
                  <a:lnTo>
                    <a:pt x="876300" y="504825"/>
                  </a:lnTo>
                  <a:lnTo>
                    <a:pt x="876300" y="479425"/>
                  </a:lnTo>
                  <a:lnTo>
                    <a:pt x="876300" y="0"/>
                  </a:lnTo>
                  <a:close/>
                </a:path>
              </a:pathLst>
            </a:custGeom>
            <a:solidFill>
              <a:srgbClr val="AEAEAE"/>
            </a:solidFill>
          </p:spPr>
          <p:txBody>
            <a:bodyPr wrap="square" lIns="0" tIns="0" rIns="0" bIns="0" rtlCol="0"/>
            <a:lstStyle/>
            <a:p>
              <a:endParaRPr/>
            </a:p>
          </p:txBody>
        </p:sp>
        <p:sp>
          <p:nvSpPr>
            <p:cNvPr id="70" name="object 70"/>
            <p:cNvSpPr/>
            <p:nvPr/>
          </p:nvSpPr>
          <p:spPr>
            <a:xfrm>
              <a:off x="5857875" y="1285875"/>
              <a:ext cx="876300" cy="504825"/>
            </a:xfrm>
            <a:custGeom>
              <a:avLst/>
              <a:gdLst/>
              <a:ahLst/>
              <a:cxnLst/>
              <a:rect l="l" t="t" r="r" b="b"/>
              <a:pathLst>
                <a:path w="876300" h="504825">
                  <a:moveTo>
                    <a:pt x="876300" y="0"/>
                  </a:moveTo>
                  <a:lnTo>
                    <a:pt x="0" y="0"/>
                  </a:lnTo>
                  <a:lnTo>
                    <a:pt x="0" y="504825"/>
                  </a:lnTo>
                  <a:lnTo>
                    <a:pt x="876300" y="504825"/>
                  </a:lnTo>
                  <a:lnTo>
                    <a:pt x="876300" y="0"/>
                  </a:lnTo>
                  <a:close/>
                </a:path>
              </a:pathLst>
            </a:custGeom>
            <a:solidFill>
              <a:srgbClr val="0078D6"/>
            </a:solidFill>
          </p:spPr>
          <p:txBody>
            <a:bodyPr wrap="square" lIns="0" tIns="0" rIns="0" bIns="0" rtlCol="0"/>
            <a:lstStyle/>
            <a:p>
              <a:endParaRPr/>
            </a:p>
          </p:txBody>
        </p:sp>
      </p:grpSp>
      <p:sp>
        <p:nvSpPr>
          <p:cNvPr id="71" name="object 71"/>
          <p:cNvSpPr txBox="1"/>
          <p:nvPr/>
        </p:nvSpPr>
        <p:spPr>
          <a:xfrm>
            <a:off x="5857875" y="1408366"/>
            <a:ext cx="876300" cy="266065"/>
          </a:xfrm>
          <a:prstGeom prst="rect">
            <a:avLst/>
          </a:prstGeom>
        </p:spPr>
        <p:txBody>
          <a:bodyPr vert="horz" wrap="square" lIns="0" tIns="15875" rIns="0" bIns="0" rtlCol="0">
            <a:spAutoFit/>
          </a:bodyPr>
          <a:lstStyle/>
          <a:p>
            <a:pPr marL="245110">
              <a:lnSpc>
                <a:spcPct val="100000"/>
              </a:lnSpc>
              <a:spcBef>
                <a:spcPts val="125"/>
              </a:spcBef>
            </a:pPr>
            <a:r>
              <a:rPr sz="1550" b="1" spc="15" dirty="0">
                <a:solidFill>
                  <a:srgbClr val="FFFFFF"/>
                </a:solidFill>
                <a:latin typeface="Segoe UI"/>
                <a:cs typeface="Segoe UI"/>
              </a:rPr>
              <a:t>CPU</a:t>
            </a:r>
            <a:endParaRPr sz="1550">
              <a:latin typeface="Segoe UI"/>
              <a:cs typeface="Segoe UI"/>
            </a:endParaRPr>
          </a:p>
        </p:txBody>
      </p:sp>
      <p:sp>
        <p:nvSpPr>
          <p:cNvPr id="72" name="object 72"/>
          <p:cNvSpPr txBox="1"/>
          <p:nvPr/>
        </p:nvSpPr>
        <p:spPr>
          <a:xfrm>
            <a:off x="6864350" y="1320800"/>
            <a:ext cx="885825" cy="504825"/>
          </a:xfrm>
          <a:prstGeom prst="rect">
            <a:avLst/>
          </a:prstGeom>
          <a:solidFill>
            <a:srgbClr val="0078D6"/>
          </a:solidFill>
        </p:spPr>
        <p:txBody>
          <a:bodyPr vert="horz" wrap="square" lIns="0" tIns="111760" rIns="0" bIns="0" rtlCol="0">
            <a:spAutoFit/>
          </a:bodyPr>
          <a:lstStyle/>
          <a:p>
            <a:pPr marL="222250">
              <a:lnSpc>
                <a:spcPct val="100000"/>
              </a:lnSpc>
              <a:spcBef>
                <a:spcPts val="880"/>
              </a:spcBef>
            </a:pPr>
            <a:r>
              <a:rPr sz="1550" b="1" spc="10" dirty="0">
                <a:solidFill>
                  <a:srgbClr val="FFFFFF"/>
                </a:solidFill>
                <a:latin typeface="Segoe UI"/>
                <a:cs typeface="Segoe UI"/>
              </a:rPr>
              <a:t>CPU</a:t>
            </a:r>
            <a:endParaRPr sz="1550">
              <a:latin typeface="Segoe UI"/>
              <a:cs typeface="Segoe UI"/>
            </a:endParaRPr>
          </a:p>
        </p:txBody>
      </p:sp>
      <p:sp>
        <p:nvSpPr>
          <p:cNvPr id="73" name="object 73"/>
          <p:cNvSpPr txBox="1"/>
          <p:nvPr/>
        </p:nvSpPr>
        <p:spPr>
          <a:xfrm>
            <a:off x="7826375" y="1320800"/>
            <a:ext cx="885825" cy="504825"/>
          </a:xfrm>
          <a:prstGeom prst="rect">
            <a:avLst/>
          </a:prstGeom>
          <a:solidFill>
            <a:srgbClr val="0078D6"/>
          </a:solidFill>
        </p:spPr>
        <p:txBody>
          <a:bodyPr vert="horz" wrap="square" lIns="0" tIns="113030" rIns="0" bIns="0" rtlCol="0">
            <a:spAutoFit/>
          </a:bodyPr>
          <a:lstStyle/>
          <a:p>
            <a:pPr marL="224790">
              <a:lnSpc>
                <a:spcPct val="100000"/>
              </a:lnSpc>
              <a:spcBef>
                <a:spcPts val="890"/>
              </a:spcBef>
            </a:pPr>
            <a:r>
              <a:rPr sz="1550" b="1" spc="15" dirty="0">
                <a:solidFill>
                  <a:srgbClr val="FFFFFF"/>
                </a:solidFill>
                <a:latin typeface="Segoe UI"/>
                <a:cs typeface="Segoe UI"/>
              </a:rPr>
              <a:t>CPU</a:t>
            </a:r>
            <a:endParaRPr sz="1550">
              <a:latin typeface="Segoe UI"/>
              <a:cs typeface="Segoe UI"/>
            </a:endParaRPr>
          </a:p>
        </p:txBody>
      </p:sp>
      <p:grpSp>
        <p:nvGrpSpPr>
          <p:cNvPr id="74" name="object 74"/>
          <p:cNvGrpSpPr/>
          <p:nvPr/>
        </p:nvGrpSpPr>
        <p:grpSpPr>
          <a:xfrm>
            <a:off x="3333750" y="4524375"/>
            <a:ext cx="2597150" cy="711200"/>
            <a:chOff x="3333750" y="4524375"/>
            <a:chExt cx="2597150" cy="711200"/>
          </a:xfrm>
        </p:grpSpPr>
        <p:sp>
          <p:nvSpPr>
            <p:cNvPr id="75" name="object 75"/>
            <p:cNvSpPr/>
            <p:nvPr/>
          </p:nvSpPr>
          <p:spPr>
            <a:xfrm>
              <a:off x="3359150" y="4549774"/>
              <a:ext cx="2571750" cy="685800"/>
            </a:xfrm>
            <a:custGeom>
              <a:avLst/>
              <a:gdLst/>
              <a:ahLst/>
              <a:cxnLst/>
              <a:rect l="l" t="t" r="r" b="b"/>
              <a:pathLst>
                <a:path w="2571750" h="685800">
                  <a:moveTo>
                    <a:pt x="2571750" y="342900"/>
                  </a:moveTo>
                  <a:lnTo>
                    <a:pt x="2228850" y="0"/>
                  </a:lnTo>
                  <a:lnTo>
                    <a:pt x="2228850" y="171450"/>
                  </a:lnTo>
                  <a:lnTo>
                    <a:pt x="342900" y="171450"/>
                  </a:lnTo>
                  <a:lnTo>
                    <a:pt x="342900" y="0"/>
                  </a:lnTo>
                  <a:lnTo>
                    <a:pt x="0" y="342900"/>
                  </a:lnTo>
                  <a:lnTo>
                    <a:pt x="342900" y="685800"/>
                  </a:lnTo>
                  <a:lnTo>
                    <a:pt x="342900" y="514350"/>
                  </a:lnTo>
                  <a:lnTo>
                    <a:pt x="2228850" y="514350"/>
                  </a:lnTo>
                  <a:lnTo>
                    <a:pt x="2228850" y="685800"/>
                  </a:lnTo>
                  <a:lnTo>
                    <a:pt x="2571750" y="342900"/>
                  </a:lnTo>
                  <a:close/>
                </a:path>
              </a:pathLst>
            </a:custGeom>
            <a:solidFill>
              <a:srgbClr val="AEAEAE"/>
            </a:solidFill>
          </p:spPr>
          <p:txBody>
            <a:bodyPr wrap="square" lIns="0" tIns="0" rIns="0" bIns="0" rtlCol="0"/>
            <a:lstStyle/>
            <a:p>
              <a:endParaRPr/>
            </a:p>
          </p:txBody>
        </p:sp>
        <p:sp>
          <p:nvSpPr>
            <p:cNvPr id="76" name="object 76"/>
            <p:cNvSpPr/>
            <p:nvPr/>
          </p:nvSpPr>
          <p:spPr>
            <a:xfrm>
              <a:off x="3333750" y="4524375"/>
              <a:ext cx="2571750" cy="685800"/>
            </a:xfrm>
            <a:custGeom>
              <a:avLst/>
              <a:gdLst/>
              <a:ahLst/>
              <a:cxnLst/>
              <a:rect l="l" t="t" r="r" b="b"/>
              <a:pathLst>
                <a:path w="2571750" h="685800">
                  <a:moveTo>
                    <a:pt x="2228850" y="0"/>
                  </a:moveTo>
                  <a:lnTo>
                    <a:pt x="2228850" y="171450"/>
                  </a:lnTo>
                  <a:lnTo>
                    <a:pt x="342900" y="171450"/>
                  </a:lnTo>
                  <a:lnTo>
                    <a:pt x="342900" y="0"/>
                  </a:lnTo>
                  <a:lnTo>
                    <a:pt x="0" y="342900"/>
                  </a:lnTo>
                  <a:lnTo>
                    <a:pt x="342900" y="685800"/>
                  </a:lnTo>
                  <a:lnTo>
                    <a:pt x="342900" y="514350"/>
                  </a:lnTo>
                  <a:lnTo>
                    <a:pt x="2228850" y="514350"/>
                  </a:lnTo>
                  <a:lnTo>
                    <a:pt x="2228850" y="685800"/>
                  </a:lnTo>
                  <a:lnTo>
                    <a:pt x="2571750" y="342900"/>
                  </a:lnTo>
                  <a:lnTo>
                    <a:pt x="2228850" y="0"/>
                  </a:lnTo>
                  <a:close/>
                </a:path>
              </a:pathLst>
            </a:custGeom>
            <a:solidFill>
              <a:srgbClr val="5F5F5F"/>
            </a:solidFill>
          </p:spPr>
          <p:txBody>
            <a:bodyPr wrap="square" lIns="0" tIns="0" rIns="0" bIns="0" rtlCol="0"/>
            <a:lstStyle/>
            <a:p>
              <a:endParaRPr/>
            </a:p>
          </p:txBody>
        </p:sp>
      </p:grpSp>
      <p:sp>
        <p:nvSpPr>
          <p:cNvPr id="77" name="object 77"/>
          <p:cNvSpPr txBox="1"/>
          <p:nvPr/>
        </p:nvSpPr>
        <p:spPr>
          <a:xfrm>
            <a:off x="3836289" y="4698936"/>
            <a:ext cx="1574800" cy="334645"/>
          </a:xfrm>
          <a:prstGeom prst="rect">
            <a:avLst/>
          </a:prstGeom>
        </p:spPr>
        <p:txBody>
          <a:bodyPr vert="horz" wrap="square" lIns="0" tIns="15875" rIns="0" bIns="0" rtlCol="0">
            <a:spAutoFit/>
          </a:bodyPr>
          <a:lstStyle/>
          <a:p>
            <a:pPr marL="12700">
              <a:lnSpc>
                <a:spcPct val="100000"/>
              </a:lnSpc>
              <a:spcBef>
                <a:spcPts val="125"/>
              </a:spcBef>
            </a:pPr>
            <a:r>
              <a:rPr sz="2000" b="1" spc="35" dirty="0">
                <a:solidFill>
                  <a:srgbClr val="FFFFFF"/>
                </a:solidFill>
                <a:latin typeface="Segoe UI"/>
                <a:cs typeface="Segoe UI"/>
              </a:rPr>
              <a:t>I</a:t>
            </a:r>
            <a:r>
              <a:rPr sz="2000" b="1" spc="-10" dirty="0">
                <a:solidFill>
                  <a:srgbClr val="FFFFFF"/>
                </a:solidFill>
                <a:latin typeface="Segoe UI"/>
                <a:cs typeface="Segoe UI"/>
              </a:rPr>
              <a:t>n</a:t>
            </a:r>
            <a:r>
              <a:rPr sz="2000" b="1" spc="45" dirty="0">
                <a:solidFill>
                  <a:srgbClr val="FFFFFF"/>
                </a:solidFill>
                <a:latin typeface="Segoe UI"/>
                <a:cs typeface="Segoe UI"/>
              </a:rPr>
              <a:t>t</a:t>
            </a:r>
            <a:r>
              <a:rPr sz="2000" b="1" spc="35" dirty="0">
                <a:solidFill>
                  <a:srgbClr val="FFFFFF"/>
                </a:solidFill>
                <a:latin typeface="Segoe UI"/>
                <a:cs typeface="Segoe UI"/>
              </a:rPr>
              <a:t>e</a:t>
            </a:r>
            <a:r>
              <a:rPr sz="2000" b="1" spc="25" dirty="0">
                <a:solidFill>
                  <a:srgbClr val="FFFFFF"/>
                </a:solidFill>
                <a:latin typeface="Segoe UI"/>
                <a:cs typeface="Segoe UI"/>
              </a:rPr>
              <a:t>r</a:t>
            </a:r>
            <a:r>
              <a:rPr sz="2000" b="1" spc="10" dirty="0">
                <a:solidFill>
                  <a:srgbClr val="FFFFFF"/>
                </a:solidFill>
                <a:latin typeface="Segoe UI"/>
                <a:cs typeface="Segoe UI"/>
              </a:rPr>
              <a:t>c</a:t>
            </a:r>
            <a:r>
              <a:rPr sz="2000" b="1" spc="55" dirty="0">
                <a:solidFill>
                  <a:srgbClr val="FFFFFF"/>
                </a:solidFill>
                <a:latin typeface="Segoe UI"/>
                <a:cs typeface="Segoe UI"/>
              </a:rPr>
              <a:t>o</a:t>
            </a:r>
            <a:r>
              <a:rPr sz="2000" b="1" spc="-10" dirty="0">
                <a:solidFill>
                  <a:srgbClr val="FFFFFF"/>
                </a:solidFill>
                <a:latin typeface="Segoe UI"/>
                <a:cs typeface="Segoe UI"/>
              </a:rPr>
              <a:t>nn</a:t>
            </a:r>
            <a:r>
              <a:rPr sz="2000" b="1" spc="35" dirty="0">
                <a:solidFill>
                  <a:srgbClr val="FFFFFF"/>
                </a:solidFill>
                <a:latin typeface="Segoe UI"/>
                <a:cs typeface="Segoe UI"/>
              </a:rPr>
              <a:t>e</a:t>
            </a:r>
            <a:r>
              <a:rPr sz="2000" b="1" spc="10" dirty="0">
                <a:solidFill>
                  <a:srgbClr val="FFFFFF"/>
                </a:solidFill>
                <a:latin typeface="Segoe UI"/>
                <a:cs typeface="Segoe UI"/>
              </a:rPr>
              <a:t>ct</a:t>
            </a:r>
            <a:endParaRPr sz="2000">
              <a:latin typeface="Segoe UI"/>
              <a:cs typeface="Segoe UI"/>
            </a:endParaRPr>
          </a:p>
        </p:txBody>
      </p:sp>
      <p:sp>
        <p:nvSpPr>
          <p:cNvPr id="78" name="object 78"/>
          <p:cNvSpPr txBox="1"/>
          <p:nvPr/>
        </p:nvSpPr>
        <p:spPr>
          <a:xfrm>
            <a:off x="399415" y="4968938"/>
            <a:ext cx="805815" cy="300355"/>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Segoe UI"/>
                <a:cs typeface="Segoe UI"/>
              </a:rPr>
              <a:t>Node</a:t>
            </a:r>
            <a:r>
              <a:rPr sz="1800" b="1" spc="-120" dirty="0">
                <a:latin typeface="Segoe UI"/>
                <a:cs typeface="Segoe UI"/>
              </a:rPr>
              <a:t> </a:t>
            </a:r>
            <a:r>
              <a:rPr sz="1800" b="1" dirty="0">
                <a:latin typeface="Segoe UI"/>
                <a:cs typeface="Segoe UI"/>
              </a:rPr>
              <a:t>0</a:t>
            </a:r>
            <a:endParaRPr sz="1800">
              <a:latin typeface="Segoe UI"/>
              <a:cs typeface="Segoe UI"/>
            </a:endParaRPr>
          </a:p>
        </p:txBody>
      </p:sp>
      <p:sp>
        <p:nvSpPr>
          <p:cNvPr id="79" name="object 79"/>
          <p:cNvSpPr txBox="1"/>
          <p:nvPr/>
        </p:nvSpPr>
        <p:spPr>
          <a:xfrm>
            <a:off x="7804150" y="4996243"/>
            <a:ext cx="805815" cy="300355"/>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Segoe UI"/>
                <a:cs typeface="Segoe UI"/>
              </a:rPr>
              <a:t>Node</a:t>
            </a:r>
            <a:r>
              <a:rPr sz="1800" b="1" spc="-114" dirty="0">
                <a:latin typeface="Segoe UI"/>
                <a:cs typeface="Segoe UI"/>
              </a:rPr>
              <a:t> </a:t>
            </a:r>
            <a:r>
              <a:rPr sz="1800" b="1" dirty="0">
                <a:latin typeface="Segoe UI"/>
                <a:cs typeface="Segoe UI"/>
              </a:rPr>
              <a:t>1</a:t>
            </a:r>
            <a:endParaRPr sz="1800">
              <a:latin typeface="Segoe UI"/>
              <a:cs typeface="Segoe UI"/>
            </a:endParaRPr>
          </a:p>
        </p:txBody>
      </p:sp>
      <p:sp>
        <p:nvSpPr>
          <p:cNvPr id="80" name="object 80"/>
          <p:cNvSpPr txBox="1"/>
          <p:nvPr/>
        </p:nvSpPr>
        <p:spPr>
          <a:xfrm>
            <a:off x="1870075" y="6080125"/>
            <a:ext cx="4932680" cy="300355"/>
          </a:xfrm>
          <a:prstGeom prst="rect">
            <a:avLst/>
          </a:prstGeom>
        </p:spPr>
        <p:txBody>
          <a:bodyPr vert="horz" wrap="square" lIns="0" tIns="12700" rIns="0" bIns="0" rtlCol="0">
            <a:spAutoFit/>
          </a:bodyPr>
          <a:lstStyle/>
          <a:p>
            <a:pPr marL="12700">
              <a:lnSpc>
                <a:spcPct val="100000"/>
              </a:lnSpc>
              <a:spcBef>
                <a:spcPts val="100"/>
              </a:spcBef>
            </a:pPr>
            <a:r>
              <a:rPr sz="1800" b="1" spc="5" dirty="0">
                <a:latin typeface="Segoe UI"/>
                <a:cs typeface="Segoe UI"/>
              </a:rPr>
              <a:t>Logical</a:t>
            </a:r>
            <a:r>
              <a:rPr sz="1800" b="1" spc="-114" dirty="0">
                <a:latin typeface="Segoe UI"/>
                <a:cs typeface="Segoe UI"/>
              </a:rPr>
              <a:t> </a:t>
            </a:r>
            <a:r>
              <a:rPr sz="1800" b="1" spc="5" dirty="0">
                <a:latin typeface="Segoe UI"/>
                <a:cs typeface="Segoe UI"/>
              </a:rPr>
              <a:t>diagram</a:t>
            </a:r>
            <a:r>
              <a:rPr sz="1800" b="1" spc="-50" dirty="0">
                <a:latin typeface="Segoe UI"/>
                <a:cs typeface="Segoe UI"/>
              </a:rPr>
              <a:t> </a:t>
            </a:r>
            <a:r>
              <a:rPr sz="1800" b="1" spc="10" dirty="0">
                <a:latin typeface="Segoe UI"/>
                <a:cs typeface="Segoe UI"/>
              </a:rPr>
              <a:t>of</a:t>
            </a:r>
            <a:r>
              <a:rPr sz="1800" b="1" spc="-70" dirty="0">
                <a:latin typeface="Segoe UI"/>
                <a:cs typeface="Segoe UI"/>
              </a:rPr>
              <a:t> </a:t>
            </a:r>
            <a:r>
              <a:rPr sz="1800" b="1" dirty="0">
                <a:latin typeface="Segoe UI"/>
                <a:cs typeface="Segoe UI"/>
              </a:rPr>
              <a:t>a</a:t>
            </a:r>
            <a:r>
              <a:rPr sz="1800" b="1" spc="-50" dirty="0">
                <a:latin typeface="Segoe UI"/>
                <a:cs typeface="Segoe UI"/>
              </a:rPr>
              <a:t> </a:t>
            </a:r>
            <a:r>
              <a:rPr sz="1800" b="1" spc="10" dirty="0">
                <a:latin typeface="Segoe UI"/>
                <a:cs typeface="Segoe UI"/>
              </a:rPr>
              <a:t>two-node</a:t>
            </a:r>
            <a:r>
              <a:rPr sz="1800" b="1" spc="-55" dirty="0">
                <a:latin typeface="Segoe UI"/>
                <a:cs typeface="Segoe UI"/>
              </a:rPr>
              <a:t> </a:t>
            </a:r>
            <a:r>
              <a:rPr sz="1800" b="1" spc="-10" dirty="0">
                <a:latin typeface="Segoe UI"/>
                <a:cs typeface="Segoe UI"/>
              </a:rPr>
              <a:t>NUMA</a:t>
            </a:r>
            <a:r>
              <a:rPr sz="1800" b="1" spc="30" dirty="0">
                <a:latin typeface="Segoe UI"/>
                <a:cs typeface="Segoe UI"/>
              </a:rPr>
              <a:t> </a:t>
            </a:r>
            <a:r>
              <a:rPr sz="1800" b="1" spc="5" dirty="0">
                <a:latin typeface="Segoe UI"/>
                <a:cs typeface="Segoe UI"/>
              </a:rPr>
              <a:t>system</a:t>
            </a:r>
            <a:endParaRPr sz="1800">
              <a:latin typeface="Segoe UI"/>
              <a:cs typeface="Segoe UI"/>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6944678" cy="4787208"/>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5" dirty="0">
                <a:solidFill>
                  <a:srgbClr val="FFFFFF"/>
                </a:solidFill>
                <a:latin typeface="Segoe UI"/>
                <a:cs typeface="Segoe UI"/>
              </a:rPr>
              <a:t> </a:t>
            </a:r>
            <a:r>
              <a:rPr sz="2750" spc="5" dirty="0">
                <a:solidFill>
                  <a:srgbClr val="FFFFFF"/>
                </a:solidFill>
                <a:latin typeface="Segoe UI"/>
                <a:cs typeface="Segoe UI"/>
              </a:rPr>
              <a:t>3:</a:t>
            </a:r>
            <a:r>
              <a:rPr sz="2750" spc="-10" dirty="0">
                <a:solidFill>
                  <a:srgbClr val="FFFFFF"/>
                </a:solidFill>
                <a:latin typeface="Segoe UI"/>
                <a:cs typeface="Segoe UI"/>
              </a:rPr>
              <a:t> </a:t>
            </a:r>
            <a:r>
              <a:rPr sz="2750" dirty="0">
                <a:solidFill>
                  <a:srgbClr val="FFFFFF"/>
                </a:solidFill>
                <a:latin typeface="Segoe UI"/>
                <a:cs typeface="Segoe UI"/>
              </a:rPr>
              <a:t>I/O</a:t>
            </a:r>
            <a:r>
              <a:rPr sz="2750" spc="65" dirty="0">
                <a:solidFill>
                  <a:srgbClr val="FFFFFF"/>
                </a:solidFill>
                <a:latin typeface="Segoe UI"/>
                <a:cs typeface="Segoe UI"/>
              </a:rPr>
              <a:t> </a:t>
            </a:r>
            <a:r>
              <a:rPr sz="2750" spc="15" dirty="0">
                <a:solidFill>
                  <a:srgbClr val="FFFFFF"/>
                </a:solidFill>
                <a:latin typeface="Segoe UI"/>
                <a:cs typeface="Segoe UI"/>
              </a:rPr>
              <a:t>Setup</a:t>
            </a:r>
            <a:r>
              <a:rPr sz="2750" spc="10" dirty="0">
                <a:solidFill>
                  <a:srgbClr val="FFFFFF"/>
                </a:solidFill>
                <a:latin typeface="Segoe UI"/>
                <a:cs typeface="Segoe UI"/>
              </a:rPr>
              <a:t> </a:t>
            </a:r>
            <a:r>
              <a:rPr sz="2750" spc="15" dirty="0">
                <a:solidFill>
                  <a:srgbClr val="FFFFFF"/>
                </a:solidFill>
                <a:latin typeface="Segoe UI"/>
                <a:cs typeface="Segoe UI"/>
              </a:rPr>
              <a:t>and</a:t>
            </a:r>
            <a:r>
              <a:rPr sz="2750" spc="75" dirty="0">
                <a:solidFill>
                  <a:srgbClr val="FFFFFF"/>
                </a:solidFill>
                <a:latin typeface="Segoe UI"/>
                <a:cs typeface="Segoe UI"/>
              </a:rPr>
              <a:t> </a:t>
            </a:r>
            <a:r>
              <a:rPr sz="2750" spc="5" dirty="0">
                <a:solidFill>
                  <a:srgbClr val="FFFFFF"/>
                </a:solidFill>
                <a:latin typeface="Segoe UI"/>
                <a:cs typeface="Segoe UI"/>
              </a:rPr>
              <a:t>Testing</a:t>
            </a:r>
            <a:endParaRPr sz="2750" dirty="0">
              <a:latin typeface="Segoe UI"/>
              <a:cs typeface="Segoe UI"/>
            </a:endParaRPr>
          </a:p>
          <a:p>
            <a:pPr>
              <a:lnSpc>
                <a:spcPct val="100000"/>
              </a:lnSpc>
              <a:spcBef>
                <a:spcPts val="55"/>
              </a:spcBef>
            </a:pPr>
            <a:endParaRPr sz="2750" dirty="0">
              <a:latin typeface="Segoe UI"/>
              <a:cs typeface="Segoe UI"/>
            </a:endParaRPr>
          </a:p>
          <a:p>
            <a:pPr marL="469900" indent="-457200">
              <a:lnSpc>
                <a:spcPct val="100000"/>
              </a:lnSpc>
              <a:buClr>
                <a:srgbClr val="006FC0"/>
              </a:buClr>
              <a:buSzPct val="92727"/>
              <a:buFont typeface="Arial" panose="020B0604020202020204" pitchFamily="34" charset="0"/>
              <a:buChar char="•"/>
              <a:tabLst>
                <a:tab pos="184150" algn="l"/>
              </a:tabLst>
            </a:pPr>
            <a:endParaRPr lang="en-GB" sz="2750" spc="25" dirty="0">
              <a:latin typeface="Segoe UI"/>
              <a:cs typeface="Segoe UI"/>
            </a:endParaRPr>
          </a:p>
          <a:p>
            <a:pPr marL="469900" indent="-457200">
              <a:lnSpc>
                <a:spcPct val="100000"/>
              </a:lnSpc>
              <a:buClr>
                <a:srgbClr val="006FC0"/>
              </a:buClr>
              <a:buSzPct val="92727"/>
              <a:buFont typeface="Arial" panose="020B0604020202020204" pitchFamily="34" charset="0"/>
              <a:buChar char="•"/>
              <a:tabLst>
                <a:tab pos="184150" algn="l"/>
              </a:tabLst>
            </a:pPr>
            <a:r>
              <a:rPr sz="2750" spc="25" dirty="0">
                <a:latin typeface="Segoe UI"/>
                <a:cs typeface="Segoe UI"/>
              </a:rPr>
              <a:t>Windows</a:t>
            </a:r>
            <a:r>
              <a:rPr sz="2750" spc="-10" dirty="0">
                <a:latin typeface="Segoe UI"/>
                <a:cs typeface="Segoe UI"/>
              </a:rPr>
              <a:t> </a:t>
            </a:r>
            <a:r>
              <a:rPr sz="2750" spc="5" dirty="0">
                <a:latin typeface="Segoe UI"/>
                <a:cs typeface="Segoe UI"/>
              </a:rPr>
              <a:t>I/O</a:t>
            </a:r>
            <a:r>
              <a:rPr sz="2750" spc="50" dirty="0">
                <a:latin typeface="Segoe UI"/>
                <a:cs typeface="Segoe UI"/>
              </a:rPr>
              <a:t> </a:t>
            </a:r>
            <a:r>
              <a:rPr sz="2750" spc="20" dirty="0">
                <a:latin typeface="Segoe UI"/>
                <a:cs typeface="Segoe UI"/>
              </a:rPr>
              <a:t>System</a:t>
            </a:r>
            <a:endParaRPr sz="275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Disk</a:t>
            </a:r>
            <a:r>
              <a:rPr sz="2750" spc="5" dirty="0">
                <a:latin typeface="Segoe UI"/>
                <a:cs typeface="Segoe UI"/>
              </a:rPr>
              <a:t> Types</a:t>
            </a:r>
            <a:endParaRPr sz="275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Mount</a:t>
            </a:r>
            <a:r>
              <a:rPr sz="2750" spc="-5" dirty="0">
                <a:latin typeface="Segoe UI"/>
                <a:cs typeface="Segoe UI"/>
              </a:rPr>
              <a:t> </a:t>
            </a:r>
            <a:r>
              <a:rPr sz="2750" spc="20" dirty="0">
                <a:latin typeface="Segoe UI"/>
                <a:cs typeface="Segoe UI"/>
              </a:rPr>
              <a:t>Points</a:t>
            </a:r>
            <a:endParaRPr sz="275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20" dirty="0">
                <a:latin typeface="Segoe UI"/>
                <a:cs typeface="Segoe UI"/>
              </a:rPr>
              <a:t>Partition</a:t>
            </a:r>
            <a:r>
              <a:rPr sz="2750" spc="-95" dirty="0">
                <a:latin typeface="Segoe UI"/>
                <a:cs typeface="Segoe UI"/>
              </a:rPr>
              <a:t> </a:t>
            </a:r>
            <a:r>
              <a:rPr sz="2750" spc="10" dirty="0">
                <a:latin typeface="Segoe UI"/>
                <a:cs typeface="Segoe UI"/>
              </a:rPr>
              <a:t>Alignment</a:t>
            </a:r>
            <a:endParaRPr sz="275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750" spc="10" dirty="0">
                <a:latin typeface="Segoe UI"/>
                <a:cs typeface="Segoe UI"/>
              </a:rPr>
              <a:t>NTFS</a:t>
            </a:r>
            <a:r>
              <a:rPr sz="2750" spc="70" dirty="0">
                <a:latin typeface="Segoe UI"/>
                <a:cs typeface="Segoe UI"/>
              </a:rPr>
              <a:t> </a:t>
            </a:r>
            <a:r>
              <a:rPr sz="2750" spc="15" dirty="0">
                <a:latin typeface="Segoe UI"/>
                <a:cs typeface="Segoe UI"/>
              </a:rPr>
              <a:t>Allocation</a:t>
            </a:r>
            <a:r>
              <a:rPr sz="2750" spc="-85" dirty="0">
                <a:latin typeface="Segoe UI"/>
                <a:cs typeface="Segoe UI"/>
              </a:rPr>
              <a:t> </a:t>
            </a:r>
            <a:r>
              <a:rPr sz="2750" spc="5" dirty="0">
                <a:latin typeface="Segoe UI"/>
                <a:cs typeface="Segoe UI"/>
              </a:rPr>
              <a:t>Unit</a:t>
            </a:r>
            <a:r>
              <a:rPr sz="2750" spc="95" dirty="0">
                <a:latin typeface="Segoe UI"/>
                <a:cs typeface="Segoe UI"/>
              </a:rPr>
              <a:t> </a:t>
            </a:r>
            <a:r>
              <a:rPr sz="2750" spc="20" dirty="0">
                <a:latin typeface="Segoe UI"/>
                <a:cs typeface="Segoe UI"/>
              </a:rPr>
              <a:t>Size</a:t>
            </a:r>
            <a:endParaRPr sz="2750" dirty="0">
              <a:latin typeface="Segoe UI"/>
              <a:cs typeface="Segoe UI"/>
            </a:endParaRPr>
          </a:p>
          <a:p>
            <a:pPr marL="469900" indent="-457200">
              <a:lnSpc>
                <a:spcPct val="100000"/>
              </a:lnSpc>
              <a:spcBef>
                <a:spcPts val="605"/>
              </a:spcBef>
              <a:buClr>
                <a:srgbClr val="006FC0"/>
              </a:buClr>
              <a:buSzPct val="92727"/>
              <a:buFont typeface="Arial" panose="020B0604020202020204" pitchFamily="34" charset="0"/>
              <a:buChar char="•"/>
              <a:tabLst>
                <a:tab pos="184150" algn="l"/>
              </a:tabLst>
            </a:pPr>
            <a:r>
              <a:rPr sz="2750" spc="25" dirty="0">
                <a:latin typeface="Segoe UI"/>
                <a:cs typeface="Segoe UI"/>
              </a:rPr>
              <a:t>Storage</a:t>
            </a:r>
            <a:r>
              <a:rPr sz="2750" spc="-40" dirty="0">
                <a:latin typeface="Segoe UI"/>
                <a:cs typeface="Segoe UI"/>
              </a:rPr>
              <a:t> </a:t>
            </a:r>
            <a:r>
              <a:rPr sz="2750" spc="15" dirty="0">
                <a:latin typeface="Segoe UI"/>
                <a:cs typeface="Segoe UI"/>
              </a:rPr>
              <a:t>Performance</a:t>
            </a:r>
            <a:r>
              <a:rPr sz="2750" spc="30" dirty="0">
                <a:latin typeface="Segoe UI"/>
                <a:cs typeface="Segoe UI"/>
              </a:rPr>
              <a:t> </a:t>
            </a:r>
            <a:r>
              <a:rPr sz="2750" spc="5" dirty="0">
                <a:latin typeface="Segoe UI"/>
                <a:cs typeface="Segoe UI"/>
              </a:rPr>
              <a:t>Testing</a:t>
            </a:r>
            <a:endParaRPr sz="2750" dirty="0">
              <a:latin typeface="Segoe UI"/>
              <a:cs typeface="Segoe UI"/>
            </a:endParaRPr>
          </a:p>
          <a:p>
            <a:pPr marL="469900" indent="-457200">
              <a:lnSpc>
                <a:spcPct val="100000"/>
              </a:lnSpc>
              <a:spcBef>
                <a:spcPts val="685"/>
              </a:spcBef>
              <a:buClr>
                <a:srgbClr val="006FC0"/>
              </a:buClr>
              <a:buSzPct val="92727"/>
              <a:buFont typeface="Arial" panose="020B0604020202020204" pitchFamily="34" charset="0"/>
              <a:buChar char="•"/>
              <a:tabLst>
                <a:tab pos="184150" algn="l"/>
              </a:tabLst>
            </a:pPr>
            <a:r>
              <a:rPr sz="2750" spc="20" dirty="0">
                <a:latin typeface="Segoe UI"/>
                <a:cs typeface="Segoe UI"/>
              </a:rPr>
              <a:t>Demonstration:</a:t>
            </a:r>
            <a:r>
              <a:rPr sz="2750" spc="-5" dirty="0">
                <a:latin typeface="Segoe UI"/>
                <a:cs typeface="Segoe UI"/>
              </a:rPr>
              <a:t> </a:t>
            </a:r>
            <a:r>
              <a:rPr sz="2750" spc="5" dirty="0">
                <a:latin typeface="Segoe UI"/>
                <a:cs typeface="Segoe UI"/>
              </a:rPr>
              <a:t>Benchmarking</a:t>
            </a:r>
            <a:r>
              <a:rPr sz="2750" spc="235" dirty="0">
                <a:latin typeface="Segoe UI"/>
                <a:cs typeface="Segoe UI"/>
              </a:rPr>
              <a:t> </a:t>
            </a:r>
            <a:r>
              <a:rPr sz="2750" dirty="0">
                <a:latin typeface="Segoe UI"/>
                <a:cs typeface="Segoe UI"/>
              </a:rPr>
              <a:t>I/O</a:t>
            </a: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Windows</a:t>
            </a:r>
            <a:r>
              <a:rPr spc="-5" dirty="0"/>
              <a:t> </a:t>
            </a:r>
            <a:r>
              <a:rPr dirty="0"/>
              <a:t>I/O</a:t>
            </a:r>
            <a:r>
              <a:rPr spc="50" dirty="0"/>
              <a:t> </a:t>
            </a:r>
            <a:r>
              <a:rPr spc="20" dirty="0"/>
              <a:t>System</a:t>
            </a:r>
          </a:p>
        </p:txBody>
      </p:sp>
      <p:sp>
        <p:nvSpPr>
          <p:cNvPr id="23" name="Text Placeholder 22">
            <a:extLst>
              <a:ext uri="{FF2B5EF4-FFF2-40B4-BE49-F238E27FC236}">
                <a16:creationId xmlns:a16="http://schemas.microsoft.com/office/drawing/2014/main" id="{64C70916-4D68-3B51-5F3A-B7304D3BCE0B}"/>
              </a:ext>
            </a:extLst>
          </p:cNvPr>
          <p:cNvSpPr>
            <a:spLocks noGrp="1"/>
          </p:cNvSpPr>
          <p:nvPr>
            <p:ph type="body" idx="1"/>
          </p:nvPr>
        </p:nvSpPr>
        <p:spPr>
          <a:xfrm>
            <a:off x="681723" y="2076450"/>
            <a:ext cx="7920355" cy="4392164"/>
          </a:xfrm>
        </p:spPr>
        <p:txBody>
          <a:bodyPr/>
          <a:lstStyle/>
          <a:p>
            <a:pPr algn="l">
              <a:lnSpc>
                <a:spcPct val="150000"/>
              </a:lnSpc>
            </a:pPr>
            <a:r>
              <a:rPr lang="en-GB" sz="1600" b="0" i="0" u="none" strike="noStrike" baseline="0" dirty="0">
                <a:latin typeface="Segoe"/>
              </a:rPr>
              <a:t>The Windows I/O system is a subsystem of the Windows operating system through which applications can access storage devices. The I/O system runs in kernel mode (meaning that it has unrestricted access to system hardware), and communicates with storage devices through </a:t>
            </a:r>
            <a:r>
              <a:rPr lang="fr-FR" sz="1600" b="0" i="0" u="none" strike="noStrike" baseline="0" dirty="0" err="1">
                <a:latin typeface="Segoe"/>
              </a:rPr>
              <a:t>device</a:t>
            </a:r>
            <a:r>
              <a:rPr lang="fr-FR" sz="1600" b="0" i="0" u="none" strike="noStrike" baseline="0" dirty="0">
                <a:latin typeface="Segoe"/>
              </a:rPr>
              <a:t> drivers.</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The I/O system consists of several subcomponents, the details of which are beyond the scope of this course. I/O system subcomponents communicate through a packet-driven protocol called I/O </a:t>
            </a:r>
            <a:r>
              <a:rPr lang="fr-FR" sz="1600" b="0" i="0" u="none" strike="noStrike" baseline="0" dirty="0" err="1">
                <a:latin typeface="Segoe"/>
              </a:rPr>
              <a:t>request</a:t>
            </a:r>
            <a:r>
              <a:rPr lang="fr-FR" sz="1600" b="0" i="0" u="none" strike="noStrike" baseline="0" dirty="0">
                <a:latin typeface="Segoe"/>
              </a:rPr>
              <a:t> </a:t>
            </a:r>
            <a:r>
              <a:rPr lang="fr-FR" sz="1600" b="0" i="0" u="none" strike="noStrike" baseline="0" dirty="0" err="1">
                <a:latin typeface="Segoe"/>
              </a:rPr>
              <a:t>packet</a:t>
            </a:r>
            <a:r>
              <a:rPr lang="fr-FR" sz="1600" b="0" i="0" u="none" strike="noStrike" baseline="0" dirty="0">
                <a:latin typeface="Segoe"/>
              </a:rPr>
              <a:t>, or IRP.</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The I/O system defines several operations for storage devices—such as open, close, read, and write— </a:t>
            </a:r>
            <a:r>
              <a:rPr lang="fr-FR" sz="1600" b="0" i="0" u="none" strike="noStrike" baseline="0" dirty="0" err="1">
                <a:latin typeface="Segoe"/>
              </a:rPr>
              <a:t>which</a:t>
            </a:r>
            <a:r>
              <a:rPr lang="fr-FR" sz="1600" b="0" i="0" u="none" strike="noStrike" baseline="0" dirty="0">
                <a:latin typeface="Segoe"/>
              </a:rPr>
              <a:t> </a:t>
            </a:r>
            <a:r>
              <a:rPr lang="fr-FR" sz="1600" b="0" i="0" u="none" strike="noStrike" baseline="0" dirty="0" err="1">
                <a:latin typeface="Segoe"/>
              </a:rPr>
              <a:t>storage</a:t>
            </a:r>
            <a:r>
              <a:rPr lang="fr-FR" sz="1600" b="0" i="0" u="none" strike="noStrike" baseline="0" dirty="0">
                <a:latin typeface="Segoe"/>
              </a:rPr>
              <a:t> </a:t>
            </a:r>
            <a:r>
              <a:rPr lang="fr-FR" sz="1600" b="0" i="0" u="none" strike="noStrike" baseline="0" dirty="0" err="1">
                <a:latin typeface="Segoe"/>
              </a:rPr>
              <a:t>device</a:t>
            </a:r>
            <a:r>
              <a:rPr lang="fr-FR" sz="1600" b="0" i="0" u="none" strike="noStrike" baseline="0" dirty="0">
                <a:latin typeface="Segoe"/>
              </a:rPr>
              <a:t> drivers must </a:t>
            </a:r>
            <a:r>
              <a:rPr lang="fr-FR" sz="1600" b="0" i="0" u="none" strike="noStrike" baseline="0" dirty="0" err="1">
                <a:latin typeface="Segoe"/>
              </a:rPr>
              <a:t>implement</a:t>
            </a:r>
            <a:r>
              <a:rPr lang="fr-FR" sz="1600" b="0" i="0" u="none" strike="noStrike" baseline="0" dirty="0">
                <a:latin typeface="Segoe"/>
              </a:rPr>
              <a:t>. This abstraction enables user-mode applications to </a:t>
            </a:r>
            <a:r>
              <a:rPr lang="fr-FR" sz="1600" b="0" i="0" u="none" strike="noStrike" baseline="0" dirty="0" err="1">
                <a:latin typeface="Segoe"/>
              </a:rPr>
              <a:t>interact</a:t>
            </a:r>
            <a:r>
              <a:rPr lang="fr-FR" sz="1600" b="0" i="0" u="none" strike="noStrike" baseline="0" dirty="0">
                <a:latin typeface="Segoe"/>
              </a:rPr>
              <a:t> </a:t>
            </a:r>
            <a:r>
              <a:rPr lang="en-GB" sz="1600" b="0" i="0" u="none" strike="noStrike" baseline="0" dirty="0">
                <a:latin typeface="Segoe"/>
              </a:rPr>
              <a:t>with storage devices through a standard interface.</a:t>
            </a:r>
            <a:endParaRPr lang="fr-FR" sz="1600" dirty="0"/>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89300" cy="449580"/>
          </a:xfrm>
          <a:prstGeom prst="rect">
            <a:avLst/>
          </a:prstGeom>
        </p:spPr>
        <p:txBody>
          <a:bodyPr vert="horz" wrap="square" lIns="0" tIns="16510" rIns="0" bIns="0" rtlCol="0">
            <a:spAutoFit/>
          </a:bodyPr>
          <a:lstStyle/>
          <a:p>
            <a:pPr marL="12700">
              <a:lnSpc>
                <a:spcPct val="100000"/>
              </a:lnSpc>
              <a:spcBef>
                <a:spcPts val="130"/>
              </a:spcBef>
            </a:pPr>
            <a:r>
              <a:rPr spc="20" dirty="0"/>
              <a:t>Windows</a:t>
            </a:r>
            <a:r>
              <a:rPr spc="-5" dirty="0"/>
              <a:t> </a:t>
            </a:r>
            <a:r>
              <a:rPr dirty="0"/>
              <a:t>I/O</a:t>
            </a:r>
            <a:r>
              <a:rPr spc="50" dirty="0"/>
              <a:t> </a:t>
            </a:r>
            <a:r>
              <a:rPr spc="20" dirty="0"/>
              <a:t>System</a:t>
            </a:r>
          </a:p>
        </p:txBody>
      </p:sp>
      <p:sp>
        <p:nvSpPr>
          <p:cNvPr id="3" name="object 3"/>
          <p:cNvSpPr txBox="1"/>
          <p:nvPr/>
        </p:nvSpPr>
        <p:spPr>
          <a:xfrm>
            <a:off x="2519426" y="1643126"/>
            <a:ext cx="1438275" cy="361950"/>
          </a:xfrm>
          <a:prstGeom prst="rect">
            <a:avLst/>
          </a:prstGeom>
          <a:solidFill>
            <a:srgbClr val="D2D2D2"/>
          </a:solidFill>
          <a:ln w="9534">
            <a:solidFill>
              <a:srgbClr val="000000"/>
            </a:solidFill>
          </a:ln>
        </p:spPr>
        <p:txBody>
          <a:bodyPr vert="horz" wrap="square" lIns="0" tIns="29845" rIns="0" bIns="0" rtlCol="0">
            <a:spAutoFit/>
          </a:bodyPr>
          <a:lstStyle/>
          <a:p>
            <a:pPr marL="87630">
              <a:lnSpc>
                <a:spcPct val="100000"/>
              </a:lnSpc>
              <a:spcBef>
                <a:spcPts val="235"/>
              </a:spcBef>
            </a:pPr>
            <a:r>
              <a:rPr sz="1800" spc="-5" dirty="0">
                <a:latin typeface="Segoe UI"/>
                <a:cs typeface="Segoe UI"/>
              </a:rPr>
              <a:t>Applications</a:t>
            </a:r>
            <a:endParaRPr sz="1800">
              <a:latin typeface="Segoe UI"/>
              <a:cs typeface="Segoe UI"/>
            </a:endParaRPr>
          </a:p>
        </p:txBody>
      </p:sp>
      <p:sp>
        <p:nvSpPr>
          <p:cNvPr id="4" name="object 4"/>
          <p:cNvSpPr txBox="1"/>
          <p:nvPr/>
        </p:nvSpPr>
        <p:spPr>
          <a:xfrm>
            <a:off x="4681601" y="1643126"/>
            <a:ext cx="2009775" cy="361950"/>
          </a:xfrm>
          <a:prstGeom prst="rect">
            <a:avLst/>
          </a:prstGeom>
          <a:solidFill>
            <a:srgbClr val="D2D2D2"/>
          </a:solidFill>
          <a:ln w="9534">
            <a:solidFill>
              <a:srgbClr val="000000"/>
            </a:solidFill>
          </a:ln>
        </p:spPr>
        <p:txBody>
          <a:bodyPr vert="horz" wrap="square" lIns="0" tIns="29845" rIns="0" bIns="0" rtlCol="0">
            <a:spAutoFit/>
          </a:bodyPr>
          <a:lstStyle/>
          <a:p>
            <a:pPr marL="86995">
              <a:lnSpc>
                <a:spcPct val="100000"/>
              </a:lnSpc>
              <a:spcBef>
                <a:spcPts val="235"/>
              </a:spcBef>
            </a:pPr>
            <a:r>
              <a:rPr sz="1800" spc="-10" dirty="0">
                <a:latin typeface="Segoe UI"/>
                <a:cs typeface="Segoe UI"/>
              </a:rPr>
              <a:t>Windows</a:t>
            </a:r>
            <a:r>
              <a:rPr sz="1800" spc="-5" dirty="0">
                <a:latin typeface="Segoe UI"/>
                <a:cs typeface="Segoe UI"/>
              </a:rPr>
              <a:t> </a:t>
            </a:r>
            <a:r>
              <a:rPr sz="1800" spc="15" dirty="0">
                <a:latin typeface="Segoe UI"/>
                <a:cs typeface="Segoe UI"/>
              </a:rPr>
              <a:t>Services</a:t>
            </a:r>
            <a:endParaRPr sz="1800">
              <a:latin typeface="Segoe UI"/>
              <a:cs typeface="Segoe UI"/>
            </a:endParaRPr>
          </a:p>
        </p:txBody>
      </p:sp>
      <p:grpSp>
        <p:nvGrpSpPr>
          <p:cNvPr id="5" name="object 5"/>
          <p:cNvGrpSpPr/>
          <p:nvPr/>
        </p:nvGrpSpPr>
        <p:grpSpPr>
          <a:xfrm>
            <a:off x="1495171" y="3133470"/>
            <a:ext cx="6898640" cy="35560"/>
            <a:chOff x="1495171" y="3133470"/>
            <a:chExt cx="6898640" cy="35560"/>
          </a:xfrm>
        </p:grpSpPr>
        <p:sp>
          <p:nvSpPr>
            <p:cNvPr id="6" name="object 6"/>
            <p:cNvSpPr/>
            <p:nvPr/>
          </p:nvSpPr>
          <p:spPr>
            <a:xfrm>
              <a:off x="1525651" y="3159124"/>
              <a:ext cx="6868159" cy="9525"/>
            </a:xfrm>
            <a:custGeom>
              <a:avLst/>
              <a:gdLst/>
              <a:ahLst/>
              <a:cxnLst/>
              <a:rect l="l" t="t" r="r" b="b"/>
              <a:pathLst>
                <a:path w="6868159" h="9525">
                  <a:moveTo>
                    <a:pt x="6867652" y="0"/>
                  </a:moveTo>
                  <a:lnTo>
                    <a:pt x="0" y="0"/>
                  </a:lnTo>
                  <a:lnTo>
                    <a:pt x="0" y="9525"/>
                  </a:lnTo>
                  <a:lnTo>
                    <a:pt x="6867652" y="9525"/>
                  </a:lnTo>
                  <a:lnTo>
                    <a:pt x="6867652" y="0"/>
                  </a:lnTo>
                  <a:close/>
                </a:path>
              </a:pathLst>
            </a:custGeom>
            <a:solidFill>
              <a:srgbClr val="AEAEAE"/>
            </a:solidFill>
          </p:spPr>
          <p:txBody>
            <a:bodyPr wrap="square" lIns="0" tIns="0" rIns="0" bIns="0" rtlCol="0"/>
            <a:lstStyle/>
            <a:p>
              <a:endParaRPr/>
            </a:p>
          </p:txBody>
        </p:sp>
        <p:sp>
          <p:nvSpPr>
            <p:cNvPr id="7" name="object 7"/>
            <p:cNvSpPr/>
            <p:nvPr/>
          </p:nvSpPr>
          <p:spPr>
            <a:xfrm>
              <a:off x="1500251" y="3138550"/>
              <a:ext cx="6868159" cy="0"/>
            </a:xfrm>
            <a:custGeom>
              <a:avLst/>
              <a:gdLst/>
              <a:ahLst/>
              <a:cxnLst/>
              <a:rect l="l" t="t" r="r" b="b"/>
              <a:pathLst>
                <a:path w="6868159">
                  <a:moveTo>
                    <a:pt x="0" y="0"/>
                  </a:moveTo>
                  <a:lnTo>
                    <a:pt x="6867652" y="0"/>
                  </a:lnTo>
                </a:path>
              </a:pathLst>
            </a:custGeom>
            <a:ln w="9534">
              <a:solidFill>
                <a:srgbClr val="000000"/>
              </a:solidFill>
            </a:ln>
          </p:spPr>
          <p:txBody>
            <a:bodyPr wrap="square" lIns="0" tIns="0" rIns="0" bIns="0" rtlCol="0"/>
            <a:lstStyle/>
            <a:p>
              <a:endParaRPr/>
            </a:p>
          </p:txBody>
        </p:sp>
      </p:grpSp>
      <p:sp>
        <p:nvSpPr>
          <p:cNvPr id="8" name="object 8"/>
          <p:cNvSpPr txBox="1"/>
          <p:nvPr/>
        </p:nvSpPr>
        <p:spPr>
          <a:xfrm>
            <a:off x="6911975" y="2731706"/>
            <a:ext cx="1309370" cy="846455"/>
          </a:xfrm>
          <a:prstGeom prst="rect">
            <a:avLst/>
          </a:prstGeom>
        </p:spPr>
        <p:txBody>
          <a:bodyPr vert="horz" wrap="square" lIns="0" tIns="12700" rIns="0" bIns="0" rtlCol="0">
            <a:spAutoFit/>
          </a:bodyPr>
          <a:lstStyle/>
          <a:p>
            <a:pPr marR="5080" algn="r">
              <a:lnSpc>
                <a:spcPct val="100000"/>
              </a:lnSpc>
              <a:spcBef>
                <a:spcPts val="100"/>
              </a:spcBef>
            </a:pPr>
            <a:r>
              <a:rPr sz="1800" spc="-5" dirty="0">
                <a:latin typeface="Segoe UI"/>
                <a:cs typeface="Segoe UI"/>
              </a:rPr>
              <a:t>User</a:t>
            </a:r>
            <a:r>
              <a:rPr sz="1800" spc="-85" dirty="0">
                <a:latin typeface="Segoe UI"/>
                <a:cs typeface="Segoe UI"/>
              </a:rPr>
              <a:t> </a:t>
            </a:r>
            <a:r>
              <a:rPr sz="1800" dirty="0">
                <a:latin typeface="Segoe UI"/>
                <a:cs typeface="Segoe UI"/>
              </a:rPr>
              <a:t>mode</a:t>
            </a:r>
            <a:endParaRPr sz="1800">
              <a:latin typeface="Segoe UI"/>
              <a:cs typeface="Segoe UI"/>
            </a:endParaRPr>
          </a:p>
          <a:p>
            <a:pPr marR="5715" algn="r">
              <a:lnSpc>
                <a:spcPct val="100000"/>
              </a:lnSpc>
              <a:spcBef>
                <a:spcPts val="2140"/>
              </a:spcBef>
            </a:pPr>
            <a:r>
              <a:rPr sz="1800" spc="5" dirty="0">
                <a:latin typeface="Segoe UI"/>
                <a:cs typeface="Segoe UI"/>
              </a:rPr>
              <a:t>K</a:t>
            </a:r>
            <a:r>
              <a:rPr sz="1800" spc="30" dirty="0">
                <a:latin typeface="Segoe UI"/>
                <a:cs typeface="Segoe UI"/>
              </a:rPr>
              <a:t>e</a:t>
            </a:r>
            <a:r>
              <a:rPr sz="1800" spc="-30" dirty="0">
                <a:latin typeface="Segoe UI"/>
                <a:cs typeface="Segoe UI"/>
              </a:rPr>
              <a:t>r</a:t>
            </a:r>
            <a:r>
              <a:rPr sz="1800" spc="30" dirty="0">
                <a:latin typeface="Segoe UI"/>
                <a:cs typeface="Segoe UI"/>
              </a:rPr>
              <a:t>ne</a:t>
            </a:r>
            <a:r>
              <a:rPr sz="1800" dirty="0">
                <a:latin typeface="Segoe UI"/>
                <a:cs typeface="Segoe UI"/>
              </a:rPr>
              <a:t>l</a:t>
            </a:r>
            <a:r>
              <a:rPr sz="1800" spc="-110" dirty="0">
                <a:latin typeface="Segoe UI"/>
                <a:cs typeface="Segoe UI"/>
              </a:rPr>
              <a:t> </a:t>
            </a:r>
            <a:r>
              <a:rPr sz="1800" spc="20" dirty="0">
                <a:latin typeface="Segoe UI"/>
                <a:cs typeface="Segoe UI"/>
              </a:rPr>
              <a:t>m</a:t>
            </a:r>
            <a:r>
              <a:rPr sz="1800" dirty="0">
                <a:latin typeface="Segoe UI"/>
                <a:cs typeface="Segoe UI"/>
              </a:rPr>
              <a:t>o</a:t>
            </a:r>
            <a:r>
              <a:rPr sz="1800" spc="-15" dirty="0">
                <a:latin typeface="Segoe UI"/>
                <a:cs typeface="Segoe UI"/>
              </a:rPr>
              <a:t>d</a:t>
            </a:r>
            <a:r>
              <a:rPr sz="1800" dirty="0">
                <a:latin typeface="Segoe UI"/>
                <a:cs typeface="Segoe UI"/>
              </a:rPr>
              <a:t>e</a:t>
            </a:r>
            <a:endParaRPr sz="1800">
              <a:latin typeface="Segoe UI"/>
              <a:cs typeface="Segoe UI"/>
            </a:endParaRPr>
          </a:p>
        </p:txBody>
      </p:sp>
      <p:sp>
        <p:nvSpPr>
          <p:cNvPr id="9" name="object 9"/>
          <p:cNvSpPr txBox="1"/>
          <p:nvPr/>
        </p:nvSpPr>
        <p:spPr>
          <a:xfrm>
            <a:off x="2167001" y="3900551"/>
            <a:ext cx="4314825" cy="361950"/>
          </a:xfrm>
          <a:prstGeom prst="rect">
            <a:avLst/>
          </a:prstGeom>
          <a:solidFill>
            <a:srgbClr val="0078D6"/>
          </a:solidFill>
          <a:ln w="9534">
            <a:solidFill>
              <a:srgbClr val="000000"/>
            </a:solidFill>
          </a:ln>
        </p:spPr>
        <p:txBody>
          <a:bodyPr vert="horz" wrap="square" lIns="0" tIns="31750" rIns="0" bIns="0" rtlCol="0">
            <a:spAutoFit/>
          </a:bodyPr>
          <a:lstStyle/>
          <a:p>
            <a:pPr marR="4445" algn="ctr">
              <a:lnSpc>
                <a:spcPct val="100000"/>
              </a:lnSpc>
              <a:spcBef>
                <a:spcPts val="250"/>
              </a:spcBef>
            </a:pPr>
            <a:r>
              <a:rPr sz="1800" b="1" spc="15" dirty="0">
                <a:solidFill>
                  <a:srgbClr val="FFFFFF"/>
                </a:solidFill>
                <a:latin typeface="Segoe UI"/>
                <a:cs typeface="Segoe UI"/>
              </a:rPr>
              <a:t>I/O</a:t>
            </a:r>
            <a:r>
              <a:rPr sz="1800" b="1" spc="-90" dirty="0">
                <a:solidFill>
                  <a:srgbClr val="FFFFFF"/>
                </a:solidFill>
                <a:latin typeface="Segoe UI"/>
                <a:cs typeface="Segoe UI"/>
              </a:rPr>
              <a:t> </a:t>
            </a:r>
            <a:r>
              <a:rPr sz="1800" b="1" spc="-20" dirty="0">
                <a:solidFill>
                  <a:srgbClr val="FFFFFF"/>
                </a:solidFill>
                <a:latin typeface="Segoe UI"/>
                <a:cs typeface="Segoe UI"/>
              </a:rPr>
              <a:t>System</a:t>
            </a:r>
            <a:endParaRPr sz="1800">
              <a:latin typeface="Segoe UI"/>
              <a:cs typeface="Segoe UI"/>
            </a:endParaRPr>
          </a:p>
        </p:txBody>
      </p:sp>
      <p:sp>
        <p:nvSpPr>
          <p:cNvPr id="10" name="object 10"/>
          <p:cNvSpPr txBox="1"/>
          <p:nvPr/>
        </p:nvSpPr>
        <p:spPr>
          <a:xfrm>
            <a:off x="2167001" y="4843526"/>
            <a:ext cx="4314825" cy="361950"/>
          </a:xfrm>
          <a:prstGeom prst="rect">
            <a:avLst/>
          </a:prstGeom>
          <a:solidFill>
            <a:srgbClr val="D2D2D2"/>
          </a:solidFill>
          <a:ln w="9534">
            <a:solidFill>
              <a:srgbClr val="000000"/>
            </a:solidFill>
          </a:ln>
        </p:spPr>
        <p:txBody>
          <a:bodyPr vert="horz" wrap="square" lIns="0" tIns="34290" rIns="0" bIns="0" rtlCol="0">
            <a:spAutoFit/>
          </a:bodyPr>
          <a:lstStyle/>
          <a:p>
            <a:pPr marL="1011555">
              <a:lnSpc>
                <a:spcPct val="100000"/>
              </a:lnSpc>
              <a:spcBef>
                <a:spcPts val="270"/>
              </a:spcBef>
            </a:pPr>
            <a:r>
              <a:rPr sz="1800" spc="-25" dirty="0">
                <a:latin typeface="Segoe UI"/>
                <a:cs typeface="Segoe UI"/>
              </a:rPr>
              <a:t>Storage</a:t>
            </a:r>
            <a:r>
              <a:rPr sz="1800" spc="45" dirty="0">
                <a:latin typeface="Segoe UI"/>
                <a:cs typeface="Segoe UI"/>
              </a:rPr>
              <a:t> </a:t>
            </a:r>
            <a:r>
              <a:rPr sz="1800" spc="10" dirty="0">
                <a:latin typeface="Segoe UI"/>
                <a:cs typeface="Segoe UI"/>
              </a:rPr>
              <a:t>Device</a:t>
            </a:r>
            <a:r>
              <a:rPr sz="1800" spc="-95" dirty="0">
                <a:latin typeface="Segoe UI"/>
                <a:cs typeface="Segoe UI"/>
              </a:rPr>
              <a:t> </a:t>
            </a:r>
            <a:r>
              <a:rPr sz="1800" dirty="0">
                <a:latin typeface="Segoe UI"/>
                <a:cs typeface="Segoe UI"/>
              </a:rPr>
              <a:t>Drivers</a:t>
            </a:r>
            <a:endParaRPr sz="1800">
              <a:latin typeface="Segoe UI"/>
              <a:cs typeface="Segoe UI"/>
            </a:endParaRPr>
          </a:p>
        </p:txBody>
      </p:sp>
      <p:sp>
        <p:nvSpPr>
          <p:cNvPr id="11" name="object 11"/>
          <p:cNvSpPr txBox="1"/>
          <p:nvPr/>
        </p:nvSpPr>
        <p:spPr>
          <a:xfrm>
            <a:off x="2167001" y="5786437"/>
            <a:ext cx="4314825" cy="361950"/>
          </a:xfrm>
          <a:prstGeom prst="rect">
            <a:avLst/>
          </a:prstGeom>
          <a:solidFill>
            <a:srgbClr val="D2D2D2"/>
          </a:solidFill>
          <a:ln w="9534">
            <a:solidFill>
              <a:srgbClr val="000000"/>
            </a:solidFill>
          </a:ln>
        </p:spPr>
        <p:txBody>
          <a:bodyPr vert="horz" wrap="square" lIns="0" tIns="35560" rIns="0" bIns="0" rtlCol="0">
            <a:spAutoFit/>
          </a:bodyPr>
          <a:lstStyle/>
          <a:p>
            <a:pPr marR="9525" algn="ctr">
              <a:lnSpc>
                <a:spcPct val="100000"/>
              </a:lnSpc>
              <a:spcBef>
                <a:spcPts val="280"/>
              </a:spcBef>
            </a:pPr>
            <a:r>
              <a:rPr sz="1800" spc="-20" dirty="0">
                <a:latin typeface="Segoe UI"/>
                <a:cs typeface="Segoe UI"/>
              </a:rPr>
              <a:t>Hardware</a:t>
            </a:r>
            <a:endParaRPr sz="1800">
              <a:latin typeface="Segoe UI"/>
              <a:cs typeface="Segoe UI"/>
            </a:endParaRPr>
          </a:p>
        </p:txBody>
      </p:sp>
      <p:grpSp>
        <p:nvGrpSpPr>
          <p:cNvPr id="12" name="object 12"/>
          <p:cNvGrpSpPr/>
          <p:nvPr/>
        </p:nvGrpSpPr>
        <p:grpSpPr>
          <a:xfrm>
            <a:off x="4281551" y="5205348"/>
            <a:ext cx="101600" cy="600075"/>
            <a:chOff x="4281551" y="5205348"/>
            <a:chExt cx="101600" cy="600075"/>
          </a:xfrm>
        </p:grpSpPr>
        <p:sp>
          <p:nvSpPr>
            <p:cNvPr id="13" name="object 13"/>
            <p:cNvSpPr/>
            <p:nvPr/>
          </p:nvSpPr>
          <p:spPr>
            <a:xfrm>
              <a:off x="4306951" y="5230875"/>
              <a:ext cx="76200" cy="574040"/>
            </a:xfrm>
            <a:custGeom>
              <a:avLst/>
              <a:gdLst/>
              <a:ahLst/>
              <a:cxnLst/>
              <a:rect l="l" t="t" r="r" b="b"/>
              <a:pathLst>
                <a:path w="76200" h="574039">
                  <a:moveTo>
                    <a:pt x="38100" y="0"/>
                  </a:moveTo>
                  <a:lnTo>
                    <a:pt x="0" y="76200"/>
                  </a:lnTo>
                  <a:lnTo>
                    <a:pt x="31750" y="76200"/>
                  </a:lnTo>
                  <a:lnTo>
                    <a:pt x="31750" y="497827"/>
                  </a:lnTo>
                  <a:lnTo>
                    <a:pt x="0" y="497827"/>
                  </a:lnTo>
                  <a:lnTo>
                    <a:pt x="38100" y="574027"/>
                  </a:lnTo>
                  <a:lnTo>
                    <a:pt x="76200" y="497827"/>
                  </a:lnTo>
                  <a:lnTo>
                    <a:pt x="44450" y="497827"/>
                  </a:lnTo>
                  <a:lnTo>
                    <a:pt x="44450" y="76200"/>
                  </a:lnTo>
                  <a:lnTo>
                    <a:pt x="76200" y="76200"/>
                  </a:lnTo>
                  <a:lnTo>
                    <a:pt x="38100" y="0"/>
                  </a:lnTo>
                  <a:close/>
                </a:path>
              </a:pathLst>
            </a:custGeom>
            <a:solidFill>
              <a:srgbClr val="AEAEAE"/>
            </a:solidFill>
          </p:spPr>
          <p:txBody>
            <a:bodyPr wrap="square" lIns="0" tIns="0" rIns="0" bIns="0" rtlCol="0"/>
            <a:lstStyle/>
            <a:p>
              <a:endParaRPr/>
            </a:p>
          </p:txBody>
        </p:sp>
        <p:sp>
          <p:nvSpPr>
            <p:cNvPr id="14" name="object 14"/>
            <p:cNvSpPr/>
            <p:nvPr/>
          </p:nvSpPr>
          <p:spPr>
            <a:xfrm>
              <a:off x="4281551" y="5205348"/>
              <a:ext cx="76200" cy="574675"/>
            </a:xfrm>
            <a:custGeom>
              <a:avLst/>
              <a:gdLst/>
              <a:ahLst/>
              <a:cxnLst/>
              <a:rect l="l" t="t" r="r" b="b"/>
              <a:pathLst>
                <a:path w="76200" h="574675">
                  <a:moveTo>
                    <a:pt x="31750" y="497954"/>
                  </a:moveTo>
                  <a:lnTo>
                    <a:pt x="0" y="497954"/>
                  </a:lnTo>
                  <a:lnTo>
                    <a:pt x="38100" y="574154"/>
                  </a:lnTo>
                  <a:lnTo>
                    <a:pt x="69850" y="510654"/>
                  </a:lnTo>
                  <a:lnTo>
                    <a:pt x="31750" y="510654"/>
                  </a:lnTo>
                  <a:lnTo>
                    <a:pt x="31750" y="497954"/>
                  </a:lnTo>
                  <a:close/>
                </a:path>
                <a:path w="76200" h="574675">
                  <a:moveTo>
                    <a:pt x="44450" y="63500"/>
                  </a:moveTo>
                  <a:lnTo>
                    <a:pt x="31750" y="63500"/>
                  </a:lnTo>
                  <a:lnTo>
                    <a:pt x="31750" y="510654"/>
                  </a:lnTo>
                  <a:lnTo>
                    <a:pt x="44450" y="510654"/>
                  </a:lnTo>
                  <a:lnTo>
                    <a:pt x="44450" y="63500"/>
                  </a:lnTo>
                  <a:close/>
                </a:path>
                <a:path w="76200" h="574675">
                  <a:moveTo>
                    <a:pt x="76200" y="497954"/>
                  </a:moveTo>
                  <a:lnTo>
                    <a:pt x="44450" y="497954"/>
                  </a:lnTo>
                  <a:lnTo>
                    <a:pt x="44450" y="510654"/>
                  </a:lnTo>
                  <a:lnTo>
                    <a:pt x="69850" y="510654"/>
                  </a:lnTo>
                  <a:lnTo>
                    <a:pt x="76200" y="497954"/>
                  </a:lnTo>
                  <a:close/>
                </a:path>
                <a:path w="76200" h="574675">
                  <a:moveTo>
                    <a:pt x="38100" y="0"/>
                  </a:moveTo>
                  <a:lnTo>
                    <a:pt x="0" y="76200"/>
                  </a:lnTo>
                  <a:lnTo>
                    <a:pt x="31750" y="76200"/>
                  </a:lnTo>
                  <a:lnTo>
                    <a:pt x="31750" y="63500"/>
                  </a:lnTo>
                  <a:lnTo>
                    <a:pt x="69850" y="63500"/>
                  </a:lnTo>
                  <a:lnTo>
                    <a:pt x="38100" y="0"/>
                  </a:lnTo>
                  <a:close/>
                </a:path>
                <a:path w="76200" h="574675">
                  <a:moveTo>
                    <a:pt x="69850" y="63500"/>
                  </a:moveTo>
                  <a:lnTo>
                    <a:pt x="44450" y="63500"/>
                  </a:lnTo>
                  <a:lnTo>
                    <a:pt x="44450" y="76200"/>
                  </a:lnTo>
                  <a:lnTo>
                    <a:pt x="76200" y="76200"/>
                  </a:lnTo>
                  <a:lnTo>
                    <a:pt x="69850" y="63500"/>
                  </a:lnTo>
                  <a:close/>
                </a:path>
              </a:pathLst>
            </a:custGeom>
            <a:solidFill>
              <a:srgbClr val="000000"/>
            </a:solidFill>
          </p:spPr>
          <p:txBody>
            <a:bodyPr wrap="square" lIns="0" tIns="0" rIns="0" bIns="0" rtlCol="0"/>
            <a:lstStyle/>
            <a:p>
              <a:endParaRPr/>
            </a:p>
          </p:txBody>
        </p:sp>
      </p:grpSp>
      <p:grpSp>
        <p:nvGrpSpPr>
          <p:cNvPr id="15" name="object 15"/>
          <p:cNvGrpSpPr/>
          <p:nvPr/>
        </p:nvGrpSpPr>
        <p:grpSpPr>
          <a:xfrm>
            <a:off x="4281551" y="4262373"/>
            <a:ext cx="101600" cy="600075"/>
            <a:chOff x="4281551" y="4262373"/>
            <a:chExt cx="101600" cy="600075"/>
          </a:xfrm>
        </p:grpSpPr>
        <p:sp>
          <p:nvSpPr>
            <p:cNvPr id="16" name="object 16"/>
            <p:cNvSpPr/>
            <p:nvPr/>
          </p:nvSpPr>
          <p:spPr>
            <a:xfrm>
              <a:off x="4306951" y="4287900"/>
              <a:ext cx="76200" cy="574040"/>
            </a:xfrm>
            <a:custGeom>
              <a:avLst/>
              <a:gdLst/>
              <a:ahLst/>
              <a:cxnLst/>
              <a:rect l="l" t="t" r="r" b="b"/>
              <a:pathLst>
                <a:path w="76200" h="574039">
                  <a:moveTo>
                    <a:pt x="38100" y="0"/>
                  </a:moveTo>
                  <a:lnTo>
                    <a:pt x="0" y="76200"/>
                  </a:lnTo>
                  <a:lnTo>
                    <a:pt x="31750" y="76200"/>
                  </a:lnTo>
                  <a:lnTo>
                    <a:pt x="31750" y="497840"/>
                  </a:lnTo>
                  <a:lnTo>
                    <a:pt x="0" y="497840"/>
                  </a:lnTo>
                  <a:lnTo>
                    <a:pt x="38100" y="574040"/>
                  </a:lnTo>
                  <a:lnTo>
                    <a:pt x="76200" y="497840"/>
                  </a:lnTo>
                  <a:lnTo>
                    <a:pt x="44450" y="497840"/>
                  </a:lnTo>
                  <a:lnTo>
                    <a:pt x="44450" y="76200"/>
                  </a:lnTo>
                  <a:lnTo>
                    <a:pt x="76200" y="76200"/>
                  </a:lnTo>
                  <a:lnTo>
                    <a:pt x="38100" y="0"/>
                  </a:lnTo>
                  <a:close/>
                </a:path>
              </a:pathLst>
            </a:custGeom>
            <a:solidFill>
              <a:srgbClr val="AEAEAE"/>
            </a:solidFill>
          </p:spPr>
          <p:txBody>
            <a:bodyPr wrap="square" lIns="0" tIns="0" rIns="0" bIns="0" rtlCol="0"/>
            <a:lstStyle/>
            <a:p>
              <a:endParaRPr/>
            </a:p>
          </p:txBody>
        </p:sp>
        <p:sp>
          <p:nvSpPr>
            <p:cNvPr id="17" name="object 17"/>
            <p:cNvSpPr/>
            <p:nvPr/>
          </p:nvSpPr>
          <p:spPr>
            <a:xfrm>
              <a:off x="4281551" y="4262373"/>
              <a:ext cx="76200" cy="574675"/>
            </a:xfrm>
            <a:custGeom>
              <a:avLst/>
              <a:gdLst/>
              <a:ahLst/>
              <a:cxnLst/>
              <a:rect l="l" t="t" r="r" b="b"/>
              <a:pathLst>
                <a:path w="76200" h="574675">
                  <a:moveTo>
                    <a:pt x="31750" y="497967"/>
                  </a:moveTo>
                  <a:lnTo>
                    <a:pt x="0" y="497967"/>
                  </a:lnTo>
                  <a:lnTo>
                    <a:pt x="38100" y="574167"/>
                  </a:lnTo>
                  <a:lnTo>
                    <a:pt x="69850" y="510667"/>
                  </a:lnTo>
                  <a:lnTo>
                    <a:pt x="31750" y="510667"/>
                  </a:lnTo>
                  <a:lnTo>
                    <a:pt x="31750" y="497967"/>
                  </a:lnTo>
                  <a:close/>
                </a:path>
                <a:path w="76200" h="574675">
                  <a:moveTo>
                    <a:pt x="44450" y="63500"/>
                  </a:moveTo>
                  <a:lnTo>
                    <a:pt x="31750" y="63500"/>
                  </a:lnTo>
                  <a:lnTo>
                    <a:pt x="31750" y="510667"/>
                  </a:lnTo>
                  <a:lnTo>
                    <a:pt x="44450" y="510667"/>
                  </a:lnTo>
                  <a:lnTo>
                    <a:pt x="44450" y="63500"/>
                  </a:lnTo>
                  <a:close/>
                </a:path>
                <a:path w="76200" h="574675">
                  <a:moveTo>
                    <a:pt x="76200" y="497967"/>
                  </a:moveTo>
                  <a:lnTo>
                    <a:pt x="44450" y="497967"/>
                  </a:lnTo>
                  <a:lnTo>
                    <a:pt x="44450" y="510667"/>
                  </a:lnTo>
                  <a:lnTo>
                    <a:pt x="69850" y="510667"/>
                  </a:lnTo>
                  <a:lnTo>
                    <a:pt x="76200" y="497967"/>
                  </a:lnTo>
                  <a:close/>
                </a:path>
                <a:path w="76200" h="574675">
                  <a:moveTo>
                    <a:pt x="38100" y="0"/>
                  </a:moveTo>
                  <a:lnTo>
                    <a:pt x="0" y="76200"/>
                  </a:lnTo>
                  <a:lnTo>
                    <a:pt x="31750" y="76200"/>
                  </a:lnTo>
                  <a:lnTo>
                    <a:pt x="31750" y="63500"/>
                  </a:lnTo>
                  <a:lnTo>
                    <a:pt x="69850" y="63500"/>
                  </a:lnTo>
                  <a:lnTo>
                    <a:pt x="38100" y="0"/>
                  </a:lnTo>
                  <a:close/>
                </a:path>
                <a:path w="76200" h="574675">
                  <a:moveTo>
                    <a:pt x="69850" y="63500"/>
                  </a:moveTo>
                  <a:lnTo>
                    <a:pt x="44450" y="63500"/>
                  </a:lnTo>
                  <a:lnTo>
                    <a:pt x="44450" y="76200"/>
                  </a:lnTo>
                  <a:lnTo>
                    <a:pt x="76200" y="76200"/>
                  </a:lnTo>
                  <a:lnTo>
                    <a:pt x="69850" y="63500"/>
                  </a:lnTo>
                  <a:close/>
                </a:path>
              </a:pathLst>
            </a:custGeom>
            <a:solidFill>
              <a:srgbClr val="000000"/>
            </a:solidFill>
          </p:spPr>
          <p:txBody>
            <a:bodyPr wrap="square" lIns="0" tIns="0" rIns="0" bIns="0" rtlCol="0"/>
            <a:lstStyle/>
            <a:p>
              <a:endParaRPr/>
            </a:p>
          </p:txBody>
        </p:sp>
      </p:grpSp>
      <p:grpSp>
        <p:nvGrpSpPr>
          <p:cNvPr id="18" name="object 18"/>
          <p:cNvGrpSpPr/>
          <p:nvPr/>
        </p:nvGrpSpPr>
        <p:grpSpPr>
          <a:xfrm>
            <a:off x="3195573" y="2004948"/>
            <a:ext cx="2550160" cy="1913255"/>
            <a:chOff x="3195573" y="2004948"/>
            <a:chExt cx="2550160" cy="1913255"/>
          </a:xfrm>
        </p:grpSpPr>
        <p:sp>
          <p:nvSpPr>
            <p:cNvPr id="19" name="object 19"/>
            <p:cNvSpPr/>
            <p:nvPr/>
          </p:nvSpPr>
          <p:spPr>
            <a:xfrm>
              <a:off x="5669025" y="2030475"/>
              <a:ext cx="76200" cy="1887855"/>
            </a:xfrm>
            <a:custGeom>
              <a:avLst/>
              <a:gdLst/>
              <a:ahLst/>
              <a:cxnLst/>
              <a:rect l="l" t="t" r="r" b="b"/>
              <a:pathLst>
                <a:path w="76200" h="1887854">
                  <a:moveTo>
                    <a:pt x="38100" y="0"/>
                  </a:moveTo>
                  <a:lnTo>
                    <a:pt x="0" y="76200"/>
                  </a:lnTo>
                  <a:lnTo>
                    <a:pt x="31750" y="76200"/>
                  </a:lnTo>
                  <a:lnTo>
                    <a:pt x="31750" y="1811274"/>
                  </a:lnTo>
                  <a:lnTo>
                    <a:pt x="0" y="1811274"/>
                  </a:lnTo>
                  <a:lnTo>
                    <a:pt x="38100" y="1887474"/>
                  </a:lnTo>
                  <a:lnTo>
                    <a:pt x="76200" y="1811274"/>
                  </a:lnTo>
                  <a:lnTo>
                    <a:pt x="44450" y="1811274"/>
                  </a:lnTo>
                  <a:lnTo>
                    <a:pt x="44450" y="76200"/>
                  </a:lnTo>
                  <a:lnTo>
                    <a:pt x="76200" y="76200"/>
                  </a:lnTo>
                  <a:lnTo>
                    <a:pt x="38100" y="0"/>
                  </a:lnTo>
                  <a:close/>
                </a:path>
              </a:pathLst>
            </a:custGeom>
            <a:solidFill>
              <a:srgbClr val="AEAEAE"/>
            </a:solidFill>
          </p:spPr>
          <p:txBody>
            <a:bodyPr wrap="square" lIns="0" tIns="0" rIns="0" bIns="0" rtlCol="0"/>
            <a:lstStyle/>
            <a:p>
              <a:endParaRPr/>
            </a:p>
          </p:txBody>
        </p:sp>
        <p:sp>
          <p:nvSpPr>
            <p:cNvPr id="20" name="object 20"/>
            <p:cNvSpPr/>
            <p:nvPr/>
          </p:nvSpPr>
          <p:spPr>
            <a:xfrm>
              <a:off x="5643498" y="2004948"/>
              <a:ext cx="76835" cy="1887855"/>
            </a:xfrm>
            <a:custGeom>
              <a:avLst/>
              <a:gdLst/>
              <a:ahLst/>
              <a:cxnLst/>
              <a:rect l="l" t="t" r="r" b="b"/>
              <a:pathLst>
                <a:path w="76835" h="1887854">
                  <a:moveTo>
                    <a:pt x="31876" y="1811401"/>
                  </a:moveTo>
                  <a:lnTo>
                    <a:pt x="126" y="1811401"/>
                  </a:lnTo>
                  <a:lnTo>
                    <a:pt x="38226" y="1887601"/>
                  </a:lnTo>
                  <a:lnTo>
                    <a:pt x="69976" y="1824101"/>
                  </a:lnTo>
                  <a:lnTo>
                    <a:pt x="31876" y="1824101"/>
                  </a:lnTo>
                  <a:lnTo>
                    <a:pt x="31876" y="1811401"/>
                  </a:lnTo>
                  <a:close/>
                </a:path>
                <a:path w="76835" h="1887854">
                  <a:moveTo>
                    <a:pt x="44450" y="63500"/>
                  </a:moveTo>
                  <a:lnTo>
                    <a:pt x="31750" y="63500"/>
                  </a:lnTo>
                  <a:lnTo>
                    <a:pt x="31876" y="1824101"/>
                  </a:lnTo>
                  <a:lnTo>
                    <a:pt x="44576" y="1824101"/>
                  </a:lnTo>
                  <a:lnTo>
                    <a:pt x="44450" y="63500"/>
                  </a:lnTo>
                  <a:close/>
                </a:path>
                <a:path w="76835" h="1887854">
                  <a:moveTo>
                    <a:pt x="76326" y="1811401"/>
                  </a:moveTo>
                  <a:lnTo>
                    <a:pt x="44576" y="1811401"/>
                  </a:lnTo>
                  <a:lnTo>
                    <a:pt x="44576" y="1824101"/>
                  </a:lnTo>
                  <a:lnTo>
                    <a:pt x="69976" y="1824101"/>
                  </a:lnTo>
                  <a:lnTo>
                    <a:pt x="76326" y="1811401"/>
                  </a:lnTo>
                  <a:close/>
                </a:path>
                <a:path w="76835" h="1887854">
                  <a:moveTo>
                    <a:pt x="38100" y="0"/>
                  </a:moveTo>
                  <a:lnTo>
                    <a:pt x="0" y="76200"/>
                  </a:lnTo>
                  <a:lnTo>
                    <a:pt x="31750" y="76200"/>
                  </a:lnTo>
                  <a:lnTo>
                    <a:pt x="31750" y="63500"/>
                  </a:lnTo>
                  <a:lnTo>
                    <a:pt x="69850" y="63500"/>
                  </a:lnTo>
                  <a:lnTo>
                    <a:pt x="38100" y="0"/>
                  </a:lnTo>
                  <a:close/>
                </a:path>
                <a:path w="76835" h="1887854">
                  <a:moveTo>
                    <a:pt x="69850" y="63500"/>
                  </a:moveTo>
                  <a:lnTo>
                    <a:pt x="44450" y="63500"/>
                  </a:lnTo>
                  <a:lnTo>
                    <a:pt x="44450" y="76200"/>
                  </a:lnTo>
                  <a:lnTo>
                    <a:pt x="76200" y="76200"/>
                  </a:lnTo>
                  <a:lnTo>
                    <a:pt x="69850" y="63500"/>
                  </a:lnTo>
                  <a:close/>
                </a:path>
              </a:pathLst>
            </a:custGeom>
            <a:solidFill>
              <a:srgbClr val="000000"/>
            </a:solidFill>
          </p:spPr>
          <p:txBody>
            <a:bodyPr wrap="square" lIns="0" tIns="0" rIns="0" bIns="0" rtlCol="0"/>
            <a:lstStyle/>
            <a:p>
              <a:endParaRPr/>
            </a:p>
          </p:txBody>
        </p:sp>
        <p:sp>
          <p:nvSpPr>
            <p:cNvPr id="21" name="object 21"/>
            <p:cNvSpPr/>
            <p:nvPr/>
          </p:nvSpPr>
          <p:spPr>
            <a:xfrm>
              <a:off x="3221100" y="2030475"/>
              <a:ext cx="76200" cy="1887855"/>
            </a:xfrm>
            <a:custGeom>
              <a:avLst/>
              <a:gdLst/>
              <a:ahLst/>
              <a:cxnLst/>
              <a:rect l="l" t="t" r="r" b="b"/>
              <a:pathLst>
                <a:path w="76200" h="1887854">
                  <a:moveTo>
                    <a:pt x="38100" y="0"/>
                  </a:moveTo>
                  <a:lnTo>
                    <a:pt x="0" y="76200"/>
                  </a:lnTo>
                  <a:lnTo>
                    <a:pt x="31750" y="76200"/>
                  </a:lnTo>
                  <a:lnTo>
                    <a:pt x="31750" y="1811274"/>
                  </a:lnTo>
                  <a:lnTo>
                    <a:pt x="0" y="1811274"/>
                  </a:lnTo>
                  <a:lnTo>
                    <a:pt x="38100" y="1887474"/>
                  </a:lnTo>
                  <a:lnTo>
                    <a:pt x="76200" y="1811274"/>
                  </a:lnTo>
                  <a:lnTo>
                    <a:pt x="44450" y="1811274"/>
                  </a:lnTo>
                  <a:lnTo>
                    <a:pt x="44450" y="76200"/>
                  </a:lnTo>
                  <a:lnTo>
                    <a:pt x="76200" y="76200"/>
                  </a:lnTo>
                  <a:lnTo>
                    <a:pt x="38100" y="0"/>
                  </a:lnTo>
                  <a:close/>
                </a:path>
              </a:pathLst>
            </a:custGeom>
            <a:solidFill>
              <a:srgbClr val="AEAEAE"/>
            </a:solidFill>
          </p:spPr>
          <p:txBody>
            <a:bodyPr wrap="square" lIns="0" tIns="0" rIns="0" bIns="0" rtlCol="0"/>
            <a:lstStyle/>
            <a:p>
              <a:endParaRPr/>
            </a:p>
          </p:txBody>
        </p:sp>
        <p:sp>
          <p:nvSpPr>
            <p:cNvPr id="22" name="object 22"/>
            <p:cNvSpPr/>
            <p:nvPr/>
          </p:nvSpPr>
          <p:spPr>
            <a:xfrm>
              <a:off x="3195573" y="2004948"/>
              <a:ext cx="76835" cy="1887855"/>
            </a:xfrm>
            <a:custGeom>
              <a:avLst/>
              <a:gdLst/>
              <a:ahLst/>
              <a:cxnLst/>
              <a:rect l="l" t="t" r="r" b="b"/>
              <a:pathLst>
                <a:path w="76835" h="1887854">
                  <a:moveTo>
                    <a:pt x="31876" y="1811401"/>
                  </a:moveTo>
                  <a:lnTo>
                    <a:pt x="126" y="1811401"/>
                  </a:lnTo>
                  <a:lnTo>
                    <a:pt x="38226" y="1887601"/>
                  </a:lnTo>
                  <a:lnTo>
                    <a:pt x="69976" y="1824101"/>
                  </a:lnTo>
                  <a:lnTo>
                    <a:pt x="31876" y="1824101"/>
                  </a:lnTo>
                  <a:lnTo>
                    <a:pt x="31876" y="1811401"/>
                  </a:lnTo>
                  <a:close/>
                </a:path>
                <a:path w="76835" h="1887854">
                  <a:moveTo>
                    <a:pt x="44450" y="63626"/>
                  </a:moveTo>
                  <a:lnTo>
                    <a:pt x="31876" y="63626"/>
                  </a:lnTo>
                  <a:lnTo>
                    <a:pt x="31876" y="1824101"/>
                  </a:lnTo>
                  <a:lnTo>
                    <a:pt x="44576" y="1824101"/>
                  </a:lnTo>
                  <a:lnTo>
                    <a:pt x="44450" y="63626"/>
                  </a:lnTo>
                  <a:close/>
                </a:path>
                <a:path w="76835" h="1887854">
                  <a:moveTo>
                    <a:pt x="76326" y="1811401"/>
                  </a:moveTo>
                  <a:lnTo>
                    <a:pt x="44576" y="1811401"/>
                  </a:lnTo>
                  <a:lnTo>
                    <a:pt x="44576" y="1824101"/>
                  </a:lnTo>
                  <a:lnTo>
                    <a:pt x="69976" y="1824101"/>
                  </a:lnTo>
                  <a:lnTo>
                    <a:pt x="76326" y="1811401"/>
                  </a:lnTo>
                  <a:close/>
                </a:path>
                <a:path w="76835" h="1887854">
                  <a:moveTo>
                    <a:pt x="38100" y="0"/>
                  </a:moveTo>
                  <a:lnTo>
                    <a:pt x="0" y="76200"/>
                  </a:lnTo>
                  <a:lnTo>
                    <a:pt x="31876" y="76200"/>
                  </a:lnTo>
                  <a:lnTo>
                    <a:pt x="31876" y="63626"/>
                  </a:lnTo>
                  <a:lnTo>
                    <a:pt x="69913" y="63626"/>
                  </a:lnTo>
                  <a:lnTo>
                    <a:pt x="38100" y="0"/>
                  </a:lnTo>
                  <a:close/>
                </a:path>
                <a:path w="76835" h="1887854">
                  <a:moveTo>
                    <a:pt x="69913" y="63626"/>
                  </a:moveTo>
                  <a:lnTo>
                    <a:pt x="44450" y="63626"/>
                  </a:lnTo>
                  <a:lnTo>
                    <a:pt x="44450" y="76200"/>
                  </a:lnTo>
                  <a:lnTo>
                    <a:pt x="76200" y="76200"/>
                  </a:lnTo>
                  <a:lnTo>
                    <a:pt x="69913" y="63626"/>
                  </a:lnTo>
                  <a:close/>
                </a:path>
              </a:pathLst>
            </a:custGeom>
            <a:solidFill>
              <a:srgbClr val="000000"/>
            </a:solidFill>
          </p:spPr>
          <p:txBody>
            <a:bodyPr wrap="square" lIns="0" tIns="0" rIns="0" bIns="0" rtlCol="0"/>
            <a:lstStyle/>
            <a:p>
              <a:endParaRPr/>
            </a:p>
          </p:txBody>
        </p:sp>
      </p:grpSp>
    </p:spTree>
    <p:extLst>
      <p:ext uri="{BB962C8B-B14F-4D97-AF65-F5344CB8AC3E}">
        <p14:creationId xmlns:p14="http://schemas.microsoft.com/office/powerpoint/2010/main" val="275024138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680210" cy="449580"/>
          </a:xfrm>
          <a:prstGeom prst="rect">
            <a:avLst/>
          </a:prstGeom>
        </p:spPr>
        <p:txBody>
          <a:bodyPr vert="horz" wrap="square" lIns="0" tIns="16510" rIns="0" bIns="0" rtlCol="0">
            <a:spAutoFit/>
          </a:bodyPr>
          <a:lstStyle/>
          <a:p>
            <a:pPr marL="12700">
              <a:lnSpc>
                <a:spcPct val="100000"/>
              </a:lnSpc>
              <a:spcBef>
                <a:spcPts val="130"/>
              </a:spcBef>
            </a:pPr>
            <a:r>
              <a:rPr spc="15" dirty="0"/>
              <a:t>Disk</a:t>
            </a:r>
            <a:r>
              <a:rPr spc="-45" dirty="0"/>
              <a:t> </a:t>
            </a:r>
            <a:r>
              <a:rPr spc="5" dirty="0"/>
              <a:t>Types</a:t>
            </a:r>
          </a:p>
        </p:txBody>
      </p:sp>
      <p:sp>
        <p:nvSpPr>
          <p:cNvPr id="3" name="object 3"/>
          <p:cNvSpPr txBox="1"/>
          <p:nvPr/>
        </p:nvSpPr>
        <p:spPr>
          <a:xfrm>
            <a:off x="538162" y="1046416"/>
            <a:ext cx="7765415" cy="1437253"/>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Before Windows can use a storage device, one or more partitions must be created on the device. After a partition has been formatted with a valid file system, it is ready for use by Windows and is referred to as a volume. When discussing device partitioning, Windows supports two types of disk: basic disks and dynamic disks.</a:t>
            </a:r>
            <a:endParaRPr dirty="0">
              <a:latin typeface="Segoe UI"/>
              <a:cs typeface="Segoe UI"/>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680210" cy="449580"/>
          </a:xfrm>
          <a:prstGeom prst="rect">
            <a:avLst/>
          </a:prstGeom>
        </p:spPr>
        <p:txBody>
          <a:bodyPr vert="horz" wrap="square" lIns="0" tIns="16510" rIns="0" bIns="0" rtlCol="0">
            <a:spAutoFit/>
          </a:bodyPr>
          <a:lstStyle/>
          <a:p>
            <a:pPr marL="12700">
              <a:lnSpc>
                <a:spcPct val="100000"/>
              </a:lnSpc>
              <a:spcBef>
                <a:spcPts val="130"/>
              </a:spcBef>
            </a:pPr>
            <a:r>
              <a:rPr spc="15" dirty="0"/>
              <a:t>Disk</a:t>
            </a:r>
            <a:r>
              <a:rPr spc="-45" dirty="0"/>
              <a:t> </a:t>
            </a:r>
            <a:r>
              <a:rPr spc="5" dirty="0"/>
              <a:t>Types</a:t>
            </a:r>
          </a:p>
        </p:txBody>
      </p:sp>
      <p:sp>
        <p:nvSpPr>
          <p:cNvPr id="3" name="object 3"/>
          <p:cNvSpPr txBox="1"/>
          <p:nvPr/>
        </p:nvSpPr>
        <p:spPr>
          <a:xfrm>
            <a:off x="538162" y="1046416"/>
            <a:ext cx="7765415" cy="3699411"/>
          </a:xfrm>
          <a:prstGeom prst="rect">
            <a:avLst/>
          </a:prstGeom>
        </p:spPr>
        <p:txBody>
          <a:bodyPr vert="horz" wrap="square" lIns="0" tIns="5715" rIns="0" bIns="0" rtlCol="0">
            <a:spAutoFit/>
          </a:bodyPr>
          <a:lstStyle/>
          <a:p>
            <a:pPr algn="l">
              <a:lnSpc>
                <a:spcPct val="150000"/>
              </a:lnSpc>
            </a:pPr>
            <a:r>
              <a:rPr lang="fr-FR" b="1" dirty="0">
                <a:latin typeface="Segoe"/>
              </a:rPr>
              <a:t>Basic </a:t>
            </a:r>
            <a:r>
              <a:rPr lang="fr-FR" b="1" dirty="0" err="1">
                <a:latin typeface="Segoe"/>
              </a:rPr>
              <a:t>Disks</a:t>
            </a:r>
            <a:endParaRPr lang="fr-FR" b="1" dirty="0">
              <a:latin typeface="Segoe"/>
            </a:endParaRPr>
          </a:p>
          <a:p>
            <a:pPr algn="l">
              <a:lnSpc>
                <a:spcPct val="150000"/>
              </a:lnSpc>
            </a:pPr>
            <a:r>
              <a:rPr lang="en-GB" sz="1600" b="0" i="0" u="none" strike="noStrike" baseline="0" dirty="0">
                <a:latin typeface="Segoe"/>
              </a:rPr>
              <a:t>Basic disks have been supported since the MS-DOS operating system. A basic disk may contain primary partitions and extended partitions. An extended partition may contain one or more logical drives. The partition table for a basic disk may be held in a master boot record (MBR) or GUID partition table (GPT) format. Not all versions of Windows support GPT, but MBR is backward-compatible.</a:t>
            </a:r>
          </a:p>
          <a:p>
            <a:pPr algn="l">
              <a:lnSpc>
                <a:spcPct val="150000"/>
              </a:lnSpc>
            </a:pPr>
            <a:r>
              <a:rPr lang="en-GB" sz="1600" b="0" i="0" u="none" strike="noStrike" baseline="0" dirty="0">
                <a:latin typeface="Segoe"/>
              </a:rPr>
              <a:t>When working with a basic disk, you can:</a:t>
            </a:r>
          </a:p>
          <a:p>
            <a:pPr marL="285750" indent="-285750" algn="l">
              <a:lnSpc>
                <a:spcPct val="150000"/>
              </a:lnSpc>
              <a:buFont typeface="Arial" panose="020B0604020202020204" pitchFamily="34" charset="0"/>
              <a:buChar char="•"/>
            </a:pPr>
            <a:r>
              <a:rPr lang="en-GB" sz="1600" b="0" i="0" u="none" strike="noStrike" baseline="0" dirty="0">
                <a:latin typeface="Segoe"/>
              </a:rPr>
              <a:t>Create and delete primary and extended partitions.</a:t>
            </a:r>
          </a:p>
          <a:p>
            <a:pPr marL="285750" indent="-285750" algn="l">
              <a:lnSpc>
                <a:spcPct val="150000"/>
              </a:lnSpc>
              <a:buFont typeface="Arial" panose="020B0604020202020204" pitchFamily="34" charset="0"/>
              <a:buChar char="•"/>
            </a:pPr>
            <a:r>
              <a:rPr lang="en-GB" sz="1600" b="0" i="0" u="none" strike="noStrike" baseline="0" dirty="0">
                <a:latin typeface="Segoe"/>
              </a:rPr>
              <a:t>Create and delete logical drives within an extended partition.</a:t>
            </a:r>
          </a:p>
          <a:p>
            <a:pPr marL="285750" indent="-285750" algn="l">
              <a:lnSpc>
                <a:spcPct val="150000"/>
              </a:lnSpc>
              <a:buFont typeface="Arial" panose="020B0604020202020204" pitchFamily="34" charset="0"/>
              <a:buChar char="•"/>
            </a:pPr>
            <a:r>
              <a:rPr lang="en-GB" sz="1600" b="0" i="0" u="none" strike="noStrike" baseline="0" dirty="0">
                <a:latin typeface="Segoe"/>
              </a:rPr>
              <a:t>Format a partition and mark it as active.</a:t>
            </a:r>
            <a:endParaRPr sz="1600" dirty="0">
              <a:latin typeface="Segoe UI"/>
              <a:cs typeface="Segoe UI"/>
            </a:endParaRPr>
          </a:p>
        </p:txBody>
      </p:sp>
    </p:spTree>
    <p:extLst>
      <p:ext uri="{BB962C8B-B14F-4D97-AF65-F5344CB8AC3E}">
        <p14:creationId xmlns:p14="http://schemas.microsoft.com/office/powerpoint/2010/main" val="128335722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680210" cy="449580"/>
          </a:xfrm>
          <a:prstGeom prst="rect">
            <a:avLst/>
          </a:prstGeom>
        </p:spPr>
        <p:txBody>
          <a:bodyPr vert="horz" wrap="square" lIns="0" tIns="16510" rIns="0" bIns="0" rtlCol="0">
            <a:spAutoFit/>
          </a:bodyPr>
          <a:lstStyle/>
          <a:p>
            <a:pPr marL="12700">
              <a:lnSpc>
                <a:spcPct val="100000"/>
              </a:lnSpc>
              <a:spcBef>
                <a:spcPts val="130"/>
              </a:spcBef>
            </a:pPr>
            <a:r>
              <a:rPr spc="15" dirty="0"/>
              <a:t>Disk</a:t>
            </a:r>
            <a:r>
              <a:rPr spc="-45" dirty="0"/>
              <a:t> </a:t>
            </a:r>
            <a:r>
              <a:rPr spc="5" dirty="0"/>
              <a:t>Types</a:t>
            </a:r>
          </a:p>
        </p:txBody>
      </p:sp>
      <p:sp>
        <p:nvSpPr>
          <p:cNvPr id="3" name="object 3"/>
          <p:cNvSpPr txBox="1"/>
          <p:nvPr/>
        </p:nvSpPr>
        <p:spPr>
          <a:xfrm>
            <a:off x="538162" y="1046416"/>
            <a:ext cx="7765415" cy="4438074"/>
          </a:xfrm>
          <a:prstGeom prst="rect">
            <a:avLst/>
          </a:prstGeom>
        </p:spPr>
        <p:txBody>
          <a:bodyPr vert="horz" wrap="square" lIns="0" tIns="5715" rIns="0" bIns="0" rtlCol="0">
            <a:spAutoFit/>
          </a:bodyPr>
          <a:lstStyle/>
          <a:p>
            <a:pPr>
              <a:lnSpc>
                <a:spcPct val="150000"/>
              </a:lnSpc>
            </a:pPr>
            <a:r>
              <a:rPr lang="fr-FR" b="1" dirty="0">
                <a:latin typeface="Segoe"/>
              </a:rPr>
              <a:t>Dynamic </a:t>
            </a:r>
            <a:r>
              <a:rPr lang="fr-FR" b="1" dirty="0" err="1">
                <a:latin typeface="Segoe"/>
              </a:rPr>
              <a:t>Disks</a:t>
            </a:r>
            <a:endParaRPr lang="fr-FR" b="1" dirty="0">
              <a:latin typeface="Segoe"/>
            </a:endParaRPr>
          </a:p>
          <a:p>
            <a:pPr algn="l">
              <a:lnSpc>
                <a:spcPct val="150000"/>
              </a:lnSpc>
            </a:pPr>
            <a:r>
              <a:rPr lang="en-GB" sz="1600" b="0" i="0" u="none" strike="noStrike" baseline="0" dirty="0">
                <a:latin typeface="Segoe"/>
              </a:rPr>
              <a:t>Dynamic disks support more complex configurations than basic disks, including, but not limited to, simple volumes, spanned volumes, striped volumes, mirrored volumes, and RAID 5 volumes. Dynamic disks support both MBR and GPT partitioning schemes. A dynamic disk MBR is similar to basic disk, except that dynamic disk allows only one primary partition and a hidden partition. The dynamic disk GPT layout is similar to basic disk, except that it contains one Logical Disk Manager (LDM) partition entry instead of a 1-</a:t>
            </a:r>
            <a:r>
              <a:rPr lang="en-GB" sz="1600" b="0" i="1" u="none" strike="noStrike" baseline="0" dirty="0">
                <a:latin typeface="Segoe-Italic"/>
              </a:rPr>
              <a:t>n </a:t>
            </a:r>
            <a:r>
              <a:rPr lang="en-GB" sz="1600" b="0" i="0" u="none" strike="noStrike" baseline="0" dirty="0">
                <a:latin typeface="Segoe"/>
              </a:rPr>
              <a:t>partition type in a basic disk GPT. It also contains a hidden LDM database partition with a corresponding GUID partition entry for it.</a:t>
            </a:r>
          </a:p>
          <a:p>
            <a:pPr algn="l">
              <a:lnSpc>
                <a:spcPct val="150000"/>
              </a:lnSpc>
            </a:pPr>
            <a:r>
              <a:rPr lang="en-GB" sz="1600" b="0" i="0" u="none" strike="noStrike" baseline="0" dirty="0">
                <a:latin typeface="Segoe"/>
              </a:rPr>
              <a:t>Dynamic disks use a database to track information about dynamic volumes and other dynamic disks in a server. Each dynamic disk stores a replica of the dynamic database. The database can be used to repair a </a:t>
            </a:r>
            <a:r>
              <a:rPr lang="fr-FR" sz="1600" b="0" i="0" u="none" strike="noStrike" baseline="0" dirty="0" err="1">
                <a:latin typeface="Segoe"/>
              </a:rPr>
              <a:t>dynamic</a:t>
            </a:r>
            <a:r>
              <a:rPr lang="fr-FR" sz="1600" b="0" i="0" u="none" strike="noStrike" baseline="0" dirty="0">
                <a:latin typeface="Segoe"/>
              </a:rPr>
              <a:t> </a:t>
            </a:r>
            <a:r>
              <a:rPr lang="fr-FR" sz="1600" b="0" i="0" u="none" strike="noStrike" baseline="0" dirty="0" err="1">
                <a:latin typeface="Segoe"/>
              </a:rPr>
              <a:t>disk</a:t>
            </a:r>
            <a:r>
              <a:rPr lang="fr-FR" sz="1600" b="0" i="0" u="none" strike="noStrike" baseline="0" dirty="0">
                <a:latin typeface="Segoe"/>
              </a:rPr>
              <a:t> </a:t>
            </a:r>
            <a:r>
              <a:rPr lang="fr-FR" sz="1600" b="0" i="0" u="none" strike="noStrike" baseline="0" dirty="0" err="1">
                <a:latin typeface="Segoe"/>
              </a:rPr>
              <a:t>from</a:t>
            </a:r>
            <a:r>
              <a:rPr lang="fr-FR" sz="1600" b="0" i="0" u="none" strike="noStrike" baseline="0" dirty="0">
                <a:latin typeface="Segoe"/>
              </a:rPr>
              <a:t> corruption.</a:t>
            </a:r>
            <a:endParaRPr sz="1400" dirty="0">
              <a:latin typeface="Segoe UI"/>
              <a:cs typeface="Segoe UI"/>
            </a:endParaRPr>
          </a:p>
        </p:txBody>
      </p:sp>
    </p:spTree>
    <p:extLst>
      <p:ext uri="{BB962C8B-B14F-4D97-AF65-F5344CB8AC3E}">
        <p14:creationId xmlns:p14="http://schemas.microsoft.com/office/powerpoint/2010/main" val="347393964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136775" cy="449580"/>
          </a:xfrm>
          <a:prstGeom prst="rect">
            <a:avLst/>
          </a:prstGeom>
        </p:spPr>
        <p:txBody>
          <a:bodyPr vert="horz" wrap="square" lIns="0" tIns="16510" rIns="0" bIns="0" rtlCol="0">
            <a:spAutoFit/>
          </a:bodyPr>
          <a:lstStyle/>
          <a:p>
            <a:pPr marL="12700">
              <a:lnSpc>
                <a:spcPct val="100000"/>
              </a:lnSpc>
              <a:spcBef>
                <a:spcPts val="130"/>
              </a:spcBef>
            </a:pPr>
            <a:r>
              <a:rPr spc="15" dirty="0"/>
              <a:t>Mount</a:t>
            </a:r>
            <a:r>
              <a:rPr spc="-40" dirty="0"/>
              <a:t> </a:t>
            </a:r>
            <a:r>
              <a:rPr spc="20" dirty="0"/>
              <a:t>Points</a:t>
            </a:r>
          </a:p>
        </p:txBody>
      </p:sp>
      <p:sp>
        <p:nvSpPr>
          <p:cNvPr id="3" name="object 3"/>
          <p:cNvSpPr txBox="1"/>
          <p:nvPr/>
        </p:nvSpPr>
        <p:spPr>
          <a:xfrm>
            <a:off x="538162" y="1046416"/>
            <a:ext cx="7859395" cy="5499904"/>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In Windows, storage volumes are typically mounted with a drive letter; for example, C. This lettering system imposes a maximum of 26 volumes that can be mounted in this way, one for each letter of the modern Latin alphabet.</a:t>
            </a:r>
          </a:p>
          <a:p>
            <a:pPr algn="l">
              <a:lnSpc>
                <a:spcPct val="150000"/>
              </a:lnSpc>
            </a:pPr>
            <a:r>
              <a:rPr lang="en-GB" sz="1600" b="0" i="0" u="none" strike="noStrike" baseline="0" dirty="0">
                <a:latin typeface="Segoe"/>
              </a:rPr>
              <a:t>Mount points provide a way around this limit. A mount point is a special object in an NTFS file system that enables an empty directory in one storage volume to point to the root of another storage volume. After it is completed, this action is invisible to applications, which can continue to interact with the mount point as if it were a </a:t>
            </a:r>
            <a:r>
              <a:rPr lang="fr-FR" sz="1600" b="0" i="0" u="none" strike="noStrike" baseline="0" dirty="0">
                <a:latin typeface="Segoe"/>
              </a:rPr>
              <a:t>normal folder.</a:t>
            </a:r>
          </a:p>
          <a:p>
            <a:pPr algn="l">
              <a:lnSpc>
                <a:spcPct val="150000"/>
              </a:lnSpc>
            </a:pPr>
            <a:r>
              <a:rPr lang="en-GB" sz="1600" b="0" i="0" u="none" strike="noStrike" baseline="0" dirty="0">
                <a:latin typeface="Segoe"/>
              </a:rPr>
              <a:t>In addition to enabling a system to mount more than 26 volumes, mount points can also be useful to add more storage to a system without adding drive letters (which might require software to be reconfigured).</a:t>
            </a:r>
          </a:p>
          <a:p>
            <a:pPr algn="l">
              <a:lnSpc>
                <a:spcPct val="150000"/>
              </a:lnSpc>
            </a:pPr>
            <a:r>
              <a:rPr lang="en-GB" sz="1600" b="0" i="0" u="none" strike="noStrike" baseline="0" dirty="0">
                <a:latin typeface="Segoe"/>
              </a:rPr>
              <a:t>Mount points can be configured in three ways:</a:t>
            </a:r>
          </a:p>
          <a:p>
            <a:pPr marL="285750" indent="-285750" algn="l">
              <a:lnSpc>
                <a:spcPct val="150000"/>
              </a:lnSpc>
              <a:buFont typeface="Arial" panose="020B0604020202020204" pitchFamily="34" charset="0"/>
              <a:buChar char="•"/>
            </a:pPr>
            <a:r>
              <a:rPr lang="en-GB" sz="1600" b="0" i="0" u="none" strike="noStrike" baseline="0" dirty="0">
                <a:latin typeface="Segoe"/>
              </a:rPr>
              <a:t>Using the Microsoft Management Console Disk Management utility.</a:t>
            </a:r>
          </a:p>
          <a:p>
            <a:pPr marL="285750" indent="-285750" algn="l">
              <a:lnSpc>
                <a:spcPct val="150000"/>
              </a:lnSpc>
              <a:buFont typeface="Arial" panose="020B0604020202020204" pitchFamily="34" charset="0"/>
              <a:buChar char="•"/>
            </a:pPr>
            <a:r>
              <a:rPr lang="en-GB" sz="1600" b="0" i="0" u="none" strike="noStrike" baseline="0" dirty="0">
                <a:latin typeface="Segoe"/>
              </a:rPr>
              <a:t>Using mountvol.exe from the command-line interface.</a:t>
            </a:r>
          </a:p>
          <a:p>
            <a:pPr marL="285750" indent="-285750" algn="l">
              <a:lnSpc>
                <a:spcPct val="150000"/>
              </a:lnSpc>
              <a:buFont typeface="Arial" panose="020B0604020202020204" pitchFamily="34" charset="0"/>
              <a:buChar char="•"/>
            </a:pPr>
            <a:r>
              <a:rPr lang="en-GB" sz="1600" b="0" i="0" u="none" strike="noStrike" baseline="0" dirty="0">
                <a:latin typeface="Segoe"/>
              </a:rPr>
              <a:t>Using Win32 application programming interface (API) calls from an application.</a:t>
            </a:r>
            <a:endParaRPr sz="2000" dirty="0">
              <a:latin typeface="Segoe UI"/>
              <a:cs typeface="Segoe UI"/>
            </a:endParaRPr>
          </a:p>
        </p:txBody>
      </p:sp>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057525" cy="449580"/>
          </a:xfrm>
          <a:prstGeom prst="rect">
            <a:avLst/>
          </a:prstGeom>
        </p:spPr>
        <p:txBody>
          <a:bodyPr vert="horz" wrap="square" lIns="0" tIns="16510" rIns="0" bIns="0" rtlCol="0">
            <a:spAutoFit/>
          </a:bodyPr>
          <a:lstStyle/>
          <a:p>
            <a:pPr marL="12700">
              <a:lnSpc>
                <a:spcPct val="100000"/>
              </a:lnSpc>
              <a:spcBef>
                <a:spcPts val="130"/>
              </a:spcBef>
            </a:pPr>
            <a:r>
              <a:rPr spc="20" dirty="0"/>
              <a:t>Partition</a:t>
            </a:r>
            <a:r>
              <a:rPr spc="-125" dirty="0"/>
              <a:t> </a:t>
            </a:r>
            <a:r>
              <a:rPr spc="10" dirty="0"/>
              <a:t>Alignment</a:t>
            </a:r>
          </a:p>
        </p:txBody>
      </p:sp>
      <p:sp>
        <p:nvSpPr>
          <p:cNvPr id="3" name="object 3"/>
          <p:cNvSpPr txBox="1"/>
          <p:nvPr/>
        </p:nvSpPr>
        <p:spPr>
          <a:xfrm>
            <a:off x="538162" y="1046416"/>
            <a:ext cx="7793990" cy="4998720"/>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5" dirty="0">
                <a:latin typeface="Segoe UI"/>
                <a:cs typeface="Segoe UI"/>
              </a:rPr>
              <a:t>Refers</a:t>
            </a:r>
            <a:r>
              <a:rPr sz="2750" spc="95" dirty="0">
                <a:latin typeface="Segoe UI"/>
                <a:cs typeface="Segoe UI"/>
              </a:rPr>
              <a:t> </a:t>
            </a:r>
            <a:r>
              <a:rPr sz="2750" spc="25" dirty="0">
                <a:latin typeface="Segoe UI"/>
                <a:cs typeface="Segoe UI"/>
              </a:rPr>
              <a:t>to </a:t>
            </a:r>
            <a:r>
              <a:rPr sz="2750" spc="20" dirty="0">
                <a:latin typeface="Segoe UI"/>
                <a:cs typeface="Segoe UI"/>
              </a:rPr>
              <a:t>the</a:t>
            </a:r>
            <a:r>
              <a:rPr sz="2750" spc="-15" dirty="0">
                <a:latin typeface="Segoe UI"/>
                <a:cs typeface="Segoe UI"/>
              </a:rPr>
              <a:t> </a:t>
            </a:r>
            <a:r>
              <a:rPr sz="2750" spc="15" dirty="0">
                <a:latin typeface="Segoe UI"/>
                <a:cs typeface="Segoe UI"/>
              </a:rPr>
              <a:t>proper</a:t>
            </a:r>
            <a:r>
              <a:rPr sz="2750" spc="85" dirty="0">
                <a:latin typeface="Segoe UI"/>
                <a:cs typeface="Segoe UI"/>
              </a:rPr>
              <a:t> </a:t>
            </a:r>
            <a:r>
              <a:rPr sz="2750" spc="10" dirty="0">
                <a:latin typeface="Segoe UI"/>
                <a:cs typeface="Segoe UI"/>
              </a:rPr>
              <a:t>alignment</a:t>
            </a:r>
            <a:r>
              <a:rPr sz="2750" spc="40" dirty="0">
                <a:latin typeface="Segoe UI"/>
                <a:cs typeface="Segoe UI"/>
              </a:rPr>
              <a:t> </a:t>
            </a:r>
            <a:r>
              <a:rPr sz="2750" spc="20" dirty="0">
                <a:latin typeface="Segoe UI"/>
                <a:cs typeface="Segoe UI"/>
              </a:rPr>
              <a:t>of</a:t>
            </a:r>
            <a:r>
              <a:rPr sz="2750" spc="35" dirty="0">
                <a:latin typeface="Segoe UI"/>
                <a:cs typeface="Segoe UI"/>
              </a:rPr>
              <a:t> </a:t>
            </a:r>
            <a:r>
              <a:rPr sz="2750" spc="20" dirty="0">
                <a:latin typeface="Segoe UI"/>
                <a:cs typeface="Segoe UI"/>
              </a:rPr>
              <a:t>partitions</a:t>
            </a:r>
            <a:r>
              <a:rPr sz="2750" spc="-45" dirty="0">
                <a:latin typeface="Segoe UI"/>
                <a:cs typeface="Segoe UI"/>
              </a:rPr>
              <a:t> </a:t>
            </a:r>
            <a:r>
              <a:rPr sz="2750" spc="20" dirty="0">
                <a:latin typeface="Segoe UI"/>
                <a:cs typeface="Segoe UI"/>
              </a:rPr>
              <a:t>with </a:t>
            </a:r>
            <a:r>
              <a:rPr sz="2750" spc="-735" dirty="0">
                <a:latin typeface="Segoe UI"/>
                <a:cs typeface="Segoe UI"/>
              </a:rPr>
              <a:t> </a:t>
            </a:r>
            <a:r>
              <a:rPr sz="2750" spc="15" dirty="0">
                <a:latin typeface="Segoe UI"/>
                <a:cs typeface="Segoe UI"/>
              </a:rPr>
              <a:t>physical</a:t>
            </a:r>
            <a:r>
              <a:rPr sz="2750" dirty="0">
                <a:latin typeface="Segoe UI"/>
                <a:cs typeface="Segoe UI"/>
              </a:rPr>
              <a:t> </a:t>
            </a:r>
            <a:r>
              <a:rPr sz="2750" spc="25" dirty="0">
                <a:latin typeface="Segoe UI"/>
                <a:cs typeface="Segoe UI"/>
              </a:rPr>
              <a:t>storage</a:t>
            </a:r>
            <a:r>
              <a:rPr sz="2750" spc="-30" dirty="0">
                <a:latin typeface="Segoe UI"/>
                <a:cs typeface="Segoe UI"/>
              </a:rPr>
              <a:t> </a:t>
            </a:r>
            <a:r>
              <a:rPr sz="2750" spc="15" dirty="0">
                <a:latin typeface="Segoe UI"/>
                <a:cs typeface="Segoe UI"/>
              </a:rPr>
              <a:t>boundaries</a:t>
            </a:r>
            <a:endParaRPr sz="2750">
              <a:latin typeface="Segoe UI"/>
              <a:cs typeface="Segoe UI"/>
            </a:endParaRPr>
          </a:p>
          <a:p>
            <a:pPr marL="184150" indent="-171450">
              <a:lnSpc>
                <a:spcPct val="100000"/>
              </a:lnSpc>
              <a:spcBef>
                <a:spcPts val="685"/>
              </a:spcBef>
              <a:buClr>
                <a:srgbClr val="006FC0"/>
              </a:buClr>
              <a:buSzPct val="92727"/>
              <a:buFont typeface="Arial MT"/>
              <a:buChar char="•"/>
              <a:tabLst>
                <a:tab pos="184150" algn="l"/>
              </a:tabLst>
            </a:pPr>
            <a:r>
              <a:rPr sz="2750" spc="10" dirty="0">
                <a:latin typeface="Segoe UI"/>
                <a:cs typeface="Segoe UI"/>
              </a:rPr>
              <a:t>Misalignment</a:t>
            </a:r>
            <a:r>
              <a:rPr sz="2750" spc="105" dirty="0">
                <a:latin typeface="Segoe UI"/>
                <a:cs typeface="Segoe UI"/>
              </a:rPr>
              <a:t> </a:t>
            </a:r>
            <a:r>
              <a:rPr sz="2750" spc="10" dirty="0">
                <a:latin typeface="Segoe UI"/>
                <a:cs typeface="Segoe UI"/>
              </a:rPr>
              <a:t>can</a:t>
            </a:r>
            <a:r>
              <a:rPr sz="2750" spc="80" dirty="0">
                <a:latin typeface="Segoe UI"/>
                <a:cs typeface="Segoe UI"/>
              </a:rPr>
              <a:t> </a:t>
            </a:r>
            <a:r>
              <a:rPr sz="2750" spc="10" dirty="0">
                <a:latin typeface="Segoe UI"/>
                <a:cs typeface="Segoe UI"/>
              </a:rPr>
              <a:t>reduce</a:t>
            </a:r>
            <a:r>
              <a:rPr sz="2750" spc="40" dirty="0">
                <a:latin typeface="Segoe UI"/>
                <a:cs typeface="Segoe UI"/>
              </a:rPr>
              <a:t> </a:t>
            </a:r>
            <a:r>
              <a:rPr sz="2750" spc="20" dirty="0">
                <a:latin typeface="Segoe UI"/>
                <a:cs typeface="Segoe UI"/>
              </a:rPr>
              <a:t>performance</a:t>
            </a:r>
            <a:r>
              <a:rPr sz="2750" spc="45" dirty="0">
                <a:latin typeface="Segoe UI"/>
                <a:cs typeface="Segoe UI"/>
              </a:rPr>
              <a:t> </a:t>
            </a:r>
            <a:r>
              <a:rPr sz="2750" spc="20" dirty="0">
                <a:latin typeface="Segoe UI"/>
                <a:cs typeface="Segoe UI"/>
              </a:rPr>
              <a:t>by</a:t>
            </a:r>
            <a:r>
              <a:rPr sz="2750" dirty="0">
                <a:latin typeface="Segoe UI"/>
                <a:cs typeface="Segoe UI"/>
              </a:rPr>
              <a:t> </a:t>
            </a:r>
            <a:r>
              <a:rPr sz="2750" spc="15" dirty="0">
                <a:latin typeface="Segoe UI"/>
                <a:cs typeface="Segoe UI"/>
              </a:rPr>
              <a:t>30%</a:t>
            </a:r>
            <a:endParaRPr sz="2750">
              <a:latin typeface="Segoe UI"/>
              <a:cs typeface="Segoe UI"/>
            </a:endParaRPr>
          </a:p>
          <a:p>
            <a:pPr marL="184150" marR="179070" indent="-171450">
              <a:lnSpc>
                <a:spcPct val="102400"/>
              </a:lnSpc>
              <a:spcBef>
                <a:spcPts val="600"/>
              </a:spcBef>
              <a:buClr>
                <a:srgbClr val="006FC0"/>
              </a:buClr>
              <a:buSzPct val="92727"/>
              <a:buFont typeface="Arial MT"/>
              <a:buChar char="•"/>
              <a:tabLst>
                <a:tab pos="184150" algn="l"/>
              </a:tabLst>
            </a:pPr>
            <a:r>
              <a:rPr sz="2750" spc="20" dirty="0">
                <a:latin typeface="Segoe UI"/>
                <a:cs typeface="Segoe UI"/>
              </a:rPr>
              <a:t>Partitions</a:t>
            </a:r>
            <a:r>
              <a:rPr sz="2750" spc="-55" dirty="0">
                <a:latin typeface="Segoe UI"/>
                <a:cs typeface="Segoe UI"/>
              </a:rPr>
              <a:t> </a:t>
            </a:r>
            <a:r>
              <a:rPr sz="2750" spc="10" dirty="0">
                <a:latin typeface="Segoe UI"/>
                <a:cs typeface="Segoe UI"/>
              </a:rPr>
              <a:t>created</a:t>
            </a:r>
            <a:r>
              <a:rPr sz="2750" spc="80" dirty="0">
                <a:latin typeface="Segoe UI"/>
                <a:cs typeface="Segoe UI"/>
              </a:rPr>
              <a:t> </a:t>
            </a:r>
            <a:r>
              <a:rPr sz="2750" spc="25" dirty="0">
                <a:latin typeface="Segoe UI"/>
                <a:cs typeface="Segoe UI"/>
              </a:rPr>
              <a:t>on</a:t>
            </a:r>
            <a:r>
              <a:rPr sz="2750" spc="5" dirty="0">
                <a:latin typeface="Segoe UI"/>
                <a:cs typeface="Segoe UI"/>
              </a:rPr>
              <a:t> </a:t>
            </a:r>
            <a:r>
              <a:rPr sz="2750" spc="25" dirty="0">
                <a:latin typeface="Segoe UI"/>
                <a:cs typeface="Segoe UI"/>
              </a:rPr>
              <a:t>Windows</a:t>
            </a:r>
            <a:r>
              <a:rPr sz="2750" spc="15" dirty="0">
                <a:latin typeface="Segoe UI"/>
                <a:cs typeface="Segoe UI"/>
              </a:rPr>
              <a:t> </a:t>
            </a:r>
            <a:r>
              <a:rPr sz="2750" spc="10" dirty="0">
                <a:latin typeface="Segoe UI"/>
                <a:cs typeface="Segoe UI"/>
              </a:rPr>
              <a:t>Server</a:t>
            </a:r>
            <a:r>
              <a:rPr sz="2750" spc="80" dirty="0">
                <a:latin typeface="Segoe UI"/>
                <a:cs typeface="Segoe UI"/>
              </a:rPr>
              <a:t> </a:t>
            </a:r>
            <a:r>
              <a:rPr sz="2750" spc="10" dirty="0">
                <a:latin typeface="Segoe UI"/>
                <a:cs typeface="Segoe UI"/>
              </a:rPr>
              <a:t>2003</a:t>
            </a:r>
            <a:r>
              <a:rPr sz="2750" spc="70" dirty="0">
                <a:latin typeface="Segoe UI"/>
                <a:cs typeface="Segoe UI"/>
              </a:rPr>
              <a:t> </a:t>
            </a:r>
            <a:r>
              <a:rPr sz="2750" spc="15" dirty="0">
                <a:latin typeface="Segoe UI"/>
                <a:cs typeface="Segoe UI"/>
              </a:rPr>
              <a:t>and </a:t>
            </a:r>
            <a:r>
              <a:rPr sz="2750" spc="-735" dirty="0">
                <a:latin typeface="Segoe UI"/>
                <a:cs typeface="Segoe UI"/>
              </a:rPr>
              <a:t> </a:t>
            </a:r>
            <a:r>
              <a:rPr sz="2750" spc="5" dirty="0">
                <a:latin typeface="Segoe UI"/>
                <a:cs typeface="Segoe UI"/>
              </a:rPr>
              <a:t>earlier</a:t>
            </a:r>
            <a:r>
              <a:rPr sz="2750" spc="75" dirty="0">
                <a:latin typeface="Segoe UI"/>
                <a:cs typeface="Segoe UI"/>
              </a:rPr>
              <a:t> </a:t>
            </a:r>
            <a:r>
              <a:rPr sz="2750" spc="20" dirty="0">
                <a:latin typeface="Segoe UI"/>
                <a:cs typeface="Segoe UI"/>
              </a:rPr>
              <a:t>may</a:t>
            </a:r>
            <a:r>
              <a:rPr sz="2750" spc="5" dirty="0">
                <a:latin typeface="Segoe UI"/>
                <a:cs typeface="Segoe UI"/>
              </a:rPr>
              <a:t> </a:t>
            </a:r>
            <a:r>
              <a:rPr sz="2750" spc="20" dirty="0">
                <a:latin typeface="Segoe UI"/>
                <a:cs typeface="Segoe UI"/>
              </a:rPr>
              <a:t>not</a:t>
            </a:r>
            <a:r>
              <a:rPr sz="2750" spc="30" dirty="0">
                <a:latin typeface="Segoe UI"/>
                <a:cs typeface="Segoe UI"/>
              </a:rPr>
              <a:t> </a:t>
            </a:r>
            <a:r>
              <a:rPr sz="2750" spc="20" dirty="0">
                <a:latin typeface="Segoe UI"/>
                <a:cs typeface="Segoe UI"/>
              </a:rPr>
              <a:t>be</a:t>
            </a:r>
            <a:r>
              <a:rPr sz="2750" spc="40" dirty="0">
                <a:latin typeface="Segoe UI"/>
                <a:cs typeface="Segoe UI"/>
              </a:rPr>
              <a:t> </a:t>
            </a:r>
            <a:r>
              <a:rPr sz="2750" spc="10" dirty="0">
                <a:latin typeface="Segoe UI"/>
                <a:cs typeface="Segoe UI"/>
              </a:rPr>
              <a:t>aligned</a:t>
            </a:r>
            <a:endParaRPr sz="2750">
              <a:latin typeface="Segoe UI"/>
              <a:cs typeface="Segoe UI"/>
            </a:endParaRPr>
          </a:p>
          <a:p>
            <a:pPr marL="184150" marR="179070" indent="-171450">
              <a:lnSpc>
                <a:spcPct val="102400"/>
              </a:lnSpc>
              <a:spcBef>
                <a:spcPts val="525"/>
              </a:spcBef>
              <a:buClr>
                <a:srgbClr val="006FC0"/>
              </a:buClr>
              <a:buSzPct val="92727"/>
              <a:buFont typeface="Arial MT"/>
              <a:buChar char="•"/>
              <a:tabLst>
                <a:tab pos="184150" algn="l"/>
              </a:tabLst>
            </a:pPr>
            <a:r>
              <a:rPr sz="2750" spc="20" dirty="0">
                <a:latin typeface="Segoe UI"/>
                <a:cs typeface="Segoe UI"/>
              </a:rPr>
              <a:t>Partitions</a:t>
            </a:r>
            <a:r>
              <a:rPr sz="2750" spc="-55" dirty="0">
                <a:latin typeface="Segoe UI"/>
                <a:cs typeface="Segoe UI"/>
              </a:rPr>
              <a:t> </a:t>
            </a:r>
            <a:r>
              <a:rPr sz="2750" spc="10" dirty="0">
                <a:latin typeface="Segoe UI"/>
                <a:cs typeface="Segoe UI"/>
              </a:rPr>
              <a:t>created</a:t>
            </a:r>
            <a:r>
              <a:rPr sz="2750" spc="80" dirty="0">
                <a:latin typeface="Segoe UI"/>
                <a:cs typeface="Segoe UI"/>
              </a:rPr>
              <a:t> </a:t>
            </a:r>
            <a:r>
              <a:rPr sz="2750" spc="25" dirty="0">
                <a:latin typeface="Segoe UI"/>
                <a:cs typeface="Segoe UI"/>
              </a:rPr>
              <a:t>on</a:t>
            </a:r>
            <a:r>
              <a:rPr sz="2750" spc="5" dirty="0">
                <a:latin typeface="Segoe UI"/>
                <a:cs typeface="Segoe UI"/>
              </a:rPr>
              <a:t> </a:t>
            </a:r>
            <a:r>
              <a:rPr sz="2750" spc="25" dirty="0">
                <a:latin typeface="Segoe UI"/>
                <a:cs typeface="Segoe UI"/>
              </a:rPr>
              <a:t>Windows</a:t>
            </a:r>
            <a:r>
              <a:rPr sz="2750" spc="15" dirty="0">
                <a:latin typeface="Segoe UI"/>
                <a:cs typeface="Segoe UI"/>
              </a:rPr>
              <a:t> </a:t>
            </a:r>
            <a:r>
              <a:rPr sz="2750" spc="10" dirty="0">
                <a:latin typeface="Segoe UI"/>
                <a:cs typeface="Segoe UI"/>
              </a:rPr>
              <a:t>Server</a:t>
            </a:r>
            <a:r>
              <a:rPr sz="2750" spc="80" dirty="0">
                <a:latin typeface="Segoe UI"/>
                <a:cs typeface="Segoe UI"/>
              </a:rPr>
              <a:t> </a:t>
            </a:r>
            <a:r>
              <a:rPr sz="2750" spc="10" dirty="0">
                <a:latin typeface="Segoe UI"/>
                <a:cs typeface="Segoe UI"/>
              </a:rPr>
              <a:t>2008</a:t>
            </a:r>
            <a:r>
              <a:rPr sz="2750" spc="70" dirty="0">
                <a:latin typeface="Segoe UI"/>
                <a:cs typeface="Segoe UI"/>
              </a:rPr>
              <a:t> </a:t>
            </a:r>
            <a:r>
              <a:rPr sz="2750" spc="15" dirty="0">
                <a:latin typeface="Segoe UI"/>
                <a:cs typeface="Segoe UI"/>
              </a:rPr>
              <a:t>and </a:t>
            </a:r>
            <a:r>
              <a:rPr sz="2750" spc="-735" dirty="0">
                <a:latin typeface="Segoe UI"/>
                <a:cs typeface="Segoe UI"/>
              </a:rPr>
              <a:t> </a:t>
            </a:r>
            <a:r>
              <a:rPr sz="2750" spc="10" dirty="0">
                <a:latin typeface="Segoe UI"/>
                <a:cs typeface="Segoe UI"/>
              </a:rPr>
              <a:t>2012</a:t>
            </a:r>
            <a:r>
              <a:rPr sz="2750" spc="70" dirty="0">
                <a:latin typeface="Segoe UI"/>
                <a:cs typeface="Segoe UI"/>
              </a:rPr>
              <a:t> </a:t>
            </a:r>
            <a:r>
              <a:rPr sz="2750" spc="15" dirty="0">
                <a:latin typeface="Segoe UI"/>
                <a:cs typeface="Segoe UI"/>
              </a:rPr>
              <a:t>are</a:t>
            </a:r>
            <a:r>
              <a:rPr sz="2750" spc="-30" dirty="0">
                <a:latin typeface="Segoe UI"/>
                <a:cs typeface="Segoe UI"/>
              </a:rPr>
              <a:t> </a:t>
            </a:r>
            <a:r>
              <a:rPr sz="2750" dirty="0">
                <a:latin typeface="Segoe UI"/>
                <a:cs typeface="Segoe UI"/>
              </a:rPr>
              <a:t>likely</a:t>
            </a:r>
            <a:r>
              <a:rPr sz="2750" spc="155" dirty="0">
                <a:latin typeface="Segoe UI"/>
                <a:cs typeface="Segoe UI"/>
              </a:rPr>
              <a:t> </a:t>
            </a:r>
            <a:r>
              <a:rPr sz="2750" spc="25" dirty="0">
                <a:latin typeface="Segoe UI"/>
                <a:cs typeface="Segoe UI"/>
              </a:rPr>
              <a:t>to</a:t>
            </a:r>
            <a:r>
              <a:rPr sz="2750" spc="-60" dirty="0">
                <a:latin typeface="Segoe UI"/>
                <a:cs typeface="Segoe UI"/>
              </a:rPr>
              <a:t> </a:t>
            </a:r>
            <a:r>
              <a:rPr sz="2750" spc="20" dirty="0">
                <a:latin typeface="Segoe UI"/>
                <a:cs typeface="Segoe UI"/>
              </a:rPr>
              <a:t>be</a:t>
            </a:r>
            <a:r>
              <a:rPr sz="2750" spc="45" dirty="0">
                <a:latin typeface="Segoe UI"/>
                <a:cs typeface="Segoe UI"/>
              </a:rPr>
              <a:t> </a:t>
            </a:r>
            <a:r>
              <a:rPr sz="2750" spc="10" dirty="0">
                <a:latin typeface="Segoe UI"/>
                <a:cs typeface="Segoe UI"/>
              </a:rPr>
              <a:t>aligned</a:t>
            </a:r>
            <a:endParaRPr sz="275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10" dirty="0">
                <a:latin typeface="Segoe UI"/>
                <a:cs typeface="Segoe UI"/>
              </a:rPr>
              <a:t>Check</a:t>
            </a:r>
            <a:r>
              <a:rPr sz="2750" spc="70" dirty="0">
                <a:latin typeface="Segoe UI"/>
                <a:cs typeface="Segoe UI"/>
              </a:rPr>
              <a:t> </a:t>
            </a:r>
            <a:r>
              <a:rPr sz="2750" spc="15" dirty="0">
                <a:latin typeface="Segoe UI"/>
                <a:cs typeface="Segoe UI"/>
              </a:rPr>
              <a:t>alignment:</a:t>
            </a:r>
            <a:endParaRPr sz="2750">
              <a:latin typeface="Segoe UI"/>
              <a:cs typeface="Segoe UI"/>
            </a:endParaRPr>
          </a:p>
          <a:p>
            <a:pPr marL="469900" lvl="1" indent="-172085">
              <a:lnSpc>
                <a:spcPct val="100000"/>
              </a:lnSpc>
              <a:spcBef>
                <a:spcPts val="655"/>
              </a:spcBef>
              <a:buClr>
                <a:srgbClr val="006FC0"/>
              </a:buClr>
              <a:buSzPct val="81250"/>
              <a:buFont typeface="Arial MT"/>
              <a:buChar char="•"/>
              <a:tabLst>
                <a:tab pos="470534" algn="l"/>
              </a:tabLst>
            </a:pPr>
            <a:r>
              <a:rPr sz="2400" spc="10" dirty="0">
                <a:latin typeface="Segoe UI"/>
                <a:cs typeface="Segoe UI"/>
              </a:rPr>
              <a:t>For</a:t>
            </a:r>
            <a:r>
              <a:rPr sz="2400" spc="-75" dirty="0">
                <a:latin typeface="Segoe UI"/>
                <a:cs typeface="Segoe UI"/>
              </a:rPr>
              <a:t> </a:t>
            </a:r>
            <a:r>
              <a:rPr sz="2400" spc="5" dirty="0">
                <a:latin typeface="Segoe UI"/>
                <a:cs typeface="Segoe UI"/>
              </a:rPr>
              <a:t>basic</a:t>
            </a:r>
            <a:r>
              <a:rPr sz="2400" spc="20" dirty="0">
                <a:latin typeface="Segoe UI"/>
                <a:cs typeface="Segoe UI"/>
              </a:rPr>
              <a:t> </a:t>
            </a:r>
            <a:r>
              <a:rPr sz="2400" spc="15" dirty="0">
                <a:latin typeface="Segoe UI"/>
                <a:cs typeface="Segoe UI"/>
              </a:rPr>
              <a:t>disks,</a:t>
            </a:r>
            <a:r>
              <a:rPr sz="2400" spc="-135" dirty="0">
                <a:latin typeface="Segoe UI"/>
                <a:cs typeface="Segoe UI"/>
              </a:rPr>
              <a:t> </a:t>
            </a:r>
            <a:r>
              <a:rPr sz="2400" spc="5" dirty="0">
                <a:latin typeface="Segoe UI"/>
                <a:cs typeface="Segoe UI"/>
              </a:rPr>
              <a:t>use</a:t>
            </a:r>
            <a:r>
              <a:rPr sz="2400" spc="-45" dirty="0">
                <a:latin typeface="Segoe UI"/>
                <a:cs typeface="Segoe UI"/>
              </a:rPr>
              <a:t> </a:t>
            </a:r>
            <a:r>
              <a:rPr sz="2400" spc="10" dirty="0">
                <a:latin typeface="Segoe UI"/>
                <a:cs typeface="Segoe UI"/>
              </a:rPr>
              <a:t>wmic.exe</a:t>
            </a:r>
            <a:endParaRPr sz="2400">
              <a:latin typeface="Segoe UI"/>
              <a:cs typeface="Segoe UI"/>
            </a:endParaRPr>
          </a:p>
          <a:p>
            <a:pPr marL="469900" lvl="1" indent="-172085">
              <a:lnSpc>
                <a:spcPts val="2865"/>
              </a:lnSpc>
              <a:spcBef>
                <a:spcPts val="575"/>
              </a:spcBef>
              <a:buClr>
                <a:srgbClr val="006FC0"/>
              </a:buClr>
              <a:buSzPct val="81250"/>
              <a:buFont typeface="Arial MT"/>
              <a:buChar char="•"/>
              <a:tabLst>
                <a:tab pos="470534" algn="l"/>
              </a:tabLst>
            </a:pPr>
            <a:r>
              <a:rPr sz="2400" spc="10" dirty="0">
                <a:latin typeface="Segoe UI"/>
                <a:cs typeface="Segoe UI"/>
              </a:rPr>
              <a:t>For</a:t>
            </a:r>
            <a:r>
              <a:rPr sz="2400" spc="-65" dirty="0">
                <a:latin typeface="Segoe UI"/>
                <a:cs typeface="Segoe UI"/>
              </a:rPr>
              <a:t> </a:t>
            </a:r>
            <a:r>
              <a:rPr sz="2400" spc="-5" dirty="0">
                <a:latin typeface="Segoe UI"/>
                <a:cs typeface="Segoe UI"/>
              </a:rPr>
              <a:t>dynamic</a:t>
            </a:r>
            <a:r>
              <a:rPr sz="2400" spc="35" dirty="0">
                <a:latin typeface="Segoe UI"/>
                <a:cs typeface="Segoe UI"/>
              </a:rPr>
              <a:t> </a:t>
            </a:r>
            <a:r>
              <a:rPr sz="2400" spc="15" dirty="0">
                <a:latin typeface="Segoe UI"/>
                <a:cs typeface="Segoe UI"/>
              </a:rPr>
              <a:t>disks,</a:t>
            </a:r>
            <a:r>
              <a:rPr sz="2400" spc="-50" dirty="0">
                <a:latin typeface="Segoe UI"/>
                <a:cs typeface="Segoe UI"/>
              </a:rPr>
              <a:t> </a:t>
            </a:r>
            <a:r>
              <a:rPr sz="2400" spc="5" dirty="0">
                <a:latin typeface="Segoe UI"/>
                <a:cs typeface="Segoe UI"/>
              </a:rPr>
              <a:t>use</a:t>
            </a:r>
            <a:r>
              <a:rPr sz="2400" spc="-35" dirty="0">
                <a:latin typeface="Segoe UI"/>
                <a:cs typeface="Segoe UI"/>
              </a:rPr>
              <a:t> </a:t>
            </a:r>
            <a:r>
              <a:rPr sz="2400" spc="5" dirty="0">
                <a:latin typeface="Segoe UI"/>
                <a:cs typeface="Segoe UI"/>
              </a:rPr>
              <a:t>diskdiag.exe</a:t>
            </a:r>
            <a:r>
              <a:rPr sz="2400" spc="-190" dirty="0">
                <a:latin typeface="Segoe UI"/>
                <a:cs typeface="Segoe UI"/>
              </a:rPr>
              <a:t> </a:t>
            </a:r>
            <a:r>
              <a:rPr sz="2400" spc="5" dirty="0">
                <a:latin typeface="Segoe UI"/>
                <a:cs typeface="Segoe UI"/>
              </a:rPr>
              <a:t>(from</a:t>
            </a:r>
            <a:r>
              <a:rPr sz="2400" spc="-25" dirty="0">
                <a:latin typeface="Segoe UI"/>
                <a:cs typeface="Segoe UI"/>
              </a:rPr>
              <a:t> </a:t>
            </a:r>
            <a:r>
              <a:rPr sz="2400" spc="10" dirty="0">
                <a:latin typeface="Segoe UI"/>
                <a:cs typeface="Segoe UI"/>
              </a:rPr>
              <a:t>Microsoft</a:t>
            </a:r>
            <a:endParaRPr sz="2400">
              <a:latin typeface="Segoe UI"/>
              <a:cs typeface="Segoe UI"/>
            </a:endParaRPr>
          </a:p>
          <a:p>
            <a:pPr marL="469900">
              <a:lnSpc>
                <a:spcPts val="2865"/>
              </a:lnSpc>
            </a:pPr>
            <a:r>
              <a:rPr sz="2400" dirty="0">
                <a:latin typeface="Segoe UI"/>
                <a:cs typeface="Segoe UI"/>
              </a:rPr>
              <a:t>Support)</a:t>
            </a:r>
            <a:endParaRPr sz="2400">
              <a:latin typeface="Segoe UI"/>
              <a:cs typeface="Segoe UI"/>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968115" cy="449580"/>
          </a:xfrm>
          <a:prstGeom prst="rect">
            <a:avLst/>
          </a:prstGeom>
        </p:spPr>
        <p:txBody>
          <a:bodyPr vert="horz" wrap="square" lIns="0" tIns="16510" rIns="0" bIns="0" rtlCol="0">
            <a:spAutoFit/>
          </a:bodyPr>
          <a:lstStyle/>
          <a:p>
            <a:pPr marL="12700">
              <a:lnSpc>
                <a:spcPct val="100000"/>
              </a:lnSpc>
              <a:spcBef>
                <a:spcPts val="130"/>
              </a:spcBef>
            </a:pPr>
            <a:r>
              <a:rPr spc="10" dirty="0"/>
              <a:t>NTFS</a:t>
            </a:r>
            <a:r>
              <a:rPr spc="60" dirty="0"/>
              <a:t> </a:t>
            </a:r>
            <a:r>
              <a:rPr spc="15" dirty="0"/>
              <a:t>Allocation</a:t>
            </a:r>
            <a:r>
              <a:rPr spc="-95" dirty="0"/>
              <a:t> </a:t>
            </a:r>
            <a:r>
              <a:rPr dirty="0"/>
              <a:t>Unit</a:t>
            </a:r>
            <a:r>
              <a:rPr spc="85" dirty="0"/>
              <a:t> </a:t>
            </a:r>
            <a:r>
              <a:rPr spc="20" dirty="0"/>
              <a:t>Size</a:t>
            </a:r>
          </a:p>
        </p:txBody>
      </p:sp>
      <p:sp>
        <p:nvSpPr>
          <p:cNvPr id="3" name="object 3"/>
          <p:cNvSpPr txBox="1"/>
          <p:nvPr/>
        </p:nvSpPr>
        <p:spPr>
          <a:xfrm>
            <a:off x="538162" y="1046416"/>
            <a:ext cx="7874000" cy="4391908"/>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NTFS allocation unit size is defined as the smallest unit of consumption on the disk for buffered I/O.  By default, the NTFS allocation unit size is 4 KB.  This means that if you create a file on the disk that is formatted with default NTFS allocation unit size, the file will consume 4 KB even if the data in the file occupies less than 4 KB. The NTFS allocation unit size is set when the disk is formatted during </a:t>
            </a:r>
            <a:r>
              <a:rPr lang="fr-FR" sz="1600" b="0" i="0" u="none" strike="noStrike" baseline="0" dirty="0">
                <a:latin typeface="Segoe"/>
              </a:rPr>
              <a:t>the initial setup.</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The recommended NTFS allocation unit size for SQL Server is 64 KB. The data is stored in SQL Server as 8-KB pages. After the first allocation of pages from mixed extent for any object in a database, the next set of pages are allocated as uniform extents. An extent is eight contiguous 8-KB pages, resulting in 64 KB of space. This means that any read operation on a table gets higher performance with read-ahead reads when the allocation unit size is set to </a:t>
            </a:r>
            <a:r>
              <a:rPr lang="fr-FR" sz="1600" b="0" i="0" u="none" strike="noStrike" baseline="0" dirty="0">
                <a:latin typeface="Segoe"/>
              </a:rPr>
              <a:t>64 KB.</a:t>
            </a:r>
            <a:endParaRPr sz="2000" dirty="0">
              <a:latin typeface="Segoe UI"/>
              <a:cs typeface="Segoe UI"/>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555490" cy="449580"/>
          </a:xfrm>
          <a:prstGeom prst="rect">
            <a:avLst/>
          </a:prstGeom>
        </p:spPr>
        <p:txBody>
          <a:bodyPr vert="horz" wrap="square" lIns="0" tIns="16510" rIns="0" bIns="0" rtlCol="0">
            <a:spAutoFit/>
          </a:bodyPr>
          <a:lstStyle/>
          <a:p>
            <a:pPr marL="12700">
              <a:lnSpc>
                <a:spcPct val="100000"/>
              </a:lnSpc>
              <a:spcBef>
                <a:spcPts val="130"/>
              </a:spcBef>
            </a:pPr>
            <a:r>
              <a:rPr spc="25" dirty="0"/>
              <a:t>Storage</a:t>
            </a:r>
            <a:r>
              <a:rPr spc="-45" dirty="0"/>
              <a:t> </a:t>
            </a:r>
            <a:r>
              <a:rPr spc="15" dirty="0"/>
              <a:t>Performance</a:t>
            </a:r>
            <a:r>
              <a:rPr spc="25" dirty="0"/>
              <a:t> </a:t>
            </a:r>
            <a:r>
              <a:rPr spc="5" dirty="0"/>
              <a:t>Testing</a:t>
            </a:r>
          </a:p>
        </p:txBody>
      </p:sp>
      <p:sp>
        <p:nvSpPr>
          <p:cNvPr id="4" name="object 4"/>
          <p:cNvSpPr txBox="1"/>
          <p:nvPr/>
        </p:nvSpPr>
        <p:spPr>
          <a:xfrm>
            <a:off x="538162" y="934772"/>
            <a:ext cx="7767638" cy="4561185"/>
          </a:xfrm>
          <a:prstGeom prst="rect">
            <a:avLst/>
          </a:prstGeom>
        </p:spPr>
        <p:txBody>
          <a:bodyPr vert="horz" wrap="square" lIns="0" tIns="127635" rIns="0" bIns="0" rtlCol="0">
            <a:spAutoFit/>
          </a:bodyPr>
          <a:lstStyle/>
          <a:p>
            <a:pPr>
              <a:lnSpc>
                <a:spcPct val="150000"/>
              </a:lnSpc>
            </a:pPr>
            <a:r>
              <a:rPr lang="fr-FR" b="1" dirty="0" err="1">
                <a:latin typeface="Segoe"/>
              </a:rPr>
              <a:t>Diskspd</a:t>
            </a:r>
            <a:endParaRPr lang="fr-FR" b="1" dirty="0">
              <a:latin typeface="Segoe"/>
            </a:endParaRPr>
          </a:p>
          <a:p>
            <a:pPr algn="l">
              <a:lnSpc>
                <a:spcPct val="150000"/>
              </a:lnSpc>
            </a:pPr>
            <a:r>
              <a:rPr lang="en-GB" sz="1600" b="0" i="0" u="none" strike="noStrike" baseline="0" dirty="0" err="1">
                <a:latin typeface="Segoe"/>
              </a:rPr>
              <a:t>Diskspd</a:t>
            </a:r>
            <a:r>
              <a:rPr lang="en-GB" sz="1600" b="0" i="0" u="none" strike="noStrike" baseline="0" dirty="0">
                <a:latin typeface="Segoe"/>
              </a:rPr>
              <a:t> is a command-line utility, developed by Microsoft, for load generation and performance testing of storage I/O subsystems. Although </a:t>
            </a:r>
            <a:r>
              <a:rPr lang="en-GB" sz="1600" b="0" i="0" u="none" strike="noStrike" baseline="0" dirty="0" err="1">
                <a:latin typeface="Segoe"/>
              </a:rPr>
              <a:t>Diskspd</a:t>
            </a:r>
            <a:r>
              <a:rPr lang="en-GB" sz="1600" b="0" i="0" u="none" strike="noStrike" baseline="0" dirty="0">
                <a:latin typeface="Segoe"/>
              </a:rPr>
              <a:t> is not specifically designed for simulating SQL Server I/O activity, it can be configured to do so. </a:t>
            </a:r>
            <a:r>
              <a:rPr lang="en-GB" sz="1600" b="0" i="0" u="none" strike="noStrike" baseline="0" dirty="0" err="1">
                <a:latin typeface="Segoe"/>
              </a:rPr>
              <a:t>Diskspd</a:t>
            </a:r>
            <a:r>
              <a:rPr lang="en-GB" sz="1600" b="0" i="0" u="none" strike="noStrike" baseline="0" dirty="0">
                <a:latin typeface="Segoe"/>
              </a:rPr>
              <a:t> replaces SQLIO, an older utility that had a </a:t>
            </a:r>
            <a:r>
              <a:rPr lang="fr-FR" sz="1600" b="0" i="0" u="none" strike="noStrike" baseline="0" dirty="0" err="1">
                <a:latin typeface="Segoe"/>
              </a:rPr>
              <a:t>similar</a:t>
            </a:r>
            <a:r>
              <a:rPr lang="fr-FR" sz="1600" b="0" i="0" u="none" strike="noStrike" baseline="0" dirty="0">
                <a:latin typeface="Segoe"/>
              </a:rPr>
              <a:t> </a:t>
            </a:r>
            <a:r>
              <a:rPr lang="fr-FR" sz="1600" b="0" i="0" u="none" strike="noStrike" baseline="0" dirty="0" err="1">
                <a:latin typeface="Segoe"/>
              </a:rPr>
              <a:t>purpose</a:t>
            </a:r>
            <a:r>
              <a:rPr lang="fr-FR" sz="1600" b="0" i="0" u="none" strike="noStrike" baseline="0" dirty="0">
                <a:latin typeface="Segoe"/>
              </a:rPr>
              <a:t>.</a:t>
            </a:r>
          </a:p>
          <a:p>
            <a:pPr algn="l">
              <a:lnSpc>
                <a:spcPct val="150000"/>
              </a:lnSpc>
            </a:pPr>
            <a:r>
              <a:rPr lang="en-GB" sz="1600" b="0" i="0" u="none" strike="noStrike" baseline="0" dirty="0" err="1">
                <a:latin typeface="Segoe"/>
              </a:rPr>
              <a:t>Diskspd</a:t>
            </a:r>
            <a:r>
              <a:rPr lang="en-GB" sz="1600" b="0" i="0" u="none" strike="noStrike" baseline="0" dirty="0">
                <a:latin typeface="Segoe"/>
              </a:rPr>
              <a:t> is suitable for use when performance-tuning I/O subsystems because, for a given set of parameters, the load that is generated will always be the same.</a:t>
            </a:r>
          </a:p>
          <a:p>
            <a:pPr algn="l">
              <a:lnSpc>
                <a:spcPct val="150000"/>
              </a:lnSpc>
            </a:pPr>
            <a:r>
              <a:rPr lang="en-GB" sz="1600" b="0" i="0" u="none" strike="noStrike" baseline="0" dirty="0">
                <a:latin typeface="Segoe"/>
              </a:rPr>
              <a:t>Detailed instructions on simulating SQL Server I/O activity, and instructions on how to interpret the results, are included in a document that is packaged with the </a:t>
            </a:r>
            <a:r>
              <a:rPr lang="en-GB" sz="1600" b="0" i="0" u="none" strike="noStrike" baseline="0" dirty="0" err="1">
                <a:latin typeface="Segoe"/>
              </a:rPr>
              <a:t>Diskspd</a:t>
            </a:r>
            <a:r>
              <a:rPr lang="en-GB" sz="1600" b="0" i="0" u="none" strike="noStrike" baseline="0" dirty="0">
                <a:latin typeface="Segoe"/>
              </a:rPr>
              <a:t> download </a:t>
            </a:r>
            <a:r>
              <a:rPr lang="fr-FR" sz="1600" b="0" i="0" u="none" strike="noStrike" baseline="0" dirty="0">
                <a:latin typeface="Segoe"/>
              </a:rPr>
              <a:t>(</a:t>
            </a:r>
            <a:r>
              <a:rPr lang="fr-FR" sz="1600" b="1" i="0" u="none" strike="noStrike" baseline="0" dirty="0">
                <a:latin typeface="Segoe-Bold"/>
              </a:rPr>
              <a:t>UsingDiskspdforSQLServer.docx</a:t>
            </a:r>
            <a:r>
              <a:rPr lang="fr-FR" sz="1600" b="0" i="0" u="none" strike="noStrike" baseline="0" dirty="0">
                <a:latin typeface="Segoe"/>
              </a:rPr>
              <a:t>).</a:t>
            </a:r>
          </a:p>
          <a:p>
            <a:pPr algn="l">
              <a:lnSpc>
                <a:spcPct val="150000"/>
              </a:lnSpc>
            </a:pPr>
            <a:r>
              <a:rPr lang="en-GB" sz="1600" b="0" i="0" u="none" strike="noStrike" baseline="0" dirty="0" err="1">
                <a:latin typeface="Segoe"/>
              </a:rPr>
              <a:t>Diskspd</a:t>
            </a:r>
            <a:r>
              <a:rPr lang="en-GB" sz="1600" b="0" i="0" u="none" strike="noStrike" baseline="0" dirty="0">
                <a:latin typeface="Segoe"/>
              </a:rPr>
              <a:t> accepts parameters to determine test file size, balance of read/write activity, read/write block size, and many other options. See the documentation for details.</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itle 82">
            <a:extLst>
              <a:ext uri="{FF2B5EF4-FFF2-40B4-BE49-F238E27FC236}">
                <a16:creationId xmlns:a16="http://schemas.microsoft.com/office/drawing/2014/main" id="{A4726C13-EB27-7A46-C708-99A752226DA2}"/>
              </a:ext>
            </a:extLst>
          </p:cNvPr>
          <p:cNvSpPr>
            <a:spLocks noGrp="1"/>
          </p:cNvSpPr>
          <p:nvPr>
            <p:ph type="title"/>
          </p:nvPr>
        </p:nvSpPr>
        <p:spPr>
          <a:xfrm>
            <a:off x="429260" y="109474"/>
            <a:ext cx="8285479" cy="423193"/>
          </a:xfrm>
        </p:spPr>
        <p:txBody>
          <a:bodyPr/>
          <a:lstStyle/>
          <a:p>
            <a:r>
              <a:rPr lang="en-GB" spc="10" dirty="0"/>
              <a:t>Multiple</a:t>
            </a:r>
            <a:r>
              <a:rPr lang="en-GB" spc="30" dirty="0"/>
              <a:t> </a:t>
            </a:r>
            <a:r>
              <a:rPr lang="en-GB" spc="20" dirty="0"/>
              <a:t>CPUs—SMP</a:t>
            </a:r>
            <a:r>
              <a:rPr lang="en-GB" spc="75" dirty="0"/>
              <a:t> </a:t>
            </a:r>
            <a:r>
              <a:rPr lang="en-GB" spc="15" dirty="0"/>
              <a:t>and</a:t>
            </a:r>
            <a:r>
              <a:rPr lang="en-GB" dirty="0"/>
              <a:t> </a:t>
            </a:r>
            <a:r>
              <a:rPr lang="en-GB" spc="10" dirty="0"/>
              <a:t>NUMA - SMP</a:t>
            </a:r>
            <a:endParaRPr lang="fr-FR" dirty="0"/>
          </a:p>
        </p:txBody>
      </p:sp>
      <p:sp>
        <p:nvSpPr>
          <p:cNvPr id="84" name="Text Placeholder 83">
            <a:extLst>
              <a:ext uri="{FF2B5EF4-FFF2-40B4-BE49-F238E27FC236}">
                <a16:creationId xmlns:a16="http://schemas.microsoft.com/office/drawing/2014/main" id="{51AE0C8F-8CC7-3B70-55A8-AD2EEF988F58}"/>
              </a:ext>
            </a:extLst>
          </p:cNvPr>
          <p:cNvSpPr>
            <a:spLocks noGrp="1"/>
          </p:cNvSpPr>
          <p:nvPr>
            <p:ph type="body" idx="1"/>
          </p:nvPr>
        </p:nvSpPr>
        <p:spPr>
          <a:xfrm>
            <a:off x="681723" y="1066800"/>
            <a:ext cx="7920355" cy="4392164"/>
          </a:xfrm>
        </p:spPr>
        <p:txBody>
          <a:bodyPr/>
          <a:lstStyle/>
          <a:p>
            <a:pPr algn="l">
              <a:lnSpc>
                <a:spcPct val="150000"/>
              </a:lnSpc>
            </a:pPr>
            <a:r>
              <a:rPr lang="fr-FR" sz="1600" b="1" i="0" u="none" strike="noStrike" baseline="0" dirty="0" err="1">
                <a:latin typeface="Segoe-Bold"/>
              </a:rPr>
              <a:t>Symmetric</a:t>
            </a:r>
            <a:r>
              <a:rPr lang="fr-FR" sz="1600" b="1" i="0" u="none" strike="noStrike" baseline="0" dirty="0">
                <a:latin typeface="Segoe-Bold"/>
              </a:rPr>
              <a:t> </a:t>
            </a:r>
            <a:r>
              <a:rPr lang="fr-FR" sz="1600" b="1" i="0" u="none" strike="noStrike" baseline="0" dirty="0" err="1">
                <a:latin typeface="Segoe-Bold"/>
              </a:rPr>
              <a:t>Multiprocessing</a:t>
            </a:r>
            <a:r>
              <a:rPr lang="fr-FR" sz="1600" b="1" i="0" u="none" strike="noStrike" baseline="0" dirty="0">
                <a:latin typeface="Segoe-Bold"/>
              </a:rPr>
              <a:t> System</a:t>
            </a:r>
          </a:p>
          <a:p>
            <a:pPr algn="l">
              <a:lnSpc>
                <a:spcPct val="150000"/>
              </a:lnSpc>
            </a:pPr>
            <a:r>
              <a:rPr lang="en-GB" sz="1600" b="0" i="0" u="none" strike="noStrike" baseline="0" dirty="0">
                <a:latin typeface="Segoe"/>
              </a:rPr>
              <a:t>In a typical symmetric multiprocessing (SMP) system, two or more identical processors connect to a shared main memory with full access to all I/O devices, controlled by a single operating system instance that treats all processors equally. Having more than one CPU gives SMP better performance characteristics than one-processor systems. However, as the number of CPUs increases, the limitation of a single processor bus results in a scalability bottleneck. Generally, SMP systems degrade in performance when they have eight or more CPUs.</a:t>
            </a:r>
          </a:p>
          <a:p>
            <a:pPr algn="l">
              <a:lnSpc>
                <a:spcPct val="150000"/>
              </a:lnSpc>
            </a:pPr>
            <a:r>
              <a:rPr lang="en-GB" sz="1600" b="0" i="0" u="none" strike="noStrike" baseline="0" dirty="0">
                <a:latin typeface="Segoe"/>
              </a:rPr>
              <a:t>SQL Server can be configured to use some or all of the processors that are available in an SMP system through the processor affinity mask configuration setting. By default, all available processors are used, up to the limit that is imposed by the edition of SQL Server that you are using.</a:t>
            </a:r>
            <a:endParaRPr lang="fr-FR" sz="1600" dirty="0"/>
          </a:p>
        </p:txBody>
      </p:sp>
    </p:spTree>
    <p:extLst>
      <p:ext uri="{BB962C8B-B14F-4D97-AF65-F5344CB8AC3E}">
        <p14:creationId xmlns:p14="http://schemas.microsoft.com/office/powerpoint/2010/main" val="301497402"/>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555490" cy="449580"/>
          </a:xfrm>
          <a:prstGeom prst="rect">
            <a:avLst/>
          </a:prstGeom>
        </p:spPr>
        <p:txBody>
          <a:bodyPr vert="horz" wrap="square" lIns="0" tIns="16510" rIns="0" bIns="0" rtlCol="0">
            <a:spAutoFit/>
          </a:bodyPr>
          <a:lstStyle/>
          <a:p>
            <a:pPr marL="12700">
              <a:lnSpc>
                <a:spcPct val="100000"/>
              </a:lnSpc>
              <a:spcBef>
                <a:spcPts val="130"/>
              </a:spcBef>
            </a:pPr>
            <a:r>
              <a:rPr spc="25" dirty="0"/>
              <a:t>Storage</a:t>
            </a:r>
            <a:r>
              <a:rPr spc="-45" dirty="0"/>
              <a:t> </a:t>
            </a:r>
            <a:r>
              <a:rPr spc="15" dirty="0"/>
              <a:t>Performance</a:t>
            </a:r>
            <a:r>
              <a:rPr spc="25" dirty="0"/>
              <a:t> </a:t>
            </a:r>
            <a:r>
              <a:rPr spc="5" dirty="0"/>
              <a:t>Testing</a:t>
            </a:r>
          </a:p>
        </p:txBody>
      </p:sp>
      <p:sp>
        <p:nvSpPr>
          <p:cNvPr id="3" name="object 3"/>
          <p:cNvSpPr txBox="1"/>
          <p:nvPr/>
        </p:nvSpPr>
        <p:spPr>
          <a:xfrm>
            <a:off x="448309" y="2438400"/>
            <a:ext cx="8505825" cy="371475"/>
          </a:xfrm>
          <a:prstGeom prst="rect">
            <a:avLst/>
          </a:prstGeom>
          <a:solidFill>
            <a:srgbClr val="C0C0C0"/>
          </a:solidFill>
        </p:spPr>
        <p:txBody>
          <a:bodyPr vert="horz" wrap="square" lIns="0" tIns="38100" rIns="0" bIns="0" rtlCol="0">
            <a:spAutoFit/>
          </a:bodyPr>
          <a:lstStyle/>
          <a:p>
            <a:pPr marL="93345">
              <a:lnSpc>
                <a:spcPct val="100000"/>
              </a:lnSpc>
              <a:spcBef>
                <a:spcPts val="300"/>
              </a:spcBef>
            </a:pPr>
            <a:r>
              <a:rPr sz="1800" spc="10" dirty="0">
                <a:latin typeface="Lucida Sans Unicode"/>
                <a:cs typeface="Lucida Sans Unicode"/>
              </a:rPr>
              <a:t>DiskSpd.exe</a:t>
            </a:r>
            <a:r>
              <a:rPr sz="1800" spc="-130" dirty="0">
                <a:latin typeface="Lucida Sans Unicode"/>
                <a:cs typeface="Lucida Sans Unicode"/>
              </a:rPr>
              <a:t> </a:t>
            </a:r>
            <a:r>
              <a:rPr sz="1800" spc="-100" dirty="0">
                <a:latin typeface="Lucida Sans Unicode"/>
                <a:cs typeface="Lucida Sans Unicode"/>
              </a:rPr>
              <a:t>-c500G</a:t>
            </a:r>
            <a:r>
              <a:rPr sz="1800" spc="155" dirty="0">
                <a:latin typeface="Lucida Sans Unicode"/>
                <a:cs typeface="Lucida Sans Unicode"/>
              </a:rPr>
              <a:t> </a:t>
            </a:r>
            <a:r>
              <a:rPr sz="1800" spc="-10" dirty="0">
                <a:latin typeface="Lucida Sans Unicode"/>
                <a:cs typeface="Lucida Sans Unicode"/>
              </a:rPr>
              <a:t>–d600</a:t>
            </a:r>
            <a:r>
              <a:rPr sz="1800" spc="20" dirty="0">
                <a:latin typeface="Lucida Sans Unicode"/>
                <a:cs typeface="Lucida Sans Unicode"/>
              </a:rPr>
              <a:t> </a:t>
            </a:r>
            <a:r>
              <a:rPr sz="1800" spc="-260" dirty="0">
                <a:latin typeface="Lucida Sans Unicode"/>
                <a:cs typeface="Lucida Sans Unicode"/>
              </a:rPr>
              <a:t>-r</a:t>
            </a:r>
            <a:r>
              <a:rPr sz="1800" spc="40" dirty="0">
                <a:latin typeface="Lucida Sans Unicode"/>
                <a:cs typeface="Lucida Sans Unicode"/>
              </a:rPr>
              <a:t> </a:t>
            </a:r>
            <a:r>
              <a:rPr sz="1800" spc="5" dirty="0">
                <a:latin typeface="Lucida Sans Unicode"/>
                <a:cs typeface="Lucida Sans Unicode"/>
              </a:rPr>
              <a:t>–w20</a:t>
            </a:r>
            <a:r>
              <a:rPr sz="1800" spc="15" dirty="0">
                <a:latin typeface="Lucida Sans Unicode"/>
                <a:cs typeface="Lucida Sans Unicode"/>
              </a:rPr>
              <a:t> </a:t>
            </a:r>
            <a:r>
              <a:rPr sz="1800" spc="-175" dirty="0">
                <a:latin typeface="Lucida Sans Unicode"/>
                <a:cs typeface="Lucida Sans Unicode"/>
              </a:rPr>
              <a:t>-t8</a:t>
            </a:r>
            <a:r>
              <a:rPr sz="1800" spc="90" dirty="0">
                <a:latin typeface="Lucida Sans Unicode"/>
                <a:cs typeface="Lucida Sans Unicode"/>
              </a:rPr>
              <a:t> </a:t>
            </a:r>
            <a:r>
              <a:rPr sz="1800" spc="-195" dirty="0">
                <a:latin typeface="Lucida Sans Unicode"/>
                <a:cs typeface="Lucida Sans Unicode"/>
              </a:rPr>
              <a:t>-o8</a:t>
            </a:r>
            <a:r>
              <a:rPr sz="1800" spc="90" dirty="0">
                <a:latin typeface="Lucida Sans Unicode"/>
                <a:cs typeface="Lucida Sans Unicode"/>
              </a:rPr>
              <a:t> </a:t>
            </a:r>
            <a:r>
              <a:rPr sz="1800" spc="-120" dirty="0">
                <a:latin typeface="Lucida Sans Unicode"/>
                <a:cs typeface="Lucida Sans Unicode"/>
              </a:rPr>
              <a:t>-b8K</a:t>
            </a:r>
            <a:r>
              <a:rPr sz="1800" spc="-15" dirty="0">
                <a:latin typeface="Lucida Sans Unicode"/>
                <a:cs typeface="Lucida Sans Unicode"/>
              </a:rPr>
              <a:t> </a:t>
            </a:r>
            <a:r>
              <a:rPr sz="1800" spc="-260" dirty="0">
                <a:latin typeface="Lucida Sans Unicode"/>
                <a:cs typeface="Lucida Sans Unicode"/>
              </a:rPr>
              <a:t>-h</a:t>
            </a:r>
            <a:r>
              <a:rPr sz="1800" spc="-195" dirty="0">
                <a:latin typeface="Lucida Sans Unicode"/>
                <a:cs typeface="Lucida Sans Unicode"/>
              </a:rPr>
              <a:t> </a:t>
            </a:r>
            <a:r>
              <a:rPr sz="1800" spc="-260" dirty="0">
                <a:latin typeface="Lucida Sans Unicode"/>
                <a:cs typeface="Lucida Sans Unicode"/>
              </a:rPr>
              <a:t>-L</a:t>
            </a:r>
            <a:r>
              <a:rPr sz="1800" spc="40" dirty="0">
                <a:latin typeface="Lucida Sans Unicode"/>
                <a:cs typeface="Lucida Sans Unicode"/>
              </a:rPr>
              <a:t> </a:t>
            </a:r>
            <a:r>
              <a:rPr sz="1800" spc="-5" dirty="0">
                <a:latin typeface="Lucida Sans Unicode"/>
                <a:cs typeface="Lucida Sans Unicode"/>
              </a:rPr>
              <a:t>H:\testfile.dat</a:t>
            </a:r>
            <a:endParaRPr sz="1800">
              <a:latin typeface="Lucida Sans Unicode"/>
              <a:cs typeface="Lucida Sans Unicode"/>
            </a:endParaRPr>
          </a:p>
        </p:txBody>
      </p:sp>
      <p:sp>
        <p:nvSpPr>
          <p:cNvPr id="4" name="object 4"/>
          <p:cNvSpPr txBox="1"/>
          <p:nvPr/>
        </p:nvSpPr>
        <p:spPr>
          <a:xfrm>
            <a:off x="538162" y="934772"/>
            <a:ext cx="7767638" cy="1191032"/>
          </a:xfrm>
          <a:prstGeom prst="rect">
            <a:avLst/>
          </a:prstGeom>
        </p:spPr>
        <p:txBody>
          <a:bodyPr vert="horz" wrap="square" lIns="0" tIns="127635" rIns="0" bIns="0" rtlCol="0">
            <a:spAutoFit/>
          </a:bodyPr>
          <a:lstStyle/>
          <a:p>
            <a:pPr algn="l">
              <a:lnSpc>
                <a:spcPct val="150000"/>
              </a:lnSpc>
            </a:pPr>
            <a:r>
              <a:rPr lang="en-GB" sz="1600" b="0" i="0" u="none" strike="noStrike" baseline="0" dirty="0">
                <a:latin typeface="Segoe"/>
              </a:rPr>
              <a:t>The following example runs a test for 15 seconds using a single thread to drive 100 percent random 64- KB reads at a depth of 15 overlapped (outstanding) I/</a:t>
            </a:r>
            <a:r>
              <a:rPr lang="en-GB" sz="1600" b="0" i="0" u="none" strike="noStrike" baseline="0" dirty="0" err="1">
                <a:latin typeface="Segoe"/>
              </a:rPr>
              <a:t>Os</a:t>
            </a:r>
            <a:r>
              <a:rPr lang="en-GB" sz="1600" b="0" i="0" u="none" strike="noStrike" baseline="0" dirty="0">
                <a:latin typeface="Segoe"/>
              </a:rPr>
              <a:t> to a regular file:</a:t>
            </a:r>
            <a:endParaRPr sz="1600" dirty="0">
              <a:latin typeface="Segoe UI"/>
              <a:cs typeface="Segoe UI"/>
            </a:endParaRPr>
          </a:p>
        </p:txBody>
      </p:sp>
      <p:sp>
        <p:nvSpPr>
          <p:cNvPr id="5" name="object 4">
            <a:extLst>
              <a:ext uri="{FF2B5EF4-FFF2-40B4-BE49-F238E27FC236}">
                <a16:creationId xmlns:a16="http://schemas.microsoft.com/office/drawing/2014/main" id="{31A37EC2-8FD2-CB72-AC21-9D392811B7D0}"/>
              </a:ext>
            </a:extLst>
          </p:cNvPr>
          <p:cNvSpPr txBox="1"/>
          <p:nvPr/>
        </p:nvSpPr>
        <p:spPr>
          <a:xfrm>
            <a:off x="538162" y="2971800"/>
            <a:ext cx="7767638" cy="1191032"/>
          </a:xfrm>
          <a:prstGeom prst="rect">
            <a:avLst/>
          </a:prstGeom>
        </p:spPr>
        <p:txBody>
          <a:bodyPr vert="horz" wrap="square" lIns="0" tIns="127635" rIns="0" bIns="0" rtlCol="0">
            <a:spAutoFit/>
          </a:bodyPr>
          <a:lstStyle/>
          <a:p>
            <a:pPr algn="l">
              <a:lnSpc>
                <a:spcPct val="150000"/>
              </a:lnSpc>
            </a:pPr>
            <a:r>
              <a:rPr lang="en-GB" sz="1600" b="0" i="0" u="none" strike="noStrike" baseline="0" dirty="0">
                <a:latin typeface="Segoe"/>
              </a:rPr>
              <a:t>The following example runs a test for 15 seconds using a single thread to drive 100 percent random 64- KB reads at a depth of 15 overlapped (outstanding) I/</a:t>
            </a:r>
            <a:r>
              <a:rPr lang="en-GB" sz="1600" b="0" i="0" u="none" strike="noStrike" baseline="0" dirty="0" err="1">
                <a:latin typeface="Segoe"/>
              </a:rPr>
              <a:t>Os</a:t>
            </a:r>
            <a:r>
              <a:rPr lang="en-GB" sz="1600" b="0" i="0" u="none" strike="noStrike" baseline="0" dirty="0">
                <a:latin typeface="Segoe"/>
              </a:rPr>
              <a:t> to a regular file:</a:t>
            </a:r>
            <a:endParaRPr sz="1600" dirty="0">
              <a:latin typeface="Segoe UI"/>
              <a:cs typeface="Segoe UI"/>
            </a:endParaRPr>
          </a:p>
        </p:txBody>
      </p:sp>
      <p:sp>
        <p:nvSpPr>
          <p:cNvPr id="6" name="object 3">
            <a:extLst>
              <a:ext uri="{FF2B5EF4-FFF2-40B4-BE49-F238E27FC236}">
                <a16:creationId xmlns:a16="http://schemas.microsoft.com/office/drawing/2014/main" id="{6F8D53A8-5527-56CA-7D3A-DB3D83200841}"/>
              </a:ext>
            </a:extLst>
          </p:cNvPr>
          <p:cNvSpPr txBox="1"/>
          <p:nvPr/>
        </p:nvSpPr>
        <p:spPr>
          <a:xfrm>
            <a:off x="448308" y="4495800"/>
            <a:ext cx="8505825" cy="315471"/>
          </a:xfrm>
          <a:prstGeom prst="rect">
            <a:avLst/>
          </a:prstGeom>
          <a:solidFill>
            <a:srgbClr val="C0C0C0"/>
          </a:solidFill>
        </p:spPr>
        <p:txBody>
          <a:bodyPr vert="horz" wrap="square" lIns="0" tIns="38100" rIns="0" bIns="0" rtlCol="0">
            <a:spAutoFit/>
          </a:bodyPr>
          <a:lstStyle/>
          <a:p>
            <a:pPr marL="93345">
              <a:lnSpc>
                <a:spcPct val="100000"/>
              </a:lnSpc>
              <a:spcBef>
                <a:spcPts val="300"/>
              </a:spcBef>
            </a:pPr>
            <a:r>
              <a:rPr lang="pt-BR" sz="1800" spc="10" dirty="0">
                <a:latin typeface="Lucida Sans Unicode"/>
                <a:cs typeface="Lucida Sans Unicode"/>
              </a:rPr>
              <a:t>DiskSpd.exe -c500G –d600 -r -w20 -t8 -o8 -b8K -h -L H:\testfile.dat</a:t>
            </a:r>
            <a:endParaRPr sz="1800" dirty="0">
              <a:latin typeface="Lucida Sans Unicode"/>
              <a:cs typeface="Lucida Sans Unicode"/>
            </a:endParaRPr>
          </a:p>
        </p:txBody>
      </p:sp>
      <p:sp>
        <p:nvSpPr>
          <p:cNvPr id="7" name="object 4">
            <a:extLst>
              <a:ext uri="{FF2B5EF4-FFF2-40B4-BE49-F238E27FC236}">
                <a16:creationId xmlns:a16="http://schemas.microsoft.com/office/drawing/2014/main" id="{E9ACCA37-38C3-5845-81C5-DC0B97165CB4}"/>
              </a:ext>
            </a:extLst>
          </p:cNvPr>
          <p:cNvSpPr txBox="1"/>
          <p:nvPr/>
        </p:nvSpPr>
        <p:spPr>
          <a:xfrm>
            <a:off x="538162" y="4872098"/>
            <a:ext cx="7767638" cy="1560364"/>
          </a:xfrm>
          <a:prstGeom prst="rect">
            <a:avLst/>
          </a:prstGeom>
        </p:spPr>
        <p:txBody>
          <a:bodyPr vert="horz" wrap="square" lIns="0" tIns="127635" rIns="0" bIns="0" rtlCol="0">
            <a:spAutoFit/>
          </a:bodyPr>
          <a:lstStyle/>
          <a:p>
            <a:pPr algn="l">
              <a:lnSpc>
                <a:spcPct val="150000"/>
              </a:lnSpc>
            </a:pPr>
            <a:r>
              <a:rPr lang="en-GB" sz="1600" b="0" i="0" u="none" strike="noStrike" baseline="0" dirty="0">
                <a:latin typeface="Segoe"/>
              </a:rPr>
              <a:t>The output of a </a:t>
            </a:r>
            <a:r>
              <a:rPr lang="en-GB" sz="1600" b="0" i="0" u="none" strike="noStrike" baseline="0" dirty="0" err="1">
                <a:latin typeface="Segoe"/>
              </a:rPr>
              <a:t>Diskspd</a:t>
            </a:r>
            <a:r>
              <a:rPr lang="en-GB" sz="1600" b="0" i="0" u="none" strike="noStrike" baseline="0" dirty="0">
                <a:latin typeface="Segoe"/>
              </a:rPr>
              <a:t> test includes:</a:t>
            </a:r>
          </a:p>
          <a:p>
            <a:pPr marL="285750" indent="-285750" algn="l">
              <a:lnSpc>
                <a:spcPct val="150000"/>
              </a:lnSpc>
              <a:buFont typeface="Arial" panose="020B0604020202020204" pitchFamily="34" charset="0"/>
              <a:buChar char="•"/>
            </a:pPr>
            <a:r>
              <a:rPr lang="en-GB" sz="1600" b="0" i="0" u="none" strike="noStrike" baseline="0" dirty="0">
                <a:latin typeface="Segoe"/>
              </a:rPr>
              <a:t>CPU activity during the test, for each CPU.</a:t>
            </a:r>
          </a:p>
          <a:p>
            <a:pPr marL="285750" indent="-285750" algn="l">
              <a:lnSpc>
                <a:spcPct val="150000"/>
              </a:lnSpc>
              <a:buFont typeface="Arial" panose="020B0604020202020204" pitchFamily="34" charset="0"/>
              <a:buChar char="•"/>
            </a:pPr>
            <a:r>
              <a:rPr lang="en-GB" sz="1600" b="0" i="0" u="none" strike="noStrike" baseline="0" dirty="0">
                <a:latin typeface="Segoe"/>
              </a:rPr>
              <a:t>Total I/O, read I/O, and write I/O statistics for each thread.</a:t>
            </a:r>
          </a:p>
          <a:p>
            <a:pPr marL="285750" indent="-285750" algn="l">
              <a:lnSpc>
                <a:spcPct val="150000"/>
              </a:lnSpc>
              <a:buFont typeface="Arial" panose="020B0604020202020204" pitchFamily="34" charset="0"/>
              <a:buChar char="•"/>
            </a:pPr>
            <a:r>
              <a:rPr lang="en-GB" sz="1600" b="0" i="0" u="none" strike="noStrike" baseline="0" dirty="0">
                <a:latin typeface="Segoe"/>
              </a:rPr>
              <a:t>Total speed, read speed, and write speed by percentile.</a:t>
            </a:r>
            <a:endParaRPr sz="1400" dirty="0">
              <a:latin typeface="Segoe UI"/>
              <a:cs typeface="Segoe UI"/>
            </a:endParaRPr>
          </a:p>
        </p:txBody>
      </p:sp>
    </p:spTree>
    <p:extLst>
      <p:ext uri="{BB962C8B-B14F-4D97-AF65-F5344CB8AC3E}">
        <p14:creationId xmlns:p14="http://schemas.microsoft.com/office/powerpoint/2010/main" val="2535188545"/>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238491" cy="2871299"/>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Demonstration:</a:t>
            </a:r>
            <a:r>
              <a:rPr sz="2750" spc="5" dirty="0">
                <a:solidFill>
                  <a:srgbClr val="FFFFFF"/>
                </a:solidFill>
                <a:latin typeface="Segoe UI"/>
                <a:cs typeface="Segoe UI"/>
              </a:rPr>
              <a:t> Benchmarking</a:t>
            </a:r>
            <a:r>
              <a:rPr sz="2750" spc="240" dirty="0">
                <a:solidFill>
                  <a:srgbClr val="FFFFFF"/>
                </a:solidFill>
                <a:latin typeface="Segoe UI"/>
                <a:cs typeface="Segoe UI"/>
              </a:rPr>
              <a:t> </a:t>
            </a:r>
            <a:r>
              <a:rPr sz="2750" dirty="0">
                <a:solidFill>
                  <a:srgbClr val="FFFFFF"/>
                </a:solidFill>
                <a:latin typeface="Segoe UI"/>
                <a:cs typeface="Segoe UI"/>
              </a:rPr>
              <a:t>I/O</a:t>
            </a:r>
            <a:endParaRPr sz="2750" dirty="0">
              <a:latin typeface="Segoe UI"/>
              <a:cs typeface="Segoe UI"/>
            </a:endParaRPr>
          </a:p>
          <a:p>
            <a:pPr>
              <a:lnSpc>
                <a:spcPct val="100000"/>
              </a:lnSpc>
              <a:spcBef>
                <a:spcPts val="15"/>
              </a:spcBef>
            </a:pPr>
            <a:endParaRPr sz="3050" dirty="0">
              <a:latin typeface="Segoe UI"/>
              <a:cs typeface="Segoe UI"/>
            </a:endParaRPr>
          </a:p>
          <a:p>
            <a:pPr marL="102235">
              <a:lnSpc>
                <a:spcPct val="100000"/>
              </a:lnSpc>
            </a:pPr>
            <a:r>
              <a:rPr sz="2750" spc="10" dirty="0">
                <a:latin typeface="Segoe UI"/>
                <a:cs typeface="Segoe UI"/>
              </a:rPr>
              <a:t>In</a:t>
            </a:r>
            <a:r>
              <a:rPr sz="2750" spc="-5" dirty="0">
                <a:latin typeface="Segoe UI"/>
                <a:cs typeface="Segoe UI"/>
              </a:rPr>
              <a:t> </a:t>
            </a:r>
            <a:r>
              <a:rPr sz="2750" spc="15" dirty="0">
                <a:latin typeface="Segoe UI"/>
                <a:cs typeface="Segoe UI"/>
              </a:rPr>
              <a:t>this </a:t>
            </a:r>
            <a:r>
              <a:rPr sz="2750" spc="20" dirty="0">
                <a:latin typeface="Segoe UI"/>
                <a:cs typeface="Segoe UI"/>
              </a:rPr>
              <a:t>demonstration,</a:t>
            </a:r>
            <a:r>
              <a:rPr sz="2750" dirty="0">
                <a:latin typeface="Segoe UI"/>
                <a:cs typeface="Segoe UI"/>
              </a:rPr>
              <a:t> </a:t>
            </a:r>
            <a:r>
              <a:rPr sz="2750" spc="20" dirty="0">
                <a:latin typeface="Segoe UI"/>
                <a:cs typeface="Segoe UI"/>
              </a:rPr>
              <a:t>you</a:t>
            </a:r>
            <a:r>
              <a:rPr sz="2750" dirty="0">
                <a:latin typeface="Segoe UI"/>
                <a:cs typeface="Segoe UI"/>
              </a:rPr>
              <a:t> </a:t>
            </a:r>
            <a:r>
              <a:rPr sz="2750" spc="10" dirty="0">
                <a:latin typeface="Segoe UI"/>
                <a:cs typeface="Segoe UI"/>
              </a:rPr>
              <a:t>will</a:t>
            </a:r>
            <a:r>
              <a:rPr sz="2750" spc="65" dirty="0">
                <a:latin typeface="Segoe UI"/>
                <a:cs typeface="Segoe UI"/>
              </a:rPr>
              <a:t> </a:t>
            </a:r>
            <a:r>
              <a:rPr sz="2750" spc="5" dirty="0">
                <a:latin typeface="Segoe UI"/>
                <a:cs typeface="Segoe UI"/>
              </a:rPr>
              <a:t>see</a:t>
            </a:r>
            <a:r>
              <a:rPr sz="2750" spc="35" dirty="0">
                <a:latin typeface="Segoe UI"/>
                <a:cs typeface="Segoe UI"/>
              </a:rPr>
              <a:t> </a:t>
            </a:r>
            <a:r>
              <a:rPr sz="2750" spc="25" dirty="0">
                <a:latin typeface="Segoe UI"/>
                <a:cs typeface="Segoe UI"/>
              </a:rPr>
              <a:t>how</a:t>
            </a:r>
            <a:r>
              <a:rPr sz="2750" spc="5" dirty="0">
                <a:latin typeface="Segoe UI"/>
                <a:cs typeface="Segoe UI"/>
              </a:rPr>
              <a:t> </a:t>
            </a:r>
            <a:r>
              <a:rPr sz="2750" spc="25" dirty="0">
                <a:latin typeface="Segoe UI"/>
                <a:cs typeface="Segoe UI"/>
              </a:rPr>
              <a:t>to:</a:t>
            </a:r>
            <a:endParaRPr sz="2750" dirty="0">
              <a:latin typeface="Segoe UI"/>
              <a:cs typeface="Segoe UI"/>
            </a:endParaRPr>
          </a:p>
          <a:p>
            <a:pPr marL="273685" indent="-172085">
              <a:lnSpc>
                <a:spcPct val="100000"/>
              </a:lnSpc>
              <a:spcBef>
                <a:spcPts val="680"/>
              </a:spcBef>
              <a:buClr>
                <a:srgbClr val="006FC0"/>
              </a:buClr>
              <a:buSzPct val="92727"/>
              <a:buFont typeface="Arial MT"/>
              <a:buChar char="•"/>
              <a:tabLst>
                <a:tab pos="274320" algn="l"/>
              </a:tabLst>
            </a:pPr>
            <a:r>
              <a:rPr sz="2750" spc="10" dirty="0">
                <a:latin typeface="Segoe UI"/>
                <a:cs typeface="Segoe UI"/>
              </a:rPr>
              <a:t>Benchmark</a:t>
            </a:r>
            <a:r>
              <a:rPr sz="2750" spc="114" dirty="0">
                <a:latin typeface="Segoe UI"/>
                <a:cs typeface="Segoe UI"/>
              </a:rPr>
              <a:t> </a:t>
            </a:r>
            <a:r>
              <a:rPr sz="2750" spc="5" dirty="0">
                <a:latin typeface="Segoe UI"/>
                <a:cs typeface="Segoe UI"/>
              </a:rPr>
              <a:t>I/O</a:t>
            </a:r>
            <a:r>
              <a:rPr sz="2750" spc="85" dirty="0">
                <a:latin typeface="Segoe UI"/>
                <a:cs typeface="Segoe UI"/>
              </a:rPr>
              <a:t> </a:t>
            </a:r>
            <a:r>
              <a:rPr sz="2750" spc="20" dirty="0">
                <a:latin typeface="Segoe UI"/>
                <a:cs typeface="Segoe UI"/>
              </a:rPr>
              <a:t>by</a:t>
            </a:r>
            <a:r>
              <a:rPr sz="2750" spc="10" dirty="0">
                <a:latin typeface="Segoe UI"/>
                <a:cs typeface="Segoe UI"/>
              </a:rPr>
              <a:t> </a:t>
            </a:r>
            <a:r>
              <a:rPr sz="2750" spc="15" dirty="0">
                <a:latin typeface="Segoe UI"/>
                <a:cs typeface="Segoe UI"/>
              </a:rPr>
              <a:t>using Performance</a:t>
            </a:r>
            <a:r>
              <a:rPr sz="2750" spc="45" dirty="0">
                <a:latin typeface="Segoe UI"/>
                <a:cs typeface="Segoe UI"/>
              </a:rPr>
              <a:t> </a:t>
            </a:r>
            <a:r>
              <a:rPr sz="2750" spc="20" dirty="0">
                <a:latin typeface="Segoe UI"/>
                <a:cs typeface="Segoe UI"/>
              </a:rPr>
              <a:t>Monitor</a:t>
            </a:r>
            <a:endParaRPr lang="en-US" sz="2750" spc="20" dirty="0">
              <a:latin typeface="Segoe UI"/>
              <a:cs typeface="Segoe UI"/>
            </a:endParaRPr>
          </a:p>
          <a:p>
            <a:pPr marL="273685" indent="-172085">
              <a:lnSpc>
                <a:spcPct val="100000"/>
              </a:lnSpc>
              <a:spcBef>
                <a:spcPts val="680"/>
              </a:spcBef>
              <a:buClr>
                <a:srgbClr val="006FC0"/>
              </a:buClr>
              <a:buSzPct val="92727"/>
              <a:buFont typeface="Arial MT"/>
              <a:buChar char="•"/>
              <a:tabLst>
                <a:tab pos="274320" algn="l"/>
              </a:tabLst>
            </a:pPr>
            <a:endParaRPr lang="en-US" sz="2750" spc="20" dirty="0">
              <a:latin typeface="Segoe UI"/>
              <a:cs typeface="Segoe UI"/>
            </a:endParaRPr>
          </a:p>
          <a:p>
            <a:pPr marL="273685" indent="-172085">
              <a:lnSpc>
                <a:spcPct val="100000"/>
              </a:lnSpc>
              <a:spcBef>
                <a:spcPts val="680"/>
              </a:spcBef>
              <a:buClr>
                <a:srgbClr val="006FC0"/>
              </a:buClr>
              <a:buSzPct val="92727"/>
              <a:buFont typeface="Arial MT"/>
              <a:buChar char="•"/>
              <a:tabLst>
                <a:tab pos="274320" algn="l"/>
              </a:tabLst>
            </a:pPr>
            <a:r>
              <a:rPr lang="en-US" sz="2750" b="1" spc="20" dirty="0">
                <a:solidFill>
                  <a:srgbClr val="FF0000"/>
                </a:solidFill>
                <a:effectLst>
                  <a:outerShdw blurRad="38100" dist="38100" dir="2700000" algn="tl">
                    <a:srgbClr val="000000">
                      <a:alpha val="43137"/>
                    </a:srgbClr>
                  </a:outerShdw>
                </a:effectLst>
                <a:latin typeface="Segoe UI"/>
                <a:cs typeface="Segoe UI"/>
              </a:rPr>
              <a:t>Pg68</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380605" cy="1339850"/>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65" dirty="0">
                <a:solidFill>
                  <a:srgbClr val="FFFFFF"/>
                </a:solidFill>
                <a:latin typeface="Segoe UI"/>
                <a:cs typeface="Segoe UI"/>
              </a:rPr>
              <a:t> </a:t>
            </a:r>
            <a:r>
              <a:rPr sz="2750" spc="5" dirty="0">
                <a:solidFill>
                  <a:srgbClr val="FFFFFF"/>
                </a:solidFill>
                <a:latin typeface="Segoe UI"/>
                <a:cs typeface="Segoe UI"/>
              </a:rPr>
              <a:t>Testing</a:t>
            </a:r>
            <a:r>
              <a:rPr sz="2750" spc="80" dirty="0">
                <a:solidFill>
                  <a:srgbClr val="FFFFFF"/>
                </a:solidFill>
                <a:latin typeface="Segoe UI"/>
                <a:cs typeface="Segoe UI"/>
              </a:rPr>
              <a:t> </a:t>
            </a:r>
            <a:r>
              <a:rPr sz="2750" spc="25" dirty="0">
                <a:solidFill>
                  <a:srgbClr val="FFFFFF"/>
                </a:solidFill>
                <a:latin typeface="Segoe UI"/>
                <a:cs typeface="Segoe UI"/>
              </a:rPr>
              <a:t>Storage</a:t>
            </a:r>
            <a:r>
              <a:rPr sz="2750" spc="-35" dirty="0">
                <a:solidFill>
                  <a:srgbClr val="FFFFFF"/>
                </a:solidFill>
                <a:latin typeface="Segoe UI"/>
                <a:cs typeface="Segoe UI"/>
              </a:rPr>
              <a:t> </a:t>
            </a:r>
            <a:r>
              <a:rPr sz="2750" spc="15" dirty="0">
                <a:solidFill>
                  <a:srgbClr val="FFFFFF"/>
                </a:solidFill>
                <a:latin typeface="Segoe UI"/>
                <a:cs typeface="Segoe UI"/>
              </a:rPr>
              <a:t>Performance</a:t>
            </a:r>
            <a:endParaRPr sz="2750">
              <a:latin typeface="Segoe UI"/>
              <a:cs typeface="Segoe UI"/>
            </a:endParaRPr>
          </a:p>
          <a:p>
            <a:pPr>
              <a:lnSpc>
                <a:spcPct val="100000"/>
              </a:lnSpc>
              <a:spcBef>
                <a:spcPts val="55"/>
              </a:spcBef>
            </a:pPr>
            <a:endParaRPr sz="2750">
              <a:latin typeface="Segoe UI"/>
              <a:cs typeface="Segoe UI"/>
            </a:endParaRPr>
          </a:p>
          <a:p>
            <a:pPr marL="184150" indent="-171450">
              <a:lnSpc>
                <a:spcPct val="100000"/>
              </a:lnSpc>
              <a:buClr>
                <a:srgbClr val="006FC0"/>
              </a:buClr>
              <a:buSzPct val="92727"/>
              <a:buFont typeface="Arial MT"/>
              <a:buChar char="•"/>
              <a:tabLst>
                <a:tab pos="184150" algn="l"/>
              </a:tabLst>
            </a:pPr>
            <a:r>
              <a:rPr sz="2750" spc="10" dirty="0">
                <a:latin typeface="Segoe UI"/>
                <a:cs typeface="Segoe UI"/>
              </a:rPr>
              <a:t>Exercise</a:t>
            </a:r>
            <a:r>
              <a:rPr sz="2750" spc="40" dirty="0">
                <a:latin typeface="Segoe UI"/>
                <a:cs typeface="Segoe UI"/>
              </a:rPr>
              <a:t> </a:t>
            </a:r>
            <a:r>
              <a:rPr sz="2750" spc="5" dirty="0">
                <a:latin typeface="Segoe UI"/>
                <a:cs typeface="Segoe UI"/>
              </a:rPr>
              <a:t>1:</a:t>
            </a:r>
            <a:r>
              <a:rPr sz="2750" spc="70" dirty="0">
                <a:latin typeface="Segoe UI"/>
                <a:cs typeface="Segoe UI"/>
              </a:rPr>
              <a:t> </a:t>
            </a:r>
            <a:r>
              <a:rPr sz="2750" spc="15" dirty="0">
                <a:latin typeface="Segoe UI"/>
                <a:cs typeface="Segoe UI"/>
              </a:rPr>
              <a:t>Configuring and Executing</a:t>
            </a:r>
            <a:r>
              <a:rPr sz="2750" spc="85" dirty="0">
                <a:latin typeface="Segoe UI"/>
                <a:cs typeface="Segoe UI"/>
              </a:rPr>
              <a:t> </a:t>
            </a:r>
            <a:r>
              <a:rPr sz="2750" spc="15" dirty="0">
                <a:latin typeface="Segoe UI"/>
                <a:cs typeface="Segoe UI"/>
              </a:rPr>
              <a:t>Diskspd</a:t>
            </a:r>
            <a:endParaRPr sz="2750">
              <a:latin typeface="Segoe UI"/>
              <a:cs typeface="Segoe UI"/>
            </a:endParaRPr>
          </a:p>
        </p:txBody>
      </p:sp>
      <p:sp>
        <p:nvSpPr>
          <p:cNvPr id="3" name="object 3"/>
          <p:cNvSpPr txBox="1"/>
          <p:nvPr/>
        </p:nvSpPr>
        <p:spPr>
          <a:xfrm>
            <a:off x="538162" y="3774122"/>
            <a:ext cx="6703695" cy="1131720"/>
          </a:xfrm>
          <a:prstGeom prst="rect">
            <a:avLst/>
          </a:prstGeom>
        </p:spPr>
        <p:txBody>
          <a:bodyPr vert="horz" wrap="square" lIns="0" tIns="15875" rIns="0" bIns="0" rtlCol="0">
            <a:spAutoFit/>
          </a:bodyPr>
          <a:lstStyle/>
          <a:p>
            <a:pPr>
              <a:lnSpc>
                <a:spcPct val="100000"/>
              </a:lnSpc>
              <a:spcBef>
                <a:spcPts val="20"/>
              </a:spcBef>
            </a:pPr>
            <a:endParaRPr sz="4500" dirty="0">
              <a:latin typeface="Segoe UI"/>
              <a:cs typeface="Segoe UI"/>
            </a:endParaRPr>
          </a:p>
          <a:p>
            <a:pPr marL="12700">
              <a:lnSpc>
                <a:spcPct val="100000"/>
              </a:lnSpc>
            </a:pPr>
            <a:r>
              <a:rPr sz="2750" b="1" spc="5" dirty="0">
                <a:latin typeface="Segoe UI"/>
                <a:cs typeface="Segoe UI"/>
              </a:rPr>
              <a:t>Estimated</a:t>
            </a:r>
            <a:r>
              <a:rPr sz="2750" b="1" spc="130" dirty="0">
                <a:latin typeface="Segoe UI"/>
                <a:cs typeface="Segoe UI"/>
              </a:rPr>
              <a:t> </a:t>
            </a:r>
            <a:r>
              <a:rPr sz="2750" b="1" spc="20" dirty="0">
                <a:latin typeface="Segoe UI"/>
                <a:cs typeface="Segoe UI"/>
              </a:rPr>
              <a:t>Time:</a:t>
            </a:r>
            <a:r>
              <a:rPr sz="2750" b="1" spc="-20" dirty="0">
                <a:latin typeface="Segoe UI"/>
                <a:cs typeface="Segoe UI"/>
              </a:rPr>
              <a:t> </a:t>
            </a:r>
            <a:r>
              <a:rPr sz="2750" b="1" spc="5" dirty="0">
                <a:latin typeface="Segoe UI"/>
                <a:cs typeface="Segoe UI"/>
              </a:rPr>
              <a:t>30</a:t>
            </a:r>
            <a:r>
              <a:rPr sz="2750" b="1" spc="105" dirty="0">
                <a:latin typeface="Segoe UI"/>
                <a:cs typeface="Segoe UI"/>
              </a:rPr>
              <a:t> </a:t>
            </a:r>
            <a:r>
              <a:rPr sz="2750" b="1" spc="5" dirty="0">
                <a:latin typeface="Segoe UI"/>
                <a:cs typeface="Segoe UI"/>
              </a:rPr>
              <a:t>minutes</a:t>
            </a:r>
            <a:endParaRPr sz="2750" dirty="0">
              <a:latin typeface="Segoe UI"/>
              <a:cs typeface="Segoe UI"/>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030845" cy="5818709"/>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Lab</a:t>
            </a:r>
            <a:r>
              <a:rPr sz="2750" spc="40" dirty="0">
                <a:solidFill>
                  <a:srgbClr val="FFFFFF"/>
                </a:solidFill>
                <a:latin typeface="Segoe UI"/>
                <a:cs typeface="Segoe UI"/>
              </a:rPr>
              <a:t> </a:t>
            </a:r>
            <a:r>
              <a:rPr sz="2750" spc="10" dirty="0">
                <a:solidFill>
                  <a:srgbClr val="FFFFFF"/>
                </a:solidFill>
                <a:latin typeface="Segoe UI"/>
                <a:cs typeface="Segoe UI"/>
              </a:rPr>
              <a:t>Scenario</a:t>
            </a:r>
            <a:endParaRPr sz="2750" dirty="0">
              <a:latin typeface="Segoe UI"/>
              <a:cs typeface="Segoe UI"/>
            </a:endParaRPr>
          </a:p>
          <a:p>
            <a:pPr>
              <a:lnSpc>
                <a:spcPct val="100000"/>
              </a:lnSpc>
              <a:spcBef>
                <a:spcPts val="10"/>
              </a:spcBef>
            </a:pPr>
            <a:endParaRPr sz="3000" dirty="0">
              <a:latin typeface="Segoe UI"/>
              <a:cs typeface="Segoe UI"/>
            </a:endParaRPr>
          </a:p>
          <a:p>
            <a:pPr marL="102235" marR="5080">
              <a:lnSpc>
                <a:spcPct val="150000"/>
              </a:lnSpc>
            </a:pPr>
            <a:r>
              <a:rPr sz="2400" spc="15" dirty="0">
                <a:latin typeface="Segoe UI"/>
                <a:cs typeface="Segoe UI"/>
              </a:rPr>
              <a:t>Adventure</a:t>
            </a:r>
            <a:r>
              <a:rPr sz="2400" spc="-35" dirty="0">
                <a:latin typeface="Segoe UI"/>
                <a:cs typeface="Segoe UI"/>
              </a:rPr>
              <a:t> </a:t>
            </a:r>
            <a:r>
              <a:rPr sz="2400" dirty="0">
                <a:latin typeface="Segoe UI"/>
                <a:cs typeface="Segoe UI"/>
              </a:rPr>
              <a:t>Works</a:t>
            </a:r>
            <a:r>
              <a:rPr sz="2400" spc="90" dirty="0">
                <a:latin typeface="Segoe UI"/>
                <a:cs typeface="Segoe UI"/>
              </a:rPr>
              <a:t> </a:t>
            </a:r>
            <a:r>
              <a:rPr sz="2400" spc="5" dirty="0">
                <a:latin typeface="Segoe UI"/>
                <a:cs typeface="Segoe UI"/>
              </a:rPr>
              <a:t>Cycles</a:t>
            </a:r>
            <a:r>
              <a:rPr sz="2400" spc="20" dirty="0">
                <a:latin typeface="Segoe UI"/>
                <a:cs typeface="Segoe UI"/>
              </a:rPr>
              <a:t> </a:t>
            </a:r>
            <a:r>
              <a:rPr sz="2400" spc="5" dirty="0">
                <a:latin typeface="Segoe UI"/>
                <a:cs typeface="Segoe UI"/>
              </a:rPr>
              <a:t>is</a:t>
            </a:r>
            <a:r>
              <a:rPr sz="2400" spc="20" dirty="0">
                <a:latin typeface="Segoe UI"/>
                <a:cs typeface="Segoe UI"/>
              </a:rPr>
              <a:t> </a:t>
            </a:r>
            <a:r>
              <a:rPr sz="2400" spc="10" dirty="0">
                <a:latin typeface="Segoe UI"/>
                <a:cs typeface="Segoe UI"/>
              </a:rPr>
              <a:t>a </a:t>
            </a:r>
            <a:r>
              <a:rPr sz="2400" spc="20" dirty="0">
                <a:latin typeface="Segoe UI"/>
                <a:cs typeface="Segoe UI"/>
              </a:rPr>
              <a:t>global</a:t>
            </a:r>
            <a:r>
              <a:rPr sz="2400" spc="5" dirty="0">
                <a:latin typeface="Segoe UI"/>
                <a:cs typeface="Segoe UI"/>
              </a:rPr>
              <a:t> </a:t>
            </a:r>
            <a:r>
              <a:rPr sz="2400" spc="-5" dirty="0">
                <a:latin typeface="Segoe UI"/>
                <a:cs typeface="Segoe UI"/>
              </a:rPr>
              <a:t>manufacturer, </a:t>
            </a:r>
            <a:r>
              <a:rPr sz="2400" dirty="0">
                <a:latin typeface="Segoe UI"/>
                <a:cs typeface="Segoe UI"/>
              </a:rPr>
              <a:t> </a:t>
            </a:r>
            <a:r>
              <a:rPr sz="2400" spc="-10" dirty="0">
                <a:latin typeface="Segoe UI"/>
                <a:cs typeface="Segoe UI"/>
              </a:rPr>
              <a:t>wholesaler,</a:t>
            </a:r>
            <a:r>
              <a:rPr sz="2400" spc="65" dirty="0">
                <a:latin typeface="Segoe UI"/>
                <a:cs typeface="Segoe UI"/>
              </a:rPr>
              <a:t> </a:t>
            </a:r>
            <a:r>
              <a:rPr sz="2400" spc="15" dirty="0">
                <a:latin typeface="Segoe UI"/>
                <a:cs typeface="Segoe UI"/>
              </a:rPr>
              <a:t>and</a:t>
            </a:r>
            <a:r>
              <a:rPr sz="2400" spc="85" dirty="0">
                <a:latin typeface="Segoe UI"/>
                <a:cs typeface="Segoe UI"/>
              </a:rPr>
              <a:t> </a:t>
            </a:r>
            <a:r>
              <a:rPr sz="2400" spc="5" dirty="0">
                <a:latin typeface="Segoe UI"/>
                <a:cs typeface="Segoe UI"/>
              </a:rPr>
              <a:t>retailer</a:t>
            </a:r>
            <a:r>
              <a:rPr sz="2400" spc="10" dirty="0">
                <a:latin typeface="Segoe UI"/>
                <a:cs typeface="Segoe UI"/>
              </a:rPr>
              <a:t> </a:t>
            </a:r>
            <a:r>
              <a:rPr sz="2400" spc="-20" dirty="0">
                <a:latin typeface="Segoe UI"/>
                <a:cs typeface="Segoe UI"/>
              </a:rPr>
              <a:t>of</a:t>
            </a:r>
            <a:r>
              <a:rPr sz="2400" spc="25" dirty="0">
                <a:latin typeface="Segoe UI"/>
                <a:cs typeface="Segoe UI"/>
              </a:rPr>
              <a:t> </a:t>
            </a:r>
            <a:r>
              <a:rPr sz="2400" spc="10" dirty="0">
                <a:latin typeface="Segoe UI"/>
                <a:cs typeface="Segoe UI"/>
              </a:rPr>
              <a:t>cycle</a:t>
            </a:r>
            <a:r>
              <a:rPr sz="2400" spc="35" dirty="0">
                <a:latin typeface="Segoe UI"/>
                <a:cs typeface="Segoe UI"/>
              </a:rPr>
              <a:t> </a:t>
            </a:r>
            <a:r>
              <a:rPr sz="2400" spc="20" dirty="0">
                <a:latin typeface="Segoe UI"/>
                <a:cs typeface="Segoe UI"/>
              </a:rPr>
              <a:t>products.</a:t>
            </a:r>
            <a:r>
              <a:rPr sz="2400" spc="-80" dirty="0">
                <a:latin typeface="Segoe UI"/>
                <a:cs typeface="Segoe UI"/>
              </a:rPr>
              <a:t> </a:t>
            </a:r>
            <a:r>
              <a:rPr sz="2400" dirty="0">
                <a:latin typeface="Segoe UI"/>
                <a:cs typeface="Segoe UI"/>
              </a:rPr>
              <a:t>The </a:t>
            </a:r>
            <a:r>
              <a:rPr sz="2400" spc="5" dirty="0">
                <a:latin typeface="Segoe UI"/>
                <a:cs typeface="Segoe UI"/>
              </a:rPr>
              <a:t> </a:t>
            </a:r>
            <a:r>
              <a:rPr sz="2400" spc="15" dirty="0">
                <a:latin typeface="Segoe UI"/>
                <a:cs typeface="Segoe UI"/>
              </a:rPr>
              <a:t>owners</a:t>
            </a:r>
            <a:r>
              <a:rPr sz="2400" spc="90" dirty="0">
                <a:latin typeface="Segoe UI"/>
                <a:cs typeface="Segoe UI"/>
              </a:rPr>
              <a:t> </a:t>
            </a:r>
            <a:r>
              <a:rPr sz="2400" spc="-15" dirty="0">
                <a:latin typeface="Segoe UI"/>
                <a:cs typeface="Segoe UI"/>
              </a:rPr>
              <a:t>of</a:t>
            </a:r>
            <a:r>
              <a:rPr sz="2400" spc="20" dirty="0">
                <a:latin typeface="Segoe UI"/>
                <a:cs typeface="Segoe UI"/>
              </a:rPr>
              <a:t> the</a:t>
            </a:r>
            <a:r>
              <a:rPr sz="2400" spc="-30" dirty="0">
                <a:latin typeface="Segoe UI"/>
                <a:cs typeface="Segoe UI"/>
              </a:rPr>
              <a:t> </a:t>
            </a:r>
            <a:r>
              <a:rPr sz="2400" spc="20" dirty="0">
                <a:latin typeface="Segoe UI"/>
                <a:cs typeface="Segoe UI"/>
              </a:rPr>
              <a:t>company</a:t>
            </a:r>
            <a:r>
              <a:rPr sz="2400" dirty="0">
                <a:latin typeface="Segoe UI"/>
                <a:cs typeface="Segoe UI"/>
              </a:rPr>
              <a:t> </a:t>
            </a:r>
            <a:r>
              <a:rPr sz="2400" spc="20" dirty="0">
                <a:latin typeface="Segoe UI"/>
                <a:cs typeface="Segoe UI"/>
              </a:rPr>
              <a:t>have</a:t>
            </a:r>
            <a:r>
              <a:rPr sz="2400" spc="35" dirty="0">
                <a:latin typeface="Segoe UI"/>
                <a:cs typeface="Segoe UI"/>
              </a:rPr>
              <a:t> </a:t>
            </a:r>
            <a:r>
              <a:rPr sz="2400" spc="5" dirty="0">
                <a:latin typeface="Segoe UI"/>
                <a:cs typeface="Segoe UI"/>
              </a:rPr>
              <a:t>decided</a:t>
            </a:r>
            <a:r>
              <a:rPr sz="2400" spc="80" dirty="0">
                <a:latin typeface="Segoe UI"/>
                <a:cs typeface="Segoe UI"/>
              </a:rPr>
              <a:t> </a:t>
            </a:r>
            <a:r>
              <a:rPr sz="2400" spc="25" dirty="0">
                <a:latin typeface="Segoe UI"/>
                <a:cs typeface="Segoe UI"/>
              </a:rPr>
              <a:t>to</a:t>
            </a:r>
            <a:r>
              <a:rPr sz="2400" spc="-65" dirty="0">
                <a:latin typeface="Segoe UI"/>
                <a:cs typeface="Segoe UI"/>
              </a:rPr>
              <a:t> </a:t>
            </a:r>
            <a:r>
              <a:rPr sz="2400" spc="35" dirty="0">
                <a:latin typeface="Segoe UI"/>
                <a:cs typeface="Segoe UI"/>
              </a:rPr>
              <a:t>start</a:t>
            </a:r>
            <a:r>
              <a:rPr sz="2400" spc="25" dirty="0">
                <a:latin typeface="Segoe UI"/>
                <a:cs typeface="Segoe UI"/>
              </a:rPr>
              <a:t> </a:t>
            </a:r>
            <a:r>
              <a:rPr sz="2400" spc="15" dirty="0">
                <a:latin typeface="Segoe UI"/>
                <a:cs typeface="Segoe UI"/>
              </a:rPr>
              <a:t>a </a:t>
            </a:r>
            <a:r>
              <a:rPr sz="2400" spc="20" dirty="0">
                <a:latin typeface="Segoe UI"/>
                <a:cs typeface="Segoe UI"/>
              </a:rPr>
              <a:t> </a:t>
            </a:r>
            <a:r>
              <a:rPr sz="2400" spc="5" dirty="0">
                <a:latin typeface="Segoe UI"/>
                <a:cs typeface="Segoe UI"/>
              </a:rPr>
              <a:t>new</a:t>
            </a:r>
            <a:r>
              <a:rPr sz="2400" spc="80" dirty="0">
                <a:latin typeface="Segoe UI"/>
                <a:cs typeface="Segoe UI"/>
              </a:rPr>
              <a:t> </a:t>
            </a:r>
            <a:r>
              <a:rPr sz="2400" spc="5" dirty="0">
                <a:latin typeface="Segoe UI"/>
                <a:cs typeface="Segoe UI"/>
              </a:rPr>
              <a:t>direct</a:t>
            </a:r>
            <a:r>
              <a:rPr sz="2400" spc="25" dirty="0">
                <a:latin typeface="Segoe UI"/>
                <a:cs typeface="Segoe UI"/>
              </a:rPr>
              <a:t> </a:t>
            </a:r>
            <a:r>
              <a:rPr sz="2400" dirty="0">
                <a:latin typeface="Segoe UI"/>
                <a:cs typeface="Segoe UI"/>
              </a:rPr>
              <a:t>marketing</a:t>
            </a:r>
            <a:r>
              <a:rPr sz="2400" spc="85" dirty="0">
                <a:latin typeface="Segoe UI"/>
                <a:cs typeface="Segoe UI"/>
              </a:rPr>
              <a:t> </a:t>
            </a:r>
            <a:r>
              <a:rPr sz="2400" spc="15" dirty="0">
                <a:latin typeface="Segoe UI"/>
                <a:cs typeface="Segoe UI"/>
              </a:rPr>
              <a:t>arm</a:t>
            </a:r>
            <a:r>
              <a:rPr sz="2400" spc="80" dirty="0">
                <a:latin typeface="Segoe UI"/>
                <a:cs typeface="Segoe UI"/>
              </a:rPr>
              <a:t> </a:t>
            </a:r>
            <a:r>
              <a:rPr sz="2400" spc="-15" dirty="0">
                <a:latin typeface="Segoe UI"/>
                <a:cs typeface="Segoe UI"/>
              </a:rPr>
              <a:t>of</a:t>
            </a:r>
            <a:r>
              <a:rPr sz="2400" spc="25" dirty="0">
                <a:latin typeface="Segoe UI"/>
                <a:cs typeface="Segoe UI"/>
              </a:rPr>
              <a:t> </a:t>
            </a:r>
            <a:r>
              <a:rPr sz="2400" spc="20" dirty="0">
                <a:latin typeface="Segoe UI"/>
                <a:cs typeface="Segoe UI"/>
              </a:rPr>
              <a:t>the</a:t>
            </a:r>
            <a:r>
              <a:rPr sz="2400" spc="-30" dirty="0">
                <a:latin typeface="Segoe UI"/>
                <a:cs typeface="Segoe UI"/>
              </a:rPr>
              <a:t> </a:t>
            </a:r>
            <a:r>
              <a:rPr sz="2400" dirty="0">
                <a:latin typeface="Segoe UI"/>
                <a:cs typeface="Segoe UI"/>
              </a:rPr>
              <a:t>company.</a:t>
            </a:r>
            <a:r>
              <a:rPr sz="2400" spc="-5" dirty="0">
                <a:latin typeface="Segoe UI"/>
                <a:cs typeface="Segoe UI"/>
              </a:rPr>
              <a:t> </a:t>
            </a:r>
            <a:r>
              <a:rPr sz="2400" spc="10" dirty="0">
                <a:latin typeface="Segoe UI"/>
                <a:cs typeface="Segoe UI"/>
              </a:rPr>
              <a:t>It</a:t>
            </a:r>
            <a:r>
              <a:rPr sz="2400" spc="25" dirty="0">
                <a:latin typeface="Segoe UI"/>
                <a:cs typeface="Segoe UI"/>
              </a:rPr>
              <a:t> </a:t>
            </a:r>
            <a:r>
              <a:rPr sz="2400" spc="15" dirty="0">
                <a:latin typeface="Segoe UI"/>
                <a:cs typeface="Segoe UI"/>
              </a:rPr>
              <a:t>has </a:t>
            </a:r>
            <a:r>
              <a:rPr sz="2400" spc="20" dirty="0">
                <a:latin typeface="Segoe UI"/>
                <a:cs typeface="Segoe UI"/>
              </a:rPr>
              <a:t> </a:t>
            </a:r>
            <a:r>
              <a:rPr sz="2400" dirty="0">
                <a:latin typeface="Segoe UI"/>
                <a:cs typeface="Segoe UI"/>
              </a:rPr>
              <a:t>been</a:t>
            </a:r>
            <a:r>
              <a:rPr sz="2400" spc="70" dirty="0">
                <a:latin typeface="Segoe UI"/>
                <a:cs typeface="Segoe UI"/>
              </a:rPr>
              <a:t> </a:t>
            </a:r>
            <a:r>
              <a:rPr sz="2400" spc="5" dirty="0">
                <a:latin typeface="Segoe UI"/>
                <a:cs typeface="Segoe UI"/>
              </a:rPr>
              <a:t>created</a:t>
            </a:r>
            <a:r>
              <a:rPr sz="2400" spc="85" dirty="0">
                <a:latin typeface="Segoe UI"/>
                <a:cs typeface="Segoe UI"/>
              </a:rPr>
              <a:t> </a:t>
            </a:r>
            <a:r>
              <a:rPr sz="2400" spc="15" dirty="0">
                <a:latin typeface="Segoe UI"/>
                <a:cs typeface="Segoe UI"/>
              </a:rPr>
              <a:t>as</a:t>
            </a:r>
            <a:r>
              <a:rPr sz="2400" spc="20" dirty="0">
                <a:latin typeface="Segoe UI"/>
                <a:cs typeface="Segoe UI"/>
              </a:rPr>
              <a:t> </a:t>
            </a:r>
            <a:r>
              <a:rPr sz="2400" spc="15" dirty="0">
                <a:latin typeface="Segoe UI"/>
                <a:cs typeface="Segoe UI"/>
              </a:rPr>
              <a:t>a</a:t>
            </a:r>
            <a:r>
              <a:rPr sz="2400" spc="10" dirty="0">
                <a:latin typeface="Segoe UI"/>
                <a:cs typeface="Segoe UI"/>
              </a:rPr>
              <a:t> </a:t>
            </a:r>
            <a:r>
              <a:rPr sz="2400" spc="5" dirty="0">
                <a:latin typeface="Segoe UI"/>
                <a:cs typeface="Segoe UI"/>
              </a:rPr>
              <a:t>new</a:t>
            </a:r>
            <a:r>
              <a:rPr sz="2400" spc="85" dirty="0">
                <a:latin typeface="Segoe UI"/>
                <a:cs typeface="Segoe UI"/>
              </a:rPr>
              <a:t> </a:t>
            </a:r>
            <a:r>
              <a:rPr sz="2400" spc="20" dirty="0">
                <a:latin typeface="Segoe UI"/>
                <a:cs typeface="Segoe UI"/>
              </a:rPr>
              <a:t>company</a:t>
            </a:r>
            <a:r>
              <a:rPr sz="2400" spc="5" dirty="0">
                <a:latin typeface="Segoe UI"/>
                <a:cs typeface="Segoe UI"/>
              </a:rPr>
              <a:t> </a:t>
            </a:r>
            <a:r>
              <a:rPr sz="2400" spc="10" dirty="0">
                <a:latin typeface="Segoe UI"/>
                <a:cs typeface="Segoe UI"/>
              </a:rPr>
              <a:t>named</a:t>
            </a:r>
            <a:r>
              <a:rPr sz="2400" spc="85" dirty="0">
                <a:latin typeface="Segoe UI"/>
                <a:cs typeface="Segoe UI"/>
              </a:rPr>
              <a:t> </a:t>
            </a:r>
            <a:r>
              <a:rPr sz="2400" spc="15" dirty="0">
                <a:latin typeface="Segoe UI"/>
                <a:cs typeface="Segoe UI"/>
              </a:rPr>
              <a:t>Proseware </a:t>
            </a:r>
            <a:r>
              <a:rPr sz="2400" spc="-740" dirty="0">
                <a:latin typeface="Segoe UI"/>
                <a:cs typeface="Segoe UI"/>
              </a:rPr>
              <a:t> </a:t>
            </a:r>
            <a:r>
              <a:rPr sz="2400" spc="10" dirty="0">
                <a:latin typeface="Segoe UI"/>
                <a:cs typeface="Segoe UI"/>
              </a:rPr>
              <a:t>Inc.</a:t>
            </a:r>
            <a:r>
              <a:rPr sz="2400" spc="160" dirty="0">
                <a:latin typeface="Segoe UI"/>
                <a:cs typeface="Segoe UI"/>
              </a:rPr>
              <a:t> </a:t>
            </a:r>
            <a:r>
              <a:rPr sz="2400" spc="10" dirty="0">
                <a:latin typeface="Segoe UI"/>
                <a:cs typeface="Segoe UI"/>
              </a:rPr>
              <a:t>Even</a:t>
            </a:r>
            <a:r>
              <a:rPr sz="2400" spc="105" dirty="0">
                <a:latin typeface="Segoe UI"/>
                <a:cs typeface="Segoe UI"/>
              </a:rPr>
              <a:t> </a:t>
            </a:r>
            <a:r>
              <a:rPr sz="2400" spc="25" dirty="0">
                <a:latin typeface="Segoe UI"/>
                <a:cs typeface="Segoe UI"/>
              </a:rPr>
              <a:t>though</a:t>
            </a:r>
            <a:r>
              <a:rPr sz="2400" spc="105" dirty="0">
                <a:latin typeface="Segoe UI"/>
                <a:cs typeface="Segoe UI"/>
              </a:rPr>
              <a:t> </a:t>
            </a:r>
            <a:r>
              <a:rPr sz="2400" spc="15" dirty="0">
                <a:latin typeface="Segoe UI"/>
                <a:cs typeface="Segoe UI"/>
              </a:rPr>
              <a:t>Proseware</a:t>
            </a:r>
            <a:r>
              <a:rPr sz="2400" spc="65" dirty="0">
                <a:latin typeface="Segoe UI"/>
                <a:cs typeface="Segoe UI"/>
              </a:rPr>
              <a:t> </a:t>
            </a:r>
            <a:r>
              <a:rPr sz="2400" spc="10" dirty="0">
                <a:latin typeface="Segoe UI"/>
                <a:cs typeface="Segoe UI"/>
              </a:rPr>
              <a:t>Inc.</a:t>
            </a:r>
            <a:r>
              <a:rPr sz="2400" spc="90" dirty="0">
                <a:latin typeface="Segoe UI"/>
                <a:cs typeface="Segoe UI"/>
              </a:rPr>
              <a:t> </a:t>
            </a:r>
            <a:r>
              <a:rPr sz="2400" spc="15" dirty="0">
                <a:latin typeface="Segoe UI"/>
                <a:cs typeface="Segoe UI"/>
              </a:rPr>
              <a:t>has</a:t>
            </a:r>
            <a:r>
              <a:rPr sz="2400" spc="185" dirty="0">
                <a:latin typeface="Segoe UI"/>
                <a:cs typeface="Segoe UI"/>
              </a:rPr>
              <a:t> </a:t>
            </a:r>
            <a:r>
              <a:rPr sz="2400" dirty="0">
                <a:latin typeface="Segoe UI"/>
                <a:cs typeface="Segoe UI"/>
              </a:rPr>
              <a:t>been</a:t>
            </a:r>
            <a:r>
              <a:rPr sz="2400" spc="170" dirty="0">
                <a:latin typeface="Segoe UI"/>
                <a:cs typeface="Segoe UI"/>
              </a:rPr>
              <a:t> </a:t>
            </a:r>
            <a:r>
              <a:rPr sz="2400" spc="5" dirty="0">
                <a:latin typeface="Segoe UI"/>
                <a:cs typeface="Segoe UI"/>
              </a:rPr>
              <a:t>set</a:t>
            </a:r>
            <a:r>
              <a:rPr sz="2400" spc="125" dirty="0">
                <a:latin typeface="Segoe UI"/>
                <a:cs typeface="Segoe UI"/>
              </a:rPr>
              <a:t> </a:t>
            </a:r>
            <a:r>
              <a:rPr sz="2400" spc="15" dirty="0">
                <a:latin typeface="Segoe UI"/>
                <a:cs typeface="Segoe UI"/>
              </a:rPr>
              <a:t>up </a:t>
            </a:r>
            <a:r>
              <a:rPr sz="2400" spc="20" dirty="0">
                <a:latin typeface="Segoe UI"/>
                <a:cs typeface="Segoe UI"/>
              </a:rPr>
              <a:t> </a:t>
            </a:r>
            <a:r>
              <a:rPr sz="2400" spc="15" dirty="0">
                <a:latin typeface="Segoe UI"/>
                <a:cs typeface="Segoe UI"/>
              </a:rPr>
              <a:t>as</a:t>
            </a:r>
            <a:r>
              <a:rPr sz="2400" spc="10" dirty="0">
                <a:latin typeface="Segoe UI"/>
                <a:cs typeface="Segoe UI"/>
              </a:rPr>
              <a:t> a</a:t>
            </a:r>
            <a:r>
              <a:rPr sz="2400" spc="5" dirty="0">
                <a:latin typeface="Segoe UI"/>
                <a:cs typeface="Segoe UI"/>
              </a:rPr>
              <a:t> </a:t>
            </a:r>
            <a:r>
              <a:rPr sz="2400" spc="15" dirty="0">
                <a:latin typeface="Segoe UI"/>
                <a:cs typeface="Segoe UI"/>
              </a:rPr>
              <a:t>separate</a:t>
            </a:r>
            <a:r>
              <a:rPr sz="2400" spc="-35" dirty="0">
                <a:latin typeface="Segoe UI"/>
                <a:cs typeface="Segoe UI"/>
              </a:rPr>
              <a:t> </a:t>
            </a:r>
            <a:r>
              <a:rPr sz="2400" dirty="0">
                <a:latin typeface="Segoe UI"/>
                <a:cs typeface="Segoe UI"/>
              </a:rPr>
              <a:t>company,</a:t>
            </a:r>
            <a:r>
              <a:rPr sz="2400" spc="-5" dirty="0">
                <a:latin typeface="Segoe UI"/>
                <a:cs typeface="Segoe UI"/>
              </a:rPr>
              <a:t> </a:t>
            </a:r>
            <a:r>
              <a:rPr sz="2400" spc="5" dirty="0">
                <a:latin typeface="Segoe UI"/>
                <a:cs typeface="Segoe UI"/>
              </a:rPr>
              <a:t>it</a:t>
            </a:r>
            <a:r>
              <a:rPr sz="2400" spc="25" dirty="0">
                <a:latin typeface="Segoe UI"/>
                <a:cs typeface="Segoe UI"/>
              </a:rPr>
              <a:t> </a:t>
            </a:r>
            <a:r>
              <a:rPr sz="2400" spc="10" dirty="0">
                <a:latin typeface="Segoe UI"/>
                <a:cs typeface="Segoe UI"/>
              </a:rPr>
              <a:t>will</a:t>
            </a:r>
            <a:r>
              <a:rPr sz="2400" dirty="0">
                <a:latin typeface="Segoe UI"/>
                <a:cs typeface="Segoe UI"/>
              </a:rPr>
              <a:t> receive</a:t>
            </a:r>
            <a:r>
              <a:rPr sz="2400" spc="40" dirty="0">
                <a:latin typeface="Segoe UI"/>
                <a:cs typeface="Segoe UI"/>
              </a:rPr>
              <a:t> </a:t>
            </a:r>
            <a:r>
              <a:rPr sz="2400" spc="25" dirty="0">
                <a:latin typeface="Segoe UI"/>
                <a:cs typeface="Segoe UI"/>
              </a:rPr>
              <a:t>some</a:t>
            </a:r>
            <a:r>
              <a:rPr sz="2400" spc="40" dirty="0">
                <a:latin typeface="Segoe UI"/>
                <a:cs typeface="Segoe UI"/>
              </a:rPr>
              <a:t> </a:t>
            </a:r>
            <a:r>
              <a:rPr sz="2400" spc="35" dirty="0">
                <a:latin typeface="Segoe UI"/>
                <a:cs typeface="Segoe UI"/>
              </a:rPr>
              <a:t>IT- </a:t>
            </a:r>
            <a:r>
              <a:rPr sz="2400" spc="40" dirty="0">
                <a:latin typeface="Segoe UI"/>
                <a:cs typeface="Segoe UI"/>
              </a:rPr>
              <a:t> </a:t>
            </a:r>
            <a:r>
              <a:rPr sz="2400" spc="5" dirty="0">
                <a:latin typeface="Segoe UI"/>
                <a:cs typeface="Segoe UI"/>
              </a:rPr>
              <a:t>related</a:t>
            </a:r>
            <a:r>
              <a:rPr sz="2400" spc="10" dirty="0">
                <a:latin typeface="Segoe UI"/>
                <a:cs typeface="Segoe UI"/>
              </a:rPr>
              <a:t> </a:t>
            </a:r>
            <a:r>
              <a:rPr sz="2400" spc="15" dirty="0">
                <a:latin typeface="Segoe UI"/>
                <a:cs typeface="Segoe UI"/>
              </a:rPr>
              <a:t>services</a:t>
            </a:r>
            <a:r>
              <a:rPr sz="2400" spc="90" dirty="0">
                <a:latin typeface="Segoe UI"/>
                <a:cs typeface="Segoe UI"/>
              </a:rPr>
              <a:t> </a:t>
            </a:r>
            <a:r>
              <a:rPr sz="2400" spc="25" dirty="0">
                <a:latin typeface="Segoe UI"/>
                <a:cs typeface="Segoe UI"/>
              </a:rPr>
              <a:t>from</a:t>
            </a:r>
            <a:r>
              <a:rPr sz="2400" dirty="0">
                <a:latin typeface="Segoe UI"/>
                <a:cs typeface="Segoe UI"/>
              </a:rPr>
              <a:t> </a:t>
            </a:r>
            <a:r>
              <a:rPr sz="2400" spc="15" dirty="0">
                <a:latin typeface="Segoe UI"/>
                <a:cs typeface="Segoe UI"/>
              </a:rPr>
              <a:t>Adventure</a:t>
            </a:r>
            <a:r>
              <a:rPr sz="2400" spc="-30" dirty="0">
                <a:latin typeface="Segoe UI"/>
                <a:cs typeface="Segoe UI"/>
              </a:rPr>
              <a:t> </a:t>
            </a:r>
            <a:r>
              <a:rPr sz="2400" dirty="0">
                <a:latin typeface="Segoe UI"/>
                <a:cs typeface="Segoe UI"/>
              </a:rPr>
              <a:t>Works</a:t>
            </a:r>
            <a:r>
              <a:rPr sz="2400" spc="15" dirty="0">
                <a:latin typeface="Segoe UI"/>
                <a:cs typeface="Segoe UI"/>
              </a:rPr>
              <a:t> and</a:t>
            </a:r>
            <a:r>
              <a:rPr sz="2400" spc="90" dirty="0">
                <a:latin typeface="Segoe UI"/>
                <a:cs typeface="Segoe UI"/>
              </a:rPr>
              <a:t> </a:t>
            </a:r>
            <a:r>
              <a:rPr sz="2400" spc="10" dirty="0">
                <a:latin typeface="Segoe UI"/>
                <a:cs typeface="Segoe UI"/>
              </a:rPr>
              <a:t>will</a:t>
            </a:r>
            <a:r>
              <a:rPr sz="2400" dirty="0">
                <a:latin typeface="Segoe UI"/>
                <a:cs typeface="Segoe UI"/>
              </a:rPr>
              <a:t> </a:t>
            </a:r>
            <a:r>
              <a:rPr sz="2400" spc="20" dirty="0">
                <a:latin typeface="Segoe UI"/>
                <a:cs typeface="Segoe UI"/>
              </a:rPr>
              <a:t>be </a:t>
            </a:r>
            <a:r>
              <a:rPr sz="2400" spc="-740" dirty="0">
                <a:latin typeface="Segoe UI"/>
                <a:cs typeface="Segoe UI"/>
              </a:rPr>
              <a:t> </a:t>
            </a:r>
            <a:r>
              <a:rPr sz="2400" spc="15" dirty="0">
                <a:latin typeface="Segoe UI"/>
                <a:cs typeface="Segoe UI"/>
              </a:rPr>
              <a:t>provided</a:t>
            </a:r>
            <a:r>
              <a:rPr sz="2400" spc="5" dirty="0">
                <a:latin typeface="Segoe UI"/>
                <a:cs typeface="Segoe UI"/>
              </a:rPr>
              <a:t> </a:t>
            </a:r>
            <a:r>
              <a:rPr sz="2400" spc="20" dirty="0">
                <a:latin typeface="Segoe UI"/>
                <a:cs typeface="Segoe UI"/>
              </a:rPr>
              <a:t>with</a:t>
            </a:r>
            <a:r>
              <a:rPr sz="2400" spc="10" dirty="0">
                <a:latin typeface="Segoe UI"/>
                <a:cs typeface="Segoe UI"/>
              </a:rPr>
              <a:t> </a:t>
            </a:r>
            <a:r>
              <a:rPr sz="2400" spc="15" dirty="0">
                <a:latin typeface="Segoe UI"/>
                <a:cs typeface="Segoe UI"/>
              </a:rPr>
              <a:t>a</a:t>
            </a:r>
            <a:r>
              <a:rPr sz="2400" spc="5" dirty="0">
                <a:latin typeface="Segoe UI"/>
                <a:cs typeface="Segoe UI"/>
              </a:rPr>
              <a:t> </a:t>
            </a:r>
            <a:r>
              <a:rPr sz="2400" spc="15" dirty="0">
                <a:latin typeface="Segoe UI"/>
                <a:cs typeface="Segoe UI"/>
              </a:rPr>
              <a:t>subset</a:t>
            </a:r>
            <a:r>
              <a:rPr sz="2400" spc="25" dirty="0">
                <a:latin typeface="Segoe UI"/>
                <a:cs typeface="Segoe UI"/>
              </a:rPr>
              <a:t> </a:t>
            </a:r>
            <a:r>
              <a:rPr sz="2400" spc="-15" dirty="0">
                <a:latin typeface="Segoe UI"/>
                <a:cs typeface="Segoe UI"/>
              </a:rPr>
              <a:t>of</a:t>
            </a:r>
            <a:r>
              <a:rPr sz="2400" spc="30" dirty="0">
                <a:latin typeface="Segoe UI"/>
                <a:cs typeface="Segoe UI"/>
              </a:rPr>
              <a:t> </a:t>
            </a:r>
            <a:r>
              <a:rPr sz="2400" spc="20" dirty="0">
                <a:latin typeface="Segoe UI"/>
                <a:cs typeface="Segoe UI"/>
              </a:rPr>
              <a:t>the</a:t>
            </a:r>
            <a:r>
              <a:rPr sz="2400" spc="45" dirty="0">
                <a:latin typeface="Segoe UI"/>
                <a:cs typeface="Segoe UI"/>
              </a:rPr>
              <a:t> </a:t>
            </a:r>
            <a:r>
              <a:rPr sz="2400" spc="20" dirty="0">
                <a:latin typeface="Segoe UI"/>
                <a:cs typeface="Segoe UI"/>
              </a:rPr>
              <a:t>corporate</a:t>
            </a:r>
            <a:r>
              <a:rPr sz="2400" spc="-30" dirty="0">
                <a:latin typeface="Segoe UI"/>
                <a:cs typeface="Segoe UI"/>
              </a:rPr>
              <a:t> </a:t>
            </a:r>
            <a:r>
              <a:rPr sz="2400" spc="15" dirty="0">
                <a:latin typeface="Segoe UI"/>
                <a:cs typeface="Segoe UI"/>
              </a:rPr>
              <a:t>Adventure </a:t>
            </a:r>
            <a:r>
              <a:rPr sz="2400" spc="-740" dirty="0">
                <a:latin typeface="Segoe UI"/>
                <a:cs typeface="Segoe UI"/>
              </a:rPr>
              <a:t> </a:t>
            </a:r>
            <a:r>
              <a:rPr sz="2400" spc="5" dirty="0">
                <a:latin typeface="Segoe UI"/>
                <a:cs typeface="Segoe UI"/>
              </a:rPr>
              <a:t>Works</a:t>
            </a:r>
            <a:r>
              <a:rPr sz="2400" spc="10" dirty="0">
                <a:latin typeface="Segoe UI"/>
                <a:cs typeface="Segoe UI"/>
              </a:rPr>
              <a:t> </a:t>
            </a:r>
            <a:r>
              <a:rPr sz="2400" spc="20" dirty="0">
                <a:latin typeface="Segoe UI"/>
                <a:cs typeface="Segoe UI"/>
              </a:rPr>
              <a:t>data.</a:t>
            </a:r>
            <a:endParaRPr sz="2400" dirty="0">
              <a:latin typeface="Segoe UI"/>
              <a:cs typeface="Segoe UI"/>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943215" cy="3315651"/>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60" dirty="0">
                <a:solidFill>
                  <a:srgbClr val="FFFFFF"/>
                </a:solidFill>
                <a:latin typeface="Segoe UI"/>
                <a:cs typeface="Segoe UI"/>
              </a:rPr>
              <a:t> </a:t>
            </a:r>
            <a:r>
              <a:rPr sz="2750" spc="10" dirty="0">
                <a:solidFill>
                  <a:srgbClr val="FFFFFF"/>
                </a:solidFill>
                <a:latin typeface="Segoe UI"/>
                <a:cs typeface="Segoe UI"/>
              </a:rPr>
              <a:t>Scenario</a:t>
            </a:r>
            <a:r>
              <a:rPr sz="2750" dirty="0">
                <a:solidFill>
                  <a:srgbClr val="FFFFFF"/>
                </a:solidFill>
                <a:latin typeface="Segoe UI"/>
                <a:cs typeface="Segoe UI"/>
              </a:rPr>
              <a:t> </a:t>
            </a:r>
            <a:r>
              <a:rPr sz="2750" spc="10" dirty="0">
                <a:solidFill>
                  <a:srgbClr val="FFFFFF"/>
                </a:solidFill>
                <a:latin typeface="Segoe UI"/>
                <a:cs typeface="Segoe UI"/>
              </a:rPr>
              <a:t>(continued)</a:t>
            </a:r>
            <a:endParaRPr sz="2750" dirty="0">
              <a:latin typeface="Segoe UI"/>
              <a:cs typeface="Segoe UI"/>
            </a:endParaRPr>
          </a:p>
          <a:p>
            <a:pPr>
              <a:lnSpc>
                <a:spcPct val="100000"/>
              </a:lnSpc>
              <a:spcBef>
                <a:spcPts val="40"/>
              </a:spcBef>
            </a:pPr>
            <a:endParaRPr sz="2700" dirty="0">
              <a:latin typeface="Segoe UI"/>
              <a:cs typeface="Segoe UI"/>
            </a:endParaRPr>
          </a:p>
          <a:p>
            <a:pPr marL="12700" marR="5080">
              <a:lnSpc>
                <a:spcPct val="150000"/>
              </a:lnSpc>
            </a:pPr>
            <a:r>
              <a:rPr sz="2750" dirty="0">
                <a:latin typeface="Segoe UI"/>
                <a:cs typeface="Segoe UI"/>
              </a:rPr>
              <a:t>The</a:t>
            </a:r>
            <a:r>
              <a:rPr sz="2750" spc="45" dirty="0">
                <a:latin typeface="Segoe UI"/>
                <a:cs typeface="Segoe UI"/>
              </a:rPr>
              <a:t> </a:t>
            </a:r>
            <a:r>
              <a:rPr sz="2750" spc="10" dirty="0">
                <a:latin typeface="Segoe UI"/>
                <a:cs typeface="Segoe UI"/>
              </a:rPr>
              <a:t>existing</a:t>
            </a:r>
            <a:r>
              <a:rPr sz="2750" spc="85" dirty="0">
                <a:latin typeface="Segoe UI"/>
                <a:cs typeface="Segoe UI"/>
              </a:rPr>
              <a:t> </a:t>
            </a:r>
            <a:r>
              <a:rPr sz="2750" spc="15" dirty="0">
                <a:latin typeface="Segoe UI"/>
                <a:cs typeface="Segoe UI"/>
              </a:rPr>
              <a:t>Adventure</a:t>
            </a:r>
            <a:r>
              <a:rPr sz="2750" spc="45" dirty="0">
                <a:latin typeface="Segoe UI"/>
                <a:cs typeface="Segoe UI"/>
              </a:rPr>
              <a:t> </a:t>
            </a:r>
            <a:r>
              <a:rPr sz="2750" spc="15" dirty="0">
                <a:latin typeface="Segoe UI"/>
                <a:cs typeface="Segoe UI"/>
              </a:rPr>
              <a:t>Works</a:t>
            </a:r>
            <a:r>
              <a:rPr sz="2750" spc="25" dirty="0">
                <a:latin typeface="Segoe UI"/>
                <a:cs typeface="Segoe UI"/>
              </a:rPr>
              <a:t> </a:t>
            </a:r>
            <a:r>
              <a:rPr sz="2750" spc="20" dirty="0">
                <a:latin typeface="Segoe UI"/>
                <a:cs typeface="Segoe UI"/>
              </a:rPr>
              <a:t>SQL</a:t>
            </a:r>
            <a:r>
              <a:rPr sz="2750" spc="40" dirty="0">
                <a:latin typeface="Segoe UI"/>
                <a:cs typeface="Segoe UI"/>
              </a:rPr>
              <a:t> </a:t>
            </a:r>
            <a:r>
              <a:rPr sz="2750" spc="10" dirty="0">
                <a:latin typeface="Segoe UI"/>
                <a:cs typeface="Segoe UI"/>
              </a:rPr>
              <a:t>Server</a:t>
            </a:r>
            <a:r>
              <a:rPr sz="2750" spc="15" dirty="0">
                <a:latin typeface="Segoe UI"/>
                <a:cs typeface="Segoe UI"/>
              </a:rPr>
              <a:t> </a:t>
            </a:r>
            <a:r>
              <a:rPr sz="2750" spc="20" dirty="0">
                <a:latin typeface="Segoe UI"/>
                <a:cs typeface="Segoe UI"/>
              </a:rPr>
              <a:t>platform </a:t>
            </a:r>
            <a:r>
              <a:rPr sz="2750" spc="-735" dirty="0">
                <a:latin typeface="Segoe UI"/>
                <a:cs typeface="Segoe UI"/>
              </a:rPr>
              <a:t> </a:t>
            </a:r>
            <a:r>
              <a:rPr sz="2750" spc="15" dirty="0">
                <a:latin typeface="Segoe UI"/>
                <a:cs typeface="Segoe UI"/>
              </a:rPr>
              <a:t>has </a:t>
            </a:r>
            <a:r>
              <a:rPr sz="2750" dirty="0">
                <a:latin typeface="Segoe UI"/>
                <a:cs typeface="Segoe UI"/>
              </a:rPr>
              <a:t>been</a:t>
            </a:r>
            <a:r>
              <a:rPr sz="2750" spc="70" dirty="0">
                <a:latin typeface="Segoe UI"/>
                <a:cs typeface="Segoe UI"/>
              </a:rPr>
              <a:t> </a:t>
            </a:r>
            <a:r>
              <a:rPr sz="2750" spc="15" dirty="0">
                <a:latin typeface="Segoe UI"/>
                <a:cs typeface="Segoe UI"/>
              </a:rPr>
              <a:t>moved</a:t>
            </a:r>
            <a:r>
              <a:rPr sz="2750" spc="80" dirty="0">
                <a:latin typeface="Segoe UI"/>
                <a:cs typeface="Segoe UI"/>
              </a:rPr>
              <a:t> </a:t>
            </a:r>
            <a:r>
              <a:rPr sz="2750" spc="25" dirty="0">
                <a:latin typeface="Segoe UI"/>
                <a:cs typeface="Segoe UI"/>
              </a:rPr>
              <a:t>to</a:t>
            </a:r>
            <a:r>
              <a:rPr sz="2750" spc="15" dirty="0">
                <a:latin typeface="Segoe UI"/>
                <a:cs typeface="Segoe UI"/>
              </a:rPr>
              <a:t> a</a:t>
            </a:r>
            <a:r>
              <a:rPr sz="2750" spc="5" dirty="0">
                <a:latin typeface="Segoe UI"/>
                <a:cs typeface="Segoe UI"/>
              </a:rPr>
              <a:t> new</a:t>
            </a:r>
            <a:r>
              <a:rPr sz="2750" spc="80" dirty="0">
                <a:latin typeface="Segoe UI"/>
                <a:cs typeface="Segoe UI"/>
              </a:rPr>
              <a:t> </a:t>
            </a:r>
            <a:r>
              <a:rPr sz="2750" spc="5" dirty="0">
                <a:latin typeface="Segoe UI"/>
                <a:cs typeface="Segoe UI"/>
              </a:rPr>
              <a:t>server</a:t>
            </a:r>
            <a:r>
              <a:rPr sz="2750" spc="10" dirty="0">
                <a:latin typeface="Segoe UI"/>
                <a:cs typeface="Segoe UI"/>
              </a:rPr>
              <a:t> </a:t>
            </a:r>
            <a:r>
              <a:rPr sz="2750" spc="20" dirty="0">
                <a:latin typeface="Segoe UI"/>
                <a:cs typeface="Segoe UI"/>
              </a:rPr>
              <a:t>that</a:t>
            </a:r>
            <a:r>
              <a:rPr sz="2750" spc="25" dirty="0">
                <a:latin typeface="Segoe UI"/>
                <a:cs typeface="Segoe UI"/>
              </a:rPr>
              <a:t> </a:t>
            </a:r>
            <a:r>
              <a:rPr sz="2750" spc="10" dirty="0">
                <a:latin typeface="Segoe UI"/>
                <a:cs typeface="Segoe UI"/>
              </a:rPr>
              <a:t>can</a:t>
            </a:r>
            <a:r>
              <a:rPr sz="2750" spc="70" dirty="0">
                <a:latin typeface="Segoe UI"/>
                <a:cs typeface="Segoe UI"/>
              </a:rPr>
              <a:t> </a:t>
            </a:r>
            <a:r>
              <a:rPr sz="2750" spc="20" dirty="0">
                <a:latin typeface="Segoe UI"/>
                <a:cs typeface="Segoe UI"/>
              </a:rPr>
              <a:t>support </a:t>
            </a:r>
            <a:r>
              <a:rPr sz="2750" spc="25" dirty="0">
                <a:latin typeface="Segoe UI"/>
                <a:cs typeface="Segoe UI"/>
              </a:rPr>
              <a:t> both </a:t>
            </a:r>
            <a:r>
              <a:rPr sz="2750" spc="20" dirty="0">
                <a:latin typeface="Segoe UI"/>
                <a:cs typeface="Segoe UI"/>
              </a:rPr>
              <a:t>the </a:t>
            </a:r>
            <a:r>
              <a:rPr sz="2750" spc="15" dirty="0">
                <a:latin typeface="Segoe UI"/>
                <a:cs typeface="Segoe UI"/>
              </a:rPr>
              <a:t>existing workload and </a:t>
            </a:r>
            <a:r>
              <a:rPr sz="2750" spc="20" dirty="0">
                <a:latin typeface="Segoe UI"/>
                <a:cs typeface="Segoe UI"/>
              </a:rPr>
              <a:t>the </a:t>
            </a:r>
            <a:r>
              <a:rPr sz="2750" spc="15" dirty="0">
                <a:latin typeface="Segoe UI"/>
                <a:cs typeface="Segoe UI"/>
              </a:rPr>
              <a:t>workload </a:t>
            </a:r>
            <a:r>
              <a:rPr sz="2750" spc="25" dirty="0">
                <a:latin typeface="Segoe UI"/>
                <a:cs typeface="Segoe UI"/>
              </a:rPr>
              <a:t>from </a:t>
            </a:r>
            <a:r>
              <a:rPr sz="2750" spc="-740" dirty="0">
                <a:latin typeface="Segoe UI"/>
                <a:cs typeface="Segoe UI"/>
              </a:rPr>
              <a:t> </a:t>
            </a:r>
            <a:r>
              <a:rPr sz="2750" spc="20" dirty="0">
                <a:latin typeface="Segoe UI"/>
                <a:cs typeface="Segoe UI"/>
              </a:rPr>
              <a:t>the</a:t>
            </a:r>
            <a:r>
              <a:rPr sz="2750" spc="-40" dirty="0">
                <a:latin typeface="Segoe UI"/>
                <a:cs typeface="Segoe UI"/>
              </a:rPr>
              <a:t> </a:t>
            </a:r>
            <a:r>
              <a:rPr sz="2750" spc="5" dirty="0">
                <a:latin typeface="Segoe UI"/>
                <a:cs typeface="Segoe UI"/>
              </a:rPr>
              <a:t>new</a:t>
            </a:r>
            <a:r>
              <a:rPr sz="2750" spc="80" dirty="0">
                <a:latin typeface="Segoe UI"/>
                <a:cs typeface="Segoe UI"/>
              </a:rPr>
              <a:t> </a:t>
            </a:r>
            <a:r>
              <a:rPr sz="2750" dirty="0">
                <a:latin typeface="Segoe UI"/>
                <a:cs typeface="Segoe UI"/>
              </a:rPr>
              <a:t>company.</a:t>
            </a: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765935" cy="449580"/>
          </a:xfrm>
          <a:prstGeom prst="rect">
            <a:avLst/>
          </a:prstGeom>
        </p:spPr>
        <p:txBody>
          <a:bodyPr vert="horz" wrap="square" lIns="0" tIns="16510" rIns="0" bIns="0" rtlCol="0">
            <a:spAutoFit/>
          </a:bodyPr>
          <a:lstStyle/>
          <a:p>
            <a:pPr marL="12700">
              <a:lnSpc>
                <a:spcPct val="100000"/>
              </a:lnSpc>
              <a:spcBef>
                <a:spcPts val="130"/>
              </a:spcBef>
            </a:pPr>
            <a:r>
              <a:rPr spc="5" dirty="0"/>
              <a:t>Lab</a:t>
            </a:r>
            <a:r>
              <a:rPr spc="15" dirty="0"/>
              <a:t> </a:t>
            </a:r>
            <a:r>
              <a:rPr dirty="0"/>
              <a:t>Review</a:t>
            </a:r>
          </a:p>
        </p:txBody>
      </p:sp>
      <p:sp>
        <p:nvSpPr>
          <p:cNvPr id="3" name="object 3"/>
          <p:cNvSpPr txBox="1"/>
          <p:nvPr/>
        </p:nvSpPr>
        <p:spPr>
          <a:xfrm>
            <a:off x="446722" y="1000124"/>
            <a:ext cx="5641340" cy="449580"/>
          </a:xfrm>
          <a:prstGeom prst="rect">
            <a:avLst/>
          </a:prstGeom>
        </p:spPr>
        <p:txBody>
          <a:bodyPr vert="horz" wrap="square" lIns="0" tIns="16510" rIns="0" bIns="0" rtlCol="0">
            <a:spAutoFit/>
          </a:bodyPr>
          <a:lstStyle/>
          <a:p>
            <a:pPr marL="12700">
              <a:lnSpc>
                <a:spcPct val="100000"/>
              </a:lnSpc>
              <a:spcBef>
                <a:spcPts val="130"/>
              </a:spcBef>
            </a:pPr>
            <a:r>
              <a:rPr sz="2750" spc="15" dirty="0">
                <a:latin typeface="Segoe UI"/>
                <a:cs typeface="Segoe UI"/>
              </a:rPr>
              <a:t>In</a:t>
            </a:r>
            <a:r>
              <a:rPr sz="2750" spc="-5" dirty="0">
                <a:latin typeface="Segoe UI"/>
                <a:cs typeface="Segoe UI"/>
              </a:rPr>
              <a:t> </a:t>
            </a:r>
            <a:r>
              <a:rPr sz="2750" spc="15" dirty="0">
                <a:latin typeface="Segoe UI"/>
                <a:cs typeface="Segoe UI"/>
              </a:rPr>
              <a:t>this </a:t>
            </a:r>
            <a:r>
              <a:rPr sz="2750" spc="10" dirty="0">
                <a:latin typeface="Segoe UI"/>
                <a:cs typeface="Segoe UI"/>
              </a:rPr>
              <a:t>lab,</a:t>
            </a:r>
            <a:r>
              <a:rPr sz="2750" spc="-5" dirty="0">
                <a:latin typeface="Segoe UI"/>
                <a:cs typeface="Segoe UI"/>
              </a:rPr>
              <a:t> </a:t>
            </a:r>
            <a:r>
              <a:rPr sz="2750" spc="20" dirty="0">
                <a:latin typeface="Segoe UI"/>
                <a:cs typeface="Segoe UI"/>
              </a:rPr>
              <a:t>you</a:t>
            </a:r>
            <a:r>
              <a:rPr sz="2750" spc="70" dirty="0">
                <a:latin typeface="Segoe UI"/>
                <a:cs typeface="Segoe UI"/>
              </a:rPr>
              <a:t> </a:t>
            </a:r>
            <a:r>
              <a:rPr sz="2750" spc="15" dirty="0">
                <a:latin typeface="Segoe UI"/>
                <a:cs typeface="Segoe UI"/>
              </a:rPr>
              <a:t>ran</a:t>
            </a:r>
            <a:r>
              <a:rPr sz="2750" spc="-5" dirty="0">
                <a:latin typeface="Segoe UI"/>
                <a:cs typeface="Segoe UI"/>
              </a:rPr>
              <a:t> </a:t>
            </a:r>
            <a:r>
              <a:rPr sz="2750" spc="20" dirty="0">
                <a:latin typeface="Segoe UI"/>
                <a:cs typeface="Segoe UI"/>
              </a:rPr>
              <a:t>the</a:t>
            </a:r>
            <a:r>
              <a:rPr sz="2750" spc="-30" dirty="0">
                <a:latin typeface="Segoe UI"/>
                <a:cs typeface="Segoe UI"/>
              </a:rPr>
              <a:t> </a:t>
            </a:r>
            <a:r>
              <a:rPr sz="2750" spc="10" dirty="0">
                <a:latin typeface="Segoe UI"/>
                <a:cs typeface="Segoe UI"/>
              </a:rPr>
              <a:t>Diskspd</a:t>
            </a:r>
            <a:r>
              <a:rPr sz="2750" spc="80" dirty="0">
                <a:latin typeface="Segoe UI"/>
                <a:cs typeface="Segoe UI"/>
              </a:rPr>
              <a:t> </a:t>
            </a:r>
            <a:r>
              <a:rPr sz="2750" spc="20" dirty="0">
                <a:latin typeface="Segoe UI"/>
                <a:cs typeface="Segoe UI"/>
              </a:rPr>
              <a:t>tool.</a:t>
            </a:r>
            <a:endParaRPr sz="2750">
              <a:latin typeface="Segoe UI"/>
              <a:cs typeface="Segoe UI"/>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867910" cy="449580"/>
          </a:xfrm>
          <a:prstGeom prst="rect">
            <a:avLst/>
          </a:prstGeom>
        </p:spPr>
        <p:txBody>
          <a:bodyPr vert="horz" wrap="square" lIns="0" tIns="16510" rIns="0" bIns="0" rtlCol="0">
            <a:spAutoFit/>
          </a:bodyPr>
          <a:lstStyle/>
          <a:p>
            <a:pPr marL="12700">
              <a:lnSpc>
                <a:spcPct val="100000"/>
              </a:lnSpc>
              <a:spcBef>
                <a:spcPts val="130"/>
              </a:spcBef>
            </a:pPr>
            <a:r>
              <a:rPr spc="15" dirty="0"/>
              <a:t>Module</a:t>
            </a:r>
            <a:r>
              <a:rPr spc="30" dirty="0"/>
              <a:t> </a:t>
            </a:r>
            <a:r>
              <a:rPr dirty="0"/>
              <a:t>Review</a:t>
            </a:r>
            <a:r>
              <a:rPr spc="70" dirty="0"/>
              <a:t> </a:t>
            </a:r>
            <a:r>
              <a:rPr spc="15" dirty="0"/>
              <a:t>and</a:t>
            </a:r>
            <a:r>
              <a:rPr spc="75" dirty="0"/>
              <a:t> </a:t>
            </a:r>
            <a:r>
              <a:rPr spc="5" dirty="0"/>
              <a:t>Takeaways</a:t>
            </a:r>
          </a:p>
        </p:txBody>
      </p:sp>
      <p:sp>
        <p:nvSpPr>
          <p:cNvPr id="3" name="object 3"/>
          <p:cNvSpPr txBox="1"/>
          <p:nvPr/>
        </p:nvSpPr>
        <p:spPr>
          <a:xfrm>
            <a:off x="446722" y="1000124"/>
            <a:ext cx="2173605" cy="449580"/>
          </a:xfrm>
          <a:prstGeom prst="rect">
            <a:avLst/>
          </a:prstGeom>
        </p:spPr>
        <p:txBody>
          <a:bodyPr vert="horz" wrap="square" lIns="0" tIns="16510" rIns="0" bIns="0" rtlCol="0">
            <a:spAutoFit/>
          </a:bodyPr>
          <a:lstStyle/>
          <a:p>
            <a:pPr marL="184150" indent="-171450">
              <a:lnSpc>
                <a:spcPct val="100000"/>
              </a:lnSpc>
              <a:spcBef>
                <a:spcPts val="130"/>
              </a:spcBef>
              <a:buClr>
                <a:srgbClr val="006FC0"/>
              </a:buClr>
              <a:buSzPct val="92727"/>
              <a:buFont typeface="Arial MT"/>
              <a:buChar char="•"/>
              <a:tabLst>
                <a:tab pos="184150" algn="l"/>
              </a:tabLst>
            </a:pPr>
            <a:r>
              <a:rPr sz="2750" spc="5" dirty="0">
                <a:latin typeface="Segoe UI"/>
                <a:cs typeface="Segoe UI"/>
              </a:rPr>
              <a:t>Best</a:t>
            </a:r>
            <a:r>
              <a:rPr sz="2750" spc="-35" dirty="0">
                <a:latin typeface="Segoe UI"/>
                <a:cs typeface="Segoe UI"/>
              </a:rPr>
              <a:t> </a:t>
            </a:r>
            <a:r>
              <a:rPr sz="2750" spc="15" dirty="0">
                <a:latin typeface="Segoe UI"/>
                <a:cs typeface="Segoe UI"/>
              </a:rPr>
              <a:t>Practice</a:t>
            </a:r>
            <a:endParaRPr sz="2750">
              <a:latin typeface="Segoe UI"/>
              <a:cs typeface="Segoe U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itle 82">
            <a:extLst>
              <a:ext uri="{FF2B5EF4-FFF2-40B4-BE49-F238E27FC236}">
                <a16:creationId xmlns:a16="http://schemas.microsoft.com/office/drawing/2014/main" id="{A4726C13-EB27-7A46-C708-99A752226DA2}"/>
              </a:ext>
            </a:extLst>
          </p:cNvPr>
          <p:cNvSpPr>
            <a:spLocks noGrp="1"/>
          </p:cNvSpPr>
          <p:nvPr>
            <p:ph type="title"/>
          </p:nvPr>
        </p:nvSpPr>
        <p:spPr>
          <a:xfrm>
            <a:off x="429260" y="109474"/>
            <a:ext cx="8285479" cy="423193"/>
          </a:xfrm>
        </p:spPr>
        <p:txBody>
          <a:bodyPr/>
          <a:lstStyle/>
          <a:p>
            <a:r>
              <a:rPr lang="en-GB" spc="10" dirty="0"/>
              <a:t>Multiple</a:t>
            </a:r>
            <a:r>
              <a:rPr lang="en-GB" spc="30" dirty="0"/>
              <a:t> </a:t>
            </a:r>
            <a:r>
              <a:rPr lang="en-GB" spc="20" dirty="0"/>
              <a:t>CPUs—SMP</a:t>
            </a:r>
            <a:r>
              <a:rPr lang="en-GB" spc="75" dirty="0"/>
              <a:t> </a:t>
            </a:r>
            <a:r>
              <a:rPr lang="en-GB" spc="15" dirty="0"/>
              <a:t>and</a:t>
            </a:r>
            <a:r>
              <a:rPr lang="en-GB" dirty="0"/>
              <a:t> </a:t>
            </a:r>
            <a:r>
              <a:rPr lang="en-GB" spc="10" dirty="0"/>
              <a:t>NUMA – NUMA - 1</a:t>
            </a:r>
            <a:endParaRPr lang="fr-FR" dirty="0"/>
          </a:p>
        </p:txBody>
      </p:sp>
      <p:sp>
        <p:nvSpPr>
          <p:cNvPr id="84" name="Text Placeholder 83">
            <a:extLst>
              <a:ext uri="{FF2B5EF4-FFF2-40B4-BE49-F238E27FC236}">
                <a16:creationId xmlns:a16="http://schemas.microsoft.com/office/drawing/2014/main" id="{51AE0C8F-8CC7-3B70-55A8-AD2EEF988F58}"/>
              </a:ext>
            </a:extLst>
          </p:cNvPr>
          <p:cNvSpPr>
            <a:spLocks noGrp="1"/>
          </p:cNvSpPr>
          <p:nvPr>
            <p:ph type="body" idx="1"/>
          </p:nvPr>
        </p:nvSpPr>
        <p:spPr>
          <a:xfrm>
            <a:off x="681723" y="1066800"/>
            <a:ext cx="7920355" cy="3278141"/>
          </a:xfrm>
        </p:spPr>
        <p:txBody>
          <a:bodyPr/>
          <a:lstStyle/>
          <a:p>
            <a:pPr algn="l">
              <a:lnSpc>
                <a:spcPct val="150000"/>
              </a:lnSpc>
            </a:pPr>
            <a:r>
              <a:rPr lang="fr-FR" sz="1600" b="1" i="0" u="none" strike="noStrike" baseline="0" dirty="0">
                <a:latin typeface="Segoe-Bold"/>
              </a:rPr>
              <a:t>Non-Uniform Memory Access</a:t>
            </a:r>
          </a:p>
          <a:p>
            <a:pPr algn="l">
              <a:lnSpc>
                <a:spcPct val="150000"/>
              </a:lnSpc>
            </a:pPr>
            <a:r>
              <a:rPr lang="en-GB" sz="1600" b="0" i="0" u="none" strike="noStrike" baseline="0" dirty="0">
                <a:latin typeface="Segoe"/>
              </a:rPr>
              <a:t>The scalability issue in SMP system design can be resolved by interconnecting two or more SMP systems with a high-speed interconnect. This enables the individual groups or nodes to function as a single system. This hardware design is called non-uniform memory access (NUMA). NUMA enables the CPUs to access local memory and memory from the other node. The access to memory from another node is slower than that of local memory, which is why it is called non-uniform memory access.</a:t>
            </a:r>
          </a:p>
          <a:p>
            <a:pPr algn="l">
              <a:lnSpc>
                <a:spcPct val="150000"/>
              </a:lnSpc>
            </a:pPr>
            <a:r>
              <a:rPr lang="en-GB" sz="1600" dirty="0">
                <a:latin typeface="Segoe"/>
              </a:rPr>
              <a:t>It is possible to configure the SQL Server Network Interface layer to associate an IP address with a specific NUMA node.</a:t>
            </a:r>
            <a:endParaRPr lang="fr-FR" sz="1600" dirty="0">
              <a:latin typeface="Segoe"/>
            </a:endParaRPr>
          </a:p>
        </p:txBody>
      </p:sp>
    </p:spTree>
    <p:extLst>
      <p:ext uri="{BB962C8B-B14F-4D97-AF65-F5344CB8AC3E}">
        <p14:creationId xmlns:p14="http://schemas.microsoft.com/office/powerpoint/2010/main" val="41413601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 name="Title 82">
            <a:extLst>
              <a:ext uri="{FF2B5EF4-FFF2-40B4-BE49-F238E27FC236}">
                <a16:creationId xmlns:a16="http://schemas.microsoft.com/office/drawing/2014/main" id="{A4726C13-EB27-7A46-C708-99A752226DA2}"/>
              </a:ext>
            </a:extLst>
          </p:cNvPr>
          <p:cNvSpPr>
            <a:spLocks noGrp="1"/>
          </p:cNvSpPr>
          <p:nvPr>
            <p:ph type="title"/>
          </p:nvPr>
        </p:nvSpPr>
        <p:spPr>
          <a:xfrm>
            <a:off x="429260" y="109474"/>
            <a:ext cx="8285479" cy="423193"/>
          </a:xfrm>
        </p:spPr>
        <p:txBody>
          <a:bodyPr/>
          <a:lstStyle/>
          <a:p>
            <a:r>
              <a:rPr lang="en-GB" spc="10" dirty="0"/>
              <a:t>Multiple</a:t>
            </a:r>
            <a:r>
              <a:rPr lang="en-GB" spc="30" dirty="0"/>
              <a:t> </a:t>
            </a:r>
            <a:r>
              <a:rPr lang="en-GB" spc="20" dirty="0"/>
              <a:t>CPUs—SMP</a:t>
            </a:r>
            <a:r>
              <a:rPr lang="en-GB" spc="75" dirty="0"/>
              <a:t> </a:t>
            </a:r>
            <a:r>
              <a:rPr lang="en-GB" spc="15" dirty="0"/>
              <a:t>and</a:t>
            </a:r>
            <a:r>
              <a:rPr lang="en-GB" dirty="0"/>
              <a:t> </a:t>
            </a:r>
            <a:r>
              <a:rPr lang="en-GB" spc="10" dirty="0"/>
              <a:t>NUMA – NUMA - 2</a:t>
            </a:r>
            <a:endParaRPr lang="fr-FR" dirty="0"/>
          </a:p>
        </p:txBody>
      </p:sp>
      <p:sp>
        <p:nvSpPr>
          <p:cNvPr id="84" name="Text Placeholder 83">
            <a:extLst>
              <a:ext uri="{FF2B5EF4-FFF2-40B4-BE49-F238E27FC236}">
                <a16:creationId xmlns:a16="http://schemas.microsoft.com/office/drawing/2014/main" id="{51AE0C8F-8CC7-3B70-55A8-AD2EEF988F58}"/>
              </a:ext>
            </a:extLst>
          </p:cNvPr>
          <p:cNvSpPr>
            <a:spLocks noGrp="1"/>
          </p:cNvSpPr>
          <p:nvPr>
            <p:ph type="body" idx="1"/>
          </p:nvPr>
        </p:nvSpPr>
        <p:spPr>
          <a:xfrm>
            <a:off x="681723" y="1066800"/>
            <a:ext cx="7920355" cy="2447145"/>
          </a:xfrm>
        </p:spPr>
        <p:txBody>
          <a:bodyPr/>
          <a:lstStyle/>
          <a:p>
            <a:pPr algn="l"/>
            <a:r>
              <a:rPr lang="fr-FR" sz="1800" b="1" i="0" u="none" strike="noStrike" baseline="0" dirty="0" err="1">
                <a:latin typeface="Segoe-Bold"/>
              </a:rPr>
              <a:t>Advantages</a:t>
            </a:r>
            <a:r>
              <a:rPr lang="fr-FR" sz="1800" b="1" i="0" u="none" strike="noStrike" baseline="0" dirty="0">
                <a:latin typeface="Segoe-Bold"/>
              </a:rPr>
              <a:t> of NUMA</a:t>
            </a:r>
          </a:p>
          <a:p>
            <a:pPr algn="l">
              <a:lnSpc>
                <a:spcPct val="150000"/>
              </a:lnSpc>
            </a:pPr>
            <a:r>
              <a:rPr lang="en-GB" sz="1600" b="0" i="0" u="none" strike="noStrike" baseline="0" dirty="0">
                <a:latin typeface="Segoe"/>
              </a:rPr>
              <a:t>The main advantage of NUMA is scalability. As previously mentioned, traditional SMP systems are difficult to scale past eight CPUs. In SMP systems, all memory access is sent to the same shared memory bus. The shared bus works fine with a limited number of CPUs; however, it becomes a bottleneck with 10s or 100s of CPUs competing for a single shared bus. NUMA removes this bottleneck by limiting the number of CPUs on one memory bus and connecting the different nodes via high-speed interconnect.</a:t>
            </a:r>
            <a:endParaRPr lang="fr-FR" sz="1400" dirty="0">
              <a:latin typeface="Segoe"/>
            </a:endParaRPr>
          </a:p>
        </p:txBody>
      </p:sp>
    </p:spTree>
    <p:extLst>
      <p:ext uri="{BB962C8B-B14F-4D97-AF65-F5344CB8AC3E}">
        <p14:creationId xmlns:p14="http://schemas.microsoft.com/office/powerpoint/2010/main" val="37570129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09290" cy="449580"/>
          </a:xfrm>
          <a:prstGeom prst="rect">
            <a:avLst/>
          </a:prstGeom>
        </p:spPr>
        <p:txBody>
          <a:bodyPr vert="horz" wrap="square" lIns="0" tIns="16510" rIns="0" bIns="0" rtlCol="0">
            <a:spAutoFit/>
          </a:bodyPr>
          <a:lstStyle/>
          <a:p>
            <a:pPr marL="12700">
              <a:lnSpc>
                <a:spcPct val="100000"/>
              </a:lnSpc>
              <a:spcBef>
                <a:spcPts val="130"/>
              </a:spcBef>
            </a:pPr>
            <a:r>
              <a:rPr dirty="0"/>
              <a:t>The</a:t>
            </a:r>
            <a:r>
              <a:rPr spc="15" dirty="0"/>
              <a:t> </a:t>
            </a:r>
            <a:r>
              <a:rPr spc="10" dirty="0"/>
              <a:t>Query</a:t>
            </a:r>
            <a:r>
              <a:rPr spc="55" dirty="0"/>
              <a:t> </a:t>
            </a:r>
            <a:r>
              <a:rPr spc="5" dirty="0"/>
              <a:t>Life</a:t>
            </a:r>
            <a:r>
              <a:rPr spc="20" dirty="0"/>
              <a:t> </a:t>
            </a:r>
            <a:r>
              <a:rPr spc="10" dirty="0"/>
              <a:t>Cycle</a:t>
            </a:r>
          </a:p>
        </p:txBody>
      </p:sp>
      <p:sp>
        <p:nvSpPr>
          <p:cNvPr id="3" name="object 3"/>
          <p:cNvSpPr txBox="1"/>
          <p:nvPr/>
        </p:nvSpPr>
        <p:spPr>
          <a:xfrm>
            <a:off x="538162" y="951275"/>
            <a:ext cx="7856220" cy="5587876"/>
          </a:xfrm>
          <a:prstGeom prst="rect">
            <a:avLst/>
          </a:prstGeom>
        </p:spPr>
        <p:txBody>
          <a:bodyPr vert="horz" wrap="square" lIns="0" tIns="111125" rIns="0" bIns="0" rtlCol="0">
            <a:spAutoFit/>
          </a:bodyPr>
          <a:lstStyle/>
          <a:p>
            <a:pPr marL="184150" indent="-171450">
              <a:lnSpc>
                <a:spcPct val="100000"/>
              </a:lnSpc>
              <a:spcBef>
                <a:spcPts val="875"/>
              </a:spcBef>
              <a:buClr>
                <a:srgbClr val="006FC0"/>
              </a:buClr>
              <a:buSzPct val="92727"/>
              <a:buFont typeface="Arial MT"/>
              <a:buChar char="•"/>
              <a:tabLst>
                <a:tab pos="184150" algn="l"/>
              </a:tabLst>
            </a:pPr>
            <a:r>
              <a:rPr sz="2750" spc="20" dirty="0">
                <a:latin typeface="Segoe UI"/>
                <a:cs typeface="Segoe UI"/>
              </a:rPr>
              <a:t>SQL</a:t>
            </a:r>
            <a:r>
              <a:rPr sz="2750" spc="35" dirty="0">
                <a:latin typeface="Segoe UI"/>
                <a:cs typeface="Segoe UI"/>
              </a:rPr>
              <a:t> </a:t>
            </a:r>
            <a:r>
              <a:rPr sz="2750" spc="10" dirty="0">
                <a:latin typeface="Segoe UI"/>
                <a:cs typeface="Segoe UI"/>
              </a:rPr>
              <a:t>Server</a:t>
            </a:r>
            <a:r>
              <a:rPr sz="2750" dirty="0">
                <a:latin typeface="Segoe UI"/>
                <a:cs typeface="Segoe UI"/>
              </a:rPr>
              <a:t> </a:t>
            </a:r>
            <a:r>
              <a:rPr sz="2750" spc="20" dirty="0">
                <a:latin typeface="Segoe UI"/>
                <a:cs typeface="Segoe UI"/>
              </a:rPr>
              <a:t>Network</a:t>
            </a:r>
            <a:r>
              <a:rPr sz="2750" spc="35" dirty="0">
                <a:latin typeface="Segoe UI"/>
                <a:cs typeface="Segoe UI"/>
              </a:rPr>
              <a:t> </a:t>
            </a:r>
            <a:r>
              <a:rPr sz="2750" spc="15" dirty="0">
                <a:latin typeface="Segoe UI"/>
                <a:cs typeface="Segoe UI"/>
              </a:rPr>
              <a:t>Interface</a:t>
            </a:r>
            <a:endParaRPr sz="2750" dirty="0">
              <a:latin typeface="Segoe UI"/>
              <a:cs typeface="Segoe UI"/>
            </a:endParaRPr>
          </a:p>
          <a:p>
            <a:pPr marL="469900" lvl="1" indent="-172085">
              <a:lnSpc>
                <a:spcPct val="100000"/>
              </a:lnSpc>
              <a:spcBef>
                <a:spcPts val="655"/>
              </a:spcBef>
              <a:buClr>
                <a:srgbClr val="006FC0"/>
              </a:buClr>
              <a:buSzPct val="81250"/>
              <a:buFont typeface="Arial MT"/>
              <a:buChar char="•"/>
              <a:tabLst>
                <a:tab pos="470534" algn="l"/>
              </a:tabLst>
            </a:pPr>
            <a:r>
              <a:rPr sz="2400" dirty="0">
                <a:latin typeface="Segoe UI"/>
                <a:cs typeface="Segoe UI"/>
              </a:rPr>
              <a:t>Receive</a:t>
            </a:r>
            <a:r>
              <a:rPr sz="2400" spc="-50" dirty="0">
                <a:latin typeface="Segoe UI"/>
                <a:cs typeface="Segoe UI"/>
              </a:rPr>
              <a:t> </a:t>
            </a:r>
            <a:r>
              <a:rPr sz="2400" dirty="0">
                <a:latin typeface="Segoe UI"/>
                <a:cs typeface="Segoe UI"/>
              </a:rPr>
              <a:t>query</a:t>
            </a:r>
            <a:r>
              <a:rPr sz="2400" spc="-30" dirty="0">
                <a:latin typeface="Segoe UI"/>
                <a:cs typeface="Segoe UI"/>
              </a:rPr>
              <a:t> </a:t>
            </a:r>
            <a:r>
              <a:rPr sz="2400" dirty="0">
                <a:latin typeface="Segoe UI"/>
                <a:cs typeface="Segoe UI"/>
              </a:rPr>
              <a:t>from</a:t>
            </a:r>
            <a:r>
              <a:rPr sz="2400" spc="-30" dirty="0">
                <a:latin typeface="Segoe UI"/>
                <a:cs typeface="Segoe UI"/>
              </a:rPr>
              <a:t> </a:t>
            </a:r>
            <a:r>
              <a:rPr sz="2400" spc="5" dirty="0">
                <a:latin typeface="Segoe UI"/>
                <a:cs typeface="Segoe UI"/>
              </a:rPr>
              <a:t>client</a:t>
            </a:r>
            <a:endParaRPr sz="2400" dirty="0">
              <a:latin typeface="Segoe UI"/>
              <a:cs typeface="Segoe UI"/>
            </a:endParaRPr>
          </a:p>
          <a:p>
            <a:pPr marL="184150" indent="-171450">
              <a:lnSpc>
                <a:spcPct val="100000"/>
              </a:lnSpc>
              <a:spcBef>
                <a:spcPts val="675"/>
              </a:spcBef>
              <a:buClr>
                <a:srgbClr val="006FC0"/>
              </a:buClr>
              <a:buSzPct val="92727"/>
              <a:buFont typeface="Arial MT"/>
              <a:buChar char="•"/>
              <a:tabLst>
                <a:tab pos="184150" algn="l"/>
              </a:tabLst>
            </a:pPr>
            <a:r>
              <a:rPr sz="2750" spc="15" dirty="0">
                <a:latin typeface="Segoe UI"/>
                <a:cs typeface="Segoe UI"/>
              </a:rPr>
              <a:t>Relational</a:t>
            </a:r>
            <a:r>
              <a:rPr sz="2750" spc="40" dirty="0">
                <a:latin typeface="Segoe UI"/>
                <a:cs typeface="Segoe UI"/>
              </a:rPr>
              <a:t> </a:t>
            </a:r>
            <a:r>
              <a:rPr sz="2750" spc="15" dirty="0">
                <a:latin typeface="Segoe UI"/>
                <a:cs typeface="Segoe UI"/>
              </a:rPr>
              <a:t>Engine</a:t>
            </a:r>
            <a:endParaRPr sz="2750" dirty="0">
              <a:latin typeface="Segoe UI"/>
              <a:cs typeface="Segoe UI"/>
            </a:endParaRPr>
          </a:p>
          <a:p>
            <a:pPr marL="755015" lvl="1" indent="-457200">
              <a:lnSpc>
                <a:spcPct val="100000"/>
              </a:lnSpc>
              <a:spcBef>
                <a:spcPts val="580"/>
              </a:spcBef>
              <a:buClr>
                <a:srgbClr val="006FC0"/>
              </a:buClr>
              <a:buSzPct val="81250"/>
              <a:buFont typeface="+mj-lt"/>
              <a:buAutoNum type="arabicPeriod"/>
              <a:tabLst>
                <a:tab pos="470534" algn="l"/>
              </a:tabLst>
            </a:pPr>
            <a:r>
              <a:rPr sz="2400" dirty="0">
                <a:latin typeface="Segoe UI"/>
                <a:cs typeface="Segoe UI"/>
              </a:rPr>
              <a:t>Parse</a:t>
            </a:r>
            <a:r>
              <a:rPr sz="2400" spc="-50" dirty="0">
                <a:latin typeface="Segoe UI"/>
                <a:cs typeface="Segoe UI"/>
              </a:rPr>
              <a:t> </a:t>
            </a:r>
            <a:r>
              <a:rPr sz="2400" dirty="0">
                <a:latin typeface="Segoe UI"/>
                <a:cs typeface="Segoe UI"/>
              </a:rPr>
              <a:t>query</a:t>
            </a:r>
            <a:r>
              <a:rPr sz="2400" spc="45" dirty="0">
                <a:latin typeface="Segoe UI"/>
                <a:cs typeface="Segoe UI"/>
              </a:rPr>
              <a:t> </a:t>
            </a:r>
            <a:r>
              <a:rPr sz="2400" spc="-10" dirty="0">
                <a:latin typeface="Segoe UI"/>
                <a:cs typeface="Segoe UI"/>
              </a:rPr>
              <a:t>and</a:t>
            </a:r>
            <a:r>
              <a:rPr sz="2400" spc="15" dirty="0">
                <a:latin typeface="Segoe UI"/>
                <a:cs typeface="Segoe UI"/>
              </a:rPr>
              <a:t> </a:t>
            </a:r>
            <a:r>
              <a:rPr sz="2400" spc="5" dirty="0">
                <a:latin typeface="Segoe UI"/>
                <a:cs typeface="Segoe UI"/>
              </a:rPr>
              <a:t>bind</a:t>
            </a:r>
            <a:r>
              <a:rPr sz="2400" spc="-55" dirty="0">
                <a:latin typeface="Segoe UI"/>
                <a:cs typeface="Segoe UI"/>
              </a:rPr>
              <a:t> </a:t>
            </a:r>
            <a:r>
              <a:rPr sz="2400" dirty="0">
                <a:latin typeface="Segoe UI"/>
                <a:cs typeface="Segoe UI"/>
              </a:rPr>
              <a:t>to</a:t>
            </a:r>
            <a:r>
              <a:rPr sz="2400" spc="20" dirty="0">
                <a:latin typeface="Segoe UI"/>
                <a:cs typeface="Segoe UI"/>
              </a:rPr>
              <a:t> </a:t>
            </a:r>
            <a:r>
              <a:rPr sz="2400" dirty="0">
                <a:latin typeface="Segoe UI"/>
                <a:cs typeface="Segoe UI"/>
              </a:rPr>
              <a:t>database</a:t>
            </a:r>
            <a:r>
              <a:rPr sz="2400" spc="-50" dirty="0">
                <a:latin typeface="Segoe UI"/>
                <a:cs typeface="Segoe UI"/>
              </a:rPr>
              <a:t> </a:t>
            </a:r>
            <a:r>
              <a:rPr sz="2400" spc="10" dirty="0">
                <a:latin typeface="Segoe UI"/>
                <a:cs typeface="Segoe UI"/>
              </a:rPr>
              <a:t>objects</a:t>
            </a:r>
            <a:endParaRPr sz="2400" dirty="0">
              <a:latin typeface="Segoe UI"/>
              <a:cs typeface="Segoe UI"/>
            </a:endParaRPr>
          </a:p>
          <a:p>
            <a:pPr marL="755015" lvl="1" indent="-457200">
              <a:lnSpc>
                <a:spcPct val="100000"/>
              </a:lnSpc>
              <a:spcBef>
                <a:spcPts val="650"/>
              </a:spcBef>
              <a:buClr>
                <a:srgbClr val="006FC0"/>
              </a:buClr>
              <a:buSzPct val="81250"/>
              <a:buFont typeface="+mj-lt"/>
              <a:buAutoNum type="arabicPeriod"/>
              <a:tabLst>
                <a:tab pos="470534" algn="l"/>
              </a:tabLst>
            </a:pPr>
            <a:r>
              <a:rPr sz="2400" spc="10" dirty="0">
                <a:latin typeface="Segoe UI"/>
                <a:cs typeface="Segoe UI"/>
              </a:rPr>
              <a:t>Compile</a:t>
            </a:r>
            <a:r>
              <a:rPr sz="2400" spc="-125" dirty="0">
                <a:latin typeface="Segoe UI"/>
                <a:cs typeface="Segoe UI"/>
              </a:rPr>
              <a:t> </a:t>
            </a:r>
            <a:r>
              <a:rPr sz="2400" dirty="0">
                <a:latin typeface="Segoe UI"/>
                <a:cs typeface="Segoe UI"/>
              </a:rPr>
              <a:t>query</a:t>
            </a:r>
            <a:r>
              <a:rPr sz="2400" spc="-35" dirty="0">
                <a:latin typeface="Segoe UI"/>
                <a:cs typeface="Segoe UI"/>
              </a:rPr>
              <a:t> </a:t>
            </a:r>
            <a:r>
              <a:rPr sz="2400" dirty="0">
                <a:latin typeface="Segoe UI"/>
                <a:cs typeface="Segoe UI"/>
              </a:rPr>
              <a:t>plan</a:t>
            </a:r>
          </a:p>
          <a:p>
            <a:pPr marL="755015" lvl="1" indent="-457200">
              <a:lnSpc>
                <a:spcPct val="100000"/>
              </a:lnSpc>
              <a:spcBef>
                <a:spcPts val="575"/>
              </a:spcBef>
              <a:buClr>
                <a:srgbClr val="006FC0"/>
              </a:buClr>
              <a:buSzPct val="81250"/>
              <a:buFont typeface="+mj-lt"/>
              <a:buAutoNum type="arabicPeriod"/>
              <a:tabLst>
                <a:tab pos="470534" algn="l"/>
              </a:tabLst>
            </a:pPr>
            <a:r>
              <a:rPr sz="2400" dirty="0">
                <a:latin typeface="Segoe UI"/>
                <a:cs typeface="Segoe UI"/>
              </a:rPr>
              <a:t>Execute</a:t>
            </a:r>
            <a:r>
              <a:rPr sz="2400" spc="-60" dirty="0">
                <a:latin typeface="Segoe UI"/>
                <a:cs typeface="Segoe UI"/>
              </a:rPr>
              <a:t> </a:t>
            </a:r>
            <a:r>
              <a:rPr sz="2400" dirty="0">
                <a:latin typeface="Segoe UI"/>
                <a:cs typeface="Segoe UI"/>
              </a:rPr>
              <a:t>query</a:t>
            </a:r>
            <a:r>
              <a:rPr sz="2400" spc="-35" dirty="0">
                <a:latin typeface="Segoe UI"/>
                <a:cs typeface="Segoe UI"/>
              </a:rPr>
              <a:t> </a:t>
            </a:r>
            <a:r>
              <a:rPr sz="2400" dirty="0">
                <a:latin typeface="Segoe UI"/>
                <a:cs typeface="Segoe UI"/>
              </a:rPr>
              <a:t>plan</a:t>
            </a:r>
          </a:p>
          <a:p>
            <a:pPr marL="755015" lvl="1" indent="-457200">
              <a:lnSpc>
                <a:spcPct val="100000"/>
              </a:lnSpc>
              <a:spcBef>
                <a:spcPts val="575"/>
              </a:spcBef>
              <a:buClr>
                <a:srgbClr val="006FC0"/>
              </a:buClr>
              <a:buSzPct val="81250"/>
              <a:buFont typeface="+mj-lt"/>
              <a:buAutoNum type="arabicPeriod"/>
              <a:tabLst>
                <a:tab pos="470534" algn="l"/>
              </a:tabLst>
            </a:pPr>
            <a:r>
              <a:rPr sz="2400" dirty="0">
                <a:latin typeface="Segoe UI"/>
                <a:cs typeface="Segoe UI"/>
              </a:rPr>
              <a:t>Generate</a:t>
            </a:r>
            <a:r>
              <a:rPr sz="2400" spc="-75" dirty="0">
                <a:latin typeface="Segoe UI"/>
                <a:cs typeface="Segoe UI"/>
              </a:rPr>
              <a:t> </a:t>
            </a:r>
            <a:r>
              <a:rPr sz="2400" spc="5" dirty="0">
                <a:latin typeface="Segoe UI"/>
                <a:cs typeface="Segoe UI"/>
              </a:rPr>
              <a:t>results</a:t>
            </a:r>
            <a:endParaRPr sz="2400" dirty="0">
              <a:latin typeface="Segoe UI"/>
              <a:cs typeface="Segoe UI"/>
            </a:endParaRPr>
          </a:p>
          <a:p>
            <a:pPr marL="184150" indent="-171450">
              <a:lnSpc>
                <a:spcPct val="100000"/>
              </a:lnSpc>
              <a:spcBef>
                <a:spcPts val="675"/>
              </a:spcBef>
              <a:buClr>
                <a:srgbClr val="006FC0"/>
              </a:buClr>
              <a:buSzPct val="92727"/>
              <a:buFont typeface="Arial MT"/>
              <a:buChar char="•"/>
              <a:tabLst>
                <a:tab pos="184150" algn="l"/>
              </a:tabLst>
            </a:pPr>
            <a:r>
              <a:rPr sz="2750" spc="25" dirty="0">
                <a:latin typeface="Segoe UI"/>
                <a:cs typeface="Segoe UI"/>
              </a:rPr>
              <a:t>Storage</a:t>
            </a:r>
            <a:r>
              <a:rPr sz="2750" spc="-60" dirty="0">
                <a:latin typeface="Segoe UI"/>
                <a:cs typeface="Segoe UI"/>
              </a:rPr>
              <a:t> </a:t>
            </a:r>
            <a:r>
              <a:rPr sz="2750" spc="15" dirty="0">
                <a:latin typeface="Segoe UI"/>
                <a:cs typeface="Segoe UI"/>
              </a:rPr>
              <a:t>Engine</a:t>
            </a:r>
            <a:endParaRPr sz="2750" dirty="0">
              <a:latin typeface="Segoe UI"/>
              <a:cs typeface="Segoe UI"/>
            </a:endParaRPr>
          </a:p>
          <a:p>
            <a:pPr marL="469900" lvl="1" indent="-172085">
              <a:lnSpc>
                <a:spcPct val="100000"/>
              </a:lnSpc>
              <a:spcBef>
                <a:spcPts val="655"/>
              </a:spcBef>
              <a:buClr>
                <a:srgbClr val="006FC0"/>
              </a:buClr>
              <a:buSzPct val="81250"/>
              <a:buFont typeface="Arial MT"/>
              <a:buChar char="•"/>
              <a:tabLst>
                <a:tab pos="470534" algn="l"/>
              </a:tabLst>
            </a:pPr>
            <a:r>
              <a:rPr sz="2400" spc="10" dirty="0">
                <a:latin typeface="Segoe UI"/>
                <a:cs typeface="Segoe UI"/>
              </a:rPr>
              <a:t>Used</a:t>
            </a:r>
            <a:r>
              <a:rPr sz="2400" spc="-45" dirty="0">
                <a:latin typeface="Segoe UI"/>
                <a:cs typeface="Segoe UI"/>
              </a:rPr>
              <a:t> </a:t>
            </a:r>
            <a:r>
              <a:rPr sz="2400" spc="5" dirty="0">
                <a:latin typeface="Segoe UI"/>
                <a:cs typeface="Segoe UI"/>
              </a:rPr>
              <a:t>by</a:t>
            </a:r>
            <a:r>
              <a:rPr sz="2400" spc="-15" dirty="0">
                <a:latin typeface="Segoe UI"/>
                <a:cs typeface="Segoe UI"/>
              </a:rPr>
              <a:t> </a:t>
            </a:r>
            <a:r>
              <a:rPr sz="2400" dirty="0">
                <a:latin typeface="Segoe UI"/>
                <a:cs typeface="Segoe UI"/>
              </a:rPr>
              <a:t>relational</a:t>
            </a:r>
            <a:r>
              <a:rPr sz="2400" spc="40" dirty="0">
                <a:latin typeface="Segoe UI"/>
                <a:cs typeface="Segoe UI"/>
              </a:rPr>
              <a:t> </a:t>
            </a:r>
            <a:r>
              <a:rPr sz="2400" dirty="0">
                <a:latin typeface="Segoe UI"/>
                <a:cs typeface="Segoe UI"/>
              </a:rPr>
              <a:t>engine</a:t>
            </a:r>
            <a:r>
              <a:rPr sz="2400" spc="-40" dirty="0">
                <a:latin typeface="Segoe UI"/>
                <a:cs typeface="Segoe UI"/>
              </a:rPr>
              <a:t> </a:t>
            </a:r>
            <a:r>
              <a:rPr sz="2400" dirty="0">
                <a:latin typeface="Segoe UI"/>
                <a:cs typeface="Segoe UI"/>
              </a:rPr>
              <a:t>to</a:t>
            </a:r>
            <a:r>
              <a:rPr sz="2400" spc="-35" dirty="0">
                <a:latin typeface="Segoe UI"/>
                <a:cs typeface="Segoe UI"/>
              </a:rPr>
              <a:t> </a:t>
            </a:r>
            <a:r>
              <a:rPr sz="2400" spc="5" dirty="0">
                <a:latin typeface="Segoe UI"/>
                <a:cs typeface="Segoe UI"/>
              </a:rPr>
              <a:t>access</a:t>
            </a:r>
            <a:r>
              <a:rPr sz="2400" spc="-20" dirty="0">
                <a:latin typeface="Segoe UI"/>
                <a:cs typeface="Segoe UI"/>
              </a:rPr>
              <a:t> </a:t>
            </a:r>
            <a:r>
              <a:rPr sz="2400" spc="-5" dirty="0">
                <a:latin typeface="Segoe UI"/>
                <a:cs typeface="Segoe UI"/>
              </a:rPr>
              <a:t>data </a:t>
            </a:r>
            <a:r>
              <a:rPr sz="2400" spc="-10" dirty="0">
                <a:latin typeface="Segoe UI"/>
                <a:cs typeface="Segoe UI"/>
              </a:rPr>
              <a:t>and</a:t>
            </a:r>
            <a:r>
              <a:rPr sz="2400" spc="30" dirty="0">
                <a:latin typeface="Segoe UI"/>
                <a:cs typeface="Segoe UI"/>
              </a:rPr>
              <a:t> </a:t>
            </a:r>
            <a:r>
              <a:rPr sz="2400" dirty="0">
                <a:latin typeface="Segoe UI"/>
                <a:cs typeface="Segoe UI"/>
              </a:rPr>
              <a:t>metadata</a:t>
            </a:r>
          </a:p>
          <a:p>
            <a:pPr marL="184150" indent="-171450">
              <a:lnSpc>
                <a:spcPct val="100000"/>
              </a:lnSpc>
              <a:spcBef>
                <a:spcPts val="600"/>
              </a:spcBef>
              <a:buClr>
                <a:srgbClr val="006FC0"/>
              </a:buClr>
              <a:buSzPct val="92727"/>
              <a:buFont typeface="Arial MT"/>
              <a:buChar char="•"/>
              <a:tabLst>
                <a:tab pos="184150" algn="l"/>
              </a:tabLst>
            </a:pPr>
            <a:r>
              <a:rPr sz="2750" spc="15" dirty="0">
                <a:latin typeface="Segoe UI"/>
                <a:cs typeface="Segoe UI"/>
              </a:rPr>
              <a:t>SQLOS</a:t>
            </a:r>
            <a:endParaRPr sz="2750" dirty="0">
              <a:latin typeface="Segoe UI"/>
              <a:cs typeface="Segoe UI"/>
            </a:endParaRPr>
          </a:p>
          <a:p>
            <a:pPr marL="469900" lvl="1" indent="-172085">
              <a:lnSpc>
                <a:spcPts val="2865"/>
              </a:lnSpc>
              <a:spcBef>
                <a:spcPts val="655"/>
              </a:spcBef>
              <a:buClr>
                <a:srgbClr val="006FC0"/>
              </a:buClr>
              <a:buSzPct val="81250"/>
              <a:buFont typeface="Arial MT"/>
              <a:buChar char="•"/>
              <a:tabLst>
                <a:tab pos="470534" algn="l"/>
              </a:tabLst>
            </a:pPr>
            <a:r>
              <a:rPr sz="2400" dirty="0">
                <a:latin typeface="Segoe UI"/>
                <a:cs typeface="Segoe UI"/>
              </a:rPr>
              <a:t>Provides</a:t>
            </a:r>
            <a:r>
              <a:rPr sz="2400" spc="-25" dirty="0">
                <a:latin typeface="Segoe UI"/>
                <a:cs typeface="Segoe UI"/>
              </a:rPr>
              <a:t> </a:t>
            </a:r>
            <a:r>
              <a:rPr sz="2400" spc="5" dirty="0">
                <a:latin typeface="Segoe UI"/>
                <a:cs typeface="Segoe UI"/>
              </a:rPr>
              <a:t>low-level</a:t>
            </a:r>
            <a:r>
              <a:rPr sz="2400" spc="-35" dirty="0">
                <a:latin typeface="Segoe UI"/>
                <a:cs typeface="Segoe UI"/>
              </a:rPr>
              <a:t> </a:t>
            </a:r>
            <a:r>
              <a:rPr sz="2400" dirty="0">
                <a:latin typeface="Segoe UI"/>
                <a:cs typeface="Segoe UI"/>
              </a:rPr>
              <a:t>functions</a:t>
            </a:r>
            <a:r>
              <a:rPr sz="2400" spc="-20" dirty="0">
                <a:latin typeface="Segoe UI"/>
                <a:cs typeface="Segoe UI"/>
              </a:rPr>
              <a:t> </a:t>
            </a:r>
            <a:r>
              <a:rPr sz="2400" dirty="0">
                <a:latin typeface="Segoe UI"/>
                <a:cs typeface="Segoe UI"/>
              </a:rPr>
              <a:t>to</a:t>
            </a:r>
            <a:r>
              <a:rPr sz="2400" spc="-35" dirty="0">
                <a:latin typeface="Segoe UI"/>
                <a:cs typeface="Segoe UI"/>
              </a:rPr>
              <a:t> </a:t>
            </a:r>
            <a:r>
              <a:rPr sz="2400" dirty="0">
                <a:latin typeface="Segoe UI"/>
                <a:cs typeface="Segoe UI"/>
              </a:rPr>
              <a:t>storage</a:t>
            </a:r>
            <a:r>
              <a:rPr sz="2400" spc="-40" dirty="0">
                <a:latin typeface="Segoe UI"/>
                <a:cs typeface="Segoe UI"/>
              </a:rPr>
              <a:t> </a:t>
            </a:r>
            <a:r>
              <a:rPr sz="2400" spc="-10" dirty="0">
                <a:latin typeface="Segoe UI"/>
                <a:cs typeface="Segoe UI"/>
              </a:rPr>
              <a:t>and</a:t>
            </a:r>
            <a:r>
              <a:rPr sz="2400" spc="105" dirty="0">
                <a:latin typeface="Segoe UI"/>
                <a:cs typeface="Segoe UI"/>
              </a:rPr>
              <a:t> </a:t>
            </a:r>
            <a:r>
              <a:rPr sz="2400" dirty="0">
                <a:latin typeface="Segoe UI"/>
                <a:cs typeface="Segoe UI"/>
              </a:rPr>
              <a:t>relational</a:t>
            </a:r>
          </a:p>
          <a:p>
            <a:pPr marL="469900">
              <a:lnSpc>
                <a:spcPts val="2865"/>
              </a:lnSpc>
            </a:pPr>
            <a:r>
              <a:rPr sz="2400" spc="5" dirty="0">
                <a:latin typeface="Segoe UI"/>
                <a:cs typeface="Segoe UI"/>
              </a:rPr>
              <a:t>engines</a:t>
            </a:r>
            <a:endParaRPr sz="2400" dirty="0">
              <a:latin typeface="Segoe UI"/>
              <a:cs typeface="Segoe U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8" y="109474"/>
            <a:ext cx="7324092" cy="439864"/>
          </a:xfrm>
          <a:prstGeom prst="rect">
            <a:avLst/>
          </a:prstGeom>
        </p:spPr>
        <p:txBody>
          <a:bodyPr vert="horz" wrap="square" lIns="0" tIns="16510" rIns="0" bIns="0" rtlCol="0">
            <a:spAutoFit/>
          </a:bodyPr>
          <a:lstStyle/>
          <a:p>
            <a:pPr marL="12700">
              <a:lnSpc>
                <a:spcPct val="100000"/>
              </a:lnSpc>
              <a:spcBef>
                <a:spcPts val="130"/>
              </a:spcBef>
            </a:pPr>
            <a:r>
              <a:rPr dirty="0"/>
              <a:t>The</a:t>
            </a:r>
            <a:r>
              <a:rPr spc="15" dirty="0"/>
              <a:t> </a:t>
            </a:r>
            <a:r>
              <a:rPr spc="10" dirty="0"/>
              <a:t>Query</a:t>
            </a:r>
            <a:r>
              <a:rPr spc="55" dirty="0"/>
              <a:t> </a:t>
            </a:r>
            <a:r>
              <a:rPr spc="5" dirty="0"/>
              <a:t>Life</a:t>
            </a:r>
            <a:r>
              <a:rPr spc="20" dirty="0"/>
              <a:t> </a:t>
            </a:r>
            <a:r>
              <a:rPr spc="10" dirty="0"/>
              <a:t>Cycle</a:t>
            </a:r>
            <a:r>
              <a:rPr lang="en-GB" spc="10" dirty="0"/>
              <a:t> – Parsing and Binding </a:t>
            </a:r>
            <a:endParaRPr spc="10" dirty="0"/>
          </a:p>
        </p:txBody>
      </p:sp>
      <p:sp>
        <p:nvSpPr>
          <p:cNvPr id="3" name="object 3"/>
          <p:cNvSpPr txBox="1"/>
          <p:nvPr/>
        </p:nvSpPr>
        <p:spPr>
          <a:xfrm>
            <a:off x="538162" y="951275"/>
            <a:ext cx="7856220" cy="3021020"/>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The query is received from the client as a TDS packet by the SQL Server Network Interface (SNI). The SNI identifies and extracts the SELECT statement from the TDS packet and passes it to the relational engine.</a:t>
            </a:r>
          </a:p>
          <a:p>
            <a:pPr algn="l">
              <a:lnSpc>
                <a:spcPct val="150000"/>
              </a:lnSpc>
            </a:pPr>
            <a:r>
              <a:rPr lang="en-GB" sz="1600" b="0" i="0" u="none" strike="noStrike" baseline="0" dirty="0">
                <a:latin typeface="Segoe"/>
              </a:rPr>
              <a:t>A subcomponent of the relational engine, the command parser, validates the statement’s syntax and parses it into a logical query tree.</a:t>
            </a:r>
          </a:p>
          <a:p>
            <a:pPr algn="l">
              <a:lnSpc>
                <a:spcPct val="150000"/>
              </a:lnSpc>
            </a:pPr>
            <a:r>
              <a:rPr lang="en-GB" sz="1600" b="0" i="0" u="none" strike="noStrike" baseline="0" dirty="0">
                <a:latin typeface="Segoe"/>
              </a:rPr>
              <a:t>The references in the logical query tree are then bound to actual database objects; if any of the objects that are referenced in the query do not exist, an “invalid object name” error will be raised.</a:t>
            </a:r>
            <a:endParaRPr sz="2000" dirty="0">
              <a:latin typeface="Segoe UI"/>
              <a:cs typeface="Segoe UI"/>
            </a:endParaRPr>
          </a:p>
        </p:txBody>
      </p:sp>
    </p:spTree>
    <p:extLst>
      <p:ext uri="{BB962C8B-B14F-4D97-AF65-F5344CB8AC3E}">
        <p14:creationId xmlns:p14="http://schemas.microsoft.com/office/powerpoint/2010/main" val="331369372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8" y="109474"/>
            <a:ext cx="7324092" cy="439864"/>
          </a:xfrm>
          <a:prstGeom prst="rect">
            <a:avLst/>
          </a:prstGeom>
        </p:spPr>
        <p:txBody>
          <a:bodyPr vert="horz" wrap="square" lIns="0" tIns="16510" rIns="0" bIns="0" rtlCol="0">
            <a:spAutoFit/>
          </a:bodyPr>
          <a:lstStyle/>
          <a:p>
            <a:pPr marL="12700">
              <a:lnSpc>
                <a:spcPct val="100000"/>
              </a:lnSpc>
              <a:spcBef>
                <a:spcPts val="130"/>
              </a:spcBef>
            </a:pPr>
            <a:r>
              <a:rPr dirty="0"/>
              <a:t>The</a:t>
            </a:r>
            <a:r>
              <a:rPr spc="15" dirty="0"/>
              <a:t> </a:t>
            </a:r>
            <a:r>
              <a:rPr spc="10" dirty="0"/>
              <a:t>Query</a:t>
            </a:r>
            <a:r>
              <a:rPr spc="55" dirty="0"/>
              <a:t> </a:t>
            </a:r>
            <a:r>
              <a:rPr spc="5" dirty="0"/>
              <a:t>Life</a:t>
            </a:r>
            <a:r>
              <a:rPr spc="20" dirty="0"/>
              <a:t> </a:t>
            </a:r>
            <a:r>
              <a:rPr spc="10" dirty="0"/>
              <a:t>Cycle</a:t>
            </a:r>
            <a:r>
              <a:rPr lang="en-GB" spc="10" dirty="0"/>
              <a:t> – Plan Compilation </a:t>
            </a:r>
            <a:endParaRPr spc="10" dirty="0"/>
          </a:p>
        </p:txBody>
      </p:sp>
      <p:sp>
        <p:nvSpPr>
          <p:cNvPr id="3" name="object 3"/>
          <p:cNvSpPr txBox="1"/>
          <p:nvPr/>
        </p:nvSpPr>
        <p:spPr>
          <a:xfrm>
            <a:off x="538162" y="951275"/>
            <a:ext cx="7856220" cy="3390352"/>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The relational engine generates a hash of the logical query tree and compares the hash against plan hashes that are already stored in the query plan cache. If a match is found, the cached query plan is reused.</a:t>
            </a:r>
          </a:p>
          <a:p>
            <a:pPr algn="l">
              <a:lnSpc>
                <a:spcPct val="150000"/>
              </a:lnSpc>
            </a:pPr>
            <a:r>
              <a:rPr lang="en-GB" sz="1600" b="0" i="0" u="none" strike="noStrike" baseline="0" dirty="0">
                <a:latin typeface="Segoe"/>
              </a:rPr>
              <a:t>If no matching query plan is found, another subcomponent of the relational engine, the query optimizer, is employed to generate a suitable query plan. The query optimizer uses various techniques to attempt to generate an effective query plan in a reasonable amount of time; the optimizer is not guaranteed to find the best plan, but attempts to find a plan that is sufficiently good. The new plan will normally be stored in the query plan cache for potential reuse later.</a:t>
            </a:r>
            <a:endParaRPr sz="2000" dirty="0">
              <a:latin typeface="Segoe UI"/>
              <a:cs typeface="Segoe UI"/>
            </a:endParaRPr>
          </a:p>
        </p:txBody>
      </p:sp>
    </p:spTree>
    <p:extLst>
      <p:ext uri="{BB962C8B-B14F-4D97-AF65-F5344CB8AC3E}">
        <p14:creationId xmlns:p14="http://schemas.microsoft.com/office/powerpoint/2010/main" val="277011201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8" y="109474"/>
            <a:ext cx="7324092" cy="439864"/>
          </a:xfrm>
          <a:prstGeom prst="rect">
            <a:avLst/>
          </a:prstGeom>
        </p:spPr>
        <p:txBody>
          <a:bodyPr vert="horz" wrap="square" lIns="0" tIns="16510" rIns="0" bIns="0" rtlCol="0">
            <a:spAutoFit/>
          </a:bodyPr>
          <a:lstStyle/>
          <a:p>
            <a:pPr marL="12700">
              <a:lnSpc>
                <a:spcPct val="100000"/>
              </a:lnSpc>
              <a:spcBef>
                <a:spcPts val="130"/>
              </a:spcBef>
            </a:pPr>
            <a:r>
              <a:rPr dirty="0"/>
              <a:t>The</a:t>
            </a:r>
            <a:r>
              <a:rPr spc="15" dirty="0"/>
              <a:t> </a:t>
            </a:r>
            <a:r>
              <a:rPr spc="10" dirty="0"/>
              <a:t>Query</a:t>
            </a:r>
            <a:r>
              <a:rPr spc="55" dirty="0"/>
              <a:t> </a:t>
            </a:r>
            <a:r>
              <a:rPr spc="5" dirty="0"/>
              <a:t>Life</a:t>
            </a:r>
            <a:r>
              <a:rPr spc="20" dirty="0"/>
              <a:t> </a:t>
            </a:r>
            <a:r>
              <a:rPr spc="10" dirty="0"/>
              <a:t>Cycle</a:t>
            </a:r>
            <a:r>
              <a:rPr lang="en-GB" spc="10" dirty="0"/>
              <a:t> – Query Execution</a:t>
            </a:r>
            <a:endParaRPr spc="10" dirty="0"/>
          </a:p>
        </p:txBody>
      </p:sp>
      <p:sp>
        <p:nvSpPr>
          <p:cNvPr id="3" name="object 3"/>
          <p:cNvSpPr txBox="1"/>
          <p:nvPr/>
        </p:nvSpPr>
        <p:spPr>
          <a:xfrm>
            <a:off x="538162" y="951275"/>
            <a:ext cx="7856220" cy="1913024"/>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The relational engine carries out the query plan with the query executor subcomponent. The query executor will use the storage engine to retrieve data pages either from the data cache (if the page is already held in memory) or from storage by using disk I/O. Data pages that are retrieved from storage may be added to the data cache by the storage engine’s buffer manager.</a:t>
            </a:r>
            <a:endParaRPr sz="1600" dirty="0">
              <a:latin typeface="Segoe UI"/>
              <a:cs typeface="Segoe UI"/>
            </a:endParaRPr>
          </a:p>
        </p:txBody>
      </p:sp>
    </p:spTree>
    <p:extLst>
      <p:ext uri="{BB962C8B-B14F-4D97-AF65-F5344CB8AC3E}">
        <p14:creationId xmlns:p14="http://schemas.microsoft.com/office/powerpoint/2010/main" val="422123112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8" y="109474"/>
            <a:ext cx="7324092" cy="439864"/>
          </a:xfrm>
          <a:prstGeom prst="rect">
            <a:avLst/>
          </a:prstGeom>
        </p:spPr>
        <p:txBody>
          <a:bodyPr vert="horz" wrap="square" lIns="0" tIns="16510" rIns="0" bIns="0" rtlCol="0">
            <a:spAutoFit/>
          </a:bodyPr>
          <a:lstStyle/>
          <a:p>
            <a:pPr marL="12700">
              <a:lnSpc>
                <a:spcPct val="100000"/>
              </a:lnSpc>
              <a:spcBef>
                <a:spcPts val="130"/>
              </a:spcBef>
            </a:pPr>
            <a:r>
              <a:rPr dirty="0"/>
              <a:t>The</a:t>
            </a:r>
            <a:r>
              <a:rPr spc="15" dirty="0"/>
              <a:t> </a:t>
            </a:r>
            <a:r>
              <a:rPr spc="10" dirty="0"/>
              <a:t>Query</a:t>
            </a:r>
            <a:r>
              <a:rPr spc="55" dirty="0"/>
              <a:t> </a:t>
            </a:r>
            <a:r>
              <a:rPr spc="5" dirty="0"/>
              <a:t>Life</a:t>
            </a:r>
            <a:r>
              <a:rPr spc="20" dirty="0"/>
              <a:t> </a:t>
            </a:r>
            <a:r>
              <a:rPr spc="10" dirty="0"/>
              <a:t>Cycle</a:t>
            </a:r>
            <a:r>
              <a:rPr lang="en-GB" spc="10" dirty="0"/>
              <a:t> – Result Generation</a:t>
            </a:r>
            <a:endParaRPr spc="10" dirty="0"/>
          </a:p>
        </p:txBody>
      </p:sp>
      <p:sp>
        <p:nvSpPr>
          <p:cNvPr id="3" name="object 3"/>
          <p:cNvSpPr txBox="1"/>
          <p:nvPr/>
        </p:nvSpPr>
        <p:spPr>
          <a:xfrm>
            <a:off x="538162" y="951275"/>
            <a:ext cx="7856220" cy="1174360"/>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When the query executor returns the result set, the relational engine formats the result set as a table and encapsulates it into a TDS packet. The TDS packet is then dispatched to the client.</a:t>
            </a:r>
            <a:endParaRPr sz="1400" dirty="0">
              <a:latin typeface="Segoe UI"/>
              <a:cs typeface="Segoe UI"/>
            </a:endParaRPr>
          </a:p>
        </p:txBody>
      </p:sp>
    </p:spTree>
    <p:extLst>
      <p:ext uri="{BB962C8B-B14F-4D97-AF65-F5344CB8AC3E}">
        <p14:creationId xmlns:p14="http://schemas.microsoft.com/office/powerpoint/2010/main" val="269233809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94200" cy="449580"/>
          </a:xfrm>
          <a:prstGeom prst="rect">
            <a:avLst/>
          </a:prstGeom>
        </p:spPr>
        <p:txBody>
          <a:bodyPr vert="horz" wrap="square" lIns="0" tIns="16510" rIns="0" bIns="0" rtlCol="0">
            <a:spAutoFit/>
          </a:bodyPr>
          <a:lstStyle/>
          <a:p>
            <a:pPr marL="12700">
              <a:lnSpc>
                <a:spcPct val="100000"/>
              </a:lnSpc>
              <a:spcBef>
                <a:spcPts val="130"/>
              </a:spcBef>
            </a:pPr>
            <a:r>
              <a:rPr spc="15" dirty="0"/>
              <a:t>Monitoring</a:t>
            </a:r>
            <a:r>
              <a:rPr spc="-10" dirty="0"/>
              <a:t> </a:t>
            </a:r>
            <a:r>
              <a:rPr spc="15" dirty="0"/>
              <a:t>Engine</a:t>
            </a:r>
            <a:r>
              <a:rPr spc="30" dirty="0"/>
              <a:t> </a:t>
            </a:r>
            <a:r>
              <a:rPr spc="10" dirty="0"/>
              <a:t>Behavior</a:t>
            </a:r>
          </a:p>
        </p:txBody>
      </p:sp>
      <p:sp>
        <p:nvSpPr>
          <p:cNvPr id="3" name="object 3"/>
          <p:cNvSpPr txBox="1"/>
          <p:nvPr/>
        </p:nvSpPr>
        <p:spPr>
          <a:xfrm>
            <a:off x="538162" y="964247"/>
            <a:ext cx="5095240" cy="2125262"/>
          </a:xfrm>
          <a:prstGeom prst="rect">
            <a:avLst/>
          </a:prstGeom>
        </p:spPr>
        <p:txBody>
          <a:bodyPr vert="horz" wrap="square" lIns="0" tIns="98425" rIns="0" bIns="0" rtlCol="0">
            <a:spAutoFit/>
          </a:bodyPr>
          <a:lstStyle/>
          <a:p>
            <a:pPr algn="l">
              <a:lnSpc>
                <a:spcPct val="150000"/>
              </a:lnSpc>
            </a:pPr>
            <a:r>
              <a:rPr lang="en-GB" sz="1800" b="0" i="0" u="none" strike="noStrike" baseline="0" dirty="0">
                <a:latin typeface="Segoe"/>
              </a:rPr>
              <a:t>SQL Server provides several methods of</a:t>
            </a:r>
          </a:p>
          <a:p>
            <a:pPr algn="l">
              <a:lnSpc>
                <a:spcPct val="150000"/>
              </a:lnSpc>
            </a:pPr>
            <a:r>
              <a:rPr lang="en-GB" sz="1800" b="0" i="0" u="none" strike="noStrike" baseline="0" dirty="0">
                <a:latin typeface="Segoe"/>
              </a:rPr>
              <a:t>monitoring database engine </a:t>
            </a:r>
            <a:r>
              <a:rPr lang="en-GB" sz="1800" b="0" i="0" u="none" strike="noStrike" baseline="0" dirty="0" err="1">
                <a:latin typeface="Segoe"/>
              </a:rPr>
              <a:t>behavior</a:t>
            </a:r>
            <a:r>
              <a:rPr lang="en-GB" sz="1800" b="0" i="0" u="none" strike="noStrike" baseline="0" dirty="0">
                <a:latin typeface="Segoe"/>
              </a:rPr>
              <a:t>, including:</a:t>
            </a:r>
          </a:p>
          <a:p>
            <a:pPr marL="285750" indent="-285750" algn="l">
              <a:lnSpc>
                <a:spcPct val="150000"/>
              </a:lnSpc>
              <a:buFont typeface="Arial" panose="020B0604020202020204" pitchFamily="34" charset="0"/>
              <a:buChar char="•"/>
            </a:pPr>
            <a:r>
              <a:rPr lang="fr-FR" sz="1800" b="0" i="0" u="none" strike="noStrike" baseline="0" dirty="0">
                <a:latin typeface="Segoe"/>
              </a:rPr>
              <a:t>Activity Monitor.</a:t>
            </a:r>
          </a:p>
          <a:p>
            <a:pPr marL="285750" indent="-285750" algn="l">
              <a:lnSpc>
                <a:spcPct val="150000"/>
              </a:lnSpc>
              <a:buFont typeface="Arial" panose="020B0604020202020204" pitchFamily="34" charset="0"/>
              <a:buChar char="•"/>
            </a:pPr>
            <a:r>
              <a:rPr lang="fr-FR" sz="1800" b="0" i="0" u="none" strike="noStrike" baseline="0" dirty="0">
                <a:latin typeface="Segoe"/>
              </a:rPr>
              <a:t>Performance Monitor.</a:t>
            </a:r>
          </a:p>
          <a:p>
            <a:pPr marL="285750" indent="-285750" algn="l">
              <a:lnSpc>
                <a:spcPct val="150000"/>
              </a:lnSpc>
              <a:buFont typeface="Arial" panose="020B0604020202020204" pitchFamily="34" charset="0"/>
              <a:buChar char="•"/>
            </a:pPr>
            <a:r>
              <a:rPr lang="fr-FR" sz="1800" b="0" i="0" u="none" strike="noStrike" baseline="0" dirty="0">
                <a:latin typeface="Segoe"/>
              </a:rPr>
              <a:t>Dynamic Management </a:t>
            </a:r>
            <a:r>
              <a:rPr lang="fr-FR" sz="1800" b="0" i="0" u="none" strike="noStrike" baseline="0" dirty="0" err="1">
                <a:latin typeface="Segoe"/>
              </a:rPr>
              <a:t>Objects</a:t>
            </a:r>
            <a:r>
              <a:rPr lang="fr-FR" sz="1800" b="0" i="0" u="none" strike="noStrike" baseline="0" dirty="0">
                <a:latin typeface="Segoe"/>
              </a:rPr>
              <a:t>.</a:t>
            </a:r>
            <a:endParaRPr sz="2000" dirty="0">
              <a:latin typeface="Segoe UI"/>
              <a:cs typeface="Segoe U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579995" cy="2748188"/>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5" dirty="0">
                <a:solidFill>
                  <a:srgbClr val="FFFFFF"/>
                </a:solidFill>
                <a:latin typeface="Segoe UI"/>
                <a:cs typeface="Segoe UI"/>
              </a:rPr>
              <a:t> </a:t>
            </a:r>
            <a:r>
              <a:rPr sz="2750" spc="10" dirty="0">
                <a:solidFill>
                  <a:srgbClr val="FFFFFF"/>
                </a:solidFill>
                <a:latin typeface="Segoe UI"/>
                <a:cs typeface="Segoe UI"/>
              </a:rPr>
              <a:t>Overview</a:t>
            </a:r>
            <a:endParaRPr sz="2750" dirty="0">
              <a:latin typeface="Segoe UI"/>
              <a:cs typeface="Segoe UI"/>
            </a:endParaRPr>
          </a:p>
          <a:p>
            <a:pPr>
              <a:lnSpc>
                <a:spcPct val="100000"/>
              </a:lnSpc>
              <a:spcBef>
                <a:spcPts val="55"/>
              </a:spcBef>
            </a:pPr>
            <a:endParaRPr sz="2750" dirty="0">
              <a:latin typeface="Segoe UI"/>
              <a:cs typeface="Segoe UI"/>
            </a:endParaRPr>
          </a:p>
          <a:p>
            <a:pPr marL="527050" indent="-514350">
              <a:lnSpc>
                <a:spcPct val="100000"/>
              </a:lnSpc>
              <a:buClr>
                <a:srgbClr val="006FC0"/>
              </a:buClr>
              <a:buSzPct val="92727"/>
              <a:buFont typeface="+mj-lt"/>
              <a:buAutoNum type="arabicPeriod"/>
              <a:tabLst>
                <a:tab pos="184150" algn="l"/>
              </a:tabLst>
            </a:pPr>
            <a:r>
              <a:rPr sz="2750" spc="20" dirty="0">
                <a:latin typeface="Segoe UI"/>
                <a:cs typeface="Segoe UI"/>
              </a:rPr>
              <a:t>SQL</a:t>
            </a:r>
            <a:r>
              <a:rPr sz="2750" spc="30" dirty="0">
                <a:latin typeface="Segoe UI"/>
                <a:cs typeface="Segoe UI"/>
              </a:rPr>
              <a:t> </a:t>
            </a:r>
            <a:r>
              <a:rPr sz="2750" spc="10" dirty="0">
                <a:latin typeface="Segoe UI"/>
                <a:cs typeface="Segoe UI"/>
              </a:rPr>
              <a:t>Server</a:t>
            </a:r>
            <a:r>
              <a:rPr sz="2750" dirty="0">
                <a:latin typeface="Segoe UI"/>
                <a:cs typeface="Segoe UI"/>
              </a:rPr>
              <a:t> </a:t>
            </a:r>
            <a:r>
              <a:rPr sz="2750" spc="20" dirty="0">
                <a:latin typeface="Segoe UI"/>
                <a:cs typeface="Segoe UI"/>
              </a:rPr>
              <a:t>Components</a:t>
            </a:r>
            <a:r>
              <a:rPr sz="2750" spc="80" dirty="0">
                <a:latin typeface="Segoe UI"/>
                <a:cs typeface="Segoe UI"/>
              </a:rPr>
              <a:t> </a:t>
            </a:r>
            <a:r>
              <a:rPr sz="2750" spc="15" dirty="0">
                <a:latin typeface="Segoe UI"/>
                <a:cs typeface="Segoe UI"/>
              </a:rPr>
              <a:t>and</a:t>
            </a:r>
            <a:r>
              <a:rPr sz="2750" dirty="0">
                <a:latin typeface="Segoe UI"/>
                <a:cs typeface="Segoe UI"/>
              </a:rPr>
              <a:t> </a:t>
            </a:r>
            <a:r>
              <a:rPr sz="2750" spc="15" dirty="0">
                <a:latin typeface="Segoe UI"/>
                <a:cs typeface="Segoe UI"/>
              </a:rPr>
              <a:t>SQLOS</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25" dirty="0">
                <a:latin typeface="Segoe UI"/>
                <a:cs typeface="Segoe UI"/>
              </a:rPr>
              <a:t>Windows</a:t>
            </a:r>
            <a:r>
              <a:rPr sz="2750" spc="15" dirty="0">
                <a:latin typeface="Segoe UI"/>
                <a:cs typeface="Segoe UI"/>
              </a:rPr>
              <a:t> </a:t>
            </a:r>
            <a:r>
              <a:rPr sz="2750" spc="10" dirty="0">
                <a:latin typeface="Segoe UI"/>
                <a:cs typeface="Segoe UI"/>
              </a:rPr>
              <a:t>Scheduling</a:t>
            </a:r>
            <a:r>
              <a:rPr sz="2750" spc="90" dirty="0">
                <a:latin typeface="Segoe UI"/>
                <a:cs typeface="Segoe UI"/>
              </a:rPr>
              <a:t> </a:t>
            </a:r>
            <a:r>
              <a:rPr sz="2750" spc="20" dirty="0">
                <a:latin typeface="Segoe UI"/>
                <a:cs typeface="Segoe UI"/>
              </a:rPr>
              <a:t>vs.</a:t>
            </a:r>
            <a:r>
              <a:rPr sz="2750" dirty="0">
                <a:latin typeface="Segoe UI"/>
                <a:cs typeface="Segoe UI"/>
              </a:rPr>
              <a:t> </a:t>
            </a:r>
            <a:r>
              <a:rPr sz="2750" spc="20" dirty="0">
                <a:latin typeface="Segoe UI"/>
                <a:cs typeface="Segoe UI"/>
              </a:rPr>
              <a:t>SQL</a:t>
            </a:r>
            <a:r>
              <a:rPr sz="2750" spc="50" dirty="0">
                <a:latin typeface="Segoe UI"/>
                <a:cs typeface="Segoe UI"/>
              </a:rPr>
              <a:t> </a:t>
            </a:r>
            <a:r>
              <a:rPr sz="2750" spc="10" dirty="0">
                <a:latin typeface="Segoe UI"/>
                <a:cs typeface="Segoe UI"/>
              </a:rPr>
              <a:t>Server</a:t>
            </a:r>
            <a:r>
              <a:rPr sz="2750" spc="5" dirty="0">
                <a:latin typeface="Segoe UI"/>
                <a:cs typeface="Segoe UI"/>
              </a:rPr>
              <a:t> </a:t>
            </a:r>
            <a:r>
              <a:rPr sz="2750" spc="10" dirty="0">
                <a:latin typeface="Segoe UI"/>
                <a:cs typeface="Segoe UI"/>
              </a:rPr>
              <a:t>Scheduling</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25" dirty="0">
                <a:latin typeface="Segoe UI"/>
                <a:cs typeface="Segoe UI"/>
              </a:rPr>
              <a:t>Waits</a:t>
            </a:r>
            <a:r>
              <a:rPr sz="2750" spc="-75" dirty="0">
                <a:latin typeface="Segoe UI"/>
                <a:cs typeface="Segoe UI"/>
              </a:rPr>
              <a:t> </a:t>
            </a:r>
            <a:r>
              <a:rPr sz="2750" spc="15" dirty="0">
                <a:latin typeface="Segoe UI"/>
                <a:cs typeface="Segoe UI"/>
              </a:rPr>
              <a:t>and</a:t>
            </a:r>
            <a:r>
              <a:rPr sz="2750" spc="65" dirty="0">
                <a:latin typeface="Segoe UI"/>
                <a:cs typeface="Segoe UI"/>
              </a:rPr>
              <a:t> </a:t>
            </a:r>
            <a:r>
              <a:rPr sz="2750" spc="5" dirty="0">
                <a:latin typeface="Segoe UI"/>
                <a:cs typeface="Segoe UI"/>
              </a:rPr>
              <a:t>Queues</a:t>
            </a:r>
            <a:endParaRPr sz="2750" dirty="0">
              <a:latin typeface="Segoe UI"/>
              <a:cs typeface="Segoe U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8" y="109474"/>
            <a:ext cx="7476491" cy="439864"/>
          </a:xfrm>
          <a:prstGeom prst="rect">
            <a:avLst/>
          </a:prstGeom>
        </p:spPr>
        <p:txBody>
          <a:bodyPr vert="horz" wrap="square" lIns="0" tIns="16510" rIns="0" bIns="0" rtlCol="0">
            <a:spAutoFit/>
          </a:bodyPr>
          <a:lstStyle/>
          <a:p>
            <a:pPr marL="12700">
              <a:lnSpc>
                <a:spcPct val="100000"/>
              </a:lnSpc>
              <a:spcBef>
                <a:spcPts val="130"/>
              </a:spcBef>
            </a:pPr>
            <a:r>
              <a:rPr spc="15" dirty="0"/>
              <a:t>Monitoring</a:t>
            </a:r>
            <a:r>
              <a:rPr spc="-10" dirty="0"/>
              <a:t> </a:t>
            </a:r>
            <a:r>
              <a:rPr spc="15" dirty="0"/>
              <a:t>Engine</a:t>
            </a:r>
            <a:r>
              <a:rPr spc="30" dirty="0"/>
              <a:t> </a:t>
            </a:r>
            <a:r>
              <a:rPr spc="10" dirty="0"/>
              <a:t>Behavior</a:t>
            </a:r>
            <a:r>
              <a:rPr lang="en-GB" spc="10" dirty="0"/>
              <a:t> – Activity Monitor</a:t>
            </a:r>
            <a:endParaRPr spc="10" dirty="0"/>
          </a:p>
        </p:txBody>
      </p:sp>
      <p:sp>
        <p:nvSpPr>
          <p:cNvPr id="3" name="object 3"/>
          <p:cNvSpPr txBox="1"/>
          <p:nvPr/>
        </p:nvSpPr>
        <p:spPr>
          <a:xfrm>
            <a:off x="538162" y="964247"/>
            <a:ext cx="8148638" cy="3746860"/>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Activity Monitor is a tabbed document window that can be displayed in SQL Server Management Studio to display SQL Server resource utilization details. The information is displayed in the following expandable </a:t>
            </a:r>
            <a:r>
              <a:rPr lang="fr-FR" sz="1600" b="0" i="0" u="none" strike="noStrike" baseline="0" dirty="0">
                <a:latin typeface="Segoe"/>
              </a:rPr>
              <a:t>and </a:t>
            </a:r>
            <a:r>
              <a:rPr lang="fr-FR" sz="1600" b="0" i="0" u="none" strike="noStrike" baseline="0" dirty="0" err="1">
                <a:latin typeface="Segoe"/>
              </a:rPr>
              <a:t>collaps</a:t>
            </a:r>
            <a:r>
              <a:rPr lang="fr-FR" sz="1600" dirty="0" err="1">
                <a:latin typeface="Segoe"/>
              </a:rPr>
              <a:t>i</a:t>
            </a:r>
            <a:r>
              <a:rPr lang="fr-FR" sz="1600" b="0" i="0" u="none" strike="noStrike" baseline="0" dirty="0" err="1">
                <a:latin typeface="Segoe"/>
              </a:rPr>
              <a:t>ble</a:t>
            </a:r>
            <a:r>
              <a:rPr lang="fr-FR" sz="1600" b="0" i="0" u="none" strike="noStrike" baseline="0" dirty="0">
                <a:latin typeface="Segoe"/>
              </a:rPr>
              <a:t> panes:</a:t>
            </a:r>
          </a:p>
          <a:p>
            <a:pPr marL="285750" indent="-285750" algn="l">
              <a:lnSpc>
                <a:spcPct val="150000"/>
              </a:lnSpc>
              <a:buFont typeface="Arial" panose="020B0604020202020204" pitchFamily="34" charset="0"/>
              <a:buChar char="•"/>
            </a:pPr>
            <a:r>
              <a:rPr lang="en-GB" sz="1600" b="1" i="0" u="none" strike="noStrike" baseline="0" dirty="0">
                <a:latin typeface="Segoe-Bold"/>
              </a:rPr>
              <a:t>Overview</a:t>
            </a:r>
            <a:r>
              <a:rPr lang="en-GB" sz="1600" b="0" i="0" u="none" strike="noStrike" baseline="0" dirty="0">
                <a:latin typeface="Segoe"/>
              </a:rPr>
              <a:t>. Gives a graphical view of processor time, waiting task count, database I/O (MB/sec) and </a:t>
            </a:r>
            <a:r>
              <a:rPr lang="fr-FR" sz="1600" b="0" i="0" u="none" strike="noStrike" baseline="0" dirty="0">
                <a:latin typeface="Segoe"/>
              </a:rPr>
              <a:t>batch </a:t>
            </a:r>
            <a:r>
              <a:rPr lang="fr-FR" sz="1600" b="0" i="0" u="none" strike="noStrike" baseline="0" dirty="0" err="1">
                <a:latin typeface="Segoe"/>
              </a:rPr>
              <a:t>requests</a:t>
            </a:r>
            <a:r>
              <a:rPr lang="fr-FR" sz="1600" b="0" i="0" u="none" strike="noStrike" baseline="0" dirty="0">
                <a:latin typeface="Segoe"/>
              </a:rPr>
              <a:t>/sec.</a:t>
            </a:r>
          </a:p>
          <a:p>
            <a:pPr marL="285750" indent="-285750" algn="l">
              <a:lnSpc>
                <a:spcPct val="150000"/>
              </a:lnSpc>
              <a:buFont typeface="Arial" panose="020B0604020202020204" pitchFamily="34" charset="0"/>
              <a:buChar char="•"/>
            </a:pPr>
            <a:r>
              <a:rPr lang="en-GB" sz="1600" b="1" i="0" u="none" strike="noStrike" baseline="0" dirty="0">
                <a:latin typeface="Segoe-Bold"/>
              </a:rPr>
              <a:t>Processes</a:t>
            </a:r>
            <a:r>
              <a:rPr lang="en-GB" sz="1600" b="0" i="0" u="none" strike="noStrike" baseline="0" dirty="0">
                <a:latin typeface="Segoe"/>
              </a:rPr>
              <a:t>. Provides details about SQL Server sessions.</a:t>
            </a:r>
          </a:p>
          <a:p>
            <a:pPr marL="285750" indent="-285750" algn="l">
              <a:lnSpc>
                <a:spcPct val="150000"/>
              </a:lnSpc>
              <a:buFont typeface="Arial" panose="020B0604020202020204" pitchFamily="34" charset="0"/>
              <a:buChar char="•"/>
            </a:pPr>
            <a:r>
              <a:rPr lang="en-GB" sz="1600" b="1" i="0" u="none" strike="noStrike" baseline="0" dirty="0">
                <a:latin typeface="Segoe-Bold"/>
              </a:rPr>
              <a:t>Resource Waits</a:t>
            </a:r>
            <a:r>
              <a:rPr lang="en-GB" sz="1600" b="0" i="0" u="none" strike="noStrike" baseline="0" dirty="0">
                <a:latin typeface="Segoe"/>
              </a:rPr>
              <a:t>. Displays wait statistics.</a:t>
            </a:r>
          </a:p>
          <a:p>
            <a:pPr marL="285750" indent="-285750" algn="l">
              <a:lnSpc>
                <a:spcPct val="150000"/>
              </a:lnSpc>
              <a:buFont typeface="Arial" panose="020B0604020202020204" pitchFamily="34" charset="0"/>
              <a:buChar char="•"/>
            </a:pPr>
            <a:r>
              <a:rPr lang="en-GB" sz="1600" b="1" i="0" u="none" strike="noStrike" baseline="0" dirty="0">
                <a:latin typeface="Segoe-Bold"/>
              </a:rPr>
              <a:t>Data File I/O</a:t>
            </a:r>
            <a:r>
              <a:rPr lang="en-GB" sz="1600" b="0" i="0" u="none" strike="noStrike" baseline="0" dirty="0">
                <a:latin typeface="Segoe"/>
              </a:rPr>
              <a:t>. Gives I/O usage (read and write) for data files across databases.</a:t>
            </a:r>
          </a:p>
          <a:p>
            <a:pPr marL="285750" indent="-285750" algn="l">
              <a:lnSpc>
                <a:spcPct val="150000"/>
              </a:lnSpc>
              <a:buFont typeface="Arial" panose="020B0604020202020204" pitchFamily="34" charset="0"/>
              <a:buChar char="•"/>
            </a:pPr>
            <a:r>
              <a:rPr lang="en-GB" sz="1600" b="1" i="0" u="none" strike="noStrike" baseline="0" dirty="0">
                <a:latin typeface="Segoe-Bold"/>
              </a:rPr>
              <a:t>Recent Expensive Queries</a:t>
            </a:r>
            <a:r>
              <a:rPr lang="en-GB" sz="1600" b="0" i="0" u="none" strike="noStrike" baseline="0" dirty="0">
                <a:latin typeface="Segoe"/>
              </a:rPr>
              <a:t>. Lists details of expensive queries for which details exist in the plan cache</a:t>
            </a:r>
            <a:endParaRPr sz="1600" dirty="0">
              <a:latin typeface="Segoe UI"/>
              <a:cs typeface="Segoe UI"/>
            </a:endParaRPr>
          </a:p>
        </p:txBody>
      </p:sp>
    </p:spTree>
    <p:extLst>
      <p:ext uri="{BB962C8B-B14F-4D97-AF65-F5344CB8AC3E}">
        <p14:creationId xmlns:p14="http://schemas.microsoft.com/office/powerpoint/2010/main" val="10900901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8" y="109474"/>
            <a:ext cx="8314692" cy="439864"/>
          </a:xfrm>
          <a:prstGeom prst="rect">
            <a:avLst/>
          </a:prstGeom>
        </p:spPr>
        <p:txBody>
          <a:bodyPr vert="horz" wrap="square" lIns="0" tIns="16510" rIns="0" bIns="0" rtlCol="0">
            <a:spAutoFit/>
          </a:bodyPr>
          <a:lstStyle/>
          <a:p>
            <a:pPr marL="12700">
              <a:lnSpc>
                <a:spcPct val="100000"/>
              </a:lnSpc>
              <a:spcBef>
                <a:spcPts val="130"/>
              </a:spcBef>
            </a:pPr>
            <a:r>
              <a:rPr spc="15" dirty="0"/>
              <a:t>Monitoring</a:t>
            </a:r>
            <a:r>
              <a:rPr spc="-10" dirty="0"/>
              <a:t> </a:t>
            </a:r>
            <a:r>
              <a:rPr spc="15" dirty="0"/>
              <a:t>Engine</a:t>
            </a:r>
            <a:r>
              <a:rPr spc="30" dirty="0"/>
              <a:t> </a:t>
            </a:r>
            <a:r>
              <a:rPr spc="10" dirty="0"/>
              <a:t>Behavior</a:t>
            </a:r>
            <a:r>
              <a:rPr lang="en-GB" spc="10" dirty="0"/>
              <a:t> – Performance Monitor</a:t>
            </a:r>
            <a:endParaRPr spc="10" dirty="0"/>
          </a:p>
        </p:txBody>
      </p:sp>
      <p:sp>
        <p:nvSpPr>
          <p:cNvPr id="3" name="object 3"/>
          <p:cNvSpPr txBox="1"/>
          <p:nvPr/>
        </p:nvSpPr>
        <p:spPr>
          <a:xfrm>
            <a:off x="538162" y="964247"/>
            <a:ext cx="8148638" cy="5593519"/>
          </a:xfrm>
          <a:prstGeom prst="rect">
            <a:avLst/>
          </a:prstGeom>
        </p:spPr>
        <p:txBody>
          <a:bodyPr vert="horz" wrap="square" lIns="0" tIns="98425" rIns="0" bIns="0" rtlCol="0">
            <a:spAutoFit/>
          </a:bodyPr>
          <a:lstStyle/>
          <a:p>
            <a:pPr algn="l">
              <a:lnSpc>
                <a:spcPct val="150000"/>
              </a:lnSpc>
            </a:pPr>
            <a:r>
              <a:rPr lang="en-GB" sz="1600" b="0" i="0" u="none" strike="noStrike" baseline="0" dirty="0">
                <a:solidFill>
                  <a:srgbClr val="000000"/>
                </a:solidFill>
                <a:latin typeface="Segoe"/>
              </a:rPr>
              <a:t>Performance Monitor is a Windows management snap-in you use to </a:t>
            </a:r>
            <a:r>
              <a:rPr lang="en-GB" sz="1600" b="0" i="0" u="none" strike="noStrike" baseline="0" dirty="0" err="1">
                <a:solidFill>
                  <a:srgbClr val="000000"/>
                </a:solidFill>
                <a:latin typeface="Segoe"/>
              </a:rPr>
              <a:t>analyze</a:t>
            </a:r>
            <a:r>
              <a:rPr lang="en-GB" sz="1600" b="0" i="0" u="none" strike="noStrike" baseline="0" dirty="0">
                <a:solidFill>
                  <a:srgbClr val="000000"/>
                </a:solidFill>
                <a:latin typeface="Segoe"/>
              </a:rPr>
              <a:t> system performance. It can be used for real-time monitoring of current system performance and to log data to be </a:t>
            </a:r>
            <a:r>
              <a:rPr lang="en-GB" sz="1600" b="0" i="0" u="none" strike="noStrike" baseline="0" dirty="0" err="1">
                <a:solidFill>
                  <a:srgbClr val="000000"/>
                </a:solidFill>
                <a:latin typeface="Segoe"/>
              </a:rPr>
              <a:t>analyzed</a:t>
            </a:r>
            <a:r>
              <a:rPr lang="en-GB" sz="1600" b="0" i="0" u="none" strike="noStrike" baseline="0" dirty="0">
                <a:solidFill>
                  <a:srgbClr val="000000"/>
                </a:solidFill>
                <a:latin typeface="Segoe"/>
              </a:rPr>
              <a:t> later. It provides different counters that are categorized into objects to monitor Windows and other applications that are running on the Windows operating system.</a:t>
            </a:r>
          </a:p>
          <a:p>
            <a:pPr algn="l">
              <a:lnSpc>
                <a:spcPct val="150000"/>
              </a:lnSpc>
            </a:pPr>
            <a:r>
              <a:rPr lang="en-GB" sz="1600" b="1" i="0" u="none" strike="noStrike" baseline="0" dirty="0">
                <a:solidFill>
                  <a:srgbClr val="FFFFFF"/>
                </a:solidFill>
                <a:latin typeface="Segoe-Bold"/>
              </a:rPr>
              <a:t>MCT USE ONLY. STUDENT USE PROHIBITED</a:t>
            </a:r>
          </a:p>
          <a:p>
            <a:pPr algn="l">
              <a:lnSpc>
                <a:spcPct val="150000"/>
              </a:lnSpc>
            </a:pPr>
            <a:r>
              <a:rPr lang="en-GB" sz="1600" b="0" i="0" u="none" strike="noStrike" baseline="0" dirty="0">
                <a:solidFill>
                  <a:srgbClr val="000000"/>
                </a:solidFill>
                <a:latin typeface="Segoe"/>
              </a:rPr>
              <a:t>SQL Server makes a large number of performance counters available to Performance Monitor to make it easier for you to monitor SQL Server activity and Windows activity from one place. Some examples of SQL Server performance counters that are typically used when examining SQL Server performance are:</a:t>
            </a:r>
          </a:p>
          <a:p>
            <a:pPr marL="285750" indent="-285750" algn="l">
              <a:lnSpc>
                <a:spcPct val="150000"/>
              </a:lnSpc>
              <a:buFont typeface="Arial" panose="020B0604020202020204" pitchFamily="34" charset="0"/>
              <a:buChar char="•"/>
            </a:pPr>
            <a:r>
              <a:rPr lang="en-GB" sz="1600" b="0" i="0" u="none" strike="noStrike" baseline="0" dirty="0">
                <a:solidFill>
                  <a:srgbClr val="000000"/>
                </a:solidFill>
                <a:latin typeface="Segoe"/>
              </a:rPr>
              <a:t>SQL Server: Buffer Manager: Buffer Cache Hit Ratio</a:t>
            </a:r>
          </a:p>
          <a:p>
            <a:pPr marL="285750" indent="-285750" algn="l">
              <a:lnSpc>
                <a:spcPct val="150000"/>
              </a:lnSpc>
              <a:buFont typeface="Arial" panose="020B0604020202020204" pitchFamily="34" charset="0"/>
              <a:buChar char="•"/>
            </a:pPr>
            <a:r>
              <a:rPr lang="en-GB" sz="1600" b="0" i="0" u="none" strike="noStrike" baseline="0" dirty="0">
                <a:solidFill>
                  <a:srgbClr val="000000"/>
                </a:solidFill>
                <a:latin typeface="Segoe"/>
              </a:rPr>
              <a:t>SQL Server: Buffer Manager: Page Life Expectancy</a:t>
            </a:r>
          </a:p>
          <a:p>
            <a:pPr marL="285750" indent="-285750" algn="l">
              <a:lnSpc>
                <a:spcPct val="150000"/>
              </a:lnSpc>
              <a:buFont typeface="Arial" panose="020B0604020202020204" pitchFamily="34" charset="0"/>
              <a:buChar char="•"/>
            </a:pPr>
            <a:r>
              <a:rPr lang="en-GB" sz="1600" b="0" i="0" u="none" strike="noStrike" baseline="0" dirty="0">
                <a:solidFill>
                  <a:srgbClr val="000000"/>
                </a:solidFill>
                <a:latin typeface="Segoe"/>
              </a:rPr>
              <a:t>SQL Server: SQL Statistics: Batch Requests/Sec</a:t>
            </a:r>
          </a:p>
          <a:p>
            <a:pPr marL="285750" indent="-285750" algn="l">
              <a:lnSpc>
                <a:spcPct val="150000"/>
              </a:lnSpc>
              <a:buFont typeface="Arial" panose="020B0604020202020204" pitchFamily="34" charset="0"/>
              <a:buChar char="•"/>
            </a:pPr>
            <a:r>
              <a:rPr lang="fr-FR" sz="1600" b="0" i="0" u="none" strike="noStrike" baseline="0" dirty="0">
                <a:solidFill>
                  <a:srgbClr val="000000"/>
                </a:solidFill>
                <a:latin typeface="Segoe"/>
              </a:rPr>
              <a:t>SQL Server: SQL </a:t>
            </a:r>
            <a:r>
              <a:rPr lang="fr-FR" sz="1600" b="0" i="0" u="none" strike="noStrike" baseline="0" dirty="0" err="1">
                <a:solidFill>
                  <a:srgbClr val="000000"/>
                </a:solidFill>
                <a:latin typeface="Segoe"/>
              </a:rPr>
              <a:t>Statistics</a:t>
            </a:r>
            <a:r>
              <a:rPr lang="fr-FR" sz="1600" b="0" i="0" u="none" strike="noStrike" baseline="0" dirty="0">
                <a:solidFill>
                  <a:srgbClr val="000000"/>
                </a:solidFill>
                <a:latin typeface="Segoe"/>
              </a:rPr>
              <a:t>: SQL Compilations/Sec</a:t>
            </a:r>
          </a:p>
          <a:p>
            <a:pPr marL="285750" indent="-285750" algn="l">
              <a:lnSpc>
                <a:spcPct val="150000"/>
              </a:lnSpc>
              <a:buFont typeface="Arial" panose="020B0604020202020204" pitchFamily="34" charset="0"/>
              <a:buChar char="•"/>
            </a:pPr>
            <a:r>
              <a:rPr lang="fr-FR" sz="1600" b="0" i="0" u="none" strike="noStrike" baseline="0" dirty="0">
                <a:solidFill>
                  <a:srgbClr val="000000"/>
                </a:solidFill>
                <a:latin typeface="Segoe"/>
              </a:rPr>
              <a:t>SQL Server: SQL </a:t>
            </a:r>
            <a:r>
              <a:rPr lang="fr-FR" sz="1600" b="0" i="0" u="none" strike="noStrike" baseline="0" dirty="0" err="1">
                <a:solidFill>
                  <a:srgbClr val="000000"/>
                </a:solidFill>
                <a:latin typeface="Segoe"/>
              </a:rPr>
              <a:t>Statistics</a:t>
            </a:r>
            <a:r>
              <a:rPr lang="fr-FR" sz="1600" b="0" i="0" u="none" strike="noStrike" baseline="0" dirty="0">
                <a:solidFill>
                  <a:srgbClr val="000000"/>
                </a:solidFill>
                <a:latin typeface="Segoe"/>
              </a:rPr>
              <a:t>: SQL Recompilations/sec</a:t>
            </a:r>
            <a:endParaRPr sz="1600" dirty="0">
              <a:latin typeface="Segoe UI"/>
              <a:cs typeface="Segoe UI"/>
            </a:endParaRPr>
          </a:p>
        </p:txBody>
      </p:sp>
    </p:spTree>
    <p:extLst>
      <p:ext uri="{BB962C8B-B14F-4D97-AF65-F5344CB8AC3E}">
        <p14:creationId xmlns:p14="http://schemas.microsoft.com/office/powerpoint/2010/main" val="27321626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8" y="109474"/>
            <a:ext cx="8619492" cy="324448"/>
          </a:xfrm>
          <a:prstGeom prst="rect">
            <a:avLst/>
          </a:prstGeom>
        </p:spPr>
        <p:txBody>
          <a:bodyPr vert="horz" wrap="square" lIns="0" tIns="16510" rIns="0" bIns="0" rtlCol="0">
            <a:spAutoFit/>
          </a:bodyPr>
          <a:lstStyle/>
          <a:p>
            <a:pPr marL="12700">
              <a:lnSpc>
                <a:spcPct val="100000"/>
              </a:lnSpc>
              <a:spcBef>
                <a:spcPts val="130"/>
              </a:spcBef>
            </a:pPr>
            <a:r>
              <a:rPr sz="2000" spc="15" dirty="0"/>
              <a:t>Monitoring</a:t>
            </a:r>
            <a:r>
              <a:rPr sz="2000" spc="-10" dirty="0"/>
              <a:t> </a:t>
            </a:r>
            <a:r>
              <a:rPr sz="2000" spc="15" dirty="0"/>
              <a:t>Engine</a:t>
            </a:r>
            <a:r>
              <a:rPr sz="2000" spc="30" dirty="0"/>
              <a:t> </a:t>
            </a:r>
            <a:r>
              <a:rPr sz="2000" spc="10" dirty="0"/>
              <a:t>Behavior</a:t>
            </a:r>
            <a:r>
              <a:rPr lang="en-GB" sz="2000" spc="10" dirty="0"/>
              <a:t> – Dynamic Management Objects - 1</a:t>
            </a:r>
            <a:endParaRPr sz="2000" spc="10" dirty="0"/>
          </a:p>
        </p:txBody>
      </p:sp>
      <p:sp>
        <p:nvSpPr>
          <p:cNvPr id="3" name="object 3"/>
          <p:cNvSpPr txBox="1"/>
          <p:nvPr/>
        </p:nvSpPr>
        <p:spPr>
          <a:xfrm>
            <a:off x="538162" y="964247"/>
            <a:ext cx="8148638" cy="3377528"/>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Dynamic Management Views (DMVs) and Dynamic Management Functions (DMFs) can provide insight into the internal state, health, and performance of SQL Server through Transact-SQL queries. They provide useful information that can be used to identify, diagnose, and fix SQL Server performance issues from counters and metrics that SQLOS collects. Each Dynamic Management Object (DMO) will return data either at server scope or database scope.</a:t>
            </a:r>
          </a:p>
          <a:p>
            <a:pPr>
              <a:lnSpc>
                <a:spcPct val="150000"/>
              </a:lnSpc>
            </a:pPr>
            <a:r>
              <a:rPr lang="en-GB" sz="1600" dirty="0">
                <a:latin typeface="Segoe"/>
              </a:rPr>
              <a:t>There are more than 200 DMOs in SQL Server. DMOs can be found in the sys schema; their names start with “dm”. They are further divided into other categories based on the kind of information that they return.</a:t>
            </a:r>
            <a:endParaRPr sz="1600" dirty="0">
              <a:latin typeface="Segoe"/>
            </a:endParaRPr>
          </a:p>
        </p:txBody>
      </p:sp>
    </p:spTree>
    <p:extLst>
      <p:ext uri="{BB962C8B-B14F-4D97-AF65-F5344CB8AC3E}">
        <p14:creationId xmlns:p14="http://schemas.microsoft.com/office/powerpoint/2010/main" val="424048276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8" y="109474"/>
            <a:ext cx="8619492" cy="324448"/>
          </a:xfrm>
          <a:prstGeom prst="rect">
            <a:avLst/>
          </a:prstGeom>
        </p:spPr>
        <p:txBody>
          <a:bodyPr vert="horz" wrap="square" lIns="0" tIns="16510" rIns="0" bIns="0" rtlCol="0">
            <a:spAutoFit/>
          </a:bodyPr>
          <a:lstStyle/>
          <a:p>
            <a:pPr marL="12700">
              <a:lnSpc>
                <a:spcPct val="100000"/>
              </a:lnSpc>
              <a:spcBef>
                <a:spcPts val="130"/>
              </a:spcBef>
            </a:pPr>
            <a:r>
              <a:rPr sz="2000" spc="15" dirty="0"/>
              <a:t>Monitoring</a:t>
            </a:r>
            <a:r>
              <a:rPr sz="2000" spc="-10" dirty="0"/>
              <a:t> </a:t>
            </a:r>
            <a:r>
              <a:rPr sz="2000" spc="15" dirty="0"/>
              <a:t>Engine</a:t>
            </a:r>
            <a:r>
              <a:rPr sz="2000" spc="30" dirty="0"/>
              <a:t> </a:t>
            </a:r>
            <a:r>
              <a:rPr sz="2000" spc="10" dirty="0"/>
              <a:t>Behavior</a:t>
            </a:r>
            <a:r>
              <a:rPr lang="en-GB" sz="2000" spc="10" dirty="0"/>
              <a:t> – Dynamic Management Objects - 2</a:t>
            </a:r>
            <a:endParaRPr sz="2000" spc="10" dirty="0"/>
          </a:p>
        </p:txBody>
      </p:sp>
      <p:sp>
        <p:nvSpPr>
          <p:cNvPr id="3" name="object 3"/>
          <p:cNvSpPr txBox="1"/>
          <p:nvPr/>
        </p:nvSpPr>
        <p:spPr>
          <a:xfrm>
            <a:off x="538162" y="964247"/>
            <a:ext cx="8148638" cy="4116191"/>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Some of the most useful DMO categories that you can use when performance tuning SQL Server </a:t>
            </a:r>
            <a:r>
              <a:rPr lang="fr-FR" sz="1600" b="0" i="0" u="none" strike="noStrike" baseline="0" dirty="0">
                <a:latin typeface="Segoe"/>
              </a:rPr>
              <a:t>are </a:t>
            </a:r>
            <a:r>
              <a:rPr lang="fr-FR" sz="1600" b="0" i="0" u="none" strike="noStrike" baseline="0" dirty="0" err="1">
                <a:latin typeface="Segoe"/>
              </a:rPr>
              <a:t>listed</a:t>
            </a:r>
            <a:r>
              <a:rPr lang="fr-FR" sz="1600" b="0" i="0" u="none" strike="noStrike" baseline="0" dirty="0">
                <a:latin typeface="Segoe"/>
              </a:rPr>
              <a:t> </a:t>
            </a:r>
            <a:r>
              <a:rPr lang="fr-FR" sz="1600" b="0" i="0" u="none" strike="noStrike" baseline="0" dirty="0" err="1">
                <a:latin typeface="Segoe"/>
              </a:rPr>
              <a:t>here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sys.dm_exec</a:t>
            </a:r>
            <a:r>
              <a:rPr lang="en-GB" sz="1600" b="1" i="0" u="none" strike="noStrike" baseline="0" dirty="0">
                <a:latin typeface="Segoe-Bold"/>
              </a:rPr>
              <a:t>_*</a:t>
            </a:r>
            <a:r>
              <a:rPr lang="en-GB" sz="1600" b="0" i="0" u="none" strike="noStrike" baseline="0" dirty="0">
                <a:latin typeface="Segoe"/>
              </a:rPr>
              <a:t>. This set of DMVs contains information that relates to the execution of user queries. They are useful in diagnosing blocking, deadlock, long-running queries, CPU-intensive queries, and so on. For example, </a:t>
            </a:r>
            <a:r>
              <a:rPr lang="en-GB" sz="1600" b="1" i="0" u="none" strike="noStrike" baseline="0" dirty="0" err="1">
                <a:latin typeface="Segoe-Bold"/>
              </a:rPr>
              <a:t>sys.dm_exec_requests</a:t>
            </a:r>
            <a:r>
              <a:rPr lang="en-GB" sz="1600" b="1" i="0" u="none" strike="noStrike" baseline="0" dirty="0">
                <a:latin typeface="Segoe-Bold"/>
              </a:rPr>
              <a:t> </a:t>
            </a:r>
            <a:r>
              <a:rPr lang="en-GB" sz="1600" b="0" i="0" u="none" strike="noStrike" baseline="0" dirty="0">
                <a:latin typeface="Segoe"/>
              </a:rPr>
              <a:t>returns information about currently executing requests.</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sys.dm_os</a:t>
            </a:r>
            <a:r>
              <a:rPr lang="en-GB" sz="1600" b="1" i="0" u="none" strike="noStrike" baseline="0" dirty="0">
                <a:latin typeface="Segoe-Bold"/>
              </a:rPr>
              <a:t>_*</a:t>
            </a:r>
            <a:r>
              <a:rPr lang="en-GB" sz="1600" b="0" i="0" u="none" strike="noStrike" baseline="0" dirty="0">
                <a:latin typeface="Segoe"/>
              </a:rPr>
              <a:t>. This set of DMVs gives details about SQLOS operations; that is, memory management and scheduling. For example, </a:t>
            </a:r>
            <a:r>
              <a:rPr lang="en-GB" sz="1600" b="1" i="0" u="none" strike="noStrike" baseline="0" dirty="0" err="1">
                <a:latin typeface="Segoe-Bold"/>
              </a:rPr>
              <a:t>sys.dm_os_wait_stats</a:t>
            </a:r>
            <a:r>
              <a:rPr lang="en-GB" sz="1600" b="1" i="0" u="none" strike="noStrike" baseline="0" dirty="0">
                <a:latin typeface="Segoe-Bold"/>
              </a:rPr>
              <a:t> </a:t>
            </a:r>
            <a:r>
              <a:rPr lang="en-GB" sz="1600" b="0" i="0" u="none" strike="noStrike" baseline="0" dirty="0">
                <a:latin typeface="Segoe"/>
              </a:rPr>
              <a:t>returns aggregate information about all of the waits that have been incurred on an instance of SQL Server. The </a:t>
            </a:r>
            <a:r>
              <a:rPr lang="en-GB" sz="1600" b="1" i="0" u="none" strike="noStrike" baseline="0" dirty="0" err="1">
                <a:latin typeface="Segoe-Bold"/>
              </a:rPr>
              <a:t>sys.dm_os_schedulers</a:t>
            </a:r>
            <a:r>
              <a:rPr lang="en-GB" sz="1600" b="1" i="0" u="none" strike="noStrike" baseline="0" dirty="0">
                <a:latin typeface="Segoe-Bold"/>
              </a:rPr>
              <a:t> </a:t>
            </a:r>
            <a:r>
              <a:rPr lang="en-GB" sz="1600" b="0" i="0" u="none" strike="noStrike" baseline="0" dirty="0">
                <a:latin typeface="Segoe"/>
              </a:rPr>
              <a:t>DMV returns one row per scheduler and is used to monitor the health and condition of the scheduler, or to identify </a:t>
            </a:r>
            <a:r>
              <a:rPr lang="fr-FR" sz="1600" b="0" i="0" u="none" strike="noStrike" baseline="0" dirty="0" err="1">
                <a:latin typeface="Segoe"/>
              </a:rPr>
              <a:t>runaway</a:t>
            </a:r>
            <a:r>
              <a:rPr lang="fr-FR" sz="1600" b="0" i="0" u="none" strike="noStrike" baseline="0" dirty="0">
                <a:latin typeface="Segoe"/>
              </a:rPr>
              <a:t> </a:t>
            </a:r>
            <a:r>
              <a:rPr lang="fr-FR" sz="1600" b="0" i="0" u="none" strike="noStrike" baseline="0" dirty="0" err="1">
                <a:latin typeface="Segoe"/>
              </a:rPr>
              <a:t>tasks</a:t>
            </a:r>
            <a:r>
              <a:rPr lang="fr-FR" sz="1600" b="0" i="0" u="none" strike="noStrike" baseline="0" dirty="0">
                <a:latin typeface="Segoe"/>
              </a:rPr>
              <a:t>.</a:t>
            </a:r>
          </a:p>
        </p:txBody>
      </p:sp>
    </p:spTree>
    <p:extLst>
      <p:ext uri="{BB962C8B-B14F-4D97-AF65-F5344CB8AC3E}">
        <p14:creationId xmlns:p14="http://schemas.microsoft.com/office/powerpoint/2010/main" val="33090474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8" y="109474"/>
            <a:ext cx="8619492" cy="324448"/>
          </a:xfrm>
          <a:prstGeom prst="rect">
            <a:avLst/>
          </a:prstGeom>
        </p:spPr>
        <p:txBody>
          <a:bodyPr vert="horz" wrap="square" lIns="0" tIns="16510" rIns="0" bIns="0" rtlCol="0">
            <a:spAutoFit/>
          </a:bodyPr>
          <a:lstStyle/>
          <a:p>
            <a:pPr marL="12700">
              <a:lnSpc>
                <a:spcPct val="100000"/>
              </a:lnSpc>
              <a:spcBef>
                <a:spcPts val="130"/>
              </a:spcBef>
            </a:pPr>
            <a:r>
              <a:rPr sz="2000" spc="15" dirty="0"/>
              <a:t>Monitoring</a:t>
            </a:r>
            <a:r>
              <a:rPr sz="2000" spc="-10" dirty="0"/>
              <a:t> </a:t>
            </a:r>
            <a:r>
              <a:rPr sz="2000" spc="15" dirty="0"/>
              <a:t>Engine</a:t>
            </a:r>
            <a:r>
              <a:rPr sz="2000" spc="30" dirty="0"/>
              <a:t> </a:t>
            </a:r>
            <a:r>
              <a:rPr sz="2000" spc="10" dirty="0"/>
              <a:t>Behavior</a:t>
            </a:r>
            <a:r>
              <a:rPr lang="en-GB" sz="2000" spc="10" dirty="0"/>
              <a:t> – Dynamic Management Objects - 3</a:t>
            </a:r>
            <a:endParaRPr sz="2000" spc="10" dirty="0"/>
          </a:p>
        </p:txBody>
      </p:sp>
      <p:sp>
        <p:nvSpPr>
          <p:cNvPr id="3" name="object 3"/>
          <p:cNvSpPr txBox="1"/>
          <p:nvPr/>
        </p:nvSpPr>
        <p:spPr>
          <a:xfrm>
            <a:off x="538162" y="964247"/>
            <a:ext cx="8148638" cy="3746860"/>
          </a:xfrm>
          <a:prstGeom prst="rect">
            <a:avLst/>
          </a:prstGeom>
        </p:spPr>
        <p:txBody>
          <a:bodyPr vert="horz" wrap="square" lIns="0" tIns="98425" rIns="0" bIns="0" rtlCol="0">
            <a:spAutoFit/>
          </a:bodyPr>
          <a:lstStyle/>
          <a:p>
            <a:pPr marL="285750" indent="-285750" algn="l">
              <a:lnSpc>
                <a:spcPct val="150000"/>
              </a:lnSpc>
              <a:buFont typeface="Arial" panose="020B0604020202020204" pitchFamily="34" charset="0"/>
              <a:buChar char="•"/>
            </a:pPr>
            <a:r>
              <a:rPr lang="en-GB" sz="1600" b="1" i="0" u="none" strike="noStrike" baseline="0" dirty="0" err="1">
                <a:latin typeface="Segoe-Bold"/>
              </a:rPr>
              <a:t>sys.dm_tran</a:t>
            </a:r>
            <a:r>
              <a:rPr lang="en-GB" sz="1600" b="1" i="0" u="none" strike="noStrike" baseline="0" dirty="0">
                <a:latin typeface="Segoe-Bold"/>
              </a:rPr>
              <a:t>_*</a:t>
            </a:r>
            <a:r>
              <a:rPr lang="en-GB" sz="1600" b="0" i="0" u="none" strike="noStrike" baseline="0" dirty="0">
                <a:latin typeface="Segoe"/>
              </a:rPr>
              <a:t>. This set of DMVs provides details about current transactions and isolation. For example, the </a:t>
            </a:r>
            <a:r>
              <a:rPr lang="en-GB" sz="1600" b="1" i="0" u="none" strike="noStrike" baseline="0" dirty="0" err="1">
                <a:latin typeface="Segoe-Bold"/>
              </a:rPr>
              <a:t>sys.dm_tran_active_transactions</a:t>
            </a:r>
            <a:r>
              <a:rPr lang="en-GB" sz="1600" b="1" i="0" u="none" strike="noStrike" baseline="0" dirty="0">
                <a:latin typeface="Segoe-Bold"/>
              </a:rPr>
              <a:t> </a:t>
            </a:r>
            <a:r>
              <a:rPr lang="en-GB" sz="1600" b="0" i="0" u="none" strike="noStrike" baseline="0" dirty="0">
                <a:latin typeface="Segoe"/>
              </a:rPr>
              <a:t>DMV returns transaction details for a SQL Server </a:t>
            </a:r>
            <a:r>
              <a:rPr lang="fr-FR" sz="1600" b="0" i="0" u="none" strike="noStrike" baseline="0" dirty="0">
                <a:latin typeface="Segoe"/>
              </a:rPr>
              <a:t>instance.</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sys.dm_io</a:t>
            </a:r>
            <a:r>
              <a:rPr lang="en-GB" sz="1600" b="1" i="0" u="none" strike="noStrike" baseline="0" dirty="0">
                <a:latin typeface="Segoe-Bold"/>
              </a:rPr>
              <a:t>_*</a:t>
            </a:r>
            <a:r>
              <a:rPr lang="en-GB" sz="1600" b="0" i="0" u="none" strike="noStrike" baseline="0" dirty="0">
                <a:latin typeface="Segoe"/>
              </a:rPr>
              <a:t>. This set of DMVs provides insight into the I/O activity in SQL Server. For example, </a:t>
            </a:r>
            <a:r>
              <a:rPr lang="en-GB" sz="1600" b="1" i="0" u="none" strike="noStrike" baseline="0" dirty="0" err="1">
                <a:latin typeface="Segoe-Bold"/>
              </a:rPr>
              <a:t>sys.dm_io_pending_io_requests</a:t>
            </a:r>
            <a:r>
              <a:rPr lang="en-GB" sz="1600" b="1" i="0" u="none" strike="noStrike" baseline="0" dirty="0">
                <a:latin typeface="Segoe-Bold"/>
              </a:rPr>
              <a:t> </a:t>
            </a:r>
            <a:r>
              <a:rPr lang="en-GB" sz="1600" b="0" i="0" u="none" strike="noStrike" baseline="0" dirty="0">
                <a:latin typeface="Segoe"/>
              </a:rPr>
              <a:t>identifies pending I/O requests that SQL Server has initiated.</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sys.dm_db</a:t>
            </a:r>
            <a:r>
              <a:rPr lang="en-GB" sz="1600" b="1" i="0" u="none" strike="noStrike" baseline="0" dirty="0">
                <a:latin typeface="Segoe-Bold"/>
              </a:rPr>
              <a:t>_*</a:t>
            </a:r>
            <a:r>
              <a:rPr lang="en-GB" sz="1600" b="0" i="0" u="none" strike="noStrike" baseline="0" dirty="0">
                <a:latin typeface="Segoe"/>
              </a:rPr>
              <a:t>. This set of DMVs provides details about the database and database-level objects such as tables and indexes. For example, </a:t>
            </a:r>
            <a:r>
              <a:rPr lang="en-GB" sz="1600" b="1" i="0" u="none" strike="noStrike" baseline="0" dirty="0" err="1">
                <a:latin typeface="Segoe-Bold"/>
              </a:rPr>
              <a:t>sys.dm_db_index_physical_stats</a:t>
            </a:r>
            <a:r>
              <a:rPr lang="en-GB" sz="1600" b="1" i="0" u="none" strike="noStrike" baseline="0" dirty="0">
                <a:latin typeface="Segoe-Bold"/>
              </a:rPr>
              <a:t> </a:t>
            </a:r>
            <a:r>
              <a:rPr lang="en-GB" sz="1600" b="0" i="0" u="none" strike="noStrike" baseline="0" dirty="0">
                <a:latin typeface="Segoe"/>
              </a:rPr>
              <a:t>is a DMF that returns fragmentation information across all indexes in a database or for a specific index.</a:t>
            </a:r>
            <a:endParaRPr sz="1200" dirty="0">
              <a:latin typeface="Segoe UI"/>
              <a:cs typeface="Segoe UI"/>
            </a:endParaRPr>
          </a:p>
        </p:txBody>
      </p:sp>
    </p:spTree>
    <p:extLst>
      <p:ext uri="{BB962C8B-B14F-4D97-AF65-F5344CB8AC3E}">
        <p14:creationId xmlns:p14="http://schemas.microsoft.com/office/powerpoint/2010/main" val="389867502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p:nvPr/>
        </p:nvSpPr>
        <p:spPr>
          <a:xfrm>
            <a:off x="221615" y="187261"/>
            <a:ext cx="8665845" cy="311785"/>
          </a:xfrm>
          <a:prstGeom prst="rect">
            <a:avLst/>
          </a:prstGeom>
        </p:spPr>
        <p:txBody>
          <a:bodyPr vert="horz" wrap="square" lIns="0" tIns="15875" rIns="0" bIns="0" rtlCol="0">
            <a:spAutoFit/>
          </a:bodyPr>
          <a:lstStyle/>
          <a:p>
            <a:pPr marL="12700">
              <a:lnSpc>
                <a:spcPct val="100000"/>
              </a:lnSpc>
              <a:spcBef>
                <a:spcPts val="125"/>
              </a:spcBef>
            </a:pPr>
            <a:r>
              <a:rPr sz="1850" spc="25" dirty="0">
                <a:solidFill>
                  <a:srgbClr val="FFFFFF"/>
                </a:solidFill>
                <a:latin typeface="Segoe UI"/>
                <a:cs typeface="Segoe UI"/>
              </a:rPr>
              <a:t>Performance</a:t>
            </a:r>
            <a:r>
              <a:rPr sz="1850" spc="10" dirty="0">
                <a:solidFill>
                  <a:srgbClr val="FFFFFF"/>
                </a:solidFill>
                <a:latin typeface="Segoe UI"/>
                <a:cs typeface="Segoe UI"/>
              </a:rPr>
              <a:t> </a:t>
            </a:r>
            <a:r>
              <a:rPr sz="1850" spc="15" dirty="0">
                <a:solidFill>
                  <a:srgbClr val="FFFFFF"/>
                </a:solidFill>
                <a:latin typeface="Segoe UI"/>
                <a:cs typeface="Segoe UI"/>
              </a:rPr>
              <a:t>and</a:t>
            </a:r>
            <a:r>
              <a:rPr sz="1850" spc="35" dirty="0">
                <a:solidFill>
                  <a:srgbClr val="FFFFFF"/>
                </a:solidFill>
                <a:latin typeface="Segoe UI"/>
                <a:cs typeface="Segoe UI"/>
              </a:rPr>
              <a:t> </a:t>
            </a:r>
            <a:r>
              <a:rPr sz="1850" spc="10" dirty="0">
                <a:solidFill>
                  <a:srgbClr val="FFFFFF"/>
                </a:solidFill>
                <a:latin typeface="Segoe UI"/>
                <a:cs typeface="Segoe UI"/>
              </a:rPr>
              <a:t>Scalability</a:t>
            </a:r>
            <a:r>
              <a:rPr sz="1850" spc="90" dirty="0">
                <a:solidFill>
                  <a:srgbClr val="FFFFFF"/>
                </a:solidFill>
                <a:latin typeface="Segoe UI"/>
                <a:cs typeface="Segoe UI"/>
              </a:rPr>
              <a:t> </a:t>
            </a:r>
            <a:r>
              <a:rPr sz="1850" spc="5" dirty="0">
                <a:solidFill>
                  <a:srgbClr val="FFFFFF"/>
                </a:solidFill>
                <a:latin typeface="Segoe UI"/>
                <a:cs typeface="Segoe UI"/>
              </a:rPr>
              <a:t>in</a:t>
            </a:r>
            <a:r>
              <a:rPr sz="1850" spc="75" dirty="0">
                <a:solidFill>
                  <a:srgbClr val="FFFFFF"/>
                </a:solidFill>
                <a:latin typeface="Segoe UI"/>
                <a:cs typeface="Segoe UI"/>
              </a:rPr>
              <a:t> </a:t>
            </a:r>
            <a:r>
              <a:rPr sz="1850" spc="10" dirty="0">
                <a:solidFill>
                  <a:srgbClr val="FFFFFF"/>
                </a:solidFill>
                <a:latin typeface="Segoe UI"/>
                <a:cs typeface="Segoe UI"/>
              </a:rPr>
              <a:t>a</a:t>
            </a:r>
            <a:r>
              <a:rPr sz="1850" spc="-35" dirty="0">
                <a:solidFill>
                  <a:srgbClr val="FFFFFF"/>
                </a:solidFill>
                <a:latin typeface="Segoe UI"/>
                <a:cs typeface="Segoe UI"/>
              </a:rPr>
              <a:t> </a:t>
            </a:r>
            <a:r>
              <a:rPr sz="1850" spc="10" dirty="0">
                <a:solidFill>
                  <a:srgbClr val="FFFFFF"/>
                </a:solidFill>
                <a:latin typeface="Segoe UI"/>
                <a:cs typeface="Segoe UI"/>
              </a:rPr>
              <a:t>SQL</a:t>
            </a:r>
            <a:r>
              <a:rPr sz="1850" spc="105" dirty="0">
                <a:solidFill>
                  <a:srgbClr val="FFFFFF"/>
                </a:solidFill>
                <a:latin typeface="Segoe UI"/>
                <a:cs typeface="Segoe UI"/>
              </a:rPr>
              <a:t> </a:t>
            </a:r>
            <a:r>
              <a:rPr sz="1850" spc="10" dirty="0">
                <a:solidFill>
                  <a:srgbClr val="FFFFFF"/>
                </a:solidFill>
                <a:latin typeface="Segoe UI"/>
                <a:cs typeface="Segoe UI"/>
              </a:rPr>
              <a:t>Server</a:t>
            </a:r>
            <a:r>
              <a:rPr sz="1850" spc="114" dirty="0">
                <a:solidFill>
                  <a:srgbClr val="FFFFFF"/>
                </a:solidFill>
                <a:latin typeface="Segoe UI"/>
                <a:cs typeface="Segoe UI"/>
              </a:rPr>
              <a:t> </a:t>
            </a:r>
            <a:r>
              <a:rPr sz="1850" spc="15" dirty="0">
                <a:solidFill>
                  <a:srgbClr val="FFFFFF"/>
                </a:solidFill>
                <a:latin typeface="Segoe UI"/>
                <a:cs typeface="Segoe UI"/>
              </a:rPr>
              <a:t>Instance</a:t>
            </a:r>
            <a:r>
              <a:rPr sz="1850" spc="10" dirty="0">
                <a:solidFill>
                  <a:srgbClr val="FFFFFF"/>
                </a:solidFill>
                <a:latin typeface="Segoe UI"/>
                <a:cs typeface="Segoe UI"/>
              </a:rPr>
              <a:t> </a:t>
            </a:r>
            <a:r>
              <a:rPr sz="1850" spc="25" dirty="0">
                <a:solidFill>
                  <a:srgbClr val="FFFFFF"/>
                </a:solidFill>
                <a:latin typeface="Segoe UI"/>
                <a:cs typeface="Segoe UI"/>
              </a:rPr>
              <a:t>on</a:t>
            </a:r>
            <a:r>
              <a:rPr sz="1850" spc="10" dirty="0">
                <a:solidFill>
                  <a:srgbClr val="FFFFFF"/>
                </a:solidFill>
                <a:latin typeface="Segoe UI"/>
                <a:cs typeface="Segoe UI"/>
              </a:rPr>
              <a:t> </a:t>
            </a:r>
            <a:r>
              <a:rPr sz="1850" spc="20" dirty="0">
                <a:solidFill>
                  <a:srgbClr val="FFFFFF"/>
                </a:solidFill>
                <a:latin typeface="Segoe UI"/>
                <a:cs typeface="Segoe UI"/>
              </a:rPr>
              <a:t>an</a:t>
            </a:r>
            <a:r>
              <a:rPr sz="1850" spc="5" dirty="0">
                <a:solidFill>
                  <a:srgbClr val="FFFFFF"/>
                </a:solidFill>
                <a:latin typeface="Segoe UI"/>
                <a:cs typeface="Segoe UI"/>
              </a:rPr>
              <a:t> Azure</a:t>
            </a:r>
            <a:r>
              <a:rPr sz="1850" spc="165" dirty="0">
                <a:solidFill>
                  <a:srgbClr val="FFFFFF"/>
                </a:solidFill>
                <a:latin typeface="Segoe UI"/>
                <a:cs typeface="Segoe UI"/>
              </a:rPr>
              <a:t> </a:t>
            </a:r>
            <a:r>
              <a:rPr sz="1850" spc="10" dirty="0">
                <a:solidFill>
                  <a:srgbClr val="FFFFFF"/>
                </a:solidFill>
                <a:latin typeface="Segoe UI"/>
                <a:cs typeface="Segoe UI"/>
              </a:rPr>
              <a:t>Virtual Machine</a:t>
            </a:r>
            <a:endParaRPr sz="1850">
              <a:latin typeface="Segoe UI"/>
              <a:cs typeface="Segoe UI"/>
            </a:endParaRPr>
          </a:p>
        </p:txBody>
      </p:sp>
      <p:sp>
        <p:nvSpPr>
          <p:cNvPr id="3" name="object 3"/>
          <p:cNvSpPr txBox="1"/>
          <p:nvPr/>
        </p:nvSpPr>
        <p:spPr>
          <a:xfrm>
            <a:off x="538162" y="1046416"/>
            <a:ext cx="7846695" cy="3997325"/>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15" dirty="0">
                <a:latin typeface="Segoe UI"/>
                <a:cs typeface="Segoe UI"/>
              </a:rPr>
              <a:t>Similar</a:t>
            </a:r>
            <a:r>
              <a:rPr sz="2750" dirty="0">
                <a:latin typeface="Segoe UI"/>
                <a:cs typeface="Segoe UI"/>
              </a:rPr>
              <a:t> </a:t>
            </a:r>
            <a:r>
              <a:rPr sz="2750" spc="25" dirty="0">
                <a:latin typeface="Segoe UI"/>
                <a:cs typeface="Segoe UI"/>
              </a:rPr>
              <a:t>to</a:t>
            </a:r>
            <a:r>
              <a:rPr sz="2750" spc="15" dirty="0">
                <a:latin typeface="Segoe UI"/>
                <a:cs typeface="Segoe UI"/>
              </a:rPr>
              <a:t> administering</a:t>
            </a:r>
            <a:r>
              <a:rPr sz="2750" spc="5" dirty="0">
                <a:latin typeface="Segoe UI"/>
                <a:cs typeface="Segoe UI"/>
              </a:rPr>
              <a:t> </a:t>
            </a:r>
            <a:r>
              <a:rPr sz="2750" spc="15" dirty="0">
                <a:latin typeface="Segoe UI"/>
                <a:cs typeface="Segoe UI"/>
              </a:rPr>
              <a:t>an</a:t>
            </a:r>
            <a:r>
              <a:rPr sz="2750" spc="70" dirty="0">
                <a:latin typeface="Segoe UI"/>
                <a:cs typeface="Segoe UI"/>
              </a:rPr>
              <a:t> </a:t>
            </a:r>
            <a:r>
              <a:rPr sz="2750" spc="15" dirty="0">
                <a:latin typeface="Segoe UI"/>
                <a:cs typeface="Segoe UI"/>
              </a:rPr>
              <a:t>on-premises</a:t>
            </a:r>
            <a:r>
              <a:rPr sz="2750" spc="85" dirty="0">
                <a:latin typeface="Segoe UI"/>
                <a:cs typeface="Segoe UI"/>
              </a:rPr>
              <a:t> </a:t>
            </a:r>
            <a:r>
              <a:rPr sz="2750" spc="20" dirty="0">
                <a:latin typeface="Segoe UI"/>
                <a:cs typeface="Segoe UI"/>
              </a:rPr>
              <a:t>instance </a:t>
            </a:r>
            <a:r>
              <a:rPr sz="2750" spc="-735" dirty="0">
                <a:latin typeface="Segoe UI"/>
                <a:cs typeface="Segoe UI"/>
              </a:rPr>
              <a:t> </a:t>
            </a:r>
            <a:r>
              <a:rPr sz="2750" spc="20" dirty="0">
                <a:latin typeface="Segoe UI"/>
                <a:cs typeface="Segoe UI"/>
              </a:rPr>
              <a:t>of</a:t>
            </a:r>
            <a:r>
              <a:rPr sz="2750" spc="25" dirty="0">
                <a:latin typeface="Segoe UI"/>
                <a:cs typeface="Segoe UI"/>
              </a:rPr>
              <a:t> </a:t>
            </a:r>
            <a:r>
              <a:rPr sz="2750" spc="20" dirty="0">
                <a:latin typeface="Segoe UI"/>
                <a:cs typeface="Segoe UI"/>
              </a:rPr>
              <a:t>SQL</a:t>
            </a:r>
            <a:r>
              <a:rPr sz="2750" spc="-25" dirty="0">
                <a:latin typeface="Segoe UI"/>
                <a:cs typeface="Segoe UI"/>
              </a:rPr>
              <a:t> </a:t>
            </a:r>
            <a:r>
              <a:rPr sz="2750" spc="10" dirty="0">
                <a:latin typeface="Segoe UI"/>
                <a:cs typeface="Segoe UI"/>
              </a:rPr>
              <a:t>Server</a:t>
            </a:r>
            <a:endParaRPr sz="2750">
              <a:latin typeface="Segoe UI"/>
              <a:cs typeface="Segoe UI"/>
            </a:endParaRPr>
          </a:p>
          <a:p>
            <a:pPr marL="469900" lvl="1" indent="-172085">
              <a:lnSpc>
                <a:spcPts val="2865"/>
              </a:lnSpc>
              <a:spcBef>
                <a:spcPts val="655"/>
              </a:spcBef>
              <a:buClr>
                <a:srgbClr val="006FC0"/>
              </a:buClr>
              <a:buSzPct val="81250"/>
              <a:buFont typeface="Arial MT"/>
              <a:buChar char="•"/>
              <a:tabLst>
                <a:tab pos="470534" algn="l"/>
              </a:tabLst>
            </a:pPr>
            <a:r>
              <a:rPr sz="2400" spc="10" dirty="0">
                <a:latin typeface="Segoe UI"/>
                <a:cs typeface="Segoe UI"/>
              </a:rPr>
              <a:t>All</a:t>
            </a:r>
            <a:r>
              <a:rPr sz="2400" spc="-35" dirty="0">
                <a:latin typeface="Segoe UI"/>
                <a:cs typeface="Segoe UI"/>
              </a:rPr>
              <a:t> </a:t>
            </a:r>
            <a:r>
              <a:rPr sz="2400" dirty="0">
                <a:latin typeface="Segoe UI"/>
                <a:cs typeface="Segoe UI"/>
              </a:rPr>
              <a:t>performance</a:t>
            </a:r>
            <a:r>
              <a:rPr sz="2400" spc="-40" dirty="0">
                <a:latin typeface="Segoe UI"/>
                <a:cs typeface="Segoe UI"/>
              </a:rPr>
              <a:t> </a:t>
            </a:r>
            <a:r>
              <a:rPr sz="2400" spc="5" dirty="0">
                <a:latin typeface="Segoe UI"/>
                <a:cs typeface="Segoe UI"/>
              </a:rPr>
              <a:t>monitoring</a:t>
            </a:r>
            <a:r>
              <a:rPr sz="2400" spc="-40" dirty="0">
                <a:latin typeface="Segoe UI"/>
                <a:cs typeface="Segoe UI"/>
              </a:rPr>
              <a:t> </a:t>
            </a:r>
            <a:r>
              <a:rPr sz="2400" spc="10" dirty="0">
                <a:latin typeface="Segoe UI"/>
                <a:cs typeface="Segoe UI"/>
              </a:rPr>
              <a:t>tools</a:t>
            </a:r>
            <a:r>
              <a:rPr sz="2400" spc="-25" dirty="0">
                <a:latin typeface="Segoe UI"/>
                <a:cs typeface="Segoe UI"/>
              </a:rPr>
              <a:t> </a:t>
            </a:r>
            <a:r>
              <a:rPr sz="2400" spc="-10" dirty="0">
                <a:latin typeface="Segoe UI"/>
                <a:cs typeface="Segoe UI"/>
              </a:rPr>
              <a:t>and</a:t>
            </a:r>
            <a:r>
              <a:rPr sz="2400" spc="25" dirty="0">
                <a:latin typeface="Segoe UI"/>
                <a:cs typeface="Segoe UI"/>
              </a:rPr>
              <a:t> </a:t>
            </a:r>
            <a:r>
              <a:rPr sz="2400" spc="5" dirty="0">
                <a:latin typeface="Segoe UI"/>
                <a:cs typeface="Segoe UI"/>
              </a:rPr>
              <a:t>techniques</a:t>
            </a:r>
            <a:r>
              <a:rPr sz="2400" spc="-100" dirty="0">
                <a:latin typeface="Segoe UI"/>
                <a:cs typeface="Segoe UI"/>
              </a:rPr>
              <a:t> </a:t>
            </a:r>
            <a:r>
              <a:rPr sz="2400" spc="-10" dirty="0">
                <a:latin typeface="Segoe UI"/>
                <a:cs typeface="Segoe UI"/>
              </a:rPr>
              <a:t>are</a:t>
            </a:r>
            <a:endParaRPr sz="2400">
              <a:latin typeface="Segoe UI"/>
              <a:cs typeface="Segoe UI"/>
            </a:endParaRPr>
          </a:p>
          <a:p>
            <a:pPr marL="469900">
              <a:lnSpc>
                <a:spcPts val="2865"/>
              </a:lnSpc>
            </a:pPr>
            <a:r>
              <a:rPr sz="2400" spc="-5" dirty="0">
                <a:latin typeface="Segoe UI"/>
                <a:cs typeface="Segoe UI"/>
              </a:rPr>
              <a:t>available</a:t>
            </a:r>
            <a:endParaRPr sz="2400">
              <a:latin typeface="Segoe UI"/>
              <a:cs typeface="Segoe UI"/>
            </a:endParaRPr>
          </a:p>
          <a:p>
            <a:pPr marL="184150" marR="401955" indent="-171450">
              <a:lnSpc>
                <a:spcPct val="102400"/>
              </a:lnSpc>
              <a:spcBef>
                <a:spcPts val="600"/>
              </a:spcBef>
              <a:buClr>
                <a:srgbClr val="006FC0"/>
              </a:buClr>
              <a:buSzPct val="92727"/>
              <a:buFont typeface="Arial MT"/>
              <a:buChar char="•"/>
              <a:tabLst>
                <a:tab pos="184150" algn="l"/>
              </a:tabLst>
            </a:pPr>
            <a:r>
              <a:rPr sz="2750" spc="20" dirty="0">
                <a:latin typeface="Segoe UI"/>
                <a:cs typeface="Segoe UI"/>
              </a:rPr>
              <a:t>Additional </a:t>
            </a:r>
            <a:r>
              <a:rPr sz="2750" spc="10" dirty="0">
                <a:latin typeface="Segoe UI"/>
                <a:cs typeface="Segoe UI"/>
              </a:rPr>
              <a:t>high-level </a:t>
            </a:r>
            <a:r>
              <a:rPr sz="2750" spc="20" dirty="0">
                <a:latin typeface="Segoe UI"/>
                <a:cs typeface="Segoe UI"/>
              </a:rPr>
              <a:t>performance-monitoring </a:t>
            </a:r>
            <a:r>
              <a:rPr sz="2750" spc="-740" dirty="0">
                <a:latin typeface="Segoe UI"/>
                <a:cs typeface="Segoe UI"/>
              </a:rPr>
              <a:t> </a:t>
            </a:r>
            <a:r>
              <a:rPr sz="2750" spc="25" dirty="0">
                <a:latin typeface="Segoe UI"/>
                <a:cs typeface="Segoe UI"/>
              </a:rPr>
              <a:t>from</a:t>
            </a:r>
            <a:r>
              <a:rPr sz="2750" spc="-5" dirty="0">
                <a:latin typeface="Segoe UI"/>
                <a:cs typeface="Segoe UI"/>
              </a:rPr>
              <a:t> </a:t>
            </a:r>
            <a:r>
              <a:rPr sz="2750" spc="20" dirty="0">
                <a:latin typeface="Segoe UI"/>
                <a:cs typeface="Segoe UI"/>
              </a:rPr>
              <a:t>the</a:t>
            </a:r>
            <a:r>
              <a:rPr sz="2750" spc="-25" dirty="0">
                <a:latin typeface="Segoe UI"/>
                <a:cs typeface="Segoe UI"/>
              </a:rPr>
              <a:t> </a:t>
            </a:r>
            <a:r>
              <a:rPr sz="2750" spc="20" dirty="0">
                <a:latin typeface="Segoe UI"/>
                <a:cs typeface="Segoe UI"/>
              </a:rPr>
              <a:t>Azure</a:t>
            </a:r>
            <a:r>
              <a:rPr sz="2750" spc="40" dirty="0">
                <a:latin typeface="Segoe UI"/>
                <a:cs typeface="Segoe UI"/>
              </a:rPr>
              <a:t> </a:t>
            </a:r>
            <a:r>
              <a:rPr sz="2750" spc="20" dirty="0">
                <a:latin typeface="Segoe UI"/>
                <a:cs typeface="Segoe UI"/>
              </a:rPr>
              <a:t>portal</a:t>
            </a:r>
            <a:endParaRPr sz="2750">
              <a:latin typeface="Segoe UI"/>
              <a:cs typeface="Segoe UI"/>
            </a:endParaRPr>
          </a:p>
          <a:p>
            <a:pPr marL="184150" marR="163195" indent="-171450">
              <a:lnSpc>
                <a:spcPct val="102400"/>
              </a:lnSpc>
              <a:spcBef>
                <a:spcPts val="525"/>
              </a:spcBef>
              <a:buClr>
                <a:srgbClr val="006FC0"/>
              </a:buClr>
              <a:buSzPct val="92727"/>
              <a:buFont typeface="Arial MT"/>
              <a:buChar char="•"/>
              <a:tabLst>
                <a:tab pos="184150" algn="l"/>
              </a:tabLst>
            </a:pPr>
            <a:r>
              <a:rPr sz="2750" spc="15" dirty="0">
                <a:latin typeface="Segoe UI"/>
                <a:cs typeface="Segoe UI"/>
              </a:rPr>
              <a:t>Virtual</a:t>
            </a:r>
            <a:r>
              <a:rPr sz="2750" spc="5" dirty="0">
                <a:latin typeface="Segoe UI"/>
                <a:cs typeface="Segoe UI"/>
              </a:rPr>
              <a:t> </a:t>
            </a:r>
            <a:r>
              <a:rPr sz="2750" spc="15" dirty="0">
                <a:latin typeface="Segoe UI"/>
                <a:cs typeface="Segoe UI"/>
              </a:rPr>
              <a:t>machine</a:t>
            </a:r>
            <a:r>
              <a:rPr sz="2750" spc="55" dirty="0">
                <a:latin typeface="Segoe UI"/>
                <a:cs typeface="Segoe UI"/>
              </a:rPr>
              <a:t> </a:t>
            </a:r>
            <a:r>
              <a:rPr sz="2750" spc="15" dirty="0">
                <a:latin typeface="Segoe UI"/>
                <a:cs typeface="Segoe UI"/>
              </a:rPr>
              <a:t>performance</a:t>
            </a:r>
            <a:r>
              <a:rPr sz="2750" spc="120" dirty="0">
                <a:latin typeface="Segoe UI"/>
                <a:cs typeface="Segoe UI"/>
              </a:rPr>
              <a:t> </a:t>
            </a:r>
            <a:r>
              <a:rPr sz="2750" spc="10" dirty="0">
                <a:latin typeface="Segoe UI"/>
                <a:cs typeface="Segoe UI"/>
              </a:rPr>
              <a:t>tier </a:t>
            </a:r>
            <a:r>
              <a:rPr sz="2750" spc="15" dirty="0">
                <a:latin typeface="Segoe UI"/>
                <a:cs typeface="Segoe UI"/>
              </a:rPr>
              <a:t>dictates</a:t>
            </a:r>
            <a:r>
              <a:rPr sz="2750" spc="25" dirty="0">
                <a:latin typeface="Segoe UI"/>
                <a:cs typeface="Segoe UI"/>
              </a:rPr>
              <a:t> </a:t>
            </a:r>
            <a:r>
              <a:rPr sz="2750" spc="10" dirty="0">
                <a:latin typeface="Segoe UI"/>
                <a:cs typeface="Segoe UI"/>
              </a:rPr>
              <a:t>upper </a:t>
            </a:r>
            <a:r>
              <a:rPr sz="2750" spc="-740" dirty="0">
                <a:latin typeface="Segoe UI"/>
                <a:cs typeface="Segoe UI"/>
              </a:rPr>
              <a:t> </a:t>
            </a:r>
            <a:r>
              <a:rPr sz="2750" spc="10" dirty="0">
                <a:latin typeface="Segoe UI"/>
                <a:cs typeface="Segoe UI"/>
              </a:rPr>
              <a:t>limit</a:t>
            </a:r>
            <a:r>
              <a:rPr sz="2750" spc="30" dirty="0">
                <a:latin typeface="Segoe UI"/>
                <a:cs typeface="Segoe UI"/>
              </a:rPr>
              <a:t> </a:t>
            </a:r>
            <a:r>
              <a:rPr sz="2750" spc="20" dirty="0">
                <a:latin typeface="Segoe UI"/>
                <a:cs typeface="Segoe UI"/>
              </a:rPr>
              <a:t>of</a:t>
            </a:r>
            <a:r>
              <a:rPr sz="2750" spc="30" dirty="0">
                <a:latin typeface="Segoe UI"/>
                <a:cs typeface="Segoe UI"/>
              </a:rPr>
              <a:t> </a:t>
            </a:r>
            <a:r>
              <a:rPr sz="2750" spc="15" dirty="0">
                <a:latin typeface="Segoe UI"/>
                <a:cs typeface="Segoe UI"/>
              </a:rPr>
              <a:t>performance</a:t>
            </a:r>
            <a:endParaRPr sz="2750">
              <a:latin typeface="Segoe UI"/>
              <a:cs typeface="Segoe UI"/>
            </a:endParaRPr>
          </a:p>
          <a:p>
            <a:pPr marL="469900" lvl="1" indent="-172085">
              <a:lnSpc>
                <a:spcPct val="100000"/>
              </a:lnSpc>
              <a:spcBef>
                <a:spcPts val="655"/>
              </a:spcBef>
              <a:buClr>
                <a:srgbClr val="006FC0"/>
              </a:buClr>
              <a:buSzPct val="81250"/>
              <a:buFont typeface="Arial MT"/>
              <a:buChar char="•"/>
              <a:tabLst>
                <a:tab pos="470534" algn="l"/>
              </a:tabLst>
            </a:pPr>
            <a:r>
              <a:rPr sz="2400" dirty="0">
                <a:latin typeface="Segoe UI"/>
                <a:cs typeface="Segoe UI"/>
              </a:rPr>
              <a:t>Performance</a:t>
            </a:r>
            <a:r>
              <a:rPr sz="2400" spc="-40" dirty="0">
                <a:latin typeface="Segoe UI"/>
                <a:cs typeface="Segoe UI"/>
              </a:rPr>
              <a:t> </a:t>
            </a:r>
            <a:r>
              <a:rPr sz="2400" spc="5" dirty="0">
                <a:latin typeface="Segoe UI"/>
                <a:cs typeface="Segoe UI"/>
              </a:rPr>
              <a:t>tier</a:t>
            </a:r>
            <a:r>
              <a:rPr sz="2400" spc="-60" dirty="0">
                <a:latin typeface="Segoe UI"/>
                <a:cs typeface="Segoe UI"/>
              </a:rPr>
              <a:t> </a:t>
            </a:r>
            <a:r>
              <a:rPr sz="2400" spc="-5" dirty="0">
                <a:latin typeface="Segoe UI"/>
                <a:cs typeface="Segoe UI"/>
              </a:rPr>
              <a:t>can</a:t>
            </a:r>
            <a:r>
              <a:rPr sz="2400" spc="85" dirty="0">
                <a:latin typeface="Segoe UI"/>
                <a:cs typeface="Segoe UI"/>
              </a:rPr>
              <a:t> </a:t>
            </a:r>
            <a:r>
              <a:rPr sz="2400" spc="5" dirty="0">
                <a:latin typeface="Segoe UI"/>
                <a:cs typeface="Segoe UI"/>
              </a:rPr>
              <a:t>be</a:t>
            </a:r>
            <a:r>
              <a:rPr sz="2400" spc="-35" dirty="0">
                <a:latin typeface="Segoe UI"/>
                <a:cs typeface="Segoe UI"/>
              </a:rPr>
              <a:t> </a:t>
            </a:r>
            <a:r>
              <a:rPr sz="2400" spc="-5" dirty="0">
                <a:latin typeface="Segoe UI"/>
                <a:cs typeface="Segoe UI"/>
              </a:rPr>
              <a:t>changed</a:t>
            </a:r>
            <a:r>
              <a:rPr sz="2400" spc="30" dirty="0">
                <a:latin typeface="Segoe UI"/>
                <a:cs typeface="Segoe UI"/>
              </a:rPr>
              <a:t> </a:t>
            </a:r>
            <a:r>
              <a:rPr sz="2400" spc="-5" dirty="0">
                <a:latin typeface="Segoe UI"/>
                <a:cs typeface="Segoe UI"/>
              </a:rPr>
              <a:t>up</a:t>
            </a:r>
            <a:r>
              <a:rPr sz="2400" spc="-45" dirty="0">
                <a:latin typeface="Segoe UI"/>
                <a:cs typeface="Segoe UI"/>
              </a:rPr>
              <a:t> </a:t>
            </a:r>
            <a:r>
              <a:rPr sz="2400" spc="-10" dirty="0">
                <a:latin typeface="Segoe UI"/>
                <a:cs typeface="Segoe UI"/>
              </a:rPr>
              <a:t>and</a:t>
            </a:r>
            <a:r>
              <a:rPr sz="2400" spc="105" dirty="0">
                <a:latin typeface="Segoe UI"/>
                <a:cs typeface="Segoe UI"/>
              </a:rPr>
              <a:t> </a:t>
            </a:r>
            <a:r>
              <a:rPr sz="2400" dirty="0">
                <a:latin typeface="Segoe UI"/>
                <a:cs typeface="Segoe UI"/>
              </a:rPr>
              <a:t>down</a:t>
            </a:r>
            <a:endParaRPr sz="2400">
              <a:latin typeface="Segoe UI"/>
              <a:cs typeface="Segoe UI"/>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8014970" cy="449580"/>
          </a:xfrm>
          <a:prstGeom prst="rect">
            <a:avLst/>
          </a:prstGeom>
        </p:spPr>
        <p:txBody>
          <a:bodyPr vert="horz" wrap="square" lIns="0" tIns="16510" rIns="0" bIns="0" rtlCol="0">
            <a:spAutoFit/>
          </a:bodyPr>
          <a:lstStyle/>
          <a:p>
            <a:pPr marL="12700">
              <a:lnSpc>
                <a:spcPct val="100000"/>
              </a:lnSpc>
              <a:spcBef>
                <a:spcPts val="130"/>
              </a:spcBef>
            </a:pPr>
            <a:r>
              <a:rPr spc="15" dirty="0"/>
              <a:t>Performance</a:t>
            </a:r>
            <a:r>
              <a:rPr spc="35" dirty="0"/>
              <a:t> </a:t>
            </a:r>
            <a:r>
              <a:rPr spc="15" dirty="0"/>
              <a:t>and</a:t>
            </a:r>
            <a:r>
              <a:rPr spc="10" dirty="0"/>
              <a:t> </a:t>
            </a:r>
            <a:r>
              <a:rPr spc="15" dirty="0"/>
              <a:t>Scalability</a:t>
            </a:r>
            <a:r>
              <a:rPr spc="10" dirty="0"/>
              <a:t> </a:t>
            </a:r>
            <a:r>
              <a:rPr spc="5" dirty="0"/>
              <a:t>in</a:t>
            </a:r>
            <a:r>
              <a:rPr dirty="0"/>
              <a:t> </a:t>
            </a:r>
            <a:r>
              <a:rPr spc="15" dirty="0"/>
              <a:t>Azure</a:t>
            </a:r>
            <a:r>
              <a:rPr spc="45" dirty="0"/>
              <a:t> </a:t>
            </a:r>
            <a:r>
              <a:rPr spc="20" dirty="0"/>
              <a:t>SQL</a:t>
            </a:r>
            <a:r>
              <a:rPr spc="40" dirty="0"/>
              <a:t> </a:t>
            </a:r>
            <a:r>
              <a:rPr spc="20" dirty="0"/>
              <a:t>Database</a:t>
            </a:r>
          </a:p>
        </p:txBody>
      </p:sp>
      <p:sp>
        <p:nvSpPr>
          <p:cNvPr id="3" name="object 3"/>
          <p:cNvSpPr txBox="1"/>
          <p:nvPr/>
        </p:nvSpPr>
        <p:spPr>
          <a:xfrm>
            <a:off x="538162" y="1046416"/>
            <a:ext cx="7837170" cy="4808220"/>
          </a:xfrm>
          <a:prstGeom prst="rect">
            <a:avLst/>
          </a:prstGeom>
        </p:spPr>
        <p:txBody>
          <a:bodyPr vert="horz" wrap="square" lIns="0" tIns="5715" rIns="0" bIns="0" rtlCol="0">
            <a:spAutoFit/>
          </a:bodyPr>
          <a:lstStyle/>
          <a:p>
            <a:pPr marL="184150" marR="1150620" indent="-171450">
              <a:lnSpc>
                <a:spcPct val="102400"/>
              </a:lnSpc>
              <a:spcBef>
                <a:spcPts val="45"/>
              </a:spcBef>
              <a:buClr>
                <a:srgbClr val="006FC0"/>
              </a:buClr>
              <a:buSzPct val="92727"/>
              <a:buFont typeface="Arial MT"/>
              <a:buChar char="•"/>
              <a:tabLst>
                <a:tab pos="184150" algn="l"/>
              </a:tabLst>
            </a:pPr>
            <a:r>
              <a:rPr sz="2750" spc="25" dirty="0">
                <a:latin typeface="Segoe UI"/>
                <a:cs typeface="Segoe UI"/>
              </a:rPr>
              <a:t>Not </a:t>
            </a:r>
            <a:r>
              <a:rPr sz="2750" spc="10" dirty="0">
                <a:latin typeface="Segoe UI"/>
                <a:cs typeface="Segoe UI"/>
              </a:rPr>
              <a:t>all </a:t>
            </a:r>
            <a:r>
              <a:rPr sz="2750" spc="20" dirty="0">
                <a:latin typeface="Segoe UI"/>
                <a:cs typeface="Segoe UI"/>
              </a:rPr>
              <a:t>performance-monitoring </a:t>
            </a:r>
            <a:r>
              <a:rPr sz="2750" spc="25" dirty="0">
                <a:latin typeface="Segoe UI"/>
                <a:cs typeface="Segoe UI"/>
              </a:rPr>
              <a:t>tools </a:t>
            </a:r>
            <a:r>
              <a:rPr sz="2750" spc="15" dirty="0">
                <a:latin typeface="Segoe UI"/>
                <a:cs typeface="Segoe UI"/>
              </a:rPr>
              <a:t>are </a:t>
            </a:r>
            <a:r>
              <a:rPr sz="2750" spc="-740" dirty="0">
                <a:latin typeface="Segoe UI"/>
                <a:cs typeface="Segoe UI"/>
              </a:rPr>
              <a:t> </a:t>
            </a:r>
            <a:r>
              <a:rPr sz="2750" spc="15" dirty="0">
                <a:latin typeface="Segoe UI"/>
                <a:cs typeface="Segoe UI"/>
              </a:rPr>
              <a:t>available</a:t>
            </a:r>
            <a:endParaRPr sz="2750">
              <a:latin typeface="Segoe UI"/>
              <a:cs typeface="Segoe UI"/>
            </a:endParaRPr>
          </a:p>
          <a:p>
            <a:pPr marL="469900" lvl="1" indent="-172085">
              <a:lnSpc>
                <a:spcPct val="100000"/>
              </a:lnSpc>
              <a:spcBef>
                <a:spcPts val="655"/>
              </a:spcBef>
              <a:buClr>
                <a:srgbClr val="006FC0"/>
              </a:buClr>
              <a:buSzPct val="81250"/>
              <a:buFont typeface="Arial MT"/>
              <a:buChar char="•"/>
              <a:tabLst>
                <a:tab pos="470534" algn="l"/>
              </a:tabLst>
            </a:pPr>
            <a:r>
              <a:rPr sz="2400" dirty="0">
                <a:latin typeface="Segoe UI"/>
                <a:cs typeface="Segoe UI"/>
              </a:rPr>
              <a:t>Server-level</a:t>
            </a:r>
            <a:r>
              <a:rPr sz="2400" spc="-50" dirty="0">
                <a:latin typeface="Segoe UI"/>
                <a:cs typeface="Segoe UI"/>
              </a:rPr>
              <a:t> </a:t>
            </a:r>
            <a:r>
              <a:rPr sz="2400" spc="5" dirty="0">
                <a:latin typeface="Segoe UI"/>
                <a:cs typeface="Segoe UI"/>
              </a:rPr>
              <a:t>settings</a:t>
            </a:r>
            <a:r>
              <a:rPr sz="2400" spc="-105" dirty="0">
                <a:latin typeface="Segoe UI"/>
                <a:cs typeface="Segoe UI"/>
              </a:rPr>
              <a:t> </a:t>
            </a:r>
            <a:r>
              <a:rPr sz="2400" spc="-15" dirty="0">
                <a:latin typeface="Segoe UI"/>
                <a:cs typeface="Segoe UI"/>
              </a:rPr>
              <a:t>and</a:t>
            </a:r>
            <a:r>
              <a:rPr sz="2400" spc="20" dirty="0">
                <a:latin typeface="Segoe UI"/>
                <a:cs typeface="Segoe UI"/>
              </a:rPr>
              <a:t> </a:t>
            </a:r>
            <a:r>
              <a:rPr sz="2400" spc="-10" dirty="0">
                <a:latin typeface="Segoe UI"/>
                <a:cs typeface="Segoe UI"/>
              </a:rPr>
              <a:t>DMVs</a:t>
            </a:r>
            <a:r>
              <a:rPr sz="2400" spc="-30" dirty="0">
                <a:latin typeface="Segoe UI"/>
                <a:cs typeface="Segoe UI"/>
              </a:rPr>
              <a:t> </a:t>
            </a:r>
            <a:r>
              <a:rPr sz="2400" spc="-15" dirty="0">
                <a:latin typeface="Segoe UI"/>
                <a:cs typeface="Segoe UI"/>
              </a:rPr>
              <a:t>are</a:t>
            </a:r>
            <a:r>
              <a:rPr sz="2400" spc="25" dirty="0">
                <a:latin typeface="Segoe UI"/>
                <a:cs typeface="Segoe UI"/>
              </a:rPr>
              <a:t> </a:t>
            </a:r>
            <a:r>
              <a:rPr sz="2400" dirty="0">
                <a:latin typeface="Segoe UI"/>
                <a:cs typeface="Segoe UI"/>
              </a:rPr>
              <a:t>not</a:t>
            </a:r>
            <a:r>
              <a:rPr sz="2400" spc="20" dirty="0">
                <a:latin typeface="Segoe UI"/>
                <a:cs typeface="Segoe UI"/>
              </a:rPr>
              <a:t> </a:t>
            </a:r>
            <a:r>
              <a:rPr sz="2400" spc="10" dirty="0">
                <a:latin typeface="Segoe UI"/>
                <a:cs typeface="Segoe UI"/>
              </a:rPr>
              <a:t>accessible</a:t>
            </a:r>
            <a:endParaRPr sz="2400">
              <a:latin typeface="Segoe UI"/>
              <a:cs typeface="Segoe UI"/>
            </a:endParaRPr>
          </a:p>
          <a:p>
            <a:pPr marL="184150" indent="-171450">
              <a:lnSpc>
                <a:spcPct val="100000"/>
              </a:lnSpc>
              <a:spcBef>
                <a:spcPts val="605"/>
              </a:spcBef>
              <a:buClr>
                <a:srgbClr val="006FC0"/>
              </a:buClr>
              <a:buSzPct val="92727"/>
              <a:buFont typeface="Arial MT"/>
              <a:buChar char="•"/>
              <a:tabLst>
                <a:tab pos="184150" algn="l"/>
              </a:tabLst>
            </a:pPr>
            <a:r>
              <a:rPr sz="2750" spc="5" dirty="0">
                <a:latin typeface="Segoe UI"/>
                <a:cs typeface="Segoe UI"/>
              </a:rPr>
              <a:t>High-level</a:t>
            </a:r>
            <a:r>
              <a:rPr sz="2750" spc="150" dirty="0">
                <a:latin typeface="Segoe UI"/>
                <a:cs typeface="Segoe UI"/>
              </a:rPr>
              <a:t> </a:t>
            </a:r>
            <a:r>
              <a:rPr sz="2750" spc="15" dirty="0">
                <a:latin typeface="Segoe UI"/>
                <a:cs typeface="Segoe UI"/>
              </a:rPr>
              <a:t>reporting </a:t>
            </a:r>
            <a:r>
              <a:rPr sz="2750" spc="25" dirty="0">
                <a:latin typeface="Segoe UI"/>
                <a:cs typeface="Segoe UI"/>
              </a:rPr>
              <a:t>from</a:t>
            </a:r>
            <a:r>
              <a:rPr sz="2750" spc="10" dirty="0">
                <a:latin typeface="Segoe UI"/>
                <a:cs typeface="Segoe UI"/>
              </a:rPr>
              <a:t> </a:t>
            </a:r>
            <a:r>
              <a:rPr sz="2750" spc="20" dirty="0">
                <a:latin typeface="Segoe UI"/>
                <a:cs typeface="Segoe UI"/>
              </a:rPr>
              <a:t>the</a:t>
            </a:r>
            <a:r>
              <a:rPr sz="2750" spc="-20" dirty="0">
                <a:latin typeface="Segoe UI"/>
                <a:cs typeface="Segoe UI"/>
              </a:rPr>
              <a:t> </a:t>
            </a:r>
            <a:r>
              <a:rPr sz="2750" spc="15" dirty="0">
                <a:latin typeface="Segoe UI"/>
                <a:cs typeface="Segoe UI"/>
              </a:rPr>
              <a:t>Azure</a:t>
            </a:r>
            <a:r>
              <a:rPr sz="2750" spc="50" dirty="0">
                <a:latin typeface="Segoe UI"/>
                <a:cs typeface="Segoe UI"/>
              </a:rPr>
              <a:t> </a:t>
            </a:r>
            <a:r>
              <a:rPr sz="2750" spc="25" dirty="0">
                <a:latin typeface="Segoe UI"/>
                <a:cs typeface="Segoe UI"/>
              </a:rPr>
              <a:t>portal</a:t>
            </a:r>
            <a:endParaRPr sz="2750">
              <a:latin typeface="Segoe UI"/>
              <a:cs typeface="Segoe UI"/>
            </a:endParaRPr>
          </a:p>
          <a:p>
            <a:pPr marL="184150" marR="5080" indent="-171450">
              <a:lnSpc>
                <a:spcPct val="102400"/>
              </a:lnSpc>
              <a:spcBef>
                <a:spcPts val="600"/>
              </a:spcBef>
              <a:buClr>
                <a:srgbClr val="006FC0"/>
              </a:buClr>
              <a:buSzPct val="92727"/>
              <a:buFont typeface="Arial MT"/>
              <a:buChar char="•"/>
              <a:tabLst>
                <a:tab pos="184150" algn="l"/>
              </a:tabLst>
            </a:pPr>
            <a:r>
              <a:rPr sz="2750" spc="15" dirty="0">
                <a:latin typeface="Segoe UI"/>
                <a:cs typeface="Segoe UI"/>
              </a:rPr>
              <a:t>Performance</a:t>
            </a:r>
            <a:r>
              <a:rPr sz="2750" spc="50" dirty="0">
                <a:latin typeface="Segoe UI"/>
                <a:cs typeface="Segoe UI"/>
              </a:rPr>
              <a:t> </a:t>
            </a:r>
            <a:r>
              <a:rPr sz="2750" spc="10" dirty="0">
                <a:latin typeface="Segoe UI"/>
                <a:cs typeface="Segoe UI"/>
              </a:rPr>
              <a:t>tiers,</a:t>
            </a:r>
            <a:r>
              <a:rPr sz="2750" dirty="0">
                <a:latin typeface="Segoe UI"/>
                <a:cs typeface="Segoe UI"/>
              </a:rPr>
              <a:t> </a:t>
            </a:r>
            <a:r>
              <a:rPr sz="2750" spc="5" dirty="0">
                <a:latin typeface="Segoe UI"/>
                <a:cs typeface="Segoe UI"/>
              </a:rPr>
              <a:t>either</a:t>
            </a:r>
            <a:r>
              <a:rPr sz="2750" spc="90" dirty="0">
                <a:latin typeface="Segoe UI"/>
                <a:cs typeface="Segoe UI"/>
              </a:rPr>
              <a:t> </a:t>
            </a:r>
            <a:r>
              <a:rPr sz="2750" spc="20" dirty="0">
                <a:latin typeface="Segoe UI"/>
                <a:cs typeface="Segoe UI"/>
              </a:rPr>
              <a:t>of</a:t>
            </a:r>
            <a:r>
              <a:rPr sz="2750" spc="30" dirty="0">
                <a:latin typeface="Segoe UI"/>
                <a:cs typeface="Segoe UI"/>
              </a:rPr>
              <a:t> </a:t>
            </a:r>
            <a:r>
              <a:rPr sz="2750" spc="15" dirty="0">
                <a:latin typeface="Segoe UI"/>
                <a:cs typeface="Segoe UI"/>
              </a:rPr>
              <a:t>individual</a:t>
            </a:r>
            <a:r>
              <a:rPr sz="2750" spc="10" dirty="0">
                <a:latin typeface="Segoe UI"/>
                <a:cs typeface="Segoe UI"/>
              </a:rPr>
              <a:t> servers</a:t>
            </a:r>
            <a:r>
              <a:rPr sz="2750" spc="95" dirty="0">
                <a:latin typeface="Segoe UI"/>
                <a:cs typeface="Segoe UI"/>
              </a:rPr>
              <a:t> </a:t>
            </a:r>
            <a:r>
              <a:rPr sz="2750" spc="20" dirty="0">
                <a:latin typeface="Segoe UI"/>
                <a:cs typeface="Segoe UI"/>
              </a:rPr>
              <a:t>or </a:t>
            </a:r>
            <a:r>
              <a:rPr sz="2750" spc="25" dirty="0">
                <a:latin typeface="Segoe UI"/>
                <a:cs typeface="Segoe UI"/>
              </a:rPr>
              <a:t> </a:t>
            </a:r>
            <a:r>
              <a:rPr sz="2750" spc="15" dirty="0">
                <a:latin typeface="Segoe UI"/>
                <a:cs typeface="Segoe UI"/>
              </a:rPr>
              <a:t>elastic</a:t>
            </a:r>
            <a:r>
              <a:rPr sz="2750" spc="-5" dirty="0">
                <a:latin typeface="Segoe UI"/>
                <a:cs typeface="Segoe UI"/>
              </a:rPr>
              <a:t> </a:t>
            </a:r>
            <a:r>
              <a:rPr sz="2750" spc="25" dirty="0">
                <a:latin typeface="Segoe UI"/>
                <a:cs typeface="Segoe UI"/>
              </a:rPr>
              <a:t>database</a:t>
            </a:r>
            <a:r>
              <a:rPr sz="2750" spc="-30" dirty="0">
                <a:latin typeface="Segoe UI"/>
                <a:cs typeface="Segoe UI"/>
              </a:rPr>
              <a:t> </a:t>
            </a:r>
            <a:r>
              <a:rPr sz="2750" spc="20" dirty="0">
                <a:latin typeface="Segoe UI"/>
                <a:cs typeface="Segoe UI"/>
              </a:rPr>
              <a:t>pools,</a:t>
            </a:r>
            <a:r>
              <a:rPr sz="2750" spc="5" dirty="0">
                <a:latin typeface="Segoe UI"/>
                <a:cs typeface="Segoe UI"/>
              </a:rPr>
              <a:t> </a:t>
            </a:r>
            <a:r>
              <a:rPr sz="2750" spc="10" dirty="0">
                <a:latin typeface="Segoe UI"/>
                <a:cs typeface="Segoe UI"/>
              </a:rPr>
              <a:t>determine</a:t>
            </a:r>
            <a:r>
              <a:rPr sz="2750" spc="125" dirty="0">
                <a:latin typeface="Segoe UI"/>
                <a:cs typeface="Segoe UI"/>
              </a:rPr>
              <a:t> </a:t>
            </a:r>
            <a:r>
              <a:rPr sz="2750" spc="20" dirty="0">
                <a:latin typeface="Segoe UI"/>
                <a:cs typeface="Segoe UI"/>
              </a:rPr>
              <a:t>the</a:t>
            </a:r>
            <a:r>
              <a:rPr sz="2750" spc="-20" dirty="0">
                <a:latin typeface="Segoe UI"/>
                <a:cs typeface="Segoe UI"/>
              </a:rPr>
              <a:t> </a:t>
            </a:r>
            <a:r>
              <a:rPr sz="2750" spc="15" dirty="0">
                <a:latin typeface="Segoe UI"/>
                <a:cs typeface="Segoe UI"/>
              </a:rPr>
              <a:t>upper</a:t>
            </a:r>
            <a:r>
              <a:rPr sz="2750" spc="85" dirty="0">
                <a:latin typeface="Segoe UI"/>
                <a:cs typeface="Segoe UI"/>
              </a:rPr>
              <a:t> </a:t>
            </a:r>
            <a:r>
              <a:rPr sz="2750" spc="5" dirty="0">
                <a:latin typeface="Segoe UI"/>
                <a:cs typeface="Segoe UI"/>
              </a:rPr>
              <a:t>limit </a:t>
            </a:r>
            <a:r>
              <a:rPr sz="2750" spc="-740" dirty="0">
                <a:latin typeface="Segoe UI"/>
                <a:cs typeface="Segoe UI"/>
              </a:rPr>
              <a:t> </a:t>
            </a:r>
            <a:r>
              <a:rPr sz="2750" spc="20" dirty="0">
                <a:latin typeface="Segoe UI"/>
                <a:cs typeface="Segoe UI"/>
              </a:rPr>
              <a:t>of</a:t>
            </a:r>
            <a:r>
              <a:rPr sz="2750" spc="25" dirty="0">
                <a:latin typeface="Segoe UI"/>
                <a:cs typeface="Segoe UI"/>
              </a:rPr>
              <a:t> </a:t>
            </a:r>
            <a:r>
              <a:rPr sz="2750" spc="15" dirty="0">
                <a:latin typeface="Segoe UI"/>
                <a:cs typeface="Segoe UI"/>
              </a:rPr>
              <a:t>performance</a:t>
            </a:r>
            <a:endParaRPr sz="2750">
              <a:latin typeface="Segoe UI"/>
              <a:cs typeface="Segoe UI"/>
            </a:endParaRPr>
          </a:p>
          <a:p>
            <a:pPr marL="469900" lvl="1" indent="-172085">
              <a:lnSpc>
                <a:spcPct val="100000"/>
              </a:lnSpc>
              <a:spcBef>
                <a:spcPts val="580"/>
              </a:spcBef>
              <a:buClr>
                <a:srgbClr val="006FC0"/>
              </a:buClr>
              <a:buSzPct val="81250"/>
              <a:buFont typeface="Arial MT"/>
              <a:buChar char="•"/>
              <a:tabLst>
                <a:tab pos="470534" algn="l"/>
              </a:tabLst>
            </a:pPr>
            <a:r>
              <a:rPr sz="2400" dirty="0">
                <a:latin typeface="Segoe UI"/>
                <a:cs typeface="Segoe UI"/>
              </a:rPr>
              <a:t>Performance</a:t>
            </a:r>
            <a:r>
              <a:rPr sz="2400" spc="-35" dirty="0">
                <a:latin typeface="Segoe UI"/>
                <a:cs typeface="Segoe UI"/>
              </a:rPr>
              <a:t> </a:t>
            </a:r>
            <a:r>
              <a:rPr sz="2400" spc="5" dirty="0">
                <a:latin typeface="Segoe UI"/>
                <a:cs typeface="Segoe UI"/>
              </a:rPr>
              <a:t>is</a:t>
            </a:r>
            <a:r>
              <a:rPr sz="2400" spc="-20" dirty="0">
                <a:latin typeface="Segoe UI"/>
                <a:cs typeface="Segoe UI"/>
              </a:rPr>
              <a:t> </a:t>
            </a:r>
            <a:r>
              <a:rPr sz="2400" spc="5" dirty="0">
                <a:latin typeface="Segoe UI"/>
                <a:cs typeface="Segoe UI"/>
              </a:rPr>
              <a:t>measured</a:t>
            </a:r>
            <a:r>
              <a:rPr sz="2400" spc="-35" dirty="0">
                <a:latin typeface="Segoe UI"/>
                <a:cs typeface="Segoe UI"/>
              </a:rPr>
              <a:t> </a:t>
            </a:r>
            <a:r>
              <a:rPr sz="2400" spc="5" dirty="0">
                <a:latin typeface="Segoe UI"/>
                <a:cs typeface="Segoe UI"/>
              </a:rPr>
              <a:t>in</a:t>
            </a:r>
            <a:r>
              <a:rPr sz="2400" spc="15" dirty="0">
                <a:latin typeface="Segoe UI"/>
                <a:cs typeface="Segoe UI"/>
              </a:rPr>
              <a:t> </a:t>
            </a:r>
            <a:r>
              <a:rPr sz="2400" spc="-10" dirty="0">
                <a:latin typeface="Segoe UI"/>
                <a:cs typeface="Segoe UI"/>
              </a:rPr>
              <a:t>Database</a:t>
            </a:r>
            <a:r>
              <a:rPr sz="2400" spc="40" dirty="0">
                <a:latin typeface="Segoe UI"/>
                <a:cs typeface="Segoe UI"/>
              </a:rPr>
              <a:t> </a:t>
            </a:r>
            <a:r>
              <a:rPr sz="2400" dirty="0">
                <a:latin typeface="Segoe UI"/>
                <a:cs typeface="Segoe UI"/>
              </a:rPr>
              <a:t>Transaction</a:t>
            </a:r>
            <a:endParaRPr sz="2400">
              <a:latin typeface="Segoe UI"/>
              <a:cs typeface="Segoe UI"/>
            </a:endParaRPr>
          </a:p>
          <a:p>
            <a:pPr marL="469900">
              <a:lnSpc>
                <a:spcPct val="100000"/>
              </a:lnSpc>
              <a:spcBef>
                <a:spcPts val="50"/>
              </a:spcBef>
            </a:pPr>
            <a:r>
              <a:rPr sz="2400" dirty="0">
                <a:latin typeface="Segoe UI"/>
                <a:cs typeface="Segoe UI"/>
              </a:rPr>
              <a:t>Units</a:t>
            </a:r>
            <a:r>
              <a:rPr sz="2400" spc="-60" dirty="0">
                <a:latin typeface="Segoe UI"/>
                <a:cs typeface="Segoe UI"/>
              </a:rPr>
              <a:t> </a:t>
            </a:r>
            <a:r>
              <a:rPr sz="2400" spc="5" dirty="0">
                <a:latin typeface="Segoe UI"/>
                <a:cs typeface="Segoe UI"/>
              </a:rPr>
              <a:t>(DTUs)</a:t>
            </a:r>
            <a:endParaRPr sz="2400">
              <a:latin typeface="Segoe UI"/>
              <a:cs typeface="Segoe UI"/>
            </a:endParaRPr>
          </a:p>
          <a:p>
            <a:pPr marL="469900" marR="931544" lvl="1" indent="-171450">
              <a:lnSpc>
                <a:spcPct val="101699"/>
              </a:lnSpc>
              <a:spcBef>
                <a:spcPts val="525"/>
              </a:spcBef>
              <a:buClr>
                <a:srgbClr val="006FC0"/>
              </a:buClr>
              <a:buSzPct val="81250"/>
              <a:buFont typeface="Arial MT"/>
              <a:buChar char="•"/>
              <a:tabLst>
                <a:tab pos="470534" algn="l"/>
              </a:tabLst>
            </a:pPr>
            <a:r>
              <a:rPr sz="2400" dirty="0">
                <a:latin typeface="Segoe UI"/>
                <a:cs typeface="Segoe UI"/>
              </a:rPr>
              <a:t>Performance</a:t>
            </a:r>
            <a:r>
              <a:rPr sz="2400" spc="-40" dirty="0">
                <a:latin typeface="Segoe UI"/>
                <a:cs typeface="Segoe UI"/>
              </a:rPr>
              <a:t> </a:t>
            </a:r>
            <a:r>
              <a:rPr sz="2400" spc="5" dirty="0">
                <a:latin typeface="Segoe UI"/>
                <a:cs typeface="Segoe UI"/>
              </a:rPr>
              <a:t>tier</a:t>
            </a:r>
            <a:r>
              <a:rPr sz="2400" spc="-65" dirty="0">
                <a:latin typeface="Segoe UI"/>
                <a:cs typeface="Segoe UI"/>
              </a:rPr>
              <a:t> </a:t>
            </a:r>
            <a:r>
              <a:rPr sz="2400" spc="-5" dirty="0">
                <a:latin typeface="Segoe UI"/>
                <a:cs typeface="Segoe UI"/>
              </a:rPr>
              <a:t>can</a:t>
            </a:r>
            <a:r>
              <a:rPr sz="2400" spc="85" dirty="0">
                <a:latin typeface="Segoe UI"/>
                <a:cs typeface="Segoe UI"/>
              </a:rPr>
              <a:t> </a:t>
            </a:r>
            <a:r>
              <a:rPr sz="2400" spc="5" dirty="0">
                <a:latin typeface="Segoe UI"/>
                <a:cs typeface="Segoe UI"/>
              </a:rPr>
              <a:t>be</a:t>
            </a:r>
            <a:r>
              <a:rPr sz="2400" spc="-35" dirty="0">
                <a:latin typeface="Segoe UI"/>
                <a:cs typeface="Segoe UI"/>
              </a:rPr>
              <a:t> </a:t>
            </a:r>
            <a:r>
              <a:rPr sz="2400" spc="5" dirty="0">
                <a:latin typeface="Segoe UI"/>
                <a:cs typeface="Segoe UI"/>
              </a:rPr>
              <a:t>adjusted</a:t>
            </a:r>
            <a:r>
              <a:rPr sz="2400" spc="-45" dirty="0">
                <a:latin typeface="Segoe UI"/>
                <a:cs typeface="Segoe UI"/>
              </a:rPr>
              <a:t> </a:t>
            </a:r>
            <a:r>
              <a:rPr sz="2400" spc="-5" dirty="0">
                <a:latin typeface="Segoe UI"/>
                <a:cs typeface="Segoe UI"/>
              </a:rPr>
              <a:t>up</a:t>
            </a:r>
            <a:r>
              <a:rPr sz="2400" spc="30" dirty="0">
                <a:latin typeface="Segoe UI"/>
                <a:cs typeface="Segoe UI"/>
              </a:rPr>
              <a:t> </a:t>
            </a:r>
            <a:r>
              <a:rPr sz="2400" spc="5" dirty="0">
                <a:latin typeface="Segoe UI"/>
                <a:cs typeface="Segoe UI"/>
              </a:rPr>
              <a:t>or</a:t>
            </a:r>
            <a:r>
              <a:rPr sz="2400" spc="-60" dirty="0">
                <a:latin typeface="Segoe UI"/>
                <a:cs typeface="Segoe UI"/>
              </a:rPr>
              <a:t> </a:t>
            </a:r>
            <a:r>
              <a:rPr sz="2400" dirty="0">
                <a:latin typeface="Segoe UI"/>
                <a:cs typeface="Segoe UI"/>
              </a:rPr>
              <a:t>down</a:t>
            </a:r>
            <a:r>
              <a:rPr sz="2400" spc="10" dirty="0">
                <a:latin typeface="Segoe UI"/>
                <a:cs typeface="Segoe UI"/>
              </a:rPr>
              <a:t> </a:t>
            </a:r>
            <a:r>
              <a:rPr sz="2400" spc="5" dirty="0">
                <a:latin typeface="Segoe UI"/>
                <a:cs typeface="Segoe UI"/>
              </a:rPr>
              <a:t>in </a:t>
            </a:r>
            <a:r>
              <a:rPr sz="2400" spc="-645" dirty="0">
                <a:latin typeface="Segoe UI"/>
                <a:cs typeface="Segoe UI"/>
              </a:rPr>
              <a:t> </a:t>
            </a:r>
            <a:r>
              <a:rPr sz="2400" spc="10" dirty="0">
                <a:latin typeface="Segoe UI"/>
                <a:cs typeface="Segoe UI"/>
              </a:rPr>
              <a:t>response</a:t>
            </a:r>
            <a:r>
              <a:rPr sz="2400" spc="-114" dirty="0">
                <a:latin typeface="Segoe UI"/>
                <a:cs typeface="Segoe UI"/>
              </a:rPr>
              <a:t> </a:t>
            </a:r>
            <a:r>
              <a:rPr sz="2400" dirty="0">
                <a:latin typeface="Segoe UI"/>
                <a:cs typeface="Segoe UI"/>
              </a:rPr>
              <a:t>to</a:t>
            </a:r>
            <a:r>
              <a:rPr sz="2400" spc="30" dirty="0">
                <a:latin typeface="Segoe UI"/>
                <a:cs typeface="Segoe UI"/>
              </a:rPr>
              <a:t> </a:t>
            </a:r>
            <a:r>
              <a:rPr sz="2400" dirty="0">
                <a:latin typeface="Segoe UI"/>
                <a:cs typeface="Segoe UI"/>
              </a:rPr>
              <a:t>demand</a:t>
            </a:r>
            <a:endParaRPr sz="2400">
              <a:latin typeface="Segoe UI"/>
              <a:cs typeface="Segoe U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906259" cy="449580"/>
          </a:xfrm>
          <a:prstGeom prst="rect">
            <a:avLst/>
          </a:prstGeom>
        </p:spPr>
        <p:txBody>
          <a:bodyPr vert="horz" wrap="square" lIns="0" tIns="16510" rIns="0" bIns="0" rtlCol="0">
            <a:spAutoFit/>
          </a:bodyPr>
          <a:lstStyle/>
          <a:p>
            <a:pPr marL="12700">
              <a:lnSpc>
                <a:spcPct val="100000"/>
              </a:lnSpc>
              <a:spcBef>
                <a:spcPts val="130"/>
              </a:spcBef>
            </a:pPr>
            <a:r>
              <a:rPr spc="15" dirty="0"/>
              <a:t>Demonstration:</a:t>
            </a:r>
            <a:r>
              <a:rPr spc="5" dirty="0"/>
              <a:t> </a:t>
            </a:r>
            <a:r>
              <a:rPr spc="15" dirty="0"/>
              <a:t>Monitoring</a:t>
            </a:r>
            <a:r>
              <a:rPr spc="95" dirty="0"/>
              <a:t> </a:t>
            </a:r>
            <a:r>
              <a:rPr spc="15" dirty="0"/>
              <a:t>Engine</a:t>
            </a:r>
            <a:r>
              <a:rPr spc="-20" dirty="0"/>
              <a:t> </a:t>
            </a:r>
            <a:r>
              <a:rPr spc="10" dirty="0"/>
              <a:t>Behavior</a:t>
            </a:r>
          </a:p>
        </p:txBody>
      </p:sp>
      <p:sp>
        <p:nvSpPr>
          <p:cNvPr id="3" name="object 3"/>
          <p:cNvSpPr txBox="1"/>
          <p:nvPr/>
        </p:nvSpPr>
        <p:spPr>
          <a:xfrm>
            <a:off x="538162" y="1046416"/>
            <a:ext cx="7539038" cy="1704313"/>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15" dirty="0">
                <a:latin typeface="Segoe UI"/>
                <a:cs typeface="Segoe UI"/>
              </a:rPr>
              <a:t>In</a:t>
            </a:r>
            <a:r>
              <a:rPr sz="2750" dirty="0">
                <a:latin typeface="Segoe UI"/>
                <a:cs typeface="Segoe UI"/>
              </a:rPr>
              <a:t> </a:t>
            </a:r>
            <a:r>
              <a:rPr sz="2750" spc="15" dirty="0">
                <a:latin typeface="Segoe UI"/>
                <a:cs typeface="Segoe UI"/>
              </a:rPr>
              <a:t>this</a:t>
            </a:r>
            <a:r>
              <a:rPr sz="2750" spc="20" dirty="0">
                <a:latin typeface="Segoe UI"/>
                <a:cs typeface="Segoe UI"/>
              </a:rPr>
              <a:t> demonstration,</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75" dirty="0">
                <a:latin typeface="Segoe UI"/>
                <a:cs typeface="Segoe UI"/>
              </a:rPr>
              <a:t> </a:t>
            </a:r>
            <a:r>
              <a:rPr sz="2750" spc="10" dirty="0">
                <a:latin typeface="Segoe UI"/>
                <a:cs typeface="Segoe UI"/>
              </a:rPr>
              <a:t>see</a:t>
            </a:r>
            <a:r>
              <a:rPr sz="2750" spc="40" dirty="0">
                <a:latin typeface="Segoe UI"/>
                <a:cs typeface="Segoe UI"/>
              </a:rPr>
              <a:t> </a:t>
            </a:r>
            <a:r>
              <a:rPr sz="2750" spc="25" dirty="0">
                <a:latin typeface="Segoe UI"/>
                <a:cs typeface="Segoe UI"/>
              </a:rPr>
              <a:t>how</a:t>
            </a:r>
            <a:r>
              <a:rPr sz="2750" spc="15" dirty="0">
                <a:latin typeface="Segoe UI"/>
                <a:cs typeface="Segoe UI"/>
              </a:rPr>
              <a:t> </a:t>
            </a:r>
            <a:r>
              <a:rPr sz="2750" spc="25" dirty="0">
                <a:latin typeface="Segoe UI"/>
                <a:cs typeface="Segoe UI"/>
              </a:rPr>
              <a:t>to </a:t>
            </a:r>
            <a:r>
              <a:rPr sz="2750" spc="30" dirty="0">
                <a:latin typeface="Segoe UI"/>
                <a:cs typeface="Segoe UI"/>
              </a:rPr>
              <a:t> </a:t>
            </a:r>
            <a:r>
              <a:rPr sz="2750" spc="20" dirty="0">
                <a:latin typeface="Segoe UI"/>
                <a:cs typeface="Segoe UI"/>
              </a:rPr>
              <a:t>monitor</a:t>
            </a:r>
            <a:r>
              <a:rPr sz="2750" dirty="0">
                <a:latin typeface="Segoe UI"/>
                <a:cs typeface="Segoe UI"/>
              </a:rPr>
              <a:t> </a:t>
            </a:r>
            <a:r>
              <a:rPr sz="2750" spc="15" dirty="0">
                <a:latin typeface="Segoe UI"/>
                <a:cs typeface="Segoe UI"/>
              </a:rPr>
              <a:t>aspects</a:t>
            </a:r>
            <a:r>
              <a:rPr sz="2750" spc="20" dirty="0">
                <a:latin typeface="Segoe UI"/>
                <a:cs typeface="Segoe UI"/>
              </a:rPr>
              <a:t> of</a:t>
            </a:r>
            <a:r>
              <a:rPr sz="2750" spc="25" dirty="0">
                <a:latin typeface="Segoe UI"/>
                <a:cs typeface="Segoe UI"/>
              </a:rPr>
              <a:t> database</a:t>
            </a:r>
            <a:r>
              <a:rPr sz="2750" spc="-30" dirty="0">
                <a:latin typeface="Segoe UI"/>
                <a:cs typeface="Segoe UI"/>
              </a:rPr>
              <a:t> </a:t>
            </a:r>
            <a:r>
              <a:rPr sz="2750" spc="10" dirty="0">
                <a:latin typeface="Segoe UI"/>
                <a:cs typeface="Segoe UI"/>
              </a:rPr>
              <a:t>engine</a:t>
            </a:r>
            <a:r>
              <a:rPr sz="2750" spc="40" dirty="0">
                <a:latin typeface="Segoe UI"/>
                <a:cs typeface="Segoe UI"/>
              </a:rPr>
              <a:t> </a:t>
            </a:r>
            <a:r>
              <a:rPr sz="2750" spc="15" dirty="0">
                <a:latin typeface="Segoe UI"/>
                <a:cs typeface="Segoe UI"/>
              </a:rPr>
              <a:t>behavior</a:t>
            </a:r>
            <a:endParaRPr lang="en-US" sz="2750" spc="15" dirty="0">
              <a:latin typeface="Segoe UI"/>
              <a:cs typeface="Segoe UI"/>
            </a:endParaRPr>
          </a:p>
          <a:p>
            <a:pPr marL="184150" marR="5080" indent="-171450">
              <a:lnSpc>
                <a:spcPct val="102400"/>
              </a:lnSpc>
              <a:spcBef>
                <a:spcPts val="45"/>
              </a:spcBef>
              <a:buClr>
                <a:srgbClr val="006FC0"/>
              </a:buClr>
              <a:buSzPct val="92727"/>
              <a:buFont typeface="Arial MT"/>
              <a:buChar char="•"/>
              <a:tabLst>
                <a:tab pos="184150" algn="l"/>
              </a:tabLst>
            </a:pPr>
            <a:endParaRPr lang="en-US" sz="2750" spc="15" dirty="0">
              <a:latin typeface="Segoe UI"/>
              <a:cs typeface="Segoe UI"/>
            </a:endParaRPr>
          </a:p>
          <a:p>
            <a:pPr marL="184150" marR="5080" indent="-171450">
              <a:lnSpc>
                <a:spcPct val="102400"/>
              </a:lnSpc>
              <a:spcBef>
                <a:spcPts val="45"/>
              </a:spcBef>
              <a:buClr>
                <a:srgbClr val="006FC0"/>
              </a:buClr>
              <a:buSzPct val="92727"/>
              <a:buFont typeface="Arial MT"/>
              <a:buChar char="•"/>
              <a:tabLst>
                <a:tab pos="184150" algn="l"/>
              </a:tabLst>
            </a:pPr>
            <a:r>
              <a:rPr lang="en-US" sz="2750" b="1" spc="15" dirty="0">
                <a:solidFill>
                  <a:srgbClr val="FF0000"/>
                </a:solidFill>
                <a:effectLst>
                  <a:outerShdw blurRad="38100" dist="38100" dir="2700000" algn="tl">
                    <a:srgbClr val="000000">
                      <a:alpha val="43137"/>
                    </a:srgbClr>
                  </a:outerShdw>
                </a:effectLst>
                <a:latin typeface="Segoe UI"/>
                <a:cs typeface="Segoe UI"/>
              </a:rPr>
              <a:t>Pg32</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97789" y="109474"/>
            <a:ext cx="8944610" cy="4211320"/>
          </a:xfrm>
          <a:prstGeom prst="rect">
            <a:avLst/>
          </a:prstGeom>
        </p:spPr>
        <p:txBody>
          <a:bodyPr vert="horz" wrap="square" lIns="0" tIns="16510" rIns="0" bIns="0" rtlCol="0">
            <a:spAutoFit/>
          </a:bodyPr>
          <a:lstStyle/>
          <a:p>
            <a:pPr marL="12700">
              <a:lnSpc>
                <a:spcPct val="100000"/>
              </a:lnSpc>
              <a:spcBef>
                <a:spcPts val="130"/>
              </a:spcBef>
            </a:pPr>
            <a:r>
              <a:rPr sz="2750" spc="10" dirty="0">
                <a:solidFill>
                  <a:srgbClr val="FFFFFF"/>
                </a:solidFill>
                <a:latin typeface="Segoe UI"/>
                <a:cs typeface="Segoe UI"/>
              </a:rPr>
              <a:t>Lesson</a:t>
            </a:r>
            <a:r>
              <a:rPr sz="2750" spc="80" dirty="0">
                <a:solidFill>
                  <a:srgbClr val="FFFFFF"/>
                </a:solidFill>
                <a:latin typeface="Segoe UI"/>
                <a:cs typeface="Segoe UI"/>
              </a:rPr>
              <a:t> </a:t>
            </a:r>
            <a:r>
              <a:rPr sz="2750" spc="5" dirty="0">
                <a:solidFill>
                  <a:srgbClr val="FFFFFF"/>
                </a:solidFill>
                <a:latin typeface="Segoe UI"/>
                <a:cs typeface="Segoe UI"/>
              </a:rPr>
              <a:t>2: </a:t>
            </a:r>
            <a:r>
              <a:rPr sz="2750" spc="25" dirty="0">
                <a:solidFill>
                  <a:srgbClr val="FFFFFF"/>
                </a:solidFill>
                <a:latin typeface="Segoe UI"/>
                <a:cs typeface="Segoe UI"/>
              </a:rPr>
              <a:t>Windows </a:t>
            </a:r>
            <a:r>
              <a:rPr sz="2750" spc="10" dirty="0">
                <a:solidFill>
                  <a:srgbClr val="FFFFFF"/>
                </a:solidFill>
                <a:latin typeface="Segoe UI"/>
                <a:cs typeface="Segoe UI"/>
              </a:rPr>
              <a:t>Scheduling</a:t>
            </a:r>
            <a:r>
              <a:rPr sz="2750" spc="90" dirty="0">
                <a:solidFill>
                  <a:srgbClr val="FFFFFF"/>
                </a:solidFill>
                <a:latin typeface="Segoe UI"/>
                <a:cs typeface="Segoe UI"/>
              </a:rPr>
              <a:t> </a:t>
            </a:r>
            <a:r>
              <a:rPr sz="2750" spc="20" dirty="0">
                <a:solidFill>
                  <a:srgbClr val="FFFFFF"/>
                </a:solidFill>
                <a:latin typeface="Segoe UI"/>
                <a:cs typeface="Segoe UI"/>
              </a:rPr>
              <a:t>vs.</a:t>
            </a:r>
            <a:r>
              <a:rPr sz="2750" dirty="0">
                <a:solidFill>
                  <a:srgbClr val="FFFFFF"/>
                </a:solidFill>
                <a:latin typeface="Segoe UI"/>
                <a:cs typeface="Segoe UI"/>
              </a:rPr>
              <a:t> </a:t>
            </a:r>
            <a:r>
              <a:rPr sz="2750" spc="20" dirty="0">
                <a:solidFill>
                  <a:srgbClr val="FFFFFF"/>
                </a:solidFill>
                <a:latin typeface="Segoe UI"/>
                <a:cs typeface="Segoe UI"/>
              </a:rPr>
              <a:t>SQL</a:t>
            </a:r>
            <a:r>
              <a:rPr sz="2750" spc="55" dirty="0">
                <a:solidFill>
                  <a:srgbClr val="FFFFFF"/>
                </a:solidFill>
                <a:latin typeface="Segoe UI"/>
                <a:cs typeface="Segoe UI"/>
              </a:rPr>
              <a:t> </a:t>
            </a:r>
            <a:r>
              <a:rPr sz="2750" spc="10" dirty="0">
                <a:solidFill>
                  <a:srgbClr val="FFFFFF"/>
                </a:solidFill>
                <a:latin typeface="Segoe UI"/>
                <a:cs typeface="Segoe UI"/>
              </a:rPr>
              <a:t>Server</a:t>
            </a:r>
            <a:r>
              <a:rPr sz="2750" spc="85" dirty="0">
                <a:solidFill>
                  <a:srgbClr val="FFFFFF"/>
                </a:solidFill>
                <a:latin typeface="Segoe UI"/>
                <a:cs typeface="Segoe UI"/>
              </a:rPr>
              <a:t> </a:t>
            </a:r>
            <a:r>
              <a:rPr sz="2750" spc="10" dirty="0">
                <a:solidFill>
                  <a:srgbClr val="FFFFFF"/>
                </a:solidFill>
                <a:latin typeface="Segoe UI"/>
                <a:cs typeface="Segoe UI"/>
              </a:rPr>
              <a:t>Scheduling</a:t>
            </a:r>
            <a:endParaRPr sz="2750" dirty="0">
              <a:latin typeface="Segoe UI"/>
              <a:cs typeface="Segoe UI"/>
            </a:endParaRPr>
          </a:p>
          <a:p>
            <a:pPr>
              <a:lnSpc>
                <a:spcPct val="100000"/>
              </a:lnSpc>
              <a:spcBef>
                <a:spcPts val="55"/>
              </a:spcBef>
            </a:pPr>
            <a:endParaRPr sz="2750" dirty="0">
              <a:latin typeface="Segoe UI"/>
              <a:cs typeface="Segoe UI"/>
            </a:endParaRPr>
          </a:p>
          <a:p>
            <a:pPr marL="532765" indent="-172085">
              <a:lnSpc>
                <a:spcPct val="100000"/>
              </a:lnSpc>
              <a:buClr>
                <a:srgbClr val="006FC0"/>
              </a:buClr>
              <a:buSzPct val="92727"/>
              <a:buFont typeface="Arial MT"/>
              <a:buChar char="•"/>
              <a:tabLst>
                <a:tab pos="533400" algn="l"/>
              </a:tabLst>
            </a:pPr>
            <a:r>
              <a:rPr sz="2750" spc="15" dirty="0">
                <a:latin typeface="Segoe UI"/>
                <a:cs typeface="Segoe UI"/>
              </a:rPr>
              <a:t>Preemptive</a:t>
            </a:r>
            <a:r>
              <a:rPr sz="2750" spc="30" dirty="0">
                <a:latin typeface="Segoe UI"/>
                <a:cs typeface="Segoe UI"/>
              </a:rPr>
              <a:t> </a:t>
            </a:r>
            <a:r>
              <a:rPr sz="2750" spc="20" dirty="0">
                <a:latin typeface="Segoe UI"/>
                <a:cs typeface="Segoe UI"/>
              </a:rPr>
              <a:t>vs.</a:t>
            </a:r>
            <a:r>
              <a:rPr sz="2750" spc="-10" dirty="0">
                <a:latin typeface="Segoe UI"/>
                <a:cs typeface="Segoe UI"/>
              </a:rPr>
              <a:t> </a:t>
            </a:r>
            <a:r>
              <a:rPr sz="2750" spc="20" dirty="0">
                <a:latin typeface="Segoe UI"/>
                <a:cs typeface="Segoe UI"/>
              </a:rPr>
              <a:t>Non-Preemptive</a:t>
            </a:r>
            <a:r>
              <a:rPr sz="2750" spc="35" dirty="0">
                <a:latin typeface="Segoe UI"/>
                <a:cs typeface="Segoe UI"/>
              </a:rPr>
              <a:t> </a:t>
            </a:r>
            <a:r>
              <a:rPr sz="2750" spc="10" dirty="0">
                <a:latin typeface="Segoe UI"/>
                <a:cs typeface="Segoe UI"/>
              </a:rPr>
              <a:t>Scheduling</a:t>
            </a:r>
            <a:endParaRPr sz="2750" dirty="0">
              <a:latin typeface="Segoe UI"/>
              <a:cs typeface="Segoe UI"/>
            </a:endParaRPr>
          </a:p>
          <a:p>
            <a:pPr marL="532765" marR="1490980" indent="-171450">
              <a:lnSpc>
                <a:spcPct val="102400"/>
              </a:lnSpc>
              <a:spcBef>
                <a:spcPts val="600"/>
              </a:spcBef>
              <a:buClr>
                <a:srgbClr val="006FC0"/>
              </a:buClr>
              <a:buSzPct val="92727"/>
              <a:buFont typeface="Arial MT"/>
              <a:buChar char="•"/>
              <a:tabLst>
                <a:tab pos="533400" algn="l"/>
              </a:tabLst>
            </a:pPr>
            <a:r>
              <a:rPr sz="2750" spc="20" dirty="0">
                <a:latin typeface="Segoe UI"/>
                <a:cs typeface="Segoe UI"/>
              </a:rPr>
              <a:t>SQL</a:t>
            </a:r>
            <a:r>
              <a:rPr sz="2750" spc="35" dirty="0">
                <a:latin typeface="Segoe UI"/>
                <a:cs typeface="Segoe UI"/>
              </a:rPr>
              <a:t> </a:t>
            </a:r>
            <a:r>
              <a:rPr sz="2750" spc="10" dirty="0">
                <a:latin typeface="Segoe UI"/>
                <a:cs typeface="Segoe UI"/>
              </a:rPr>
              <a:t>Server</a:t>
            </a:r>
            <a:r>
              <a:rPr sz="2750" dirty="0">
                <a:latin typeface="Segoe UI"/>
                <a:cs typeface="Segoe UI"/>
              </a:rPr>
              <a:t> </a:t>
            </a:r>
            <a:r>
              <a:rPr sz="2750" spc="25" dirty="0">
                <a:latin typeface="Segoe UI"/>
                <a:cs typeface="Segoe UI"/>
              </a:rPr>
              <a:t>on</a:t>
            </a:r>
            <a:r>
              <a:rPr sz="2750" spc="65" dirty="0">
                <a:latin typeface="Segoe UI"/>
                <a:cs typeface="Segoe UI"/>
              </a:rPr>
              <a:t> </a:t>
            </a:r>
            <a:r>
              <a:rPr sz="2750" spc="15" dirty="0">
                <a:latin typeface="Segoe UI"/>
                <a:cs typeface="Segoe UI"/>
              </a:rPr>
              <a:t>OS</a:t>
            </a:r>
            <a:r>
              <a:rPr sz="2750" spc="25" dirty="0">
                <a:latin typeface="Segoe UI"/>
                <a:cs typeface="Segoe UI"/>
              </a:rPr>
              <a:t> </a:t>
            </a:r>
            <a:r>
              <a:rPr sz="2750" spc="10" dirty="0">
                <a:latin typeface="Segoe UI"/>
                <a:cs typeface="Segoe UI"/>
              </a:rPr>
              <a:t>Scheduler</a:t>
            </a:r>
            <a:r>
              <a:rPr sz="2750" spc="70" dirty="0">
                <a:latin typeface="Segoe UI"/>
                <a:cs typeface="Segoe UI"/>
              </a:rPr>
              <a:t> </a:t>
            </a:r>
            <a:r>
              <a:rPr sz="2750" spc="15" dirty="0">
                <a:latin typeface="Segoe UI"/>
                <a:cs typeface="Segoe UI"/>
              </a:rPr>
              <a:t>and</a:t>
            </a:r>
            <a:r>
              <a:rPr sz="2750" spc="80" dirty="0">
                <a:latin typeface="Segoe UI"/>
                <a:cs typeface="Segoe UI"/>
              </a:rPr>
              <a:t> </a:t>
            </a:r>
            <a:r>
              <a:rPr sz="2750" dirty="0">
                <a:latin typeface="Segoe UI"/>
                <a:cs typeface="Segoe UI"/>
              </a:rPr>
              <a:t>User</a:t>
            </a:r>
            <a:r>
              <a:rPr sz="2750" spc="70" dirty="0">
                <a:latin typeface="Segoe UI"/>
                <a:cs typeface="Segoe UI"/>
              </a:rPr>
              <a:t> </a:t>
            </a:r>
            <a:r>
              <a:rPr sz="2750" spc="20" dirty="0">
                <a:latin typeface="Segoe UI"/>
                <a:cs typeface="Segoe UI"/>
              </a:rPr>
              <a:t>Mode </a:t>
            </a:r>
            <a:r>
              <a:rPr sz="2750" spc="-740" dirty="0">
                <a:latin typeface="Segoe UI"/>
                <a:cs typeface="Segoe UI"/>
              </a:rPr>
              <a:t> </a:t>
            </a:r>
            <a:r>
              <a:rPr sz="2750" spc="10" dirty="0">
                <a:latin typeface="Segoe UI"/>
                <a:cs typeface="Segoe UI"/>
              </a:rPr>
              <a:t>Scheduler</a:t>
            </a:r>
            <a:endParaRPr sz="2750" dirty="0">
              <a:latin typeface="Segoe UI"/>
              <a:cs typeface="Segoe UI"/>
            </a:endParaRPr>
          </a:p>
          <a:p>
            <a:pPr marL="532765" indent="-172085">
              <a:lnSpc>
                <a:spcPct val="100000"/>
              </a:lnSpc>
              <a:spcBef>
                <a:spcPts val="685"/>
              </a:spcBef>
              <a:buClr>
                <a:srgbClr val="006FC0"/>
              </a:buClr>
              <a:buSzPct val="92727"/>
              <a:buFont typeface="Arial MT"/>
              <a:buChar char="•"/>
              <a:tabLst>
                <a:tab pos="533400" algn="l"/>
              </a:tabLst>
            </a:pPr>
            <a:r>
              <a:rPr sz="2750" spc="20" dirty="0">
                <a:latin typeface="Segoe UI"/>
                <a:cs typeface="Segoe UI"/>
              </a:rPr>
              <a:t>SQL</a:t>
            </a:r>
            <a:r>
              <a:rPr sz="2750" spc="30" dirty="0">
                <a:latin typeface="Segoe UI"/>
                <a:cs typeface="Segoe UI"/>
              </a:rPr>
              <a:t> </a:t>
            </a:r>
            <a:r>
              <a:rPr sz="2750" spc="10" dirty="0">
                <a:latin typeface="Segoe UI"/>
                <a:cs typeface="Segoe UI"/>
              </a:rPr>
              <a:t>Server</a:t>
            </a:r>
            <a:r>
              <a:rPr sz="2750" spc="-10" dirty="0">
                <a:latin typeface="Segoe UI"/>
                <a:cs typeface="Segoe UI"/>
              </a:rPr>
              <a:t> </a:t>
            </a:r>
            <a:r>
              <a:rPr sz="2750" spc="15" dirty="0">
                <a:latin typeface="Segoe UI"/>
                <a:cs typeface="Segoe UI"/>
              </a:rPr>
              <a:t>Execution</a:t>
            </a:r>
            <a:r>
              <a:rPr sz="2750" spc="55" dirty="0">
                <a:latin typeface="Segoe UI"/>
                <a:cs typeface="Segoe UI"/>
              </a:rPr>
              <a:t> </a:t>
            </a:r>
            <a:r>
              <a:rPr sz="2750" spc="10" dirty="0">
                <a:latin typeface="Segoe UI"/>
                <a:cs typeface="Segoe UI"/>
              </a:rPr>
              <a:t>Model</a:t>
            </a:r>
            <a:endParaRPr sz="2750" dirty="0">
              <a:latin typeface="Segoe UI"/>
              <a:cs typeface="Segoe UI"/>
            </a:endParaRPr>
          </a:p>
          <a:p>
            <a:pPr marL="532765" indent="-172085">
              <a:lnSpc>
                <a:spcPct val="100000"/>
              </a:lnSpc>
              <a:spcBef>
                <a:spcPts val="680"/>
              </a:spcBef>
              <a:buClr>
                <a:srgbClr val="006FC0"/>
              </a:buClr>
              <a:buSzPct val="92727"/>
              <a:buFont typeface="Arial MT"/>
              <a:buChar char="•"/>
              <a:tabLst>
                <a:tab pos="533400" algn="l"/>
              </a:tabLst>
            </a:pPr>
            <a:r>
              <a:rPr sz="2750" dirty="0">
                <a:latin typeface="Segoe UI"/>
                <a:cs typeface="Segoe UI"/>
              </a:rPr>
              <a:t>User</a:t>
            </a:r>
            <a:r>
              <a:rPr sz="2750" spc="60" dirty="0">
                <a:latin typeface="Segoe UI"/>
                <a:cs typeface="Segoe UI"/>
              </a:rPr>
              <a:t> </a:t>
            </a:r>
            <a:r>
              <a:rPr sz="2750" spc="10" dirty="0">
                <a:latin typeface="Segoe UI"/>
                <a:cs typeface="Segoe UI"/>
              </a:rPr>
              <a:t>Request</a:t>
            </a:r>
            <a:r>
              <a:rPr sz="2750" spc="90" dirty="0">
                <a:latin typeface="Segoe UI"/>
                <a:cs typeface="Segoe UI"/>
              </a:rPr>
              <a:t> </a:t>
            </a:r>
            <a:r>
              <a:rPr sz="2750" spc="5" dirty="0">
                <a:latin typeface="Segoe UI"/>
                <a:cs typeface="Segoe UI"/>
              </a:rPr>
              <a:t>Life</a:t>
            </a:r>
            <a:r>
              <a:rPr sz="2750" spc="30" dirty="0">
                <a:latin typeface="Segoe UI"/>
                <a:cs typeface="Segoe UI"/>
              </a:rPr>
              <a:t> </a:t>
            </a:r>
            <a:r>
              <a:rPr sz="2750" spc="10" dirty="0">
                <a:latin typeface="Segoe UI"/>
                <a:cs typeface="Segoe UI"/>
              </a:rPr>
              <a:t>Cycle</a:t>
            </a:r>
            <a:endParaRPr sz="2750" dirty="0">
              <a:latin typeface="Segoe UI"/>
              <a:cs typeface="Segoe UI"/>
            </a:endParaRPr>
          </a:p>
          <a:p>
            <a:pPr marL="532765" marR="1487170" indent="-171450">
              <a:lnSpc>
                <a:spcPct val="102400"/>
              </a:lnSpc>
              <a:spcBef>
                <a:spcPts val="525"/>
              </a:spcBef>
              <a:buClr>
                <a:srgbClr val="006FC0"/>
              </a:buClr>
              <a:buSzPct val="92727"/>
              <a:buFont typeface="Arial MT"/>
              <a:buChar char="•"/>
              <a:tabLst>
                <a:tab pos="533400" algn="l"/>
              </a:tabLst>
            </a:pPr>
            <a:r>
              <a:rPr sz="2750" spc="20" dirty="0">
                <a:latin typeface="Segoe UI"/>
                <a:cs typeface="Segoe UI"/>
              </a:rPr>
              <a:t>Demonstration:</a:t>
            </a:r>
            <a:r>
              <a:rPr sz="2750" spc="-15" dirty="0">
                <a:latin typeface="Segoe UI"/>
                <a:cs typeface="Segoe UI"/>
              </a:rPr>
              <a:t> </a:t>
            </a:r>
            <a:r>
              <a:rPr sz="2750" spc="15" dirty="0">
                <a:latin typeface="Segoe UI"/>
                <a:cs typeface="Segoe UI"/>
              </a:rPr>
              <a:t>Analyzing</a:t>
            </a:r>
            <a:r>
              <a:rPr sz="2750" spc="75" dirty="0">
                <a:latin typeface="Segoe UI"/>
                <a:cs typeface="Segoe UI"/>
              </a:rPr>
              <a:t> </a:t>
            </a:r>
            <a:r>
              <a:rPr sz="2750" spc="20" dirty="0">
                <a:latin typeface="Segoe UI"/>
                <a:cs typeface="Segoe UI"/>
              </a:rPr>
              <a:t>the</a:t>
            </a:r>
            <a:r>
              <a:rPr sz="2750" spc="-30" dirty="0">
                <a:latin typeface="Segoe UI"/>
                <a:cs typeface="Segoe UI"/>
              </a:rPr>
              <a:t> </a:t>
            </a:r>
            <a:r>
              <a:rPr sz="2750" spc="10" dirty="0">
                <a:latin typeface="Segoe UI"/>
                <a:cs typeface="Segoe UI"/>
              </a:rPr>
              <a:t>Life</a:t>
            </a:r>
            <a:r>
              <a:rPr sz="2750" spc="30" dirty="0">
                <a:latin typeface="Segoe UI"/>
                <a:cs typeface="Segoe UI"/>
              </a:rPr>
              <a:t> </a:t>
            </a:r>
            <a:r>
              <a:rPr sz="2750" spc="15" dirty="0">
                <a:latin typeface="Segoe UI"/>
                <a:cs typeface="Segoe UI"/>
              </a:rPr>
              <a:t>Cycle</a:t>
            </a:r>
            <a:r>
              <a:rPr sz="2750" spc="25" dirty="0">
                <a:latin typeface="Segoe UI"/>
                <a:cs typeface="Segoe UI"/>
              </a:rPr>
              <a:t> </a:t>
            </a:r>
            <a:r>
              <a:rPr sz="2750" spc="20" dirty="0">
                <a:latin typeface="Segoe UI"/>
                <a:cs typeface="Segoe UI"/>
              </a:rPr>
              <a:t>of </a:t>
            </a:r>
            <a:r>
              <a:rPr sz="2750" spc="15" dirty="0">
                <a:latin typeface="Segoe UI"/>
                <a:cs typeface="Segoe UI"/>
              </a:rPr>
              <a:t>a </a:t>
            </a:r>
            <a:r>
              <a:rPr sz="2750" spc="-740" dirty="0">
                <a:latin typeface="Segoe UI"/>
                <a:cs typeface="Segoe UI"/>
              </a:rPr>
              <a:t> </a:t>
            </a:r>
            <a:r>
              <a:rPr sz="2750" spc="5" dirty="0">
                <a:latin typeface="Segoe UI"/>
                <a:cs typeface="Segoe UI"/>
              </a:rPr>
              <a:t>Thread</a:t>
            </a:r>
            <a:endParaRPr sz="2750" dirty="0">
              <a:latin typeface="Segoe UI"/>
              <a:cs typeface="Segoe U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799580" cy="449580"/>
          </a:xfrm>
          <a:prstGeom prst="rect">
            <a:avLst/>
          </a:prstGeom>
        </p:spPr>
        <p:txBody>
          <a:bodyPr vert="horz" wrap="square" lIns="0" tIns="16510" rIns="0" bIns="0" rtlCol="0">
            <a:spAutoFit/>
          </a:bodyPr>
          <a:lstStyle/>
          <a:p>
            <a:pPr marL="12700">
              <a:lnSpc>
                <a:spcPct val="100000"/>
              </a:lnSpc>
              <a:spcBef>
                <a:spcPts val="130"/>
              </a:spcBef>
            </a:pPr>
            <a:r>
              <a:rPr spc="15" dirty="0"/>
              <a:t>Preemptive</a:t>
            </a:r>
            <a:r>
              <a:rPr spc="35" dirty="0"/>
              <a:t> </a:t>
            </a:r>
            <a:r>
              <a:rPr spc="20" dirty="0"/>
              <a:t>vs.</a:t>
            </a:r>
            <a:r>
              <a:rPr spc="-10" dirty="0"/>
              <a:t> </a:t>
            </a:r>
            <a:r>
              <a:rPr spc="20" dirty="0"/>
              <a:t>Non-Preemptive</a:t>
            </a:r>
            <a:r>
              <a:rPr spc="35" dirty="0"/>
              <a:t> </a:t>
            </a:r>
            <a:r>
              <a:rPr spc="10" dirty="0"/>
              <a:t>Scheduling</a:t>
            </a:r>
          </a:p>
        </p:txBody>
      </p:sp>
      <p:sp>
        <p:nvSpPr>
          <p:cNvPr id="3" name="object 3"/>
          <p:cNvSpPr txBox="1"/>
          <p:nvPr/>
        </p:nvSpPr>
        <p:spPr>
          <a:xfrm>
            <a:off x="538162" y="964247"/>
            <a:ext cx="7865745" cy="4690110"/>
          </a:xfrm>
          <a:prstGeom prst="rect">
            <a:avLst/>
          </a:prstGeom>
        </p:spPr>
        <p:txBody>
          <a:bodyPr vert="horz" wrap="square" lIns="0" tIns="98425" rIns="0" bIns="0" rtlCol="0">
            <a:spAutoFit/>
          </a:bodyPr>
          <a:lstStyle/>
          <a:p>
            <a:pPr marL="184150" indent="-171450">
              <a:lnSpc>
                <a:spcPct val="100000"/>
              </a:lnSpc>
              <a:spcBef>
                <a:spcPts val="775"/>
              </a:spcBef>
              <a:buClr>
                <a:srgbClr val="006FC0"/>
              </a:buClr>
              <a:buSzPct val="92727"/>
              <a:buFont typeface="Arial MT"/>
              <a:buChar char="•"/>
              <a:tabLst>
                <a:tab pos="184150" algn="l"/>
              </a:tabLst>
            </a:pPr>
            <a:r>
              <a:rPr sz="2750" spc="20" dirty="0">
                <a:latin typeface="Segoe UI"/>
                <a:cs typeface="Segoe UI"/>
              </a:rPr>
              <a:t>Each</a:t>
            </a:r>
            <a:r>
              <a:rPr sz="2750" spc="-10" dirty="0">
                <a:latin typeface="Segoe UI"/>
                <a:cs typeface="Segoe UI"/>
              </a:rPr>
              <a:t> </a:t>
            </a:r>
            <a:r>
              <a:rPr sz="2750" spc="20" dirty="0">
                <a:latin typeface="Segoe UI"/>
                <a:cs typeface="Segoe UI"/>
              </a:rPr>
              <a:t>CPU</a:t>
            </a:r>
            <a:r>
              <a:rPr sz="2750" spc="35" dirty="0">
                <a:latin typeface="Segoe UI"/>
                <a:cs typeface="Segoe UI"/>
              </a:rPr>
              <a:t> </a:t>
            </a:r>
            <a:r>
              <a:rPr sz="2750" spc="15" dirty="0">
                <a:latin typeface="Segoe UI"/>
                <a:cs typeface="Segoe UI"/>
              </a:rPr>
              <a:t>core</a:t>
            </a:r>
            <a:r>
              <a:rPr sz="2750" spc="45" dirty="0">
                <a:latin typeface="Segoe UI"/>
                <a:cs typeface="Segoe UI"/>
              </a:rPr>
              <a:t> </a:t>
            </a:r>
            <a:r>
              <a:rPr sz="2750" spc="10" dirty="0">
                <a:latin typeface="Segoe UI"/>
                <a:cs typeface="Segoe UI"/>
              </a:rPr>
              <a:t>can</a:t>
            </a:r>
            <a:r>
              <a:rPr sz="2750" spc="5" dirty="0">
                <a:latin typeface="Segoe UI"/>
                <a:cs typeface="Segoe UI"/>
              </a:rPr>
              <a:t> </a:t>
            </a:r>
            <a:r>
              <a:rPr sz="2750" spc="15" dirty="0">
                <a:latin typeface="Segoe UI"/>
                <a:cs typeface="Segoe UI"/>
              </a:rPr>
              <a:t>run</a:t>
            </a:r>
            <a:r>
              <a:rPr sz="2750" spc="75" dirty="0">
                <a:latin typeface="Segoe UI"/>
                <a:cs typeface="Segoe UI"/>
              </a:rPr>
              <a:t> </a:t>
            </a:r>
            <a:r>
              <a:rPr sz="2750" spc="20" dirty="0">
                <a:latin typeface="Segoe UI"/>
                <a:cs typeface="Segoe UI"/>
              </a:rPr>
              <a:t>one</a:t>
            </a:r>
            <a:r>
              <a:rPr sz="2750" spc="-20" dirty="0">
                <a:latin typeface="Segoe UI"/>
                <a:cs typeface="Segoe UI"/>
              </a:rPr>
              <a:t> </a:t>
            </a:r>
            <a:r>
              <a:rPr sz="2750" spc="25" dirty="0">
                <a:latin typeface="Segoe UI"/>
                <a:cs typeface="Segoe UI"/>
              </a:rPr>
              <a:t>task</a:t>
            </a:r>
            <a:r>
              <a:rPr sz="2750" spc="35" dirty="0">
                <a:latin typeface="Segoe UI"/>
                <a:cs typeface="Segoe UI"/>
              </a:rPr>
              <a:t> </a:t>
            </a:r>
            <a:r>
              <a:rPr sz="2750" spc="15" dirty="0">
                <a:latin typeface="Segoe UI"/>
                <a:cs typeface="Segoe UI"/>
              </a:rPr>
              <a:t>at</a:t>
            </a:r>
            <a:r>
              <a:rPr sz="2750" spc="-45" dirty="0">
                <a:latin typeface="Segoe UI"/>
                <a:cs typeface="Segoe UI"/>
              </a:rPr>
              <a:t> </a:t>
            </a:r>
            <a:r>
              <a:rPr sz="2750" spc="10" dirty="0">
                <a:latin typeface="Segoe UI"/>
                <a:cs typeface="Segoe UI"/>
              </a:rPr>
              <a:t>a</a:t>
            </a:r>
            <a:r>
              <a:rPr sz="2750" spc="75" dirty="0">
                <a:latin typeface="Segoe UI"/>
                <a:cs typeface="Segoe UI"/>
              </a:rPr>
              <a:t> </a:t>
            </a:r>
            <a:r>
              <a:rPr sz="2750" spc="20" dirty="0">
                <a:latin typeface="Segoe UI"/>
                <a:cs typeface="Segoe UI"/>
              </a:rPr>
              <a:t>time</a:t>
            </a:r>
            <a:endParaRPr sz="2750" dirty="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15" dirty="0">
                <a:latin typeface="Segoe UI"/>
                <a:cs typeface="Segoe UI"/>
              </a:rPr>
              <a:t>Preemptive</a:t>
            </a:r>
            <a:r>
              <a:rPr sz="2750" spc="25" dirty="0">
                <a:latin typeface="Segoe UI"/>
                <a:cs typeface="Segoe UI"/>
              </a:rPr>
              <a:t> </a:t>
            </a:r>
            <a:r>
              <a:rPr sz="2750" spc="10" dirty="0">
                <a:latin typeface="Segoe UI"/>
                <a:cs typeface="Segoe UI"/>
              </a:rPr>
              <a:t>scheduling</a:t>
            </a:r>
            <a:endParaRPr sz="2750" dirty="0">
              <a:latin typeface="Segoe UI"/>
              <a:cs typeface="Segoe UI"/>
            </a:endParaRPr>
          </a:p>
          <a:p>
            <a:pPr marL="365125" lvl="1" indent="-181610">
              <a:lnSpc>
                <a:spcPct val="100000"/>
              </a:lnSpc>
              <a:spcBef>
                <a:spcPts val="680"/>
              </a:spcBef>
              <a:buClr>
                <a:srgbClr val="006FC0"/>
              </a:buClr>
              <a:buSzPct val="90000"/>
              <a:buFont typeface="Arial MT"/>
              <a:buChar char="•"/>
              <a:tabLst>
                <a:tab pos="365760" algn="l"/>
              </a:tabLst>
            </a:pPr>
            <a:r>
              <a:rPr sz="2000" dirty="0">
                <a:latin typeface="Segoe UI"/>
                <a:cs typeface="Segoe UI"/>
              </a:rPr>
              <a:t>Is</a:t>
            </a:r>
            <a:r>
              <a:rPr sz="2000" spc="10" dirty="0">
                <a:latin typeface="Segoe UI"/>
                <a:cs typeface="Segoe UI"/>
              </a:rPr>
              <a:t> driven</a:t>
            </a:r>
            <a:r>
              <a:rPr sz="2000" spc="-50" dirty="0">
                <a:latin typeface="Segoe UI"/>
                <a:cs typeface="Segoe UI"/>
              </a:rPr>
              <a:t> </a:t>
            </a:r>
            <a:r>
              <a:rPr sz="2000" spc="15" dirty="0">
                <a:latin typeface="Segoe UI"/>
                <a:cs typeface="Segoe UI"/>
              </a:rPr>
              <a:t>by</a:t>
            </a:r>
            <a:r>
              <a:rPr sz="2000" spc="-110" dirty="0">
                <a:latin typeface="Segoe UI"/>
                <a:cs typeface="Segoe UI"/>
              </a:rPr>
              <a:t> </a:t>
            </a:r>
            <a:r>
              <a:rPr sz="2000" spc="-5" dirty="0">
                <a:latin typeface="Segoe UI"/>
                <a:cs typeface="Segoe UI"/>
              </a:rPr>
              <a:t>the</a:t>
            </a:r>
            <a:r>
              <a:rPr sz="2000" spc="40" dirty="0">
                <a:latin typeface="Segoe UI"/>
                <a:cs typeface="Segoe UI"/>
              </a:rPr>
              <a:t> </a:t>
            </a:r>
            <a:r>
              <a:rPr sz="2000" spc="15" dirty="0">
                <a:latin typeface="Segoe UI"/>
                <a:cs typeface="Segoe UI"/>
              </a:rPr>
              <a:t>view</a:t>
            </a:r>
            <a:r>
              <a:rPr sz="2000" spc="-70" dirty="0">
                <a:latin typeface="Segoe UI"/>
                <a:cs typeface="Segoe UI"/>
              </a:rPr>
              <a:t> </a:t>
            </a:r>
            <a:r>
              <a:rPr sz="2000" spc="15" dirty="0">
                <a:latin typeface="Segoe UI"/>
                <a:cs typeface="Segoe UI"/>
              </a:rPr>
              <a:t>of</a:t>
            </a:r>
            <a:r>
              <a:rPr sz="2000" spc="-65" dirty="0">
                <a:latin typeface="Segoe UI"/>
                <a:cs typeface="Segoe UI"/>
              </a:rPr>
              <a:t> </a:t>
            </a:r>
            <a:r>
              <a:rPr sz="2000" spc="10" dirty="0">
                <a:latin typeface="Segoe UI"/>
                <a:cs typeface="Segoe UI"/>
              </a:rPr>
              <a:t>prioritized</a:t>
            </a:r>
            <a:r>
              <a:rPr sz="2000" spc="-95" dirty="0">
                <a:latin typeface="Segoe UI"/>
                <a:cs typeface="Segoe UI"/>
              </a:rPr>
              <a:t> </a:t>
            </a:r>
            <a:r>
              <a:rPr sz="2000" spc="10" dirty="0">
                <a:latin typeface="Segoe UI"/>
                <a:cs typeface="Segoe UI"/>
              </a:rPr>
              <a:t>computation</a:t>
            </a:r>
            <a:endParaRPr sz="2000" dirty="0">
              <a:latin typeface="Segoe UI"/>
              <a:cs typeface="Segoe UI"/>
            </a:endParaRPr>
          </a:p>
          <a:p>
            <a:pPr marL="193675" marR="902969" lvl="1">
              <a:lnSpc>
                <a:spcPct val="100000"/>
              </a:lnSpc>
              <a:spcBef>
                <a:spcPts val="600"/>
              </a:spcBef>
              <a:buClr>
                <a:srgbClr val="006FC0"/>
              </a:buClr>
              <a:buSzPct val="90000"/>
              <a:buFont typeface="Arial MT"/>
              <a:buChar char="•"/>
              <a:tabLst>
                <a:tab pos="365760" algn="l"/>
              </a:tabLst>
            </a:pPr>
            <a:r>
              <a:rPr lang="en-GB" sz="2000" dirty="0">
                <a:latin typeface="Segoe UI"/>
                <a:cs typeface="Segoe UI"/>
              </a:rPr>
              <a:t> </a:t>
            </a:r>
            <a:r>
              <a:rPr sz="2000" dirty="0">
                <a:latin typeface="Segoe UI"/>
                <a:cs typeface="Segoe UI"/>
              </a:rPr>
              <a:t>Me</a:t>
            </a:r>
            <a:r>
              <a:rPr sz="2000" spc="25" dirty="0">
                <a:latin typeface="Segoe UI"/>
                <a:cs typeface="Segoe UI"/>
              </a:rPr>
              <a:t>a</a:t>
            </a:r>
            <a:r>
              <a:rPr sz="2000" spc="-10" dirty="0">
                <a:latin typeface="Segoe UI"/>
                <a:cs typeface="Segoe UI"/>
              </a:rPr>
              <a:t>n</a:t>
            </a:r>
            <a:r>
              <a:rPr sz="2000" spc="10" dirty="0">
                <a:latin typeface="Segoe UI"/>
                <a:cs typeface="Segoe UI"/>
              </a:rPr>
              <a:t>s</a:t>
            </a:r>
            <a:r>
              <a:rPr sz="2000" spc="-60" dirty="0">
                <a:latin typeface="Segoe UI"/>
                <a:cs typeface="Segoe UI"/>
              </a:rPr>
              <a:t> </a:t>
            </a:r>
            <a:r>
              <a:rPr sz="2000" spc="-10" dirty="0">
                <a:latin typeface="Segoe UI"/>
                <a:cs typeface="Segoe UI"/>
              </a:rPr>
              <a:t>th</a:t>
            </a:r>
            <a:r>
              <a:rPr sz="2000" spc="25" dirty="0">
                <a:latin typeface="Segoe UI"/>
                <a:cs typeface="Segoe UI"/>
              </a:rPr>
              <a:t>a</a:t>
            </a:r>
            <a:r>
              <a:rPr sz="2000" spc="5" dirty="0">
                <a:latin typeface="Segoe UI"/>
                <a:cs typeface="Segoe UI"/>
              </a:rPr>
              <a:t>t</a:t>
            </a:r>
            <a:r>
              <a:rPr sz="2000" spc="-35" dirty="0">
                <a:latin typeface="Segoe UI"/>
                <a:cs typeface="Segoe UI"/>
              </a:rPr>
              <a:t> </a:t>
            </a:r>
            <a:r>
              <a:rPr sz="2000" spc="10" dirty="0">
                <a:latin typeface="Segoe UI"/>
                <a:cs typeface="Segoe UI"/>
              </a:rPr>
              <a:t>a</a:t>
            </a:r>
            <a:r>
              <a:rPr sz="2000" spc="-10" dirty="0">
                <a:latin typeface="Segoe UI"/>
                <a:cs typeface="Segoe UI"/>
              </a:rPr>
              <a:t> </a:t>
            </a:r>
            <a:r>
              <a:rPr sz="2000" spc="35" dirty="0">
                <a:latin typeface="Segoe UI"/>
                <a:cs typeface="Segoe UI"/>
              </a:rPr>
              <a:t>l</a:t>
            </a:r>
            <a:r>
              <a:rPr sz="2000" spc="25" dirty="0">
                <a:latin typeface="Segoe UI"/>
                <a:cs typeface="Segoe UI"/>
              </a:rPr>
              <a:t>o</a:t>
            </a:r>
            <a:r>
              <a:rPr sz="2000" spc="60" dirty="0">
                <a:latin typeface="Segoe UI"/>
                <a:cs typeface="Segoe UI"/>
              </a:rPr>
              <a:t>w</a:t>
            </a:r>
            <a:r>
              <a:rPr sz="2000" spc="25" dirty="0">
                <a:latin typeface="Segoe UI"/>
                <a:cs typeface="Segoe UI"/>
              </a:rPr>
              <a:t>-</a:t>
            </a:r>
            <a:r>
              <a:rPr sz="2000" spc="20" dirty="0">
                <a:latin typeface="Segoe UI"/>
                <a:cs typeface="Segoe UI"/>
              </a:rPr>
              <a:t>p</a:t>
            </a:r>
            <a:r>
              <a:rPr sz="2000" spc="-25" dirty="0">
                <a:latin typeface="Segoe UI"/>
                <a:cs typeface="Segoe UI"/>
              </a:rPr>
              <a:t>r</a:t>
            </a:r>
            <a:r>
              <a:rPr sz="2000" spc="35" dirty="0">
                <a:latin typeface="Segoe UI"/>
                <a:cs typeface="Segoe UI"/>
              </a:rPr>
              <a:t>i</a:t>
            </a:r>
            <a:r>
              <a:rPr sz="2000" spc="25" dirty="0">
                <a:latin typeface="Segoe UI"/>
                <a:cs typeface="Segoe UI"/>
              </a:rPr>
              <a:t>o</a:t>
            </a:r>
            <a:r>
              <a:rPr sz="2000" spc="-25" dirty="0">
                <a:latin typeface="Segoe UI"/>
                <a:cs typeface="Segoe UI"/>
              </a:rPr>
              <a:t>r</a:t>
            </a:r>
            <a:r>
              <a:rPr sz="2000" spc="35" dirty="0">
                <a:latin typeface="Segoe UI"/>
                <a:cs typeface="Segoe UI"/>
              </a:rPr>
              <a:t>i</a:t>
            </a:r>
            <a:r>
              <a:rPr sz="2000" spc="-10" dirty="0">
                <a:latin typeface="Segoe UI"/>
                <a:cs typeface="Segoe UI"/>
              </a:rPr>
              <a:t>t</a:t>
            </a:r>
            <a:r>
              <a:rPr sz="2000" spc="10" dirty="0">
                <a:latin typeface="Segoe UI"/>
                <a:cs typeface="Segoe UI"/>
              </a:rPr>
              <a:t>y</a:t>
            </a:r>
            <a:r>
              <a:rPr sz="2000" spc="-254" dirty="0">
                <a:latin typeface="Segoe UI"/>
                <a:cs typeface="Segoe UI"/>
              </a:rPr>
              <a:t> </a:t>
            </a:r>
            <a:r>
              <a:rPr sz="2000" spc="20" dirty="0">
                <a:latin typeface="Segoe UI"/>
                <a:cs typeface="Segoe UI"/>
              </a:rPr>
              <a:t>p</a:t>
            </a:r>
            <a:r>
              <a:rPr sz="2000" spc="-25" dirty="0">
                <a:latin typeface="Segoe UI"/>
                <a:cs typeface="Segoe UI"/>
              </a:rPr>
              <a:t>r</a:t>
            </a:r>
            <a:r>
              <a:rPr sz="2000" spc="25" dirty="0">
                <a:latin typeface="Segoe UI"/>
                <a:cs typeface="Segoe UI"/>
              </a:rPr>
              <a:t>o</a:t>
            </a:r>
            <a:r>
              <a:rPr sz="2000" spc="-30" dirty="0">
                <a:latin typeface="Segoe UI"/>
                <a:cs typeface="Segoe UI"/>
              </a:rPr>
              <a:t>c</a:t>
            </a:r>
            <a:r>
              <a:rPr sz="2000" dirty="0">
                <a:latin typeface="Segoe UI"/>
                <a:cs typeface="Segoe UI"/>
              </a:rPr>
              <a:t>e</a:t>
            </a:r>
            <a:r>
              <a:rPr sz="2000" spc="-30" dirty="0">
                <a:latin typeface="Segoe UI"/>
                <a:cs typeface="Segoe UI"/>
              </a:rPr>
              <a:t>s</a:t>
            </a:r>
            <a:r>
              <a:rPr sz="2000" spc="10" dirty="0">
                <a:latin typeface="Segoe UI"/>
                <a:cs typeface="Segoe UI"/>
              </a:rPr>
              <a:t>s</a:t>
            </a:r>
            <a:r>
              <a:rPr sz="2000" spc="15" dirty="0">
                <a:latin typeface="Segoe UI"/>
                <a:cs typeface="Segoe UI"/>
              </a:rPr>
              <a:t> </a:t>
            </a:r>
            <a:r>
              <a:rPr sz="2000" spc="35" dirty="0">
                <a:latin typeface="Segoe UI"/>
                <a:cs typeface="Segoe UI"/>
              </a:rPr>
              <a:t>i</a:t>
            </a:r>
            <a:r>
              <a:rPr sz="2000" spc="10" dirty="0">
                <a:latin typeface="Segoe UI"/>
                <a:cs typeface="Segoe UI"/>
              </a:rPr>
              <a:t>s</a:t>
            </a:r>
            <a:r>
              <a:rPr sz="2000" spc="15" dirty="0">
                <a:latin typeface="Segoe UI"/>
                <a:cs typeface="Segoe UI"/>
              </a:rPr>
              <a:t> </a:t>
            </a:r>
            <a:r>
              <a:rPr sz="2000" spc="20" dirty="0">
                <a:latin typeface="Segoe UI"/>
                <a:cs typeface="Segoe UI"/>
              </a:rPr>
              <a:t>p</a:t>
            </a:r>
            <a:r>
              <a:rPr sz="2000" spc="-25" dirty="0">
                <a:latin typeface="Segoe UI"/>
                <a:cs typeface="Segoe UI"/>
              </a:rPr>
              <a:t>r</a:t>
            </a:r>
            <a:r>
              <a:rPr sz="2000" spc="30" dirty="0">
                <a:latin typeface="Segoe UI"/>
                <a:cs typeface="Segoe UI"/>
              </a:rPr>
              <a:t>e</a:t>
            </a:r>
            <a:r>
              <a:rPr sz="2000" spc="25" dirty="0">
                <a:latin typeface="Segoe UI"/>
                <a:cs typeface="Segoe UI"/>
              </a:rPr>
              <a:t>-</a:t>
            </a:r>
            <a:r>
              <a:rPr sz="2000" dirty="0">
                <a:latin typeface="Segoe UI"/>
                <a:cs typeface="Segoe UI"/>
              </a:rPr>
              <a:t>em</a:t>
            </a:r>
            <a:r>
              <a:rPr sz="2000" spc="20" dirty="0">
                <a:latin typeface="Segoe UI"/>
                <a:cs typeface="Segoe UI"/>
              </a:rPr>
              <a:t>p</a:t>
            </a:r>
            <a:r>
              <a:rPr sz="2000" spc="-10" dirty="0">
                <a:latin typeface="Segoe UI"/>
                <a:cs typeface="Segoe UI"/>
              </a:rPr>
              <a:t>t</a:t>
            </a:r>
            <a:r>
              <a:rPr sz="2000" dirty="0">
                <a:latin typeface="Segoe UI"/>
                <a:cs typeface="Segoe UI"/>
              </a:rPr>
              <a:t>e</a:t>
            </a:r>
            <a:r>
              <a:rPr sz="2000" spc="15" dirty="0">
                <a:latin typeface="Segoe UI"/>
                <a:cs typeface="Segoe UI"/>
              </a:rPr>
              <a:t>d</a:t>
            </a:r>
            <a:r>
              <a:rPr sz="2000" spc="-95" dirty="0">
                <a:latin typeface="Segoe UI"/>
                <a:cs typeface="Segoe UI"/>
              </a:rPr>
              <a:t> </a:t>
            </a:r>
            <a:r>
              <a:rPr sz="2000" spc="25" dirty="0">
                <a:latin typeface="Segoe UI"/>
                <a:cs typeface="Segoe UI"/>
              </a:rPr>
              <a:t>o</a:t>
            </a:r>
            <a:r>
              <a:rPr sz="2000" spc="-10" dirty="0">
                <a:latin typeface="Segoe UI"/>
                <a:cs typeface="Segoe UI"/>
              </a:rPr>
              <a:t>u</a:t>
            </a:r>
            <a:r>
              <a:rPr sz="2000" spc="5" dirty="0">
                <a:latin typeface="Segoe UI"/>
                <a:cs typeface="Segoe UI"/>
              </a:rPr>
              <a:t>t</a:t>
            </a:r>
            <a:r>
              <a:rPr sz="2000" spc="-35" dirty="0">
                <a:latin typeface="Segoe UI"/>
                <a:cs typeface="Segoe UI"/>
              </a:rPr>
              <a:t> </a:t>
            </a:r>
            <a:r>
              <a:rPr sz="2000" spc="25" dirty="0">
                <a:latin typeface="Segoe UI"/>
                <a:cs typeface="Segoe UI"/>
              </a:rPr>
              <a:t>o</a:t>
            </a:r>
            <a:r>
              <a:rPr sz="2000" spc="5" dirty="0">
                <a:latin typeface="Segoe UI"/>
                <a:cs typeface="Segoe UI"/>
              </a:rPr>
              <a:t>f</a:t>
            </a:r>
            <a:r>
              <a:rPr sz="2000" spc="-60" dirty="0">
                <a:latin typeface="Segoe UI"/>
                <a:cs typeface="Segoe UI"/>
              </a:rPr>
              <a:t> </a:t>
            </a:r>
            <a:r>
              <a:rPr sz="2000" spc="-10" dirty="0">
                <a:latin typeface="Segoe UI"/>
                <a:cs typeface="Segoe UI"/>
              </a:rPr>
              <a:t>th</a:t>
            </a:r>
            <a:r>
              <a:rPr sz="2000" spc="5" dirty="0">
                <a:latin typeface="Segoe UI"/>
                <a:cs typeface="Segoe UI"/>
              </a:rPr>
              <a:t>e  </a:t>
            </a:r>
            <a:r>
              <a:rPr sz="2000" spc="20" dirty="0">
                <a:latin typeface="Segoe UI"/>
                <a:cs typeface="Segoe UI"/>
              </a:rPr>
              <a:t>p</a:t>
            </a:r>
            <a:r>
              <a:rPr sz="2000" spc="-25" dirty="0">
                <a:latin typeface="Segoe UI"/>
                <a:cs typeface="Segoe UI"/>
              </a:rPr>
              <a:t>r</a:t>
            </a:r>
            <a:r>
              <a:rPr sz="2000" spc="25" dirty="0">
                <a:latin typeface="Segoe UI"/>
                <a:cs typeface="Segoe UI"/>
              </a:rPr>
              <a:t>o</a:t>
            </a:r>
            <a:r>
              <a:rPr sz="2000" spc="-25" dirty="0">
                <a:latin typeface="Segoe UI"/>
                <a:cs typeface="Segoe UI"/>
              </a:rPr>
              <a:t>c</a:t>
            </a:r>
            <a:r>
              <a:rPr sz="2000" dirty="0">
                <a:latin typeface="Segoe UI"/>
                <a:cs typeface="Segoe UI"/>
              </a:rPr>
              <a:t>e</a:t>
            </a:r>
            <a:r>
              <a:rPr sz="2000" spc="-25" dirty="0">
                <a:latin typeface="Segoe UI"/>
                <a:cs typeface="Segoe UI"/>
              </a:rPr>
              <a:t>ss</a:t>
            </a:r>
            <a:r>
              <a:rPr sz="2000" spc="25" dirty="0">
                <a:latin typeface="Segoe UI"/>
                <a:cs typeface="Segoe UI"/>
              </a:rPr>
              <a:t>o</a:t>
            </a:r>
            <a:r>
              <a:rPr sz="2000" spc="5" dirty="0">
                <a:latin typeface="Segoe UI"/>
                <a:cs typeface="Segoe UI"/>
              </a:rPr>
              <a:t>r</a:t>
            </a:r>
            <a:r>
              <a:rPr sz="2000" spc="20" dirty="0">
                <a:latin typeface="Segoe UI"/>
                <a:cs typeface="Segoe UI"/>
              </a:rPr>
              <a:t> b</a:t>
            </a:r>
            <a:r>
              <a:rPr sz="2000" spc="10" dirty="0">
                <a:latin typeface="Segoe UI"/>
                <a:cs typeface="Segoe UI"/>
              </a:rPr>
              <a:t>y</a:t>
            </a:r>
            <a:r>
              <a:rPr sz="2000" spc="-25" dirty="0">
                <a:latin typeface="Segoe UI"/>
                <a:cs typeface="Segoe UI"/>
              </a:rPr>
              <a:t> </a:t>
            </a:r>
            <a:r>
              <a:rPr sz="2000" spc="10" dirty="0">
                <a:latin typeface="Segoe UI"/>
                <a:cs typeface="Segoe UI"/>
              </a:rPr>
              <a:t>a</a:t>
            </a:r>
            <a:r>
              <a:rPr sz="2000" spc="-5" dirty="0">
                <a:latin typeface="Segoe UI"/>
                <a:cs typeface="Segoe UI"/>
              </a:rPr>
              <a:t> </a:t>
            </a:r>
            <a:r>
              <a:rPr sz="2000" spc="-10" dirty="0">
                <a:latin typeface="Segoe UI"/>
                <a:cs typeface="Segoe UI"/>
              </a:rPr>
              <a:t>h</a:t>
            </a:r>
            <a:r>
              <a:rPr sz="2000" spc="35" dirty="0">
                <a:latin typeface="Segoe UI"/>
                <a:cs typeface="Segoe UI"/>
              </a:rPr>
              <a:t>i</a:t>
            </a:r>
            <a:r>
              <a:rPr sz="2000" spc="20" dirty="0">
                <a:latin typeface="Segoe UI"/>
                <a:cs typeface="Segoe UI"/>
              </a:rPr>
              <a:t>g</a:t>
            </a:r>
            <a:r>
              <a:rPr sz="2000" spc="-15" dirty="0">
                <a:latin typeface="Segoe UI"/>
                <a:cs typeface="Segoe UI"/>
              </a:rPr>
              <a:t>h</a:t>
            </a:r>
            <a:r>
              <a:rPr sz="2000" spc="20" dirty="0">
                <a:latin typeface="Segoe UI"/>
                <a:cs typeface="Segoe UI"/>
              </a:rPr>
              <a:t>-p</a:t>
            </a:r>
            <a:r>
              <a:rPr sz="2000" spc="-25" dirty="0">
                <a:latin typeface="Segoe UI"/>
                <a:cs typeface="Segoe UI"/>
              </a:rPr>
              <a:t>r</a:t>
            </a:r>
            <a:r>
              <a:rPr sz="2000" spc="35" dirty="0">
                <a:latin typeface="Segoe UI"/>
                <a:cs typeface="Segoe UI"/>
              </a:rPr>
              <a:t>i</a:t>
            </a:r>
            <a:r>
              <a:rPr sz="2000" spc="25" dirty="0">
                <a:latin typeface="Segoe UI"/>
                <a:cs typeface="Segoe UI"/>
              </a:rPr>
              <a:t>o</a:t>
            </a:r>
            <a:r>
              <a:rPr sz="2000" spc="-25" dirty="0">
                <a:latin typeface="Segoe UI"/>
                <a:cs typeface="Segoe UI"/>
              </a:rPr>
              <a:t>r</a:t>
            </a:r>
            <a:r>
              <a:rPr sz="2000" spc="35" dirty="0">
                <a:latin typeface="Segoe UI"/>
                <a:cs typeface="Segoe UI"/>
              </a:rPr>
              <a:t>i</a:t>
            </a:r>
            <a:r>
              <a:rPr sz="2000" spc="-10" dirty="0">
                <a:latin typeface="Segoe UI"/>
                <a:cs typeface="Segoe UI"/>
              </a:rPr>
              <a:t>t</a:t>
            </a:r>
            <a:r>
              <a:rPr sz="2000" spc="10" dirty="0">
                <a:latin typeface="Segoe UI"/>
                <a:cs typeface="Segoe UI"/>
              </a:rPr>
              <a:t>y</a:t>
            </a:r>
            <a:r>
              <a:rPr sz="2000" spc="-180" dirty="0">
                <a:latin typeface="Segoe UI"/>
                <a:cs typeface="Segoe UI"/>
              </a:rPr>
              <a:t> </a:t>
            </a:r>
            <a:r>
              <a:rPr sz="2000" spc="20" dirty="0">
                <a:latin typeface="Segoe UI"/>
                <a:cs typeface="Segoe UI"/>
              </a:rPr>
              <a:t>p</a:t>
            </a:r>
            <a:r>
              <a:rPr sz="2000" spc="-25" dirty="0">
                <a:latin typeface="Segoe UI"/>
                <a:cs typeface="Segoe UI"/>
              </a:rPr>
              <a:t>r</a:t>
            </a:r>
            <a:r>
              <a:rPr sz="2000" spc="25" dirty="0">
                <a:latin typeface="Segoe UI"/>
                <a:cs typeface="Segoe UI"/>
              </a:rPr>
              <a:t>o</a:t>
            </a:r>
            <a:r>
              <a:rPr sz="2000" spc="-30" dirty="0">
                <a:latin typeface="Segoe UI"/>
                <a:cs typeface="Segoe UI"/>
              </a:rPr>
              <a:t>c</a:t>
            </a:r>
            <a:r>
              <a:rPr sz="2000" dirty="0">
                <a:latin typeface="Segoe UI"/>
                <a:cs typeface="Segoe UI"/>
              </a:rPr>
              <a:t>e</a:t>
            </a:r>
            <a:r>
              <a:rPr sz="2000" spc="-30" dirty="0">
                <a:latin typeface="Segoe UI"/>
                <a:cs typeface="Segoe UI"/>
              </a:rPr>
              <a:t>s</a:t>
            </a:r>
            <a:r>
              <a:rPr sz="2000" spc="10" dirty="0">
                <a:latin typeface="Segoe UI"/>
                <a:cs typeface="Segoe UI"/>
              </a:rPr>
              <a:t>s</a:t>
            </a:r>
            <a:endParaRPr sz="2000" dirty="0">
              <a:latin typeface="Segoe UI"/>
              <a:cs typeface="Segoe UI"/>
            </a:endParaRPr>
          </a:p>
          <a:p>
            <a:pPr marL="184150" indent="-171450">
              <a:lnSpc>
                <a:spcPct val="100000"/>
              </a:lnSpc>
              <a:spcBef>
                <a:spcPts val="610"/>
              </a:spcBef>
              <a:buClr>
                <a:srgbClr val="006FC0"/>
              </a:buClr>
              <a:buSzPct val="92727"/>
              <a:buFont typeface="Arial MT"/>
              <a:buChar char="•"/>
              <a:tabLst>
                <a:tab pos="184150" algn="l"/>
              </a:tabLst>
            </a:pPr>
            <a:r>
              <a:rPr sz="2750" spc="20" dirty="0">
                <a:latin typeface="Segoe UI"/>
                <a:cs typeface="Segoe UI"/>
              </a:rPr>
              <a:t>Non-preemptive </a:t>
            </a:r>
            <a:r>
              <a:rPr sz="2750" spc="10" dirty="0">
                <a:latin typeface="Segoe UI"/>
                <a:cs typeface="Segoe UI"/>
              </a:rPr>
              <a:t>scheduling</a:t>
            </a:r>
            <a:endParaRPr sz="2750" dirty="0">
              <a:latin typeface="Segoe UI"/>
              <a:cs typeface="Segoe UI"/>
            </a:endParaRPr>
          </a:p>
          <a:p>
            <a:pPr marL="365125" lvl="1" indent="-172085">
              <a:lnSpc>
                <a:spcPct val="100000"/>
              </a:lnSpc>
              <a:spcBef>
                <a:spcPts val="605"/>
              </a:spcBef>
              <a:buClr>
                <a:srgbClr val="006FC0"/>
              </a:buClr>
              <a:buSzPct val="90000"/>
              <a:buFont typeface="Arial MT"/>
              <a:buChar char="•"/>
              <a:tabLst>
                <a:tab pos="365760" algn="l"/>
              </a:tabLst>
            </a:pPr>
            <a:r>
              <a:rPr sz="2000" spc="5" dirty="0">
                <a:latin typeface="Segoe UI"/>
                <a:cs typeface="Segoe UI"/>
              </a:rPr>
              <a:t>Means</a:t>
            </a:r>
            <a:r>
              <a:rPr sz="2000" spc="-60" dirty="0">
                <a:latin typeface="Segoe UI"/>
                <a:cs typeface="Segoe UI"/>
              </a:rPr>
              <a:t> </a:t>
            </a:r>
            <a:r>
              <a:rPr sz="2000" spc="5" dirty="0">
                <a:latin typeface="Segoe UI"/>
                <a:cs typeface="Segoe UI"/>
              </a:rPr>
              <a:t>that</a:t>
            </a:r>
            <a:r>
              <a:rPr sz="2000" spc="-35" dirty="0">
                <a:latin typeface="Segoe UI"/>
                <a:cs typeface="Segoe UI"/>
              </a:rPr>
              <a:t> </a:t>
            </a:r>
            <a:r>
              <a:rPr sz="2000" dirty="0">
                <a:latin typeface="Segoe UI"/>
                <a:cs typeface="Segoe UI"/>
              </a:rPr>
              <a:t>the</a:t>
            </a:r>
            <a:r>
              <a:rPr sz="2000" spc="35" dirty="0">
                <a:latin typeface="Segoe UI"/>
                <a:cs typeface="Segoe UI"/>
              </a:rPr>
              <a:t> </a:t>
            </a:r>
            <a:r>
              <a:rPr sz="2000" spc="10" dirty="0">
                <a:latin typeface="Segoe UI"/>
                <a:cs typeface="Segoe UI"/>
              </a:rPr>
              <a:t>priority</a:t>
            </a:r>
            <a:r>
              <a:rPr sz="2000" spc="-110" dirty="0">
                <a:latin typeface="Segoe UI"/>
                <a:cs typeface="Segoe UI"/>
              </a:rPr>
              <a:t> </a:t>
            </a:r>
            <a:r>
              <a:rPr sz="2000" spc="15" dirty="0">
                <a:latin typeface="Segoe UI"/>
                <a:cs typeface="Segoe UI"/>
              </a:rPr>
              <a:t>of</a:t>
            </a:r>
            <a:r>
              <a:rPr sz="2000" spc="-60" dirty="0">
                <a:latin typeface="Segoe UI"/>
                <a:cs typeface="Segoe UI"/>
              </a:rPr>
              <a:t> </a:t>
            </a:r>
            <a:r>
              <a:rPr sz="2000" spc="15" dirty="0">
                <a:latin typeface="Segoe UI"/>
                <a:cs typeface="Segoe UI"/>
              </a:rPr>
              <a:t>a</a:t>
            </a:r>
            <a:r>
              <a:rPr sz="2000" spc="-10" dirty="0">
                <a:latin typeface="Segoe UI"/>
                <a:cs typeface="Segoe UI"/>
              </a:rPr>
              <a:t> </a:t>
            </a:r>
            <a:r>
              <a:rPr sz="2000" spc="-5" dirty="0">
                <a:latin typeface="Segoe UI"/>
                <a:cs typeface="Segoe UI"/>
              </a:rPr>
              <a:t>process</a:t>
            </a:r>
            <a:r>
              <a:rPr sz="2000" spc="10" dirty="0">
                <a:latin typeface="Segoe UI"/>
                <a:cs typeface="Segoe UI"/>
              </a:rPr>
              <a:t> </a:t>
            </a:r>
            <a:r>
              <a:rPr sz="2000" dirty="0">
                <a:latin typeface="Segoe UI"/>
                <a:cs typeface="Segoe UI"/>
              </a:rPr>
              <a:t>doesn’t</a:t>
            </a:r>
            <a:r>
              <a:rPr sz="2000" spc="-35" dirty="0">
                <a:latin typeface="Segoe UI"/>
                <a:cs typeface="Segoe UI"/>
              </a:rPr>
              <a:t> </a:t>
            </a:r>
            <a:r>
              <a:rPr sz="2000" dirty="0">
                <a:latin typeface="Segoe UI"/>
                <a:cs typeface="Segoe UI"/>
              </a:rPr>
              <a:t>matter</a:t>
            </a:r>
          </a:p>
          <a:p>
            <a:pPr marL="193675" marR="5080" lvl="1">
              <a:lnSpc>
                <a:spcPct val="100000"/>
              </a:lnSpc>
              <a:spcBef>
                <a:spcPts val="605"/>
              </a:spcBef>
              <a:buClr>
                <a:srgbClr val="006FC0"/>
              </a:buClr>
              <a:buSzPct val="90000"/>
              <a:buFont typeface="Arial MT"/>
              <a:buChar char="•"/>
              <a:tabLst>
                <a:tab pos="365760" algn="l"/>
              </a:tabLst>
            </a:pPr>
            <a:r>
              <a:rPr lang="en-GB" sz="2000" dirty="0">
                <a:latin typeface="Segoe UI"/>
                <a:cs typeface="Segoe UI"/>
              </a:rPr>
              <a:t> </a:t>
            </a:r>
            <a:r>
              <a:rPr sz="2000" dirty="0">
                <a:latin typeface="Segoe UI"/>
                <a:cs typeface="Segoe UI"/>
              </a:rPr>
              <a:t>Is</a:t>
            </a:r>
            <a:r>
              <a:rPr sz="2000" spc="15" dirty="0">
                <a:latin typeface="Segoe UI"/>
                <a:cs typeface="Segoe UI"/>
              </a:rPr>
              <a:t> </a:t>
            </a:r>
            <a:r>
              <a:rPr sz="2000" spc="5" dirty="0">
                <a:latin typeface="Segoe UI"/>
                <a:cs typeface="Segoe UI"/>
              </a:rPr>
              <a:t>where</a:t>
            </a:r>
            <a:r>
              <a:rPr sz="2000" spc="-30" dirty="0">
                <a:latin typeface="Segoe UI"/>
                <a:cs typeface="Segoe UI"/>
              </a:rPr>
              <a:t> </a:t>
            </a:r>
            <a:r>
              <a:rPr sz="2000" spc="10" dirty="0">
                <a:latin typeface="Segoe UI"/>
                <a:cs typeface="Segoe UI"/>
              </a:rPr>
              <a:t>a</a:t>
            </a:r>
            <a:r>
              <a:rPr sz="2000" spc="-5" dirty="0">
                <a:latin typeface="Segoe UI"/>
                <a:cs typeface="Segoe UI"/>
              </a:rPr>
              <a:t> process</a:t>
            </a:r>
            <a:r>
              <a:rPr sz="2000" spc="15" dirty="0">
                <a:latin typeface="Segoe UI"/>
                <a:cs typeface="Segoe UI"/>
              </a:rPr>
              <a:t> </a:t>
            </a:r>
            <a:r>
              <a:rPr sz="2000" spc="20" dirty="0">
                <a:latin typeface="Segoe UI"/>
                <a:cs typeface="Segoe UI"/>
              </a:rPr>
              <a:t>is</a:t>
            </a:r>
            <a:r>
              <a:rPr sz="2000" spc="-55" dirty="0">
                <a:latin typeface="Segoe UI"/>
                <a:cs typeface="Segoe UI"/>
              </a:rPr>
              <a:t> </a:t>
            </a:r>
            <a:r>
              <a:rPr sz="2000" spc="5" dirty="0">
                <a:latin typeface="Segoe UI"/>
                <a:cs typeface="Segoe UI"/>
              </a:rPr>
              <a:t>not</a:t>
            </a:r>
            <a:r>
              <a:rPr sz="2000" spc="-30" dirty="0">
                <a:latin typeface="Segoe UI"/>
                <a:cs typeface="Segoe UI"/>
              </a:rPr>
              <a:t> </a:t>
            </a:r>
            <a:r>
              <a:rPr sz="2000" spc="5" dirty="0">
                <a:latin typeface="Segoe UI"/>
                <a:cs typeface="Segoe UI"/>
              </a:rPr>
              <a:t>preempted,</a:t>
            </a:r>
            <a:r>
              <a:rPr sz="2000" spc="-15" dirty="0">
                <a:latin typeface="Segoe UI"/>
                <a:cs typeface="Segoe UI"/>
              </a:rPr>
              <a:t> </a:t>
            </a:r>
            <a:r>
              <a:rPr sz="2000" spc="10" dirty="0">
                <a:latin typeface="Segoe UI"/>
                <a:cs typeface="Segoe UI"/>
              </a:rPr>
              <a:t>and</a:t>
            </a:r>
            <a:r>
              <a:rPr sz="2000" spc="-90" dirty="0">
                <a:latin typeface="Segoe UI"/>
                <a:cs typeface="Segoe UI"/>
              </a:rPr>
              <a:t> </a:t>
            </a:r>
            <a:r>
              <a:rPr sz="2000" spc="-5" dirty="0">
                <a:latin typeface="Segoe UI"/>
                <a:cs typeface="Segoe UI"/>
              </a:rPr>
              <a:t>executes</a:t>
            </a:r>
            <a:r>
              <a:rPr sz="2000" spc="95" dirty="0">
                <a:latin typeface="Segoe UI"/>
                <a:cs typeface="Segoe UI"/>
              </a:rPr>
              <a:t> </a:t>
            </a:r>
            <a:r>
              <a:rPr sz="2000" dirty="0">
                <a:latin typeface="Segoe UI"/>
                <a:cs typeface="Segoe UI"/>
              </a:rPr>
              <a:t>until</a:t>
            </a:r>
            <a:r>
              <a:rPr sz="2000" spc="-70" dirty="0">
                <a:latin typeface="Segoe UI"/>
                <a:cs typeface="Segoe UI"/>
              </a:rPr>
              <a:t> </a:t>
            </a:r>
            <a:r>
              <a:rPr sz="2000" spc="20" dirty="0">
                <a:latin typeface="Segoe UI"/>
                <a:cs typeface="Segoe UI"/>
              </a:rPr>
              <a:t>it</a:t>
            </a:r>
            <a:r>
              <a:rPr sz="2000" spc="-30" dirty="0">
                <a:latin typeface="Segoe UI"/>
                <a:cs typeface="Segoe UI"/>
              </a:rPr>
              <a:t> </a:t>
            </a:r>
            <a:r>
              <a:rPr sz="2000" spc="10" dirty="0">
                <a:latin typeface="Segoe UI"/>
                <a:cs typeface="Segoe UI"/>
              </a:rPr>
              <a:t>explicitly </a:t>
            </a:r>
            <a:r>
              <a:rPr sz="2000" spc="-530" dirty="0">
                <a:latin typeface="Segoe UI"/>
                <a:cs typeface="Segoe UI"/>
              </a:rPr>
              <a:t> </a:t>
            </a:r>
            <a:r>
              <a:rPr sz="2000" spc="20" dirty="0">
                <a:latin typeface="Segoe UI"/>
                <a:cs typeface="Segoe UI"/>
              </a:rPr>
              <a:t>yields</a:t>
            </a:r>
            <a:r>
              <a:rPr sz="2000" spc="-135" dirty="0">
                <a:latin typeface="Segoe UI"/>
                <a:cs typeface="Segoe UI"/>
              </a:rPr>
              <a:t> </a:t>
            </a:r>
            <a:r>
              <a:rPr sz="2000" dirty="0">
                <a:latin typeface="Segoe UI"/>
                <a:cs typeface="Segoe UI"/>
              </a:rPr>
              <a:t>the</a:t>
            </a:r>
            <a:r>
              <a:rPr sz="2000" spc="40" dirty="0">
                <a:latin typeface="Segoe UI"/>
                <a:cs typeface="Segoe UI"/>
              </a:rPr>
              <a:t> </a:t>
            </a:r>
            <a:r>
              <a:rPr sz="2000" spc="-5" dirty="0">
                <a:latin typeface="Segoe UI"/>
                <a:cs typeface="Segoe UI"/>
              </a:rPr>
              <a:t>processor</a:t>
            </a:r>
            <a:endParaRPr sz="2000" dirty="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25" dirty="0">
                <a:latin typeface="Segoe UI"/>
                <a:cs typeface="Segoe UI"/>
              </a:rPr>
              <a:t>Windows</a:t>
            </a:r>
            <a:r>
              <a:rPr sz="2750" spc="15" dirty="0">
                <a:latin typeface="Segoe UI"/>
                <a:cs typeface="Segoe UI"/>
              </a:rPr>
              <a:t> </a:t>
            </a:r>
            <a:r>
              <a:rPr sz="2750" spc="10" dirty="0">
                <a:latin typeface="Segoe UI"/>
                <a:cs typeface="Segoe UI"/>
              </a:rPr>
              <a:t>uses</a:t>
            </a:r>
            <a:r>
              <a:rPr sz="2750" spc="15" dirty="0">
                <a:latin typeface="Segoe UI"/>
                <a:cs typeface="Segoe UI"/>
              </a:rPr>
              <a:t> preemptive</a:t>
            </a:r>
            <a:r>
              <a:rPr sz="2750" spc="105" dirty="0">
                <a:latin typeface="Segoe UI"/>
                <a:cs typeface="Segoe UI"/>
              </a:rPr>
              <a:t> </a:t>
            </a:r>
            <a:r>
              <a:rPr sz="2750" spc="10" dirty="0">
                <a:latin typeface="Segoe UI"/>
                <a:cs typeface="Segoe UI"/>
              </a:rPr>
              <a:t>scheduling</a:t>
            </a:r>
            <a:endParaRPr sz="2750" dirty="0">
              <a:latin typeface="Segoe UI"/>
              <a:cs typeface="Segoe UI"/>
            </a:endParaRPr>
          </a:p>
          <a:p>
            <a:pPr marL="184150" indent="-171450">
              <a:lnSpc>
                <a:spcPct val="100000"/>
              </a:lnSpc>
              <a:spcBef>
                <a:spcPts val="685"/>
              </a:spcBef>
              <a:buClr>
                <a:srgbClr val="006FC0"/>
              </a:buClr>
              <a:buSzPct val="92727"/>
              <a:buFont typeface="Arial MT"/>
              <a:buChar char="•"/>
              <a:tabLst>
                <a:tab pos="184150" algn="l"/>
              </a:tabLst>
            </a:pPr>
            <a:r>
              <a:rPr sz="2750" spc="20" dirty="0">
                <a:latin typeface="Segoe UI"/>
                <a:cs typeface="Segoe UI"/>
              </a:rPr>
              <a:t>SQL</a:t>
            </a:r>
            <a:r>
              <a:rPr sz="2750" spc="50" dirty="0">
                <a:latin typeface="Segoe UI"/>
                <a:cs typeface="Segoe UI"/>
              </a:rPr>
              <a:t> </a:t>
            </a:r>
            <a:r>
              <a:rPr sz="2750" spc="10" dirty="0">
                <a:latin typeface="Segoe UI"/>
                <a:cs typeface="Segoe UI"/>
              </a:rPr>
              <a:t>Server uses</a:t>
            </a:r>
            <a:r>
              <a:rPr sz="2750" spc="100" dirty="0">
                <a:latin typeface="Segoe UI"/>
                <a:cs typeface="Segoe UI"/>
              </a:rPr>
              <a:t> </a:t>
            </a:r>
            <a:r>
              <a:rPr sz="2750" spc="15" dirty="0">
                <a:latin typeface="Segoe UI"/>
                <a:cs typeface="Segoe UI"/>
              </a:rPr>
              <a:t>non-preemptive</a:t>
            </a:r>
            <a:r>
              <a:rPr sz="2750" spc="50" dirty="0">
                <a:latin typeface="Segoe UI"/>
                <a:cs typeface="Segoe UI"/>
              </a:rPr>
              <a:t> </a:t>
            </a:r>
            <a:r>
              <a:rPr sz="2750" spc="10" dirty="0">
                <a:latin typeface="Segoe UI"/>
                <a:cs typeface="Segoe UI"/>
              </a:rPr>
              <a:t>scheduling</a:t>
            </a:r>
            <a:endParaRPr sz="2750" dirty="0">
              <a:latin typeface="Segoe UI"/>
              <a:cs typeface="Segoe U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7218045" cy="449580"/>
          </a:xfrm>
          <a:prstGeom prst="rect">
            <a:avLst/>
          </a:prstGeom>
        </p:spPr>
        <p:txBody>
          <a:bodyPr vert="horz" wrap="square" lIns="0" tIns="16510" rIns="0" bIns="0" rtlCol="0">
            <a:spAutoFit/>
          </a:bodyPr>
          <a:lstStyle/>
          <a:p>
            <a:pPr marL="12700">
              <a:lnSpc>
                <a:spcPct val="100000"/>
              </a:lnSpc>
              <a:spcBef>
                <a:spcPts val="130"/>
              </a:spcBef>
            </a:pPr>
            <a:r>
              <a:rPr spc="10" dirty="0"/>
              <a:t>Lesson</a:t>
            </a:r>
            <a:r>
              <a:rPr spc="60" dirty="0"/>
              <a:t> </a:t>
            </a:r>
            <a:r>
              <a:rPr spc="5" dirty="0"/>
              <a:t>1:</a:t>
            </a:r>
            <a:r>
              <a:rPr spc="-15" dirty="0"/>
              <a:t> </a:t>
            </a:r>
            <a:r>
              <a:rPr spc="20" dirty="0"/>
              <a:t>SQL</a:t>
            </a:r>
            <a:r>
              <a:rPr spc="25" dirty="0"/>
              <a:t> </a:t>
            </a:r>
            <a:r>
              <a:rPr spc="10" dirty="0"/>
              <a:t>Server</a:t>
            </a:r>
            <a:r>
              <a:rPr spc="70" dirty="0"/>
              <a:t> </a:t>
            </a:r>
            <a:r>
              <a:rPr spc="20" dirty="0"/>
              <a:t>Components</a:t>
            </a:r>
            <a:r>
              <a:rPr spc="5" dirty="0"/>
              <a:t> </a:t>
            </a:r>
            <a:r>
              <a:rPr spc="15" dirty="0"/>
              <a:t>and</a:t>
            </a:r>
            <a:r>
              <a:rPr spc="75" dirty="0"/>
              <a:t> </a:t>
            </a:r>
            <a:r>
              <a:rPr spc="15" dirty="0"/>
              <a:t>SQLOS</a:t>
            </a:r>
          </a:p>
        </p:txBody>
      </p:sp>
      <p:sp>
        <p:nvSpPr>
          <p:cNvPr id="3" name="object 3"/>
          <p:cNvSpPr txBox="1"/>
          <p:nvPr/>
        </p:nvSpPr>
        <p:spPr>
          <a:xfrm>
            <a:off x="446722" y="925956"/>
            <a:ext cx="8095615" cy="4832985"/>
          </a:xfrm>
          <a:prstGeom prst="rect">
            <a:avLst/>
          </a:prstGeom>
        </p:spPr>
        <p:txBody>
          <a:bodyPr vert="horz" wrap="square" lIns="0" tIns="87630" rIns="0" bIns="0" rtlCol="0">
            <a:spAutoFit/>
          </a:bodyPr>
          <a:lstStyle/>
          <a:p>
            <a:pPr marL="184150" indent="-171450">
              <a:lnSpc>
                <a:spcPct val="100000"/>
              </a:lnSpc>
              <a:spcBef>
                <a:spcPts val="690"/>
              </a:spcBef>
              <a:buClr>
                <a:srgbClr val="006FC0"/>
              </a:buClr>
              <a:buSzPct val="88888"/>
              <a:buFont typeface="Arial MT"/>
              <a:buChar char="•"/>
              <a:tabLst>
                <a:tab pos="184150" algn="l"/>
              </a:tabLst>
            </a:pPr>
            <a:r>
              <a:rPr sz="2700" spc="-5" dirty="0">
                <a:latin typeface="Segoe UI"/>
                <a:cs typeface="Segoe UI"/>
              </a:rPr>
              <a:t>Connection</a:t>
            </a:r>
            <a:r>
              <a:rPr sz="2700" spc="15" dirty="0">
                <a:latin typeface="Segoe UI"/>
                <a:cs typeface="Segoe UI"/>
              </a:rPr>
              <a:t> </a:t>
            </a:r>
            <a:r>
              <a:rPr sz="2700" dirty="0">
                <a:latin typeface="Segoe UI"/>
                <a:cs typeface="Segoe UI"/>
              </a:rPr>
              <a:t>Protocols</a:t>
            </a:r>
          </a:p>
          <a:p>
            <a:pPr marL="184150" indent="-171450">
              <a:lnSpc>
                <a:spcPct val="100000"/>
              </a:lnSpc>
              <a:spcBef>
                <a:spcPts val="590"/>
              </a:spcBef>
              <a:buClr>
                <a:srgbClr val="006FC0"/>
              </a:buClr>
              <a:buSzPct val="88888"/>
              <a:buFont typeface="Arial MT"/>
              <a:buChar char="•"/>
              <a:tabLst>
                <a:tab pos="184150" algn="l"/>
              </a:tabLst>
            </a:pPr>
            <a:r>
              <a:rPr sz="2700" spc="-20" dirty="0">
                <a:latin typeface="Segoe UI"/>
                <a:cs typeface="Segoe UI"/>
              </a:rPr>
              <a:t>Database</a:t>
            </a:r>
            <a:r>
              <a:rPr sz="2700" spc="65" dirty="0">
                <a:latin typeface="Segoe UI"/>
                <a:cs typeface="Segoe UI"/>
              </a:rPr>
              <a:t> </a:t>
            </a:r>
            <a:r>
              <a:rPr sz="2700" spc="-15" dirty="0">
                <a:latin typeface="Segoe UI"/>
                <a:cs typeface="Segoe UI"/>
              </a:rPr>
              <a:t>Engine</a:t>
            </a:r>
            <a:endParaRPr sz="2700" dirty="0">
              <a:latin typeface="Segoe UI"/>
              <a:cs typeface="Segoe UI"/>
            </a:endParaRPr>
          </a:p>
          <a:p>
            <a:pPr marL="184150" indent="-171450">
              <a:lnSpc>
                <a:spcPct val="100000"/>
              </a:lnSpc>
              <a:spcBef>
                <a:spcPts val="590"/>
              </a:spcBef>
              <a:buClr>
                <a:srgbClr val="006FC0"/>
              </a:buClr>
              <a:buSzPct val="88888"/>
              <a:buFont typeface="Arial MT"/>
              <a:buChar char="•"/>
              <a:tabLst>
                <a:tab pos="184150" algn="l"/>
              </a:tabLst>
            </a:pPr>
            <a:r>
              <a:rPr sz="2700" spc="-5" dirty="0">
                <a:latin typeface="Segoe UI"/>
                <a:cs typeface="Segoe UI"/>
              </a:rPr>
              <a:t>SQLOS</a:t>
            </a:r>
            <a:endParaRPr sz="2700" dirty="0">
              <a:latin typeface="Segoe UI"/>
              <a:cs typeface="Segoe UI"/>
            </a:endParaRPr>
          </a:p>
          <a:p>
            <a:pPr marL="184150" indent="-171450">
              <a:lnSpc>
                <a:spcPct val="100000"/>
              </a:lnSpc>
              <a:spcBef>
                <a:spcPts val="665"/>
              </a:spcBef>
              <a:buClr>
                <a:srgbClr val="006FC0"/>
              </a:buClr>
              <a:buSzPct val="88888"/>
              <a:buFont typeface="Arial MT"/>
              <a:buChar char="•"/>
              <a:tabLst>
                <a:tab pos="184150" algn="l"/>
              </a:tabLst>
            </a:pPr>
            <a:r>
              <a:rPr sz="2700" spc="-5" dirty="0">
                <a:latin typeface="Segoe UI"/>
                <a:cs typeface="Segoe UI"/>
              </a:rPr>
              <a:t>Multiple</a:t>
            </a:r>
            <a:r>
              <a:rPr sz="2700" dirty="0">
                <a:latin typeface="Segoe UI"/>
                <a:cs typeface="Segoe UI"/>
              </a:rPr>
              <a:t> </a:t>
            </a:r>
            <a:r>
              <a:rPr sz="2700" spc="-10" dirty="0">
                <a:latin typeface="Segoe UI"/>
                <a:cs typeface="Segoe UI"/>
              </a:rPr>
              <a:t>CPUs—SMP</a:t>
            </a:r>
            <a:r>
              <a:rPr sz="2700" spc="60" dirty="0">
                <a:latin typeface="Segoe UI"/>
                <a:cs typeface="Segoe UI"/>
              </a:rPr>
              <a:t> </a:t>
            </a:r>
            <a:r>
              <a:rPr sz="2700" spc="-20" dirty="0">
                <a:latin typeface="Segoe UI"/>
                <a:cs typeface="Segoe UI"/>
              </a:rPr>
              <a:t>and </a:t>
            </a:r>
            <a:r>
              <a:rPr sz="2700" spc="-5" dirty="0">
                <a:latin typeface="Segoe UI"/>
                <a:cs typeface="Segoe UI"/>
              </a:rPr>
              <a:t>NUMA</a:t>
            </a:r>
            <a:endParaRPr sz="2700" dirty="0">
              <a:latin typeface="Segoe UI"/>
              <a:cs typeface="Segoe UI"/>
            </a:endParaRPr>
          </a:p>
          <a:p>
            <a:pPr marL="184150" indent="-171450">
              <a:lnSpc>
                <a:spcPct val="100000"/>
              </a:lnSpc>
              <a:spcBef>
                <a:spcPts val="590"/>
              </a:spcBef>
              <a:buClr>
                <a:srgbClr val="006FC0"/>
              </a:buClr>
              <a:buSzPct val="88888"/>
              <a:buFont typeface="Arial MT"/>
              <a:buChar char="•"/>
              <a:tabLst>
                <a:tab pos="184150" algn="l"/>
              </a:tabLst>
            </a:pPr>
            <a:r>
              <a:rPr sz="2700" spc="-10" dirty="0">
                <a:latin typeface="Segoe UI"/>
                <a:cs typeface="Segoe UI"/>
              </a:rPr>
              <a:t>The</a:t>
            </a:r>
            <a:r>
              <a:rPr sz="2700" dirty="0">
                <a:latin typeface="Segoe UI"/>
                <a:cs typeface="Segoe UI"/>
              </a:rPr>
              <a:t> Query</a:t>
            </a:r>
            <a:r>
              <a:rPr sz="2700" spc="-35" dirty="0">
                <a:latin typeface="Segoe UI"/>
                <a:cs typeface="Segoe UI"/>
              </a:rPr>
              <a:t> </a:t>
            </a:r>
            <a:r>
              <a:rPr sz="2700" spc="-5" dirty="0">
                <a:latin typeface="Segoe UI"/>
                <a:cs typeface="Segoe UI"/>
              </a:rPr>
              <a:t>Life</a:t>
            </a:r>
            <a:r>
              <a:rPr sz="2700" dirty="0">
                <a:latin typeface="Segoe UI"/>
                <a:cs typeface="Segoe UI"/>
              </a:rPr>
              <a:t> </a:t>
            </a:r>
            <a:r>
              <a:rPr sz="2700" spc="-5" dirty="0">
                <a:latin typeface="Segoe UI"/>
                <a:cs typeface="Segoe UI"/>
              </a:rPr>
              <a:t>Cycle</a:t>
            </a:r>
            <a:endParaRPr sz="2700" dirty="0">
              <a:latin typeface="Segoe UI"/>
              <a:cs typeface="Segoe UI"/>
            </a:endParaRPr>
          </a:p>
          <a:p>
            <a:pPr marL="184150" indent="-171450">
              <a:lnSpc>
                <a:spcPct val="100000"/>
              </a:lnSpc>
              <a:spcBef>
                <a:spcPts val="590"/>
              </a:spcBef>
              <a:buClr>
                <a:srgbClr val="006FC0"/>
              </a:buClr>
              <a:buSzPct val="88888"/>
              <a:buFont typeface="Arial MT"/>
              <a:buChar char="•"/>
              <a:tabLst>
                <a:tab pos="184150" algn="l"/>
              </a:tabLst>
            </a:pPr>
            <a:r>
              <a:rPr sz="2700" spc="-5" dirty="0">
                <a:latin typeface="Segoe UI"/>
                <a:cs typeface="Segoe UI"/>
              </a:rPr>
              <a:t>Monitoring</a:t>
            </a:r>
            <a:r>
              <a:rPr sz="2700" spc="-20" dirty="0">
                <a:latin typeface="Segoe UI"/>
                <a:cs typeface="Segoe UI"/>
              </a:rPr>
              <a:t> </a:t>
            </a:r>
            <a:r>
              <a:rPr sz="2700" spc="-15" dirty="0">
                <a:latin typeface="Segoe UI"/>
                <a:cs typeface="Segoe UI"/>
              </a:rPr>
              <a:t>Engine</a:t>
            </a:r>
            <a:r>
              <a:rPr sz="2700" spc="70" dirty="0">
                <a:latin typeface="Segoe UI"/>
                <a:cs typeface="Segoe UI"/>
              </a:rPr>
              <a:t> </a:t>
            </a:r>
            <a:r>
              <a:rPr sz="2700" spc="-5" dirty="0">
                <a:latin typeface="Segoe UI"/>
                <a:cs typeface="Segoe UI"/>
              </a:rPr>
              <a:t>Behavior</a:t>
            </a:r>
            <a:endParaRPr sz="2700" dirty="0">
              <a:latin typeface="Segoe UI"/>
              <a:cs typeface="Segoe UI"/>
            </a:endParaRPr>
          </a:p>
          <a:p>
            <a:pPr marL="184150" marR="5080" indent="-171450">
              <a:lnSpc>
                <a:spcPct val="100000"/>
              </a:lnSpc>
              <a:spcBef>
                <a:spcPts val="590"/>
              </a:spcBef>
              <a:buClr>
                <a:srgbClr val="006FC0"/>
              </a:buClr>
              <a:buSzPct val="88888"/>
              <a:buFont typeface="Arial MT"/>
              <a:buChar char="•"/>
              <a:tabLst>
                <a:tab pos="184150" algn="l"/>
              </a:tabLst>
            </a:pPr>
            <a:r>
              <a:rPr sz="2700" dirty="0">
                <a:latin typeface="Segoe UI"/>
                <a:cs typeface="Segoe UI"/>
              </a:rPr>
              <a:t>Performance </a:t>
            </a:r>
            <a:r>
              <a:rPr sz="2700" spc="-20" dirty="0">
                <a:latin typeface="Segoe UI"/>
                <a:cs typeface="Segoe UI"/>
              </a:rPr>
              <a:t>and </a:t>
            </a:r>
            <a:r>
              <a:rPr sz="2700" dirty="0">
                <a:latin typeface="Segoe UI"/>
                <a:cs typeface="Segoe UI"/>
              </a:rPr>
              <a:t>Scalability </a:t>
            </a:r>
            <a:r>
              <a:rPr sz="2700" spc="5" dirty="0">
                <a:latin typeface="Segoe UI"/>
                <a:cs typeface="Segoe UI"/>
              </a:rPr>
              <a:t>in </a:t>
            </a:r>
            <a:r>
              <a:rPr sz="2700" dirty="0">
                <a:latin typeface="Segoe UI"/>
                <a:cs typeface="Segoe UI"/>
              </a:rPr>
              <a:t>a </a:t>
            </a:r>
            <a:r>
              <a:rPr sz="2700" spc="-10" dirty="0">
                <a:latin typeface="Segoe UI"/>
                <a:cs typeface="Segoe UI"/>
              </a:rPr>
              <a:t>SQL </a:t>
            </a:r>
            <a:r>
              <a:rPr sz="2700" spc="5" dirty="0">
                <a:latin typeface="Segoe UI"/>
                <a:cs typeface="Segoe UI"/>
              </a:rPr>
              <a:t>Server </a:t>
            </a:r>
            <a:r>
              <a:rPr sz="2700" spc="-10" dirty="0">
                <a:latin typeface="Segoe UI"/>
                <a:cs typeface="Segoe UI"/>
              </a:rPr>
              <a:t>Instance </a:t>
            </a:r>
            <a:r>
              <a:rPr sz="2700" spc="-725" dirty="0">
                <a:latin typeface="Segoe UI"/>
                <a:cs typeface="Segoe UI"/>
              </a:rPr>
              <a:t> </a:t>
            </a:r>
            <a:r>
              <a:rPr sz="2700" dirty="0">
                <a:latin typeface="Segoe UI"/>
                <a:cs typeface="Segoe UI"/>
              </a:rPr>
              <a:t>on</a:t>
            </a:r>
            <a:r>
              <a:rPr sz="2700" spc="-30" dirty="0">
                <a:latin typeface="Segoe UI"/>
                <a:cs typeface="Segoe UI"/>
              </a:rPr>
              <a:t> </a:t>
            </a:r>
            <a:r>
              <a:rPr sz="2700" spc="-15" dirty="0">
                <a:latin typeface="Segoe UI"/>
                <a:cs typeface="Segoe UI"/>
              </a:rPr>
              <a:t>an</a:t>
            </a:r>
            <a:r>
              <a:rPr sz="2700" spc="55" dirty="0">
                <a:latin typeface="Segoe UI"/>
                <a:cs typeface="Segoe UI"/>
              </a:rPr>
              <a:t> </a:t>
            </a:r>
            <a:r>
              <a:rPr sz="2700" spc="-10" dirty="0">
                <a:latin typeface="Segoe UI"/>
                <a:cs typeface="Segoe UI"/>
              </a:rPr>
              <a:t>Azure</a:t>
            </a:r>
            <a:r>
              <a:rPr sz="2700" spc="15" dirty="0">
                <a:latin typeface="Segoe UI"/>
                <a:cs typeface="Segoe UI"/>
              </a:rPr>
              <a:t> </a:t>
            </a:r>
            <a:r>
              <a:rPr sz="2700" spc="-10" dirty="0">
                <a:latin typeface="Segoe UI"/>
                <a:cs typeface="Segoe UI"/>
              </a:rPr>
              <a:t>Virtual</a:t>
            </a:r>
            <a:r>
              <a:rPr sz="2700" spc="25" dirty="0">
                <a:latin typeface="Segoe UI"/>
                <a:cs typeface="Segoe UI"/>
              </a:rPr>
              <a:t> </a:t>
            </a:r>
            <a:r>
              <a:rPr sz="2700" spc="-10" dirty="0">
                <a:latin typeface="Segoe UI"/>
                <a:cs typeface="Segoe UI"/>
              </a:rPr>
              <a:t>Machine</a:t>
            </a:r>
            <a:endParaRPr sz="2700" dirty="0">
              <a:latin typeface="Segoe UI"/>
              <a:cs typeface="Segoe UI"/>
            </a:endParaRPr>
          </a:p>
          <a:p>
            <a:pPr marL="184150" indent="-171450">
              <a:lnSpc>
                <a:spcPct val="100000"/>
              </a:lnSpc>
              <a:spcBef>
                <a:spcPts val="655"/>
              </a:spcBef>
              <a:buClr>
                <a:srgbClr val="006FC0"/>
              </a:buClr>
              <a:buSzPct val="88888"/>
              <a:buFont typeface="Arial MT"/>
              <a:buChar char="•"/>
              <a:tabLst>
                <a:tab pos="184150" algn="l"/>
              </a:tabLst>
            </a:pPr>
            <a:r>
              <a:rPr sz="2700" dirty="0">
                <a:latin typeface="Segoe UI"/>
                <a:cs typeface="Segoe UI"/>
              </a:rPr>
              <a:t>Performance</a:t>
            </a:r>
            <a:r>
              <a:rPr sz="2700" spc="-55" dirty="0">
                <a:latin typeface="Segoe UI"/>
                <a:cs typeface="Segoe UI"/>
              </a:rPr>
              <a:t> </a:t>
            </a:r>
            <a:r>
              <a:rPr sz="2700" spc="-20" dirty="0">
                <a:latin typeface="Segoe UI"/>
                <a:cs typeface="Segoe UI"/>
              </a:rPr>
              <a:t>and</a:t>
            </a:r>
            <a:r>
              <a:rPr sz="2700" spc="65" dirty="0">
                <a:latin typeface="Segoe UI"/>
                <a:cs typeface="Segoe UI"/>
              </a:rPr>
              <a:t> </a:t>
            </a:r>
            <a:r>
              <a:rPr sz="2700" dirty="0">
                <a:latin typeface="Segoe UI"/>
                <a:cs typeface="Segoe UI"/>
              </a:rPr>
              <a:t>Scalability</a:t>
            </a:r>
            <a:r>
              <a:rPr sz="2700" spc="-30" dirty="0">
                <a:latin typeface="Segoe UI"/>
                <a:cs typeface="Segoe UI"/>
              </a:rPr>
              <a:t> </a:t>
            </a:r>
            <a:r>
              <a:rPr sz="2700" spc="5" dirty="0">
                <a:latin typeface="Segoe UI"/>
                <a:cs typeface="Segoe UI"/>
              </a:rPr>
              <a:t>in</a:t>
            </a:r>
            <a:r>
              <a:rPr sz="2700" spc="-25" dirty="0">
                <a:latin typeface="Segoe UI"/>
                <a:cs typeface="Segoe UI"/>
              </a:rPr>
              <a:t> </a:t>
            </a:r>
            <a:r>
              <a:rPr sz="2700" spc="-10" dirty="0">
                <a:latin typeface="Segoe UI"/>
                <a:cs typeface="Segoe UI"/>
              </a:rPr>
              <a:t>Azure</a:t>
            </a:r>
            <a:r>
              <a:rPr sz="2700" spc="15" dirty="0">
                <a:latin typeface="Segoe UI"/>
                <a:cs typeface="Segoe UI"/>
              </a:rPr>
              <a:t> </a:t>
            </a:r>
            <a:r>
              <a:rPr sz="2700" spc="-10" dirty="0">
                <a:latin typeface="Segoe UI"/>
                <a:cs typeface="Segoe UI"/>
              </a:rPr>
              <a:t>SQL</a:t>
            </a:r>
            <a:r>
              <a:rPr sz="2700" spc="10" dirty="0">
                <a:latin typeface="Segoe UI"/>
                <a:cs typeface="Segoe UI"/>
              </a:rPr>
              <a:t> </a:t>
            </a:r>
            <a:r>
              <a:rPr sz="2700" spc="-20" dirty="0">
                <a:latin typeface="Segoe UI"/>
                <a:cs typeface="Segoe UI"/>
              </a:rPr>
              <a:t>Database</a:t>
            </a:r>
            <a:endParaRPr sz="2700" dirty="0">
              <a:latin typeface="Segoe UI"/>
              <a:cs typeface="Segoe UI"/>
            </a:endParaRPr>
          </a:p>
          <a:p>
            <a:pPr marL="184150" indent="-171450">
              <a:lnSpc>
                <a:spcPct val="100000"/>
              </a:lnSpc>
              <a:spcBef>
                <a:spcPts val="590"/>
              </a:spcBef>
              <a:buClr>
                <a:srgbClr val="006FC0"/>
              </a:buClr>
              <a:buSzPct val="88888"/>
              <a:buFont typeface="Arial MT"/>
              <a:buChar char="•"/>
              <a:tabLst>
                <a:tab pos="184150" algn="l"/>
              </a:tabLst>
            </a:pPr>
            <a:r>
              <a:rPr sz="2700" spc="-10" dirty="0">
                <a:latin typeface="Segoe UI"/>
                <a:cs typeface="Segoe UI"/>
              </a:rPr>
              <a:t>Demonstration:</a:t>
            </a:r>
            <a:r>
              <a:rPr sz="2700" spc="90" dirty="0">
                <a:latin typeface="Segoe UI"/>
                <a:cs typeface="Segoe UI"/>
              </a:rPr>
              <a:t> </a:t>
            </a:r>
            <a:r>
              <a:rPr sz="2700" spc="-5" dirty="0">
                <a:latin typeface="Segoe UI"/>
                <a:cs typeface="Segoe UI"/>
              </a:rPr>
              <a:t>Monitoring</a:t>
            </a:r>
            <a:r>
              <a:rPr sz="2700" spc="-10" dirty="0">
                <a:latin typeface="Segoe UI"/>
                <a:cs typeface="Segoe UI"/>
              </a:rPr>
              <a:t> </a:t>
            </a:r>
            <a:r>
              <a:rPr sz="2700" spc="-15" dirty="0">
                <a:latin typeface="Segoe UI"/>
                <a:cs typeface="Segoe UI"/>
              </a:rPr>
              <a:t>Engine</a:t>
            </a:r>
            <a:r>
              <a:rPr sz="2700" spc="20" dirty="0">
                <a:latin typeface="Segoe UI"/>
                <a:cs typeface="Segoe UI"/>
              </a:rPr>
              <a:t> </a:t>
            </a:r>
            <a:r>
              <a:rPr sz="2700" spc="-5" dirty="0">
                <a:latin typeface="Segoe UI"/>
                <a:cs typeface="Segoe UI"/>
              </a:rPr>
              <a:t>Behavior</a:t>
            </a:r>
            <a:endParaRPr sz="2700" dirty="0">
              <a:latin typeface="Segoe UI"/>
              <a:cs typeface="Segoe U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799580" cy="449580"/>
          </a:xfrm>
          <a:prstGeom prst="rect">
            <a:avLst/>
          </a:prstGeom>
        </p:spPr>
        <p:txBody>
          <a:bodyPr vert="horz" wrap="square" lIns="0" tIns="16510" rIns="0" bIns="0" rtlCol="0">
            <a:spAutoFit/>
          </a:bodyPr>
          <a:lstStyle/>
          <a:p>
            <a:pPr marL="12700">
              <a:lnSpc>
                <a:spcPct val="100000"/>
              </a:lnSpc>
              <a:spcBef>
                <a:spcPts val="130"/>
              </a:spcBef>
            </a:pPr>
            <a:r>
              <a:rPr spc="15" dirty="0"/>
              <a:t>Preemptive</a:t>
            </a:r>
            <a:r>
              <a:rPr spc="35" dirty="0"/>
              <a:t> </a:t>
            </a:r>
            <a:r>
              <a:rPr spc="10" dirty="0"/>
              <a:t>Scheduling</a:t>
            </a:r>
          </a:p>
        </p:txBody>
      </p:sp>
      <p:sp>
        <p:nvSpPr>
          <p:cNvPr id="3" name="object 3"/>
          <p:cNvSpPr txBox="1"/>
          <p:nvPr/>
        </p:nvSpPr>
        <p:spPr>
          <a:xfrm>
            <a:off x="538162" y="964247"/>
            <a:ext cx="7865745" cy="3746860"/>
          </a:xfrm>
          <a:prstGeom prst="rect">
            <a:avLst/>
          </a:prstGeom>
        </p:spPr>
        <p:txBody>
          <a:bodyPr vert="horz" wrap="square" lIns="0" tIns="98425" rIns="0" bIns="0" rtlCol="0">
            <a:spAutoFit/>
          </a:bodyPr>
          <a:lstStyle/>
          <a:p>
            <a:pPr algn="l">
              <a:lnSpc>
                <a:spcPct val="150000"/>
              </a:lnSpc>
            </a:pPr>
            <a:r>
              <a:rPr lang="en-GB" sz="1600" b="0" i="0" u="none" strike="noStrike" baseline="0" dirty="0" err="1">
                <a:latin typeface="Segoe"/>
              </a:rPr>
              <a:t>Preemptive</a:t>
            </a:r>
            <a:r>
              <a:rPr lang="en-GB" sz="1600" b="0" i="0" u="none" strike="noStrike" baseline="0" dirty="0">
                <a:latin typeface="Segoe"/>
              </a:rPr>
              <a:t> scheduling is a priority-based type of scheduling. Each process is given a priority. A process that has a higher priority is given preference over a process that has a lower priority. Whenever a </a:t>
            </a:r>
            <a:r>
              <a:rPr lang="en-GB" sz="1600" b="0" i="0" u="none" strike="noStrike" baseline="0" dirty="0" err="1">
                <a:latin typeface="Segoe"/>
              </a:rPr>
              <a:t>highpriority</a:t>
            </a:r>
            <a:r>
              <a:rPr lang="en-GB" sz="1600" b="0" i="0" u="none" strike="noStrike" baseline="0" dirty="0">
                <a:latin typeface="Segoe"/>
              </a:rPr>
              <a:t> process requires CPU time, the low-priority process is </a:t>
            </a:r>
            <a:r>
              <a:rPr lang="en-GB" sz="1600" b="0" i="0" u="none" strike="noStrike" baseline="0" dirty="0" err="1">
                <a:latin typeface="Segoe"/>
              </a:rPr>
              <a:t>preempted</a:t>
            </a:r>
            <a:r>
              <a:rPr lang="en-GB" sz="1600" b="0" i="0" u="none" strike="noStrike" baseline="0" dirty="0">
                <a:latin typeface="Segoe"/>
              </a:rPr>
              <a:t> or forced out of the processor in the middle of its execution. In </a:t>
            </a:r>
            <a:r>
              <a:rPr lang="en-GB" sz="1600" b="0" i="0" u="none" strike="noStrike" baseline="0" dirty="0" err="1">
                <a:latin typeface="Segoe"/>
              </a:rPr>
              <a:t>preemptive</a:t>
            </a:r>
            <a:r>
              <a:rPr lang="en-GB" sz="1600" b="0" i="0" u="none" strike="noStrike" baseline="0" dirty="0">
                <a:latin typeface="Segoe"/>
              </a:rPr>
              <a:t> mode, the scheduler decides to move processes in and out of different states, and the client application has no control over the scheduler. The main advantages of </a:t>
            </a:r>
            <a:r>
              <a:rPr lang="fr-FR" sz="1600" b="0" i="0" u="none" strike="noStrike" baseline="0" dirty="0" err="1">
                <a:latin typeface="Segoe"/>
              </a:rPr>
              <a:t>preemptive</a:t>
            </a:r>
            <a:r>
              <a:rPr lang="fr-FR" sz="1600" b="0" i="0" u="none" strike="noStrike" baseline="0" dirty="0">
                <a:latin typeface="Segoe"/>
              </a:rPr>
              <a:t> </a:t>
            </a:r>
            <a:r>
              <a:rPr lang="fr-FR" sz="1600" b="0" i="0" u="none" strike="noStrike" baseline="0" dirty="0" err="1">
                <a:latin typeface="Segoe"/>
              </a:rPr>
              <a:t>scheduling</a:t>
            </a:r>
            <a:r>
              <a:rPr lang="fr-FR" sz="1600" b="0" i="0" u="none" strike="noStrike" baseline="0" dirty="0">
                <a:latin typeface="Segoe"/>
              </a:rPr>
              <a:t> are </a:t>
            </a:r>
            <a:r>
              <a:rPr lang="fr-FR" sz="1600" b="0" i="0" u="none" strike="noStrike" baseline="0" dirty="0" err="1">
                <a:latin typeface="Segoe"/>
              </a:rPr>
              <a:t>that</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It is not possible for a process or an application to monopolize the CPU.</a:t>
            </a:r>
          </a:p>
          <a:p>
            <a:pPr marL="285750" indent="-285750" algn="l">
              <a:lnSpc>
                <a:spcPct val="150000"/>
              </a:lnSpc>
              <a:buFont typeface="Arial" panose="020B0604020202020204" pitchFamily="34" charset="0"/>
              <a:buChar char="•"/>
            </a:pPr>
            <a:r>
              <a:rPr lang="en-GB" sz="1600" b="0" i="0" u="none" strike="noStrike" baseline="0" dirty="0">
                <a:latin typeface="Segoe"/>
              </a:rPr>
              <a:t>The operating system makes sure that the CPU is shared among all executing processes.</a:t>
            </a:r>
            <a:endParaRPr sz="2400" dirty="0">
              <a:latin typeface="Segoe UI"/>
              <a:cs typeface="Segoe UI"/>
            </a:endParaRPr>
          </a:p>
        </p:txBody>
      </p:sp>
    </p:spTree>
    <p:extLst>
      <p:ext uri="{BB962C8B-B14F-4D97-AF65-F5344CB8AC3E}">
        <p14:creationId xmlns:p14="http://schemas.microsoft.com/office/powerpoint/2010/main" val="1952520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799580" cy="449580"/>
          </a:xfrm>
          <a:prstGeom prst="rect">
            <a:avLst/>
          </a:prstGeom>
        </p:spPr>
        <p:txBody>
          <a:bodyPr vert="horz" wrap="square" lIns="0" tIns="16510" rIns="0" bIns="0" rtlCol="0">
            <a:spAutoFit/>
          </a:bodyPr>
          <a:lstStyle/>
          <a:p>
            <a:pPr marL="12700">
              <a:lnSpc>
                <a:spcPct val="100000"/>
              </a:lnSpc>
              <a:spcBef>
                <a:spcPts val="130"/>
              </a:spcBef>
            </a:pPr>
            <a:r>
              <a:rPr lang="en-GB" spc="15" dirty="0"/>
              <a:t>Non-</a:t>
            </a:r>
            <a:r>
              <a:rPr spc="15" dirty="0"/>
              <a:t>Preemptive</a:t>
            </a:r>
            <a:r>
              <a:rPr spc="35" dirty="0"/>
              <a:t> </a:t>
            </a:r>
            <a:r>
              <a:rPr spc="10" dirty="0"/>
              <a:t>Scheduling</a:t>
            </a:r>
          </a:p>
        </p:txBody>
      </p:sp>
      <p:sp>
        <p:nvSpPr>
          <p:cNvPr id="3" name="object 3"/>
          <p:cNvSpPr txBox="1"/>
          <p:nvPr/>
        </p:nvSpPr>
        <p:spPr>
          <a:xfrm>
            <a:off x="538162" y="964247"/>
            <a:ext cx="7865745" cy="3008196"/>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Non-</a:t>
            </a:r>
            <a:r>
              <a:rPr lang="en-GB" sz="1600" b="0" i="0" u="none" strike="noStrike" baseline="0" dirty="0" err="1">
                <a:latin typeface="Segoe"/>
              </a:rPr>
              <a:t>preemptive</a:t>
            </a:r>
            <a:r>
              <a:rPr lang="en-GB" sz="1600" b="0" i="0" u="none" strike="noStrike" baseline="0" dirty="0">
                <a:latin typeface="Segoe"/>
              </a:rPr>
              <a:t> scheduling, or cooperative scheduling, is not a priority scheduling mechanism. Processes do not have levels of priority when compared to one another. A process that is running on CPU executes until it terminates or switches to a waiting state. One main disadvantage of non-</a:t>
            </a:r>
            <a:r>
              <a:rPr lang="en-GB" sz="1600" b="0" i="0" u="none" strike="noStrike" baseline="0" dirty="0" err="1">
                <a:latin typeface="Segoe"/>
              </a:rPr>
              <a:t>preemptive</a:t>
            </a:r>
            <a:r>
              <a:rPr lang="en-GB" sz="1600" b="0" i="0" u="none" strike="noStrike" baseline="0" dirty="0">
                <a:latin typeface="Segoe"/>
              </a:rPr>
              <a:t> scheduling is that a misbehaving process may hold the CPU, which prevents other processes from running. Some of the advantages of non-</a:t>
            </a:r>
            <a:r>
              <a:rPr lang="en-GB" sz="1600" b="0" i="0" u="none" strike="noStrike" baseline="0" dirty="0" err="1">
                <a:latin typeface="Segoe"/>
              </a:rPr>
              <a:t>preemptive</a:t>
            </a:r>
            <a:r>
              <a:rPr lang="en-GB" sz="1600" b="0" i="0" u="none" strike="noStrike" baseline="0" dirty="0">
                <a:latin typeface="Segoe"/>
              </a:rPr>
              <a:t> scheduling are that:</a:t>
            </a:r>
          </a:p>
          <a:p>
            <a:pPr marL="285750" indent="-285750" algn="l">
              <a:lnSpc>
                <a:spcPct val="150000"/>
              </a:lnSpc>
              <a:buFont typeface="Arial" panose="020B0604020202020204" pitchFamily="34" charset="0"/>
              <a:buChar char="•"/>
            </a:pPr>
            <a:r>
              <a:rPr lang="en-GB" sz="1600" b="0" i="0" u="none" strike="noStrike" baseline="0" dirty="0">
                <a:latin typeface="Segoe"/>
              </a:rPr>
              <a:t>The application has more control over CPU utilization.</a:t>
            </a:r>
          </a:p>
          <a:p>
            <a:pPr marL="285750" indent="-285750" algn="l">
              <a:lnSpc>
                <a:spcPct val="150000"/>
              </a:lnSpc>
              <a:buFont typeface="Arial" panose="020B0604020202020204" pitchFamily="34" charset="0"/>
              <a:buChar char="•"/>
            </a:pPr>
            <a:r>
              <a:rPr lang="en-GB" sz="1600" b="0" i="0" u="none" strike="noStrike" baseline="0" dirty="0">
                <a:latin typeface="Segoe"/>
              </a:rPr>
              <a:t>Non-</a:t>
            </a:r>
            <a:r>
              <a:rPr lang="en-GB" sz="1600" b="0" i="0" u="none" strike="noStrike" baseline="0" dirty="0" err="1">
                <a:latin typeface="Segoe"/>
              </a:rPr>
              <a:t>preemptive</a:t>
            </a:r>
            <a:r>
              <a:rPr lang="en-GB" sz="1600" b="0" i="0" u="none" strike="noStrike" baseline="0" dirty="0">
                <a:latin typeface="Segoe"/>
              </a:rPr>
              <a:t> scheduling is easy to implement.</a:t>
            </a:r>
            <a:endParaRPr sz="2000" dirty="0">
              <a:latin typeface="Segoe UI"/>
              <a:cs typeface="Segoe UI"/>
            </a:endParaRPr>
          </a:p>
        </p:txBody>
      </p:sp>
    </p:spTree>
    <p:extLst>
      <p:ext uri="{BB962C8B-B14F-4D97-AF65-F5344CB8AC3E}">
        <p14:creationId xmlns:p14="http://schemas.microsoft.com/office/powerpoint/2010/main" val="329828837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164147" y="109474"/>
            <a:ext cx="8573770"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40" dirty="0"/>
              <a:t> </a:t>
            </a:r>
            <a:r>
              <a:rPr spc="10" dirty="0"/>
              <a:t>Server</a:t>
            </a:r>
            <a:r>
              <a:rPr spc="5" dirty="0"/>
              <a:t> </a:t>
            </a:r>
            <a:r>
              <a:rPr spc="20" dirty="0"/>
              <a:t>on</a:t>
            </a:r>
            <a:r>
              <a:rPr spc="75" dirty="0"/>
              <a:t> </a:t>
            </a:r>
            <a:r>
              <a:rPr spc="15" dirty="0"/>
              <a:t>OS</a:t>
            </a:r>
            <a:r>
              <a:rPr spc="25" dirty="0"/>
              <a:t> </a:t>
            </a:r>
            <a:r>
              <a:rPr spc="10" dirty="0"/>
              <a:t>Scheduler</a:t>
            </a:r>
            <a:r>
              <a:rPr spc="75" dirty="0"/>
              <a:t> </a:t>
            </a:r>
            <a:r>
              <a:rPr spc="15" dirty="0"/>
              <a:t>and</a:t>
            </a:r>
            <a:r>
              <a:rPr spc="85" dirty="0"/>
              <a:t> </a:t>
            </a:r>
            <a:r>
              <a:rPr dirty="0"/>
              <a:t>User</a:t>
            </a:r>
            <a:r>
              <a:rPr spc="80" dirty="0"/>
              <a:t> </a:t>
            </a:r>
            <a:r>
              <a:rPr spc="20" dirty="0"/>
              <a:t>Mode</a:t>
            </a:r>
            <a:r>
              <a:rPr spc="40" dirty="0"/>
              <a:t> </a:t>
            </a:r>
            <a:r>
              <a:rPr spc="10" dirty="0"/>
              <a:t>Scheduler</a:t>
            </a:r>
          </a:p>
        </p:txBody>
      </p:sp>
      <p:sp>
        <p:nvSpPr>
          <p:cNvPr id="3" name="object 3"/>
          <p:cNvSpPr txBox="1"/>
          <p:nvPr/>
        </p:nvSpPr>
        <p:spPr>
          <a:xfrm>
            <a:off x="538162" y="1046416"/>
            <a:ext cx="7026275" cy="4559935"/>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10" dirty="0">
                <a:latin typeface="Segoe UI"/>
                <a:cs typeface="Segoe UI"/>
              </a:rPr>
              <a:t>Different</a:t>
            </a:r>
            <a:r>
              <a:rPr sz="2750" spc="35" dirty="0">
                <a:latin typeface="Segoe UI"/>
                <a:cs typeface="Segoe UI"/>
              </a:rPr>
              <a:t> </a:t>
            </a:r>
            <a:r>
              <a:rPr sz="2750" spc="10" dirty="0">
                <a:latin typeface="Segoe UI"/>
                <a:cs typeface="Segoe UI"/>
              </a:rPr>
              <a:t>names</a:t>
            </a:r>
            <a:r>
              <a:rPr sz="2750" spc="95" dirty="0">
                <a:latin typeface="Segoe UI"/>
                <a:cs typeface="Segoe UI"/>
              </a:rPr>
              <a:t> </a:t>
            </a:r>
            <a:r>
              <a:rPr sz="2750" spc="5" dirty="0">
                <a:latin typeface="Segoe UI"/>
                <a:cs typeface="Segoe UI"/>
              </a:rPr>
              <a:t>in</a:t>
            </a:r>
            <a:r>
              <a:rPr sz="2750" spc="80" dirty="0">
                <a:latin typeface="Segoe UI"/>
                <a:cs typeface="Segoe UI"/>
              </a:rPr>
              <a:t> </a:t>
            </a:r>
            <a:r>
              <a:rPr sz="2750" spc="10" dirty="0">
                <a:latin typeface="Segoe UI"/>
                <a:cs typeface="Segoe UI"/>
              </a:rPr>
              <a:t>different</a:t>
            </a:r>
            <a:r>
              <a:rPr sz="2750" spc="40" dirty="0">
                <a:latin typeface="Segoe UI"/>
                <a:cs typeface="Segoe UI"/>
              </a:rPr>
              <a:t> </a:t>
            </a:r>
            <a:r>
              <a:rPr sz="2750" spc="15" dirty="0">
                <a:latin typeface="Segoe UI"/>
                <a:cs typeface="Segoe UI"/>
              </a:rPr>
              <a:t>versions</a:t>
            </a:r>
            <a:r>
              <a:rPr sz="2750" spc="30" dirty="0">
                <a:latin typeface="Segoe UI"/>
                <a:cs typeface="Segoe UI"/>
              </a:rPr>
              <a:t> </a:t>
            </a:r>
            <a:r>
              <a:rPr sz="2750" spc="20" dirty="0">
                <a:latin typeface="Segoe UI"/>
                <a:cs typeface="Segoe UI"/>
              </a:rPr>
              <a:t>of</a:t>
            </a:r>
            <a:r>
              <a:rPr sz="2750" spc="35" dirty="0">
                <a:latin typeface="Segoe UI"/>
                <a:cs typeface="Segoe UI"/>
              </a:rPr>
              <a:t> </a:t>
            </a:r>
            <a:r>
              <a:rPr sz="2750" spc="20" dirty="0">
                <a:latin typeface="Segoe UI"/>
                <a:cs typeface="Segoe UI"/>
              </a:rPr>
              <a:t>SQL </a:t>
            </a:r>
            <a:r>
              <a:rPr sz="2750" spc="-740" dirty="0">
                <a:latin typeface="Segoe UI"/>
                <a:cs typeface="Segoe UI"/>
              </a:rPr>
              <a:t> </a:t>
            </a:r>
            <a:r>
              <a:rPr sz="2750" spc="10" dirty="0">
                <a:latin typeface="Segoe UI"/>
                <a:cs typeface="Segoe UI"/>
              </a:rPr>
              <a:t>Server:</a:t>
            </a:r>
            <a:endParaRPr sz="2750" dirty="0">
              <a:latin typeface="Segoe UI"/>
              <a:cs typeface="Segoe UI"/>
            </a:endParaRPr>
          </a:p>
          <a:p>
            <a:pPr marL="365125" lvl="1" indent="-181610">
              <a:lnSpc>
                <a:spcPct val="100000"/>
              </a:lnSpc>
              <a:spcBef>
                <a:spcPts val="680"/>
              </a:spcBef>
              <a:buClr>
                <a:srgbClr val="006FC0"/>
              </a:buClr>
              <a:buSzPct val="90000"/>
              <a:buFont typeface="Arial MT"/>
              <a:buChar char="•"/>
              <a:tabLst>
                <a:tab pos="365760" algn="l"/>
              </a:tabLst>
            </a:pPr>
            <a:r>
              <a:rPr sz="2000" spc="20" dirty="0">
                <a:latin typeface="Segoe UI"/>
                <a:cs typeface="Segoe UI"/>
              </a:rPr>
              <a:t>UMS</a:t>
            </a:r>
            <a:r>
              <a:rPr sz="2000" spc="-60" dirty="0">
                <a:latin typeface="Segoe UI"/>
                <a:cs typeface="Segoe UI"/>
              </a:rPr>
              <a:t> </a:t>
            </a:r>
            <a:r>
              <a:rPr sz="2000" spc="25" dirty="0">
                <a:latin typeface="Segoe UI"/>
                <a:cs typeface="Segoe UI"/>
              </a:rPr>
              <a:t>in</a:t>
            </a:r>
            <a:r>
              <a:rPr sz="2000" spc="-50" dirty="0">
                <a:latin typeface="Segoe UI"/>
                <a:cs typeface="Segoe UI"/>
              </a:rPr>
              <a:t> </a:t>
            </a:r>
            <a:r>
              <a:rPr sz="2000" spc="-5" dirty="0">
                <a:latin typeface="Segoe UI"/>
                <a:cs typeface="Segoe UI"/>
              </a:rPr>
              <a:t>SQL</a:t>
            </a:r>
            <a:r>
              <a:rPr sz="2000" spc="-15" dirty="0">
                <a:latin typeface="Segoe UI"/>
                <a:cs typeface="Segoe UI"/>
              </a:rPr>
              <a:t> </a:t>
            </a:r>
            <a:r>
              <a:rPr sz="2000" spc="-5" dirty="0">
                <a:latin typeface="Segoe UI"/>
                <a:cs typeface="Segoe UI"/>
              </a:rPr>
              <a:t>Server</a:t>
            </a:r>
            <a:r>
              <a:rPr sz="2000" spc="15" dirty="0">
                <a:latin typeface="Segoe UI"/>
                <a:cs typeface="Segoe UI"/>
              </a:rPr>
              <a:t> </a:t>
            </a:r>
            <a:r>
              <a:rPr lang="en-GB" sz="2000" spc="15" dirty="0">
                <a:latin typeface="Segoe UI"/>
                <a:cs typeface="Segoe UI"/>
              </a:rPr>
              <a:t>7.0 </a:t>
            </a:r>
            <a:r>
              <a:rPr sz="2000" spc="10" dirty="0">
                <a:latin typeface="Segoe UI"/>
                <a:cs typeface="Segoe UI"/>
              </a:rPr>
              <a:t>and</a:t>
            </a:r>
            <a:r>
              <a:rPr sz="2000" spc="-30" dirty="0">
                <a:latin typeface="Segoe UI"/>
                <a:cs typeface="Segoe UI"/>
              </a:rPr>
              <a:t> </a:t>
            </a:r>
            <a:r>
              <a:rPr sz="2000" spc="35" dirty="0">
                <a:latin typeface="Segoe UI"/>
                <a:cs typeface="Segoe UI"/>
              </a:rPr>
              <a:t>2000</a:t>
            </a:r>
            <a:endParaRPr sz="2000" dirty="0">
              <a:latin typeface="Segoe UI"/>
              <a:cs typeface="Segoe UI"/>
            </a:endParaRPr>
          </a:p>
          <a:p>
            <a:pPr marL="365125" lvl="1" indent="-181610">
              <a:lnSpc>
                <a:spcPct val="100000"/>
              </a:lnSpc>
              <a:spcBef>
                <a:spcPts val="605"/>
              </a:spcBef>
              <a:buClr>
                <a:srgbClr val="006FC0"/>
              </a:buClr>
              <a:buSzPct val="90000"/>
              <a:buFont typeface="Arial MT"/>
              <a:buChar char="•"/>
              <a:tabLst>
                <a:tab pos="365760" algn="l"/>
              </a:tabLst>
            </a:pPr>
            <a:r>
              <a:rPr sz="2000" spc="-15" dirty="0">
                <a:latin typeface="Segoe UI"/>
                <a:cs typeface="Segoe UI"/>
              </a:rPr>
              <a:t>SO</a:t>
            </a:r>
            <a:r>
              <a:rPr sz="2000" spc="10" dirty="0">
                <a:latin typeface="Segoe UI"/>
                <a:cs typeface="Segoe UI"/>
              </a:rPr>
              <a:t>S</a:t>
            </a:r>
            <a:r>
              <a:rPr sz="2000" spc="20" dirty="0">
                <a:latin typeface="Segoe UI"/>
                <a:cs typeface="Segoe UI"/>
              </a:rPr>
              <a:t> </a:t>
            </a:r>
            <a:r>
              <a:rPr sz="2000" spc="35" dirty="0">
                <a:latin typeface="Segoe UI"/>
                <a:cs typeface="Segoe UI"/>
              </a:rPr>
              <a:t>i</a:t>
            </a:r>
            <a:r>
              <a:rPr sz="2000" spc="15" dirty="0">
                <a:latin typeface="Segoe UI"/>
                <a:cs typeface="Segoe UI"/>
              </a:rPr>
              <a:t>n</a:t>
            </a:r>
            <a:r>
              <a:rPr sz="2000" spc="-45" dirty="0">
                <a:latin typeface="Segoe UI"/>
                <a:cs typeface="Segoe UI"/>
              </a:rPr>
              <a:t> </a:t>
            </a:r>
            <a:r>
              <a:rPr sz="2000" spc="-15" dirty="0">
                <a:latin typeface="Segoe UI"/>
                <a:cs typeface="Segoe UI"/>
              </a:rPr>
              <a:t>SQ</a:t>
            </a:r>
            <a:r>
              <a:rPr sz="2000" spc="10" dirty="0">
                <a:latin typeface="Segoe UI"/>
                <a:cs typeface="Segoe UI"/>
              </a:rPr>
              <a:t>L</a:t>
            </a:r>
            <a:r>
              <a:rPr sz="2000" spc="-5" dirty="0">
                <a:latin typeface="Segoe UI"/>
                <a:cs typeface="Segoe UI"/>
              </a:rPr>
              <a:t> </a:t>
            </a:r>
            <a:r>
              <a:rPr sz="2000" spc="-20" dirty="0">
                <a:latin typeface="Segoe UI"/>
                <a:cs typeface="Segoe UI"/>
              </a:rPr>
              <a:t>S</a:t>
            </a:r>
            <a:r>
              <a:rPr sz="2000" dirty="0">
                <a:latin typeface="Segoe UI"/>
                <a:cs typeface="Segoe UI"/>
              </a:rPr>
              <a:t>e</a:t>
            </a:r>
            <a:r>
              <a:rPr sz="2000" spc="-25" dirty="0">
                <a:latin typeface="Segoe UI"/>
                <a:cs typeface="Segoe UI"/>
              </a:rPr>
              <a:t>r</a:t>
            </a:r>
            <a:r>
              <a:rPr sz="2000" spc="10" dirty="0">
                <a:latin typeface="Segoe UI"/>
                <a:cs typeface="Segoe UI"/>
              </a:rPr>
              <a:t>v</a:t>
            </a:r>
            <a:r>
              <a:rPr sz="2000" dirty="0">
                <a:latin typeface="Segoe UI"/>
                <a:cs typeface="Segoe UI"/>
              </a:rPr>
              <a:t>e</a:t>
            </a:r>
            <a:r>
              <a:rPr sz="2000" spc="5" dirty="0">
                <a:latin typeface="Segoe UI"/>
                <a:cs typeface="Segoe UI"/>
              </a:rPr>
              <a:t>r</a:t>
            </a:r>
            <a:r>
              <a:rPr sz="2000" spc="20" dirty="0">
                <a:latin typeface="Segoe UI"/>
                <a:cs typeface="Segoe UI"/>
              </a:rPr>
              <a:t> </a:t>
            </a:r>
            <a:r>
              <a:rPr sz="2000" spc="40" dirty="0">
                <a:latin typeface="Segoe UI"/>
                <a:cs typeface="Segoe UI"/>
              </a:rPr>
              <a:t>2005</a:t>
            </a:r>
            <a:r>
              <a:rPr sz="2000" spc="5" dirty="0">
                <a:latin typeface="Segoe UI"/>
                <a:cs typeface="Segoe UI"/>
              </a:rPr>
              <a:t>,</a:t>
            </a:r>
            <a:r>
              <a:rPr sz="2000" spc="-240" dirty="0">
                <a:latin typeface="Segoe UI"/>
                <a:cs typeface="Segoe UI"/>
              </a:rPr>
              <a:t> </a:t>
            </a:r>
            <a:r>
              <a:rPr sz="2000" spc="40" dirty="0">
                <a:latin typeface="Segoe UI"/>
                <a:cs typeface="Segoe UI"/>
              </a:rPr>
              <a:t>2008</a:t>
            </a:r>
            <a:r>
              <a:rPr sz="2000" spc="5" dirty="0">
                <a:latin typeface="Segoe UI"/>
                <a:cs typeface="Segoe UI"/>
              </a:rPr>
              <a:t>,</a:t>
            </a:r>
            <a:r>
              <a:rPr sz="2000" spc="-165" dirty="0">
                <a:latin typeface="Segoe UI"/>
                <a:cs typeface="Segoe UI"/>
              </a:rPr>
              <a:t> </a:t>
            </a:r>
            <a:r>
              <a:rPr sz="2000" spc="40" dirty="0">
                <a:latin typeface="Segoe UI"/>
                <a:cs typeface="Segoe UI"/>
              </a:rPr>
              <a:t>200</a:t>
            </a:r>
            <a:r>
              <a:rPr sz="2000" spc="10" dirty="0">
                <a:latin typeface="Segoe UI"/>
                <a:cs typeface="Segoe UI"/>
              </a:rPr>
              <a:t>8</a:t>
            </a:r>
            <a:r>
              <a:rPr sz="2000" spc="-145" dirty="0">
                <a:latin typeface="Segoe UI"/>
                <a:cs typeface="Segoe UI"/>
              </a:rPr>
              <a:t> </a:t>
            </a:r>
            <a:r>
              <a:rPr sz="2000" dirty="0">
                <a:latin typeface="Segoe UI"/>
                <a:cs typeface="Segoe UI"/>
              </a:rPr>
              <a:t>R</a:t>
            </a:r>
            <a:r>
              <a:rPr sz="2000" spc="40" dirty="0">
                <a:latin typeface="Segoe UI"/>
                <a:cs typeface="Segoe UI"/>
              </a:rPr>
              <a:t>2</a:t>
            </a:r>
            <a:r>
              <a:rPr sz="2000" spc="5" dirty="0">
                <a:latin typeface="Segoe UI"/>
                <a:cs typeface="Segoe UI"/>
              </a:rPr>
              <a:t>,</a:t>
            </a:r>
            <a:r>
              <a:rPr sz="2000" spc="-90" dirty="0">
                <a:latin typeface="Segoe UI"/>
                <a:cs typeface="Segoe UI"/>
              </a:rPr>
              <a:t> </a:t>
            </a:r>
            <a:r>
              <a:rPr sz="2000" spc="40" dirty="0">
                <a:latin typeface="Segoe UI"/>
                <a:cs typeface="Segoe UI"/>
              </a:rPr>
              <a:t>2014</a:t>
            </a:r>
            <a:r>
              <a:rPr sz="2000" spc="5" dirty="0">
                <a:latin typeface="Segoe UI"/>
                <a:cs typeface="Segoe UI"/>
              </a:rPr>
              <a:t>,</a:t>
            </a:r>
            <a:r>
              <a:rPr sz="2000" spc="-165" dirty="0">
                <a:latin typeface="Segoe UI"/>
                <a:cs typeface="Segoe UI"/>
              </a:rPr>
              <a:t> </a:t>
            </a:r>
            <a:r>
              <a:rPr sz="2000" spc="25" dirty="0">
                <a:latin typeface="Segoe UI"/>
                <a:cs typeface="Segoe UI"/>
              </a:rPr>
              <a:t>a</a:t>
            </a:r>
            <a:r>
              <a:rPr sz="2000" spc="-10" dirty="0">
                <a:latin typeface="Segoe UI"/>
                <a:cs typeface="Segoe UI"/>
              </a:rPr>
              <a:t>n</a:t>
            </a:r>
            <a:r>
              <a:rPr sz="2000" spc="15" dirty="0">
                <a:latin typeface="Segoe UI"/>
                <a:cs typeface="Segoe UI"/>
              </a:rPr>
              <a:t>d</a:t>
            </a:r>
            <a:r>
              <a:rPr sz="2000" spc="-95" dirty="0">
                <a:latin typeface="Segoe UI"/>
                <a:cs typeface="Segoe UI"/>
              </a:rPr>
              <a:t> </a:t>
            </a:r>
            <a:r>
              <a:rPr sz="2000" spc="40" dirty="0">
                <a:latin typeface="Segoe UI"/>
                <a:cs typeface="Segoe UI"/>
              </a:rPr>
              <a:t>201</a:t>
            </a:r>
            <a:r>
              <a:rPr sz="2000" spc="10" dirty="0">
                <a:latin typeface="Segoe UI"/>
                <a:cs typeface="Segoe UI"/>
              </a:rPr>
              <a:t>6</a:t>
            </a:r>
            <a:endParaRPr sz="2000" dirty="0">
              <a:latin typeface="Segoe UI"/>
              <a:cs typeface="Segoe UI"/>
            </a:endParaRPr>
          </a:p>
          <a:p>
            <a:pPr marL="184150" indent="-171450">
              <a:lnSpc>
                <a:spcPct val="100000"/>
              </a:lnSpc>
              <a:spcBef>
                <a:spcPts val="605"/>
              </a:spcBef>
              <a:buClr>
                <a:srgbClr val="006FC0"/>
              </a:buClr>
              <a:buSzPct val="92727"/>
              <a:buFont typeface="Arial MT"/>
              <a:buChar char="•"/>
              <a:tabLst>
                <a:tab pos="184150" algn="l"/>
              </a:tabLst>
            </a:pPr>
            <a:r>
              <a:rPr sz="2750" spc="15" dirty="0">
                <a:latin typeface="Segoe UI"/>
                <a:cs typeface="Segoe UI"/>
              </a:rPr>
              <a:t>Enables non-preemptive</a:t>
            </a:r>
            <a:r>
              <a:rPr sz="2750" spc="114" dirty="0">
                <a:latin typeface="Segoe UI"/>
                <a:cs typeface="Segoe UI"/>
              </a:rPr>
              <a:t> </a:t>
            </a:r>
            <a:r>
              <a:rPr sz="2750" spc="10" dirty="0">
                <a:latin typeface="Segoe UI"/>
                <a:cs typeface="Segoe UI"/>
              </a:rPr>
              <a:t>scheduling</a:t>
            </a:r>
            <a:endParaRPr sz="2750" dirty="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15" dirty="0">
                <a:latin typeface="Segoe UI"/>
                <a:cs typeface="Segoe UI"/>
              </a:rPr>
              <a:t>Maintains </a:t>
            </a:r>
            <a:r>
              <a:rPr sz="2750" spc="20" dirty="0">
                <a:latin typeface="Segoe UI"/>
                <a:cs typeface="Segoe UI"/>
              </a:rPr>
              <a:t>five</a:t>
            </a:r>
            <a:r>
              <a:rPr sz="2750" spc="40" dirty="0">
                <a:latin typeface="Segoe UI"/>
                <a:cs typeface="Segoe UI"/>
              </a:rPr>
              <a:t> </a:t>
            </a:r>
            <a:r>
              <a:rPr sz="2750" spc="20" dirty="0">
                <a:latin typeface="Segoe UI"/>
                <a:cs typeface="Segoe UI"/>
              </a:rPr>
              <a:t>lists</a:t>
            </a:r>
            <a:r>
              <a:rPr sz="2750" spc="-55" dirty="0">
                <a:latin typeface="Segoe UI"/>
                <a:cs typeface="Segoe UI"/>
              </a:rPr>
              <a:t> </a:t>
            </a:r>
            <a:r>
              <a:rPr sz="2750" spc="25" dirty="0">
                <a:latin typeface="Segoe UI"/>
                <a:cs typeface="Segoe UI"/>
              </a:rPr>
              <a:t>to</a:t>
            </a:r>
            <a:r>
              <a:rPr sz="2750" spc="15" dirty="0">
                <a:latin typeface="Segoe UI"/>
                <a:cs typeface="Segoe UI"/>
              </a:rPr>
              <a:t> </a:t>
            </a:r>
            <a:r>
              <a:rPr sz="2750" spc="20" dirty="0">
                <a:latin typeface="Segoe UI"/>
                <a:cs typeface="Segoe UI"/>
              </a:rPr>
              <a:t>facilitate</a:t>
            </a:r>
            <a:r>
              <a:rPr sz="2750" spc="-30" dirty="0">
                <a:latin typeface="Segoe UI"/>
                <a:cs typeface="Segoe UI"/>
              </a:rPr>
              <a:t> </a:t>
            </a:r>
            <a:r>
              <a:rPr sz="2750" spc="10" dirty="0">
                <a:latin typeface="Segoe UI"/>
                <a:cs typeface="Segoe UI"/>
              </a:rPr>
              <a:t>scheduling:</a:t>
            </a:r>
            <a:endParaRPr sz="2750" dirty="0">
              <a:latin typeface="Segoe UI"/>
              <a:cs typeface="Segoe UI"/>
            </a:endParaRPr>
          </a:p>
          <a:p>
            <a:pPr marL="365125" lvl="1" indent="-181610">
              <a:lnSpc>
                <a:spcPct val="100000"/>
              </a:lnSpc>
              <a:spcBef>
                <a:spcPts val="605"/>
              </a:spcBef>
              <a:buClr>
                <a:srgbClr val="006FC0"/>
              </a:buClr>
              <a:buSzPct val="90000"/>
              <a:buFont typeface="Arial MT"/>
              <a:buChar char="•"/>
              <a:tabLst>
                <a:tab pos="365760" algn="l"/>
              </a:tabLst>
            </a:pPr>
            <a:r>
              <a:rPr sz="2000" dirty="0">
                <a:latin typeface="Segoe UI"/>
                <a:cs typeface="Segoe UI"/>
              </a:rPr>
              <a:t>Worker</a:t>
            </a:r>
            <a:r>
              <a:rPr sz="2000" spc="-20" dirty="0">
                <a:latin typeface="Segoe UI"/>
                <a:cs typeface="Segoe UI"/>
              </a:rPr>
              <a:t> </a:t>
            </a:r>
            <a:r>
              <a:rPr sz="2000" spc="10" dirty="0">
                <a:latin typeface="Segoe UI"/>
                <a:cs typeface="Segoe UI"/>
              </a:rPr>
              <a:t>list</a:t>
            </a:r>
            <a:endParaRPr sz="2000" dirty="0">
              <a:latin typeface="Segoe UI"/>
              <a:cs typeface="Segoe UI"/>
            </a:endParaRPr>
          </a:p>
          <a:p>
            <a:pPr marL="365125" lvl="1" indent="-181610">
              <a:lnSpc>
                <a:spcPct val="100000"/>
              </a:lnSpc>
              <a:spcBef>
                <a:spcPts val="605"/>
              </a:spcBef>
              <a:buClr>
                <a:srgbClr val="006FC0"/>
              </a:buClr>
              <a:buSzPct val="90000"/>
              <a:buFont typeface="Arial MT"/>
              <a:buChar char="•"/>
              <a:tabLst>
                <a:tab pos="365760" algn="l"/>
              </a:tabLst>
            </a:pPr>
            <a:r>
              <a:rPr sz="2000" spc="5" dirty="0">
                <a:latin typeface="Segoe UI"/>
                <a:cs typeface="Segoe UI"/>
              </a:rPr>
              <a:t>Runnable</a:t>
            </a:r>
            <a:r>
              <a:rPr sz="2000" spc="-135" dirty="0">
                <a:latin typeface="Segoe UI"/>
                <a:cs typeface="Segoe UI"/>
              </a:rPr>
              <a:t> </a:t>
            </a:r>
            <a:r>
              <a:rPr sz="2000" spc="10" dirty="0">
                <a:latin typeface="Segoe UI"/>
                <a:cs typeface="Segoe UI"/>
              </a:rPr>
              <a:t>list</a:t>
            </a:r>
            <a:endParaRPr sz="2000" dirty="0">
              <a:latin typeface="Segoe UI"/>
              <a:cs typeface="Segoe UI"/>
            </a:endParaRPr>
          </a:p>
          <a:p>
            <a:pPr marL="365125" lvl="1" indent="-181610">
              <a:lnSpc>
                <a:spcPct val="100000"/>
              </a:lnSpc>
              <a:spcBef>
                <a:spcPts val="605"/>
              </a:spcBef>
              <a:buClr>
                <a:srgbClr val="006FC0"/>
              </a:buClr>
              <a:buSzPct val="90000"/>
              <a:buFont typeface="Arial MT"/>
              <a:buChar char="•"/>
              <a:tabLst>
                <a:tab pos="365760" algn="l"/>
              </a:tabLst>
            </a:pPr>
            <a:r>
              <a:rPr sz="2000" spc="5" dirty="0">
                <a:latin typeface="Segoe UI"/>
                <a:cs typeface="Segoe UI"/>
              </a:rPr>
              <a:t>W</a:t>
            </a:r>
            <a:r>
              <a:rPr sz="2000" spc="25" dirty="0">
                <a:latin typeface="Segoe UI"/>
                <a:cs typeface="Segoe UI"/>
              </a:rPr>
              <a:t>a</a:t>
            </a:r>
            <a:r>
              <a:rPr sz="2000" spc="35" dirty="0">
                <a:latin typeface="Segoe UI"/>
                <a:cs typeface="Segoe UI"/>
              </a:rPr>
              <a:t>i</a:t>
            </a:r>
            <a:r>
              <a:rPr sz="2000" spc="-10" dirty="0">
                <a:latin typeface="Segoe UI"/>
                <a:cs typeface="Segoe UI"/>
              </a:rPr>
              <a:t>t</a:t>
            </a:r>
            <a:r>
              <a:rPr sz="2000" dirty="0">
                <a:latin typeface="Segoe UI"/>
                <a:cs typeface="Segoe UI"/>
              </a:rPr>
              <a:t>e</a:t>
            </a:r>
            <a:r>
              <a:rPr sz="2000" spc="5" dirty="0">
                <a:latin typeface="Segoe UI"/>
                <a:cs typeface="Segoe UI"/>
              </a:rPr>
              <a:t>r</a:t>
            </a:r>
            <a:r>
              <a:rPr sz="2000" spc="-130" dirty="0">
                <a:latin typeface="Segoe UI"/>
                <a:cs typeface="Segoe UI"/>
              </a:rPr>
              <a:t> </a:t>
            </a:r>
            <a:r>
              <a:rPr sz="2000" spc="35" dirty="0">
                <a:latin typeface="Segoe UI"/>
                <a:cs typeface="Segoe UI"/>
              </a:rPr>
              <a:t>li</a:t>
            </a:r>
            <a:r>
              <a:rPr sz="2000" spc="-30" dirty="0">
                <a:latin typeface="Segoe UI"/>
                <a:cs typeface="Segoe UI"/>
              </a:rPr>
              <a:t>s</a:t>
            </a:r>
            <a:r>
              <a:rPr sz="2000" spc="5" dirty="0">
                <a:latin typeface="Segoe UI"/>
                <a:cs typeface="Segoe UI"/>
              </a:rPr>
              <a:t>t</a:t>
            </a:r>
            <a:endParaRPr sz="2000" dirty="0">
              <a:latin typeface="Segoe UI"/>
              <a:cs typeface="Segoe UI"/>
            </a:endParaRPr>
          </a:p>
          <a:p>
            <a:pPr marL="365125" lvl="1" indent="-181610">
              <a:lnSpc>
                <a:spcPct val="100000"/>
              </a:lnSpc>
              <a:spcBef>
                <a:spcPts val="605"/>
              </a:spcBef>
              <a:buClr>
                <a:srgbClr val="006FC0"/>
              </a:buClr>
              <a:buSzPct val="90000"/>
              <a:buFont typeface="Arial MT"/>
              <a:buChar char="•"/>
              <a:tabLst>
                <a:tab pos="365760" algn="l"/>
              </a:tabLst>
            </a:pPr>
            <a:r>
              <a:rPr sz="2000" spc="15" dirty="0">
                <a:latin typeface="Segoe UI"/>
                <a:cs typeface="Segoe UI"/>
              </a:rPr>
              <a:t>I/O</a:t>
            </a:r>
            <a:r>
              <a:rPr sz="2000" spc="-85" dirty="0">
                <a:latin typeface="Segoe UI"/>
                <a:cs typeface="Segoe UI"/>
              </a:rPr>
              <a:t> </a:t>
            </a:r>
            <a:r>
              <a:rPr sz="2000" spc="10" dirty="0">
                <a:latin typeface="Segoe UI"/>
                <a:cs typeface="Segoe UI"/>
              </a:rPr>
              <a:t>list</a:t>
            </a:r>
            <a:endParaRPr sz="2000" dirty="0">
              <a:latin typeface="Segoe UI"/>
              <a:cs typeface="Segoe UI"/>
            </a:endParaRPr>
          </a:p>
          <a:p>
            <a:pPr marL="365125" lvl="1" indent="-181610">
              <a:lnSpc>
                <a:spcPct val="100000"/>
              </a:lnSpc>
              <a:spcBef>
                <a:spcPts val="605"/>
              </a:spcBef>
              <a:buClr>
                <a:srgbClr val="006FC0"/>
              </a:buClr>
              <a:buSzPct val="90000"/>
              <a:buFont typeface="Arial MT"/>
              <a:buChar char="•"/>
              <a:tabLst>
                <a:tab pos="365760" algn="l"/>
              </a:tabLst>
            </a:pPr>
            <a:r>
              <a:rPr sz="2000" spc="10" dirty="0">
                <a:latin typeface="Segoe UI"/>
                <a:cs typeface="Segoe UI"/>
              </a:rPr>
              <a:t>Timer</a:t>
            </a:r>
            <a:r>
              <a:rPr sz="2000" spc="-90" dirty="0">
                <a:latin typeface="Segoe UI"/>
                <a:cs typeface="Segoe UI"/>
              </a:rPr>
              <a:t> </a:t>
            </a:r>
            <a:r>
              <a:rPr sz="2000" spc="10" dirty="0">
                <a:latin typeface="Segoe UI"/>
                <a:cs typeface="Segoe UI"/>
              </a:rPr>
              <a:t>list</a:t>
            </a:r>
            <a:endParaRPr sz="2000" dirty="0">
              <a:latin typeface="Segoe UI"/>
              <a:cs typeface="Segoe U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3EFC2-5B77-8B40-C662-5CD2ABA47D9D}"/>
              </a:ext>
            </a:extLst>
          </p:cNvPr>
          <p:cNvSpPr>
            <a:spLocks noGrp="1"/>
          </p:cNvSpPr>
          <p:nvPr>
            <p:ph type="title"/>
          </p:nvPr>
        </p:nvSpPr>
        <p:spPr>
          <a:xfrm>
            <a:off x="429260" y="109474"/>
            <a:ext cx="8285479" cy="423193"/>
          </a:xfrm>
        </p:spPr>
        <p:txBody>
          <a:bodyPr/>
          <a:lstStyle/>
          <a:p>
            <a:r>
              <a:rPr lang="fr-FR" dirty="0"/>
              <a:t>The SOS/UMS </a:t>
            </a:r>
            <a:r>
              <a:rPr lang="fr-FR" dirty="0" err="1"/>
              <a:t>Scheduler</a:t>
            </a:r>
            <a:endParaRPr lang="fr-FR" dirty="0"/>
          </a:p>
        </p:txBody>
      </p:sp>
      <p:sp>
        <p:nvSpPr>
          <p:cNvPr id="3" name="Text Placeholder 2">
            <a:extLst>
              <a:ext uri="{FF2B5EF4-FFF2-40B4-BE49-F238E27FC236}">
                <a16:creationId xmlns:a16="http://schemas.microsoft.com/office/drawing/2014/main" id="{68D02F93-279C-5FD7-2606-09C991717A80}"/>
              </a:ext>
            </a:extLst>
          </p:cNvPr>
          <p:cNvSpPr>
            <a:spLocks noGrp="1"/>
          </p:cNvSpPr>
          <p:nvPr>
            <p:ph type="body" idx="1"/>
          </p:nvPr>
        </p:nvSpPr>
        <p:spPr>
          <a:xfrm>
            <a:off x="681723" y="1143000"/>
            <a:ext cx="7920355" cy="2176173"/>
          </a:xfrm>
        </p:spPr>
        <p:txBody>
          <a:bodyPr/>
          <a:lstStyle/>
          <a:p>
            <a:pPr algn="l">
              <a:lnSpc>
                <a:spcPct val="150000"/>
              </a:lnSpc>
            </a:pPr>
            <a:r>
              <a:rPr lang="en-GB" sz="1600" b="0" i="0" u="none" strike="noStrike" baseline="0" dirty="0">
                <a:latin typeface="Segoe"/>
              </a:rPr>
              <a:t>SOS/UMS is a SQLOS process that performs process scheduling for SQL Server. There is one SOS/UMS scheduler for each CPU in the system. The SOS/UMS scheduler works on non-</a:t>
            </a:r>
            <a:r>
              <a:rPr lang="en-GB" sz="1600" b="0" i="0" u="none" strike="noStrike" baseline="0" dirty="0" err="1">
                <a:latin typeface="Segoe"/>
              </a:rPr>
              <a:t>preemptive</a:t>
            </a:r>
            <a:r>
              <a:rPr lang="en-GB" sz="1600" b="0" i="0" u="none" strike="noStrike" baseline="0" dirty="0">
                <a:latin typeface="Segoe"/>
              </a:rPr>
              <a:t> or cooperative scheduling methodology. Its job is to accept a task and assign it to a worker. It assigns one worker at a time to a CPU. After a worker is assigned to a CPU, it works to complete the task that has been assigned without the scheduler’s intervention. </a:t>
            </a:r>
            <a:endParaRPr lang="fr-FR" sz="1600" dirty="0"/>
          </a:p>
        </p:txBody>
      </p:sp>
    </p:spTree>
    <p:extLst>
      <p:ext uri="{BB962C8B-B14F-4D97-AF65-F5344CB8AC3E}">
        <p14:creationId xmlns:p14="http://schemas.microsoft.com/office/powerpoint/2010/main" val="24984366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D23EFC2-5B77-8B40-C662-5CD2ABA47D9D}"/>
              </a:ext>
            </a:extLst>
          </p:cNvPr>
          <p:cNvSpPr>
            <a:spLocks noGrp="1"/>
          </p:cNvSpPr>
          <p:nvPr>
            <p:ph type="title"/>
          </p:nvPr>
        </p:nvSpPr>
        <p:spPr>
          <a:xfrm>
            <a:off x="429260" y="109474"/>
            <a:ext cx="8285479" cy="423193"/>
          </a:xfrm>
        </p:spPr>
        <p:txBody>
          <a:bodyPr/>
          <a:lstStyle/>
          <a:p>
            <a:r>
              <a:rPr lang="fr-FR" dirty="0"/>
              <a:t>The SOS/UMS </a:t>
            </a:r>
            <a:r>
              <a:rPr lang="fr-FR" dirty="0" err="1"/>
              <a:t>Scheduler</a:t>
            </a:r>
            <a:endParaRPr lang="fr-FR" dirty="0"/>
          </a:p>
        </p:txBody>
      </p:sp>
      <p:sp>
        <p:nvSpPr>
          <p:cNvPr id="3" name="Text Placeholder 2">
            <a:extLst>
              <a:ext uri="{FF2B5EF4-FFF2-40B4-BE49-F238E27FC236}">
                <a16:creationId xmlns:a16="http://schemas.microsoft.com/office/drawing/2014/main" id="{68D02F93-279C-5FD7-2606-09C991717A80}"/>
              </a:ext>
            </a:extLst>
          </p:cNvPr>
          <p:cNvSpPr>
            <a:spLocks noGrp="1"/>
          </p:cNvSpPr>
          <p:nvPr>
            <p:ph type="body" idx="1"/>
          </p:nvPr>
        </p:nvSpPr>
        <p:spPr>
          <a:xfrm>
            <a:off x="681723" y="1143000"/>
            <a:ext cx="8285479" cy="5135830"/>
          </a:xfrm>
        </p:spPr>
        <p:txBody>
          <a:bodyPr/>
          <a:lstStyle/>
          <a:p>
            <a:pPr algn="l">
              <a:lnSpc>
                <a:spcPct val="150000"/>
              </a:lnSpc>
            </a:pPr>
            <a:r>
              <a:rPr lang="en-GB" sz="1400" b="0" i="0" u="none" strike="noStrike" baseline="0" dirty="0">
                <a:latin typeface="Segoe"/>
              </a:rPr>
              <a:t>Each scheduler maintains five different lists for the purpose </a:t>
            </a:r>
            <a:r>
              <a:rPr lang="fr-FR" sz="1400" b="0" i="0" u="none" strike="noStrike" baseline="0" dirty="0">
                <a:latin typeface="Segoe"/>
              </a:rPr>
              <a:t>of thread </a:t>
            </a:r>
            <a:r>
              <a:rPr lang="fr-FR" sz="1400" b="0" i="0" u="none" strike="noStrike" baseline="0" dirty="0" err="1">
                <a:latin typeface="Segoe"/>
              </a:rPr>
              <a:t>scheduling</a:t>
            </a:r>
            <a:r>
              <a:rPr lang="fr-FR" sz="1400" b="0" i="0" u="none" strike="noStrike" baseline="0" dirty="0">
                <a:latin typeface="Segoe"/>
              </a:rPr>
              <a:t>:</a:t>
            </a:r>
          </a:p>
          <a:p>
            <a:pPr marL="285750" indent="-285750" algn="l">
              <a:lnSpc>
                <a:spcPct val="150000"/>
              </a:lnSpc>
              <a:buFont typeface="Arial" panose="020B0604020202020204" pitchFamily="34" charset="0"/>
              <a:buChar char="•"/>
            </a:pPr>
            <a:r>
              <a:rPr lang="en-GB" sz="1400" b="1" i="0" u="none" strike="noStrike" baseline="0" dirty="0">
                <a:latin typeface="Segoe-Bold"/>
              </a:rPr>
              <a:t>The Worker List</a:t>
            </a:r>
            <a:r>
              <a:rPr lang="en-GB" sz="1400" b="0" i="0" u="none" strike="noStrike" baseline="0" dirty="0">
                <a:latin typeface="Segoe"/>
              </a:rPr>
              <a:t>. The worker list contains all available SOS/UMS workers. An SOS/UMS worker is a logical representation of an operating system thread or </a:t>
            </a:r>
            <a:r>
              <a:rPr lang="en-GB" sz="1400" b="0" i="0" u="none" strike="noStrike" baseline="0" dirty="0" err="1">
                <a:latin typeface="Segoe"/>
              </a:rPr>
              <a:t>fiber</a:t>
            </a:r>
            <a:r>
              <a:rPr lang="en-GB" sz="1400" b="0" i="0" u="none" strike="noStrike" baseline="0" dirty="0">
                <a:latin typeface="Segoe"/>
              </a:rPr>
              <a:t> within SQL Server. A worker is responsible for performing one task at a time, so it will switch to another task after it has finished the </a:t>
            </a:r>
            <a:r>
              <a:rPr lang="fr-FR" sz="1400" b="0" i="0" u="none" strike="noStrike" baseline="0" dirty="0" err="1">
                <a:latin typeface="Segoe"/>
              </a:rPr>
              <a:t>current</a:t>
            </a:r>
            <a:r>
              <a:rPr lang="fr-FR" sz="1400" b="0" i="0" u="none" strike="noStrike" baseline="0" dirty="0">
                <a:latin typeface="Segoe"/>
              </a:rPr>
              <a:t> </a:t>
            </a:r>
            <a:r>
              <a:rPr lang="fr-FR" sz="1400" b="0" i="0" u="none" strike="noStrike" baseline="0" dirty="0" err="1">
                <a:latin typeface="Segoe"/>
              </a:rPr>
              <a:t>task</a:t>
            </a:r>
            <a:r>
              <a:rPr lang="fr-FR" sz="1400" b="0" i="0" u="none" strike="noStrike" baseline="0" dirty="0">
                <a:latin typeface="Segoe"/>
              </a:rPr>
              <a:t>.</a:t>
            </a:r>
          </a:p>
          <a:p>
            <a:pPr marL="285750" indent="-285750" algn="l">
              <a:lnSpc>
                <a:spcPct val="150000"/>
              </a:lnSpc>
              <a:buFont typeface="Arial" panose="020B0604020202020204" pitchFamily="34" charset="0"/>
              <a:buChar char="•"/>
            </a:pPr>
            <a:r>
              <a:rPr lang="en-GB" sz="1400" b="1" i="0" u="none" strike="noStrike" baseline="0" dirty="0">
                <a:latin typeface="Segoe-Bold"/>
              </a:rPr>
              <a:t>The Runnable List</a:t>
            </a:r>
            <a:r>
              <a:rPr lang="en-GB" sz="1400" b="0" i="0" u="none" strike="noStrike" baseline="0" dirty="0">
                <a:latin typeface="Segoe"/>
              </a:rPr>
              <a:t>. The runnable list contains workers that are ready to execute a task or a work request. A worker stays in the runnable list until it is signalled.</a:t>
            </a:r>
          </a:p>
          <a:p>
            <a:pPr marL="285750" indent="-285750" algn="l">
              <a:lnSpc>
                <a:spcPct val="150000"/>
              </a:lnSpc>
              <a:buFont typeface="Arial" panose="020B0604020202020204" pitchFamily="34" charset="0"/>
              <a:buChar char="•"/>
            </a:pPr>
            <a:r>
              <a:rPr lang="en-GB" sz="1400" b="1" i="0" u="none" strike="noStrike" baseline="0" dirty="0">
                <a:latin typeface="Segoe-Bold"/>
              </a:rPr>
              <a:t>The Waiter List</a:t>
            </a:r>
            <a:r>
              <a:rPr lang="en-GB" sz="1400" b="0" i="0" u="none" strike="noStrike" baseline="0" dirty="0">
                <a:latin typeface="Segoe"/>
              </a:rPr>
              <a:t>. The waiter list has workers that are waiting for a resource. When a worker needs a resource that is owned by another worker, it puts itself in the waiter list. When the worker frees up a resource, it checks the waiter list for workers that are waiting on that resource and moves one to the </a:t>
            </a:r>
            <a:r>
              <a:rPr lang="fr-FR" sz="1400" b="0" i="0" u="none" strike="noStrike" baseline="0" dirty="0" err="1">
                <a:latin typeface="Segoe"/>
              </a:rPr>
              <a:t>runnable</a:t>
            </a:r>
            <a:r>
              <a:rPr lang="fr-FR" sz="1400" b="0" i="0" u="none" strike="noStrike" baseline="0" dirty="0">
                <a:latin typeface="Segoe"/>
              </a:rPr>
              <a:t> </a:t>
            </a:r>
            <a:r>
              <a:rPr lang="fr-FR" sz="1400" b="0" i="0" u="none" strike="noStrike" baseline="0" dirty="0" err="1">
                <a:latin typeface="Segoe"/>
              </a:rPr>
              <a:t>list</a:t>
            </a:r>
            <a:r>
              <a:rPr lang="fr-FR" sz="1400" b="0" i="0" u="none" strike="noStrike" baseline="0" dirty="0">
                <a:latin typeface="Segoe"/>
              </a:rPr>
              <a:t> as </a:t>
            </a:r>
            <a:r>
              <a:rPr lang="fr-FR" sz="1400" b="0" i="0" u="none" strike="noStrike" baseline="0" dirty="0" err="1">
                <a:latin typeface="Segoe"/>
              </a:rPr>
              <a:t>appropriate</a:t>
            </a:r>
            <a:r>
              <a:rPr lang="fr-FR" sz="1400" b="0" i="0" u="none" strike="noStrike" baseline="0" dirty="0">
                <a:latin typeface="Segoe"/>
              </a:rPr>
              <a:t>.</a:t>
            </a:r>
          </a:p>
          <a:p>
            <a:pPr marL="285750" indent="-285750" algn="l">
              <a:lnSpc>
                <a:spcPct val="150000"/>
              </a:lnSpc>
              <a:buFont typeface="Arial" panose="020B0604020202020204" pitchFamily="34" charset="0"/>
              <a:buChar char="•"/>
            </a:pPr>
            <a:r>
              <a:rPr lang="en-GB" sz="1400" b="1" i="0" u="none" strike="noStrike" baseline="0" dirty="0">
                <a:latin typeface="Segoe-Bold"/>
              </a:rPr>
              <a:t>The I/O List</a:t>
            </a:r>
            <a:r>
              <a:rPr lang="en-GB" sz="1400" b="0" i="0" u="none" strike="noStrike" baseline="0" dirty="0">
                <a:latin typeface="Segoe"/>
              </a:rPr>
              <a:t>. The I/O list manages outstanding I/O requests. It scans the I/O list and removes </a:t>
            </a:r>
            <a:r>
              <a:rPr lang="fr-FR" sz="1400" b="0" i="0" u="none" strike="noStrike" baseline="0" dirty="0" err="1">
                <a:latin typeface="Segoe"/>
              </a:rPr>
              <a:t>completed</a:t>
            </a:r>
            <a:r>
              <a:rPr lang="fr-FR" sz="1400" b="0" i="0" u="none" strike="noStrike" baseline="0" dirty="0">
                <a:latin typeface="Segoe"/>
              </a:rPr>
              <a:t> I/O </a:t>
            </a:r>
            <a:r>
              <a:rPr lang="fr-FR" sz="1400" b="0" i="0" u="none" strike="noStrike" baseline="0" dirty="0" err="1">
                <a:latin typeface="Segoe"/>
              </a:rPr>
              <a:t>requests</a:t>
            </a:r>
            <a:r>
              <a:rPr lang="fr-FR" sz="1400" b="0" i="0" u="none" strike="noStrike" baseline="0" dirty="0">
                <a:latin typeface="Segoe"/>
              </a:rPr>
              <a:t>.</a:t>
            </a:r>
          </a:p>
          <a:p>
            <a:pPr marL="285750" indent="-285750" algn="l">
              <a:lnSpc>
                <a:spcPct val="150000"/>
              </a:lnSpc>
              <a:buFont typeface="Arial" panose="020B0604020202020204" pitchFamily="34" charset="0"/>
              <a:buChar char="•"/>
            </a:pPr>
            <a:r>
              <a:rPr lang="en-GB" sz="1400" b="1" i="0" u="none" strike="noStrike" baseline="0" dirty="0">
                <a:latin typeface="Segoe-Bold"/>
              </a:rPr>
              <a:t>The Timer List</a:t>
            </a:r>
            <a:r>
              <a:rPr lang="en-GB" sz="1400" b="0" i="0" u="none" strike="noStrike" baseline="0" dirty="0">
                <a:latin typeface="Segoe"/>
              </a:rPr>
              <a:t>. The timer list manages SOS/UMS timer requests. When a worker waits for a resource for a particular time before timing out, the request is said to be a timer request and is added to the </a:t>
            </a:r>
            <a:r>
              <a:rPr lang="fr-FR" sz="1400" b="0" i="0" u="none" strike="noStrike" baseline="0" dirty="0" err="1">
                <a:latin typeface="Segoe"/>
              </a:rPr>
              <a:t>timer</a:t>
            </a:r>
            <a:r>
              <a:rPr lang="fr-FR" sz="1400" b="0" i="0" u="none" strike="noStrike" baseline="0" dirty="0">
                <a:latin typeface="Segoe"/>
              </a:rPr>
              <a:t> </a:t>
            </a:r>
            <a:r>
              <a:rPr lang="fr-FR" sz="1400" b="0" i="0" u="none" strike="noStrike" baseline="0" dirty="0" err="1">
                <a:latin typeface="Segoe"/>
              </a:rPr>
              <a:t>list</a:t>
            </a:r>
            <a:r>
              <a:rPr lang="fr-FR" sz="1400" b="0" i="0" u="none" strike="noStrike" baseline="0" dirty="0">
                <a:latin typeface="Segoe"/>
              </a:rPr>
              <a:t>.</a:t>
            </a:r>
            <a:endParaRPr lang="fr-FR" sz="1400" dirty="0"/>
          </a:p>
        </p:txBody>
      </p:sp>
    </p:spTree>
    <p:extLst>
      <p:ext uri="{BB962C8B-B14F-4D97-AF65-F5344CB8AC3E}">
        <p14:creationId xmlns:p14="http://schemas.microsoft.com/office/powerpoint/2010/main" val="285930371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SQL </a:t>
            </a:r>
            <a:r>
              <a:rPr spc="10" dirty="0"/>
              <a:t>Server</a:t>
            </a:r>
            <a:r>
              <a:rPr spc="5" dirty="0"/>
              <a:t> </a:t>
            </a:r>
            <a:r>
              <a:rPr spc="10" dirty="0"/>
              <a:t>Execution</a:t>
            </a:r>
            <a:r>
              <a:rPr spc="55" dirty="0"/>
              <a:t> </a:t>
            </a:r>
            <a:r>
              <a:rPr spc="10" dirty="0"/>
              <a:t>Model</a:t>
            </a:r>
          </a:p>
        </p:txBody>
      </p:sp>
      <p:sp>
        <p:nvSpPr>
          <p:cNvPr id="21" name="Text Placeholder 20">
            <a:extLst>
              <a:ext uri="{FF2B5EF4-FFF2-40B4-BE49-F238E27FC236}">
                <a16:creationId xmlns:a16="http://schemas.microsoft.com/office/drawing/2014/main" id="{09C3D606-64EB-AB46-652C-4FD659C5B240}"/>
              </a:ext>
            </a:extLst>
          </p:cNvPr>
          <p:cNvSpPr>
            <a:spLocks noGrp="1"/>
          </p:cNvSpPr>
          <p:nvPr>
            <p:ph type="body" idx="1"/>
          </p:nvPr>
        </p:nvSpPr>
        <p:spPr>
          <a:xfrm>
            <a:off x="681723" y="2076450"/>
            <a:ext cx="7920355" cy="2908810"/>
          </a:xfrm>
        </p:spPr>
        <p:txBody>
          <a:bodyPr/>
          <a:lstStyle/>
          <a:p>
            <a:pPr>
              <a:lnSpc>
                <a:spcPct val="150000"/>
              </a:lnSpc>
            </a:pPr>
            <a:r>
              <a:rPr lang="en-GB" sz="1600" dirty="0">
                <a:latin typeface="Segoe"/>
              </a:rPr>
              <a:t>When a client application connects to SQL Server, session memory and a session identifier are assigned to the connection. The session identifier</a:t>
            </a:r>
          </a:p>
          <a:p>
            <a:pPr>
              <a:lnSpc>
                <a:spcPct val="150000"/>
              </a:lnSpc>
            </a:pPr>
            <a:r>
              <a:rPr lang="en-GB" sz="1600" dirty="0">
                <a:latin typeface="Segoe"/>
              </a:rPr>
              <a:t>is used to track all of the server-side activity that is linked to a connection, and bring together all of the resources that are required to </a:t>
            </a:r>
            <a:r>
              <a:rPr lang="en-GB" sz="1600" dirty="0" err="1">
                <a:latin typeface="Segoe"/>
              </a:rPr>
              <a:t>fulfill</a:t>
            </a:r>
            <a:r>
              <a:rPr lang="en-GB" sz="1600" dirty="0">
                <a:latin typeface="Segoe"/>
              </a:rPr>
              <a:t> queries</a:t>
            </a:r>
          </a:p>
          <a:p>
            <a:pPr>
              <a:lnSpc>
                <a:spcPct val="150000"/>
              </a:lnSpc>
            </a:pPr>
            <a:r>
              <a:rPr lang="en-GB" sz="1600" dirty="0">
                <a:latin typeface="Segoe"/>
              </a:rPr>
              <a:t>that the client application issues.</a:t>
            </a:r>
          </a:p>
          <a:p>
            <a:pPr>
              <a:lnSpc>
                <a:spcPct val="150000"/>
              </a:lnSpc>
            </a:pPr>
            <a:endParaRPr lang="en-GB" sz="1600" dirty="0">
              <a:latin typeface="Segoe"/>
            </a:endParaRPr>
          </a:p>
          <a:p>
            <a:pPr>
              <a:lnSpc>
                <a:spcPct val="150000"/>
              </a:lnSpc>
            </a:pPr>
            <a:r>
              <a:rPr lang="en-GB" sz="1600" dirty="0">
                <a:latin typeface="Segoe"/>
              </a:rPr>
              <a:t>The session identifier may be referred to as either a session ID or a server process ID (SPID). Both of these terms refer to the same value, and may be used interchangeably.</a:t>
            </a:r>
            <a:endParaRPr lang="fr-FR" sz="1600" dirty="0">
              <a:latin typeface="Segoe"/>
            </a:endParaRPr>
          </a:p>
        </p:txBody>
      </p:sp>
    </p:spTree>
    <p:extLst>
      <p:ext uri="{BB962C8B-B14F-4D97-AF65-F5344CB8AC3E}">
        <p14:creationId xmlns:p14="http://schemas.microsoft.com/office/powerpoint/2010/main" val="62829591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SQL </a:t>
            </a:r>
            <a:r>
              <a:rPr spc="10" dirty="0"/>
              <a:t>Server</a:t>
            </a:r>
            <a:r>
              <a:rPr spc="5" dirty="0"/>
              <a:t> </a:t>
            </a:r>
            <a:r>
              <a:rPr spc="10" dirty="0"/>
              <a:t>Execution</a:t>
            </a:r>
            <a:r>
              <a:rPr spc="55" dirty="0"/>
              <a:t> </a:t>
            </a:r>
            <a:r>
              <a:rPr spc="10" dirty="0"/>
              <a:t>Model</a:t>
            </a:r>
          </a:p>
        </p:txBody>
      </p:sp>
      <p:sp>
        <p:nvSpPr>
          <p:cNvPr id="21" name="Text Placeholder 20">
            <a:extLst>
              <a:ext uri="{FF2B5EF4-FFF2-40B4-BE49-F238E27FC236}">
                <a16:creationId xmlns:a16="http://schemas.microsoft.com/office/drawing/2014/main" id="{09C3D606-64EB-AB46-652C-4FD659C5B240}"/>
              </a:ext>
            </a:extLst>
          </p:cNvPr>
          <p:cNvSpPr>
            <a:spLocks noGrp="1"/>
          </p:cNvSpPr>
          <p:nvPr>
            <p:ph type="body" idx="1"/>
          </p:nvPr>
        </p:nvSpPr>
        <p:spPr>
          <a:xfrm>
            <a:off x="681723" y="2076450"/>
            <a:ext cx="7920355" cy="2170146"/>
          </a:xfrm>
        </p:spPr>
        <p:txBody>
          <a:bodyPr/>
          <a:lstStyle/>
          <a:p>
            <a:pPr algn="l">
              <a:lnSpc>
                <a:spcPct val="150000"/>
              </a:lnSpc>
            </a:pPr>
            <a:r>
              <a:rPr lang="en-GB" sz="1600" b="0" i="0" u="none" strike="noStrike" baseline="0" dirty="0">
                <a:latin typeface="Segoe"/>
              </a:rPr>
              <a:t>The SOS scheduler manages the execution of user requests. There is one scheduler instance for each </a:t>
            </a:r>
            <a:r>
              <a:rPr lang="en-GB" sz="1600" b="0" i="0" u="none" strike="noStrike" baseline="0" dirty="0" err="1">
                <a:latin typeface="Segoe"/>
              </a:rPr>
              <a:t>CPUcore</a:t>
            </a:r>
            <a:r>
              <a:rPr lang="en-GB" sz="1600" b="0" i="0" u="none" strike="noStrike" baseline="0" dirty="0">
                <a:latin typeface="Segoe"/>
              </a:rPr>
              <a:t>. For example, a server that has four cores would have four schedulers by default.</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An execution request from a client over a session is divided into one or more tasks and a worker is assigned to each task for its duration.</a:t>
            </a:r>
            <a:endParaRPr lang="fr-FR" sz="1400" dirty="0">
              <a:latin typeface="Segoe"/>
            </a:endParaRPr>
          </a:p>
        </p:txBody>
      </p:sp>
    </p:spTree>
    <p:extLst>
      <p:ext uri="{BB962C8B-B14F-4D97-AF65-F5344CB8AC3E}">
        <p14:creationId xmlns:p14="http://schemas.microsoft.com/office/powerpoint/2010/main" val="11682033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SQL </a:t>
            </a:r>
            <a:r>
              <a:rPr spc="10" dirty="0"/>
              <a:t>Server</a:t>
            </a:r>
            <a:r>
              <a:rPr spc="5" dirty="0"/>
              <a:t> </a:t>
            </a:r>
            <a:r>
              <a:rPr spc="10" dirty="0"/>
              <a:t>Execution</a:t>
            </a:r>
            <a:r>
              <a:rPr spc="55" dirty="0"/>
              <a:t> </a:t>
            </a:r>
            <a:r>
              <a:rPr spc="10" dirty="0"/>
              <a:t>Model</a:t>
            </a:r>
          </a:p>
        </p:txBody>
      </p:sp>
      <p:sp>
        <p:nvSpPr>
          <p:cNvPr id="21" name="Text Placeholder 20">
            <a:extLst>
              <a:ext uri="{FF2B5EF4-FFF2-40B4-BE49-F238E27FC236}">
                <a16:creationId xmlns:a16="http://schemas.microsoft.com/office/drawing/2014/main" id="{09C3D606-64EB-AB46-652C-4FD659C5B240}"/>
              </a:ext>
            </a:extLst>
          </p:cNvPr>
          <p:cNvSpPr>
            <a:spLocks noGrp="1"/>
          </p:cNvSpPr>
          <p:nvPr>
            <p:ph type="body" idx="1"/>
          </p:nvPr>
        </p:nvSpPr>
        <p:spPr>
          <a:xfrm>
            <a:off x="681723" y="1371600"/>
            <a:ext cx="7920355" cy="4386137"/>
          </a:xfrm>
        </p:spPr>
        <p:txBody>
          <a:bodyPr/>
          <a:lstStyle/>
          <a:p>
            <a:pPr algn="l">
              <a:lnSpc>
                <a:spcPct val="150000"/>
              </a:lnSpc>
            </a:pPr>
            <a:r>
              <a:rPr lang="en-GB" sz="1600" b="0" i="0" u="none" strike="noStrike" baseline="0" dirty="0">
                <a:latin typeface="Segoe"/>
              </a:rPr>
              <a:t>An execution request from a client over a session is divided into one or more tasks and a worker is assigned to each task for its duration.</a:t>
            </a:r>
          </a:p>
          <a:p>
            <a:pPr algn="l">
              <a:lnSpc>
                <a:spcPct val="150000"/>
              </a:lnSpc>
            </a:pPr>
            <a:r>
              <a:rPr lang="en-GB" sz="1600" b="0" i="0" u="none" strike="noStrike" baseline="0" dirty="0">
                <a:latin typeface="Segoe"/>
              </a:rPr>
              <a:t>Each worker can be in one of the following three states:</a:t>
            </a:r>
          </a:p>
          <a:p>
            <a:pPr marL="285750" indent="-285750" algn="l">
              <a:lnSpc>
                <a:spcPct val="150000"/>
              </a:lnSpc>
              <a:buFont typeface="Arial" panose="020B0604020202020204" pitchFamily="34" charset="0"/>
              <a:buChar char="•"/>
            </a:pPr>
            <a:r>
              <a:rPr lang="en-GB" sz="1600" b="1" i="0" u="none" strike="noStrike" baseline="0" dirty="0">
                <a:latin typeface="Segoe-Bold"/>
              </a:rPr>
              <a:t>Running</a:t>
            </a:r>
            <a:r>
              <a:rPr lang="en-GB" sz="1600" b="0" i="0" u="none" strike="noStrike" baseline="0" dirty="0">
                <a:latin typeface="Segoe"/>
              </a:rPr>
              <a:t>. A worker that is currently executing on a processor is said to be in a </a:t>
            </a:r>
            <a:r>
              <a:rPr lang="en-GB" sz="1600" b="1" i="0" u="none" strike="noStrike" baseline="0" dirty="0">
                <a:latin typeface="Segoe-Bold"/>
              </a:rPr>
              <a:t>running </a:t>
            </a:r>
            <a:r>
              <a:rPr lang="en-GB" sz="1600" b="0" i="0" u="none" strike="noStrike" baseline="0" dirty="0">
                <a:latin typeface="Segoe"/>
              </a:rPr>
              <a:t>state.</a:t>
            </a:r>
          </a:p>
          <a:p>
            <a:pPr marL="285750" indent="-285750" algn="l">
              <a:lnSpc>
                <a:spcPct val="150000"/>
              </a:lnSpc>
              <a:buFont typeface="Arial" panose="020B0604020202020204" pitchFamily="34" charset="0"/>
              <a:buChar char="•"/>
            </a:pPr>
            <a:r>
              <a:rPr lang="en-GB" sz="1600" b="1" i="0" u="none" strike="noStrike" baseline="0" dirty="0">
                <a:latin typeface="Segoe-Bold"/>
              </a:rPr>
              <a:t>Suspended</a:t>
            </a:r>
            <a:r>
              <a:rPr lang="en-GB" sz="1600" b="0" i="0" u="none" strike="noStrike" baseline="0" dirty="0">
                <a:latin typeface="Segoe"/>
              </a:rPr>
              <a:t>. A worker is in a </a:t>
            </a:r>
            <a:r>
              <a:rPr lang="en-GB" sz="1600" b="1" i="0" u="none" strike="noStrike" baseline="0" dirty="0">
                <a:latin typeface="Segoe-Bold"/>
              </a:rPr>
              <a:t>suspended </a:t>
            </a:r>
            <a:r>
              <a:rPr lang="en-GB" sz="1600" b="0" i="0" u="none" strike="noStrike" baseline="0" dirty="0">
                <a:latin typeface="Segoe"/>
              </a:rPr>
              <a:t>state while it waits for a resource.</a:t>
            </a:r>
          </a:p>
          <a:p>
            <a:pPr marL="285750" indent="-285750" algn="l">
              <a:lnSpc>
                <a:spcPct val="150000"/>
              </a:lnSpc>
              <a:buFont typeface="Arial" panose="020B0604020202020204" pitchFamily="34" charset="0"/>
              <a:buChar char="•"/>
            </a:pPr>
            <a:r>
              <a:rPr lang="en-GB" sz="1600" b="1" i="0" u="none" strike="noStrike" baseline="0" dirty="0">
                <a:latin typeface="Segoe-Bold"/>
              </a:rPr>
              <a:t>Runnable</a:t>
            </a:r>
            <a:r>
              <a:rPr lang="en-GB" sz="1600" b="0" i="0" u="none" strike="noStrike" baseline="0" dirty="0">
                <a:latin typeface="Segoe"/>
              </a:rPr>
              <a:t>. When a worker has finished waiting and is ready to execute again, it is said to be in a </a:t>
            </a:r>
            <a:r>
              <a:rPr lang="fr-FR" sz="1600" b="1" i="0" u="none" strike="noStrike" baseline="0" dirty="0" err="1">
                <a:latin typeface="Segoe-Bold"/>
              </a:rPr>
              <a:t>runnable</a:t>
            </a:r>
            <a:r>
              <a:rPr lang="fr-FR" sz="1600" b="1" i="0" u="none" strike="noStrike" baseline="0" dirty="0">
                <a:latin typeface="Segoe-Bold"/>
              </a:rPr>
              <a:t> </a:t>
            </a:r>
            <a:r>
              <a:rPr lang="fr-FR" sz="1600" b="0" i="0" u="none" strike="noStrike" baseline="0" dirty="0">
                <a:latin typeface="Segoe"/>
              </a:rPr>
              <a:t>state.</a:t>
            </a:r>
          </a:p>
          <a:p>
            <a:pPr algn="l">
              <a:lnSpc>
                <a:spcPct val="150000"/>
              </a:lnSpc>
            </a:pPr>
            <a:r>
              <a:rPr lang="en-GB" sz="1600" b="0" i="0" u="none" strike="noStrike" baseline="0" dirty="0">
                <a:latin typeface="Segoe"/>
              </a:rPr>
              <a:t>The </a:t>
            </a:r>
            <a:r>
              <a:rPr lang="en-GB" sz="1600" b="1" i="0" u="none" strike="noStrike" baseline="0" dirty="0">
                <a:latin typeface="Segoe-Bold"/>
              </a:rPr>
              <a:t>suspended </a:t>
            </a:r>
            <a:r>
              <a:rPr lang="en-GB" sz="1600" b="0" i="0" u="none" strike="noStrike" baseline="0" dirty="0">
                <a:latin typeface="Segoe"/>
              </a:rPr>
              <a:t>and </a:t>
            </a:r>
            <a:r>
              <a:rPr lang="en-GB" sz="1600" b="1" i="0" u="none" strike="noStrike" baseline="0" dirty="0">
                <a:latin typeface="Segoe-Bold"/>
              </a:rPr>
              <a:t>runnable </a:t>
            </a:r>
            <a:r>
              <a:rPr lang="en-GB" sz="1600" b="0" i="0" u="none" strike="noStrike" baseline="0" dirty="0">
                <a:latin typeface="Segoe"/>
              </a:rPr>
              <a:t>states correspond to two of the lists maintained by SOS that you learned about in the last topic:</a:t>
            </a:r>
          </a:p>
          <a:p>
            <a:pPr marL="285750" indent="-285750" algn="l">
              <a:lnSpc>
                <a:spcPct val="150000"/>
              </a:lnSpc>
              <a:buFont typeface="Arial" panose="020B0604020202020204" pitchFamily="34" charset="0"/>
              <a:buChar char="•"/>
            </a:pPr>
            <a:r>
              <a:rPr lang="en-GB" sz="1600" b="1" i="0" u="none" strike="noStrike" baseline="0" dirty="0">
                <a:latin typeface="Segoe-Bold"/>
              </a:rPr>
              <a:t>Waiter list</a:t>
            </a:r>
            <a:r>
              <a:rPr lang="en-GB" sz="1600" b="0" i="0" u="none" strike="noStrike" baseline="0" dirty="0">
                <a:latin typeface="Segoe"/>
              </a:rPr>
              <a:t>. For workers in the </a:t>
            </a:r>
            <a:r>
              <a:rPr lang="en-GB" sz="1600" b="1" i="0" u="none" strike="noStrike" baseline="0" dirty="0">
                <a:latin typeface="Segoe-Bold"/>
              </a:rPr>
              <a:t>suspended </a:t>
            </a:r>
            <a:r>
              <a:rPr lang="en-GB" sz="1600" b="0" i="0" u="none" strike="noStrike" baseline="0" dirty="0">
                <a:latin typeface="Segoe"/>
              </a:rPr>
              <a:t>state.</a:t>
            </a:r>
          </a:p>
          <a:p>
            <a:pPr marL="285750" indent="-285750" algn="l">
              <a:lnSpc>
                <a:spcPct val="150000"/>
              </a:lnSpc>
              <a:buFont typeface="Arial" panose="020B0604020202020204" pitchFamily="34" charset="0"/>
              <a:buChar char="•"/>
            </a:pPr>
            <a:r>
              <a:rPr lang="en-GB" sz="1600" b="1" i="0" u="none" strike="noStrike" baseline="0" dirty="0">
                <a:latin typeface="Segoe-Bold"/>
              </a:rPr>
              <a:t>Runnable list</a:t>
            </a:r>
            <a:r>
              <a:rPr lang="en-GB" sz="1600" b="0" i="0" u="none" strike="noStrike" baseline="0" dirty="0">
                <a:latin typeface="Segoe"/>
              </a:rPr>
              <a:t>. For workers in the </a:t>
            </a:r>
            <a:r>
              <a:rPr lang="en-GB" sz="1600" b="1" i="0" u="none" strike="noStrike" baseline="0" dirty="0">
                <a:latin typeface="Segoe-Bold"/>
              </a:rPr>
              <a:t>runnable </a:t>
            </a:r>
            <a:r>
              <a:rPr lang="en-GB" sz="1600" b="0" i="0" u="none" strike="noStrike" baseline="0" dirty="0">
                <a:latin typeface="Segoe"/>
              </a:rPr>
              <a:t>state.</a:t>
            </a:r>
            <a:endParaRPr lang="fr-FR" sz="1200" dirty="0">
              <a:latin typeface="Segoe"/>
            </a:endParaRPr>
          </a:p>
        </p:txBody>
      </p:sp>
    </p:spTree>
    <p:extLst>
      <p:ext uri="{BB962C8B-B14F-4D97-AF65-F5344CB8AC3E}">
        <p14:creationId xmlns:p14="http://schemas.microsoft.com/office/powerpoint/2010/main" val="41326228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423410" cy="449580"/>
          </a:xfrm>
          <a:prstGeom prst="rect">
            <a:avLst/>
          </a:prstGeom>
        </p:spPr>
        <p:txBody>
          <a:bodyPr vert="horz" wrap="square" lIns="0" tIns="16510" rIns="0" bIns="0" rtlCol="0">
            <a:spAutoFit/>
          </a:bodyPr>
          <a:lstStyle/>
          <a:p>
            <a:pPr marL="12700">
              <a:lnSpc>
                <a:spcPct val="100000"/>
              </a:lnSpc>
              <a:spcBef>
                <a:spcPts val="130"/>
              </a:spcBef>
            </a:pPr>
            <a:r>
              <a:rPr spc="20" dirty="0"/>
              <a:t>SQL </a:t>
            </a:r>
            <a:r>
              <a:rPr spc="10" dirty="0"/>
              <a:t>Server</a:t>
            </a:r>
            <a:r>
              <a:rPr spc="5" dirty="0"/>
              <a:t> </a:t>
            </a:r>
            <a:r>
              <a:rPr spc="10" dirty="0"/>
              <a:t>Execution</a:t>
            </a:r>
            <a:r>
              <a:rPr spc="55" dirty="0"/>
              <a:t> </a:t>
            </a:r>
            <a:r>
              <a:rPr spc="10" dirty="0"/>
              <a:t>Model</a:t>
            </a:r>
          </a:p>
        </p:txBody>
      </p:sp>
      <p:sp>
        <p:nvSpPr>
          <p:cNvPr id="3" name="object 3"/>
          <p:cNvSpPr txBox="1"/>
          <p:nvPr/>
        </p:nvSpPr>
        <p:spPr>
          <a:xfrm>
            <a:off x="1285875" y="1581150"/>
            <a:ext cx="2114550" cy="923925"/>
          </a:xfrm>
          <a:prstGeom prst="rect">
            <a:avLst/>
          </a:prstGeom>
          <a:solidFill>
            <a:srgbClr val="0078D6"/>
          </a:solidFill>
        </p:spPr>
        <p:txBody>
          <a:bodyPr vert="horz" wrap="square" lIns="0" tIns="37465" rIns="0" bIns="0" rtlCol="0">
            <a:spAutoFit/>
          </a:bodyPr>
          <a:lstStyle/>
          <a:p>
            <a:pPr marL="95250">
              <a:lnSpc>
                <a:spcPct val="100000"/>
              </a:lnSpc>
              <a:spcBef>
                <a:spcPts val="295"/>
              </a:spcBef>
            </a:pPr>
            <a:r>
              <a:rPr sz="1800" spc="5" dirty="0">
                <a:solidFill>
                  <a:srgbClr val="FFFFFF"/>
                </a:solidFill>
                <a:latin typeface="Segoe UI"/>
                <a:cs typeface="Segoe UI"/>
              </a:rPr>
              <a:t>Runnable</a:t>
            </a:r>
            <a:r>
              <a:rPr sz="1800" spc="-120" dirty="0">
                <a:solidFill>
                  <a:srgbClr val="FFFFFF"/>
                </a:solidFill>
                <a:latin typeface="Segoe UI"/>
                <a:cs typeface="Segoe UI"/>
              </a:rPr>
              <a:t> </a:t>
            </a:r>
            <a:r>
              <a:rPr sz="1800" spc="-10" dirty="0">
                <a:solidFill>
                  <a:srgbClr val="FFFFFF"/>
                </a:solidFill>
                <a:latin typeface="Segoe UI"/>
                <a:cs typeface="Segoe UI"/>
              </a:rPr>
              <a:t>List</a:t>
            </a:r>
            <a:endParaRPr sz="1800">
              <a:latin typeface="Segoe UI"/>
              <a:cs typeface="Segoe UI"/>
            </a:endParaRPr>
          </a:p>
          <a:p>
            <a:pPr>
              <a:lnSpc>
                <a:spcPct val="100000"/>
              </a:lnSpc>
            </a:pPr>
            <a:endParaRPr sz="1650">
              <a:latin typeface="Segoe UI"/>
              <a:cs typeface="Segoe UI"/>
            </a:endParaRPr>
          </a:p>
          <a:p>
            <a:pPr marL="95250">
              <a:lnSpc>
                <a:spcPct val="100000"/>
              </a:lnSpc>
            </a:pPr>
            <a:r>
              <a:rPr sz="1800" spc="-10" dirty="0">
                <a:solidFill>
                  <a:srgbClr val="FFFFFF"/>
                </a:solidFill>
                <a:latin typeface="Segoe UI"/>
                <a:cs typeface="Segoe UI"/>
              </a:rPr>
              <a:t>status:</a:t>
            </a:r>
            <a:r>
              <a:rPr sz="1800" spc="-15" dirty="0">
                <a:solidFill>
                  <a:srgbClr val="FFFFFF"/>
                </a:solidFill>
                <a:latin typeface="Segoe UI"/>
                <a:cs typeface="Segoe UI"/>
              </a:rPr>
              <a:t> </a:t>
            </a:r>
            <a:r>
              <a:rPr sz="1800" b="1" spc="20" dirty="0">
                <a:solidFill>
                  <a:srgbClr val="FFFFFF"/>
                </a:solidFill>
                <a:latin typeface="Segoe UI"/>
                <a:cs typeface="Segoe UI"/>
              </a:rPr>
              <a:t>runnable</a:t>
            </a:r>
            <a:endParaRPr sz="1800">
              <a:latin typeface="Segoe UI"/>
              <a:cs typeface="Segoe UI"/>
            </a:endParaRPr>
          </a:p>
        </p:txBody>
      </p:sp>
      <p:sp>
        <p:nvSpPr>
          <p:cNvPr id="4" name="object 4"/>
          <p:cNvSpPr txBox="1"/>
          <p:nvPr/>
        </p:nvSpPr>
        <p:spPr>
          <a:xfrm>
            <a:off x="4362450" y="5286375"/>
            <a:ext cx="2114550" cy="923925"/>
          </a:xfrm>
          <a:prstGeom prst="rect">
            <a:avLst/>
          </a:prstGeom>
          <a:solidFill>
            <a:srgbClr val="0078D6"/>
          </a:solidFill>
        </p:spPr>
        <p:txBody>
          <a:bodyPr vert="horz" wrap="square" lIns="0" tIns="46990" rIns="0" bIns="0" rtlCol="0">
            <a:spAutoFit/>
          </a:bodyPr>
          <a:lstStyle/>
          <a:p>
            <a:pPr marL="99695">
              <a:lnSpc>
                <a:spcPct val="100000"/>
              </a:lnSpc>
              <a:spcBef>
                <a:spcPts val="370"/>
              </a:spcBef>
            </a:pPr>
            <a:r>
              <a:rPr sz="1800" spc="-20" dirty="0">
                <a:solidFill>
                  <a:srgbClr val="FFFFFF"/>
                </a:solidFill>
                <a:latin typeface="Segoe UI"/>
                <a:cs typeface="Segoe UI"/>
              </a:rPr>
              <a:t>Waiter</a:t>
            </a:r>
            <a:r>
              <a:rPr sz="1800" spc="-30" dirty="0">
                <a:solidFill>
                  <a:srgbClr val="FFFFFF"/>
                </a:solidFill>
                <a:latin typeface="Segoe UI"/>
                <a:cs typeface="Segoe UI"/>
              </a:rPr>
              <a:t> </a:t>
            </a:r>
            <a:r>
              <a:rPr sz="1800" spc="-10" dirty="0">
                <a:solidFill>
                  <a:srgbClr val="FFFFFF"/>
                </a:solidFill>
                <a:latin typeface="Segoe UI"/>
                <a:cs typeface="Segoe UI"/>
              </a:rPr>
              <a:t>List</a:t>
            </a:r>
            <a:endParaRPr sz="1800">
              <a:latin typeface="Segoe UI"/>
              <a:cs typeface="Segoe UI"/>
            </a:endParaRPr>
          </a:p>
          <a:p>
            <a:pPr>
              <a:lnSpc>
                <a:spcPct val="100000"/>
              </a:lnSpc>
            </a:pPr>
            <a:endParaRPr sz="1650">
              <a:latin typeface="Segoe UI"/>
              <a:cs typeface="Segoe UI"/>
            </a:endParaRPr>
          </a:p>
          <a:p>
            <a:pPr marL="99695">
              <a:lnSpc>
                <a:spcPct val="100000"/>
              </a:lnSpc>
            </a:pPr>
            <a:r>
              <a:rPr sz="1800" spc="-10" dirty="0">
                <a:solidFill>
                  <a:srgbClr val="FFFFFF"/>
                </a:solidFill>
                <a:latin typeface="Segoe UI"/>
                <a:cs typeface="Segoe UI"/>
              </a:rPr>
              <a:t>status:</a:t>
            </a:r>
            <a:r>
              <a:rPr sz="1800" spc="-15" dirty="0">
                <a:solidFill>
                  <a:srgbClr val="FFFFFF"/>
                </a:solidFill>
                <a:latin typeface="Segoe UI"/>
                <a:cs typeface="Segoe UI"/>
              </a:rPr>
              <a:t> </a:t>
            </a:r>
            <a:r>
              <a:rPr sz="1800" b="1" spc="15" dirty="0">
                <a:solidFill>
                  <a:srgbClr val="FFFFFF"/>
                </a:solidFill>
                <a:latin typeface="Segoe UI"/>
                <a:cs typeface="Segoe UI"/>
              </a:rPr>
              <a:t>suspended</a:t>
            </a:r>
            <a:endParaRPr sz="1800">
              <a:latin typeface="Segoe UI"/>
              <a:cs typeface="Segoe UI"/>
            </a:endParaRPr>
          </a:p>
        </p:txBody>
      </p:sp>
      <p:sp>
        <p:nvSpPr>
          <p:cNvPr id="5" name="object 5"/>
          <p:cNvSpPr/>
          <p:nvPr/>
        </p:nvSpPr>
        <p:spPr>
          <a:xfrm>
            <a:off x="485775" y="1771650"/>
            <a:ext cx="552450" cy="542925"/>
          </a:xfrm>
          <a:custGeom>
            <a:avLst/>
            <a:gdLst/>
            <a:ahLst/>
            <a:cxnLst/>
            <a:rect l="l" t="t" r="r" b="b"/>
            <a:pathLst>
              <a:path w="552450" h="542925">
                <a:moveTo>
                  <a:pt x="276225" y="0"/>
                </a:moveTo>
                <a:lnTo>
                  <a:pt x="226573" y="4373"/>
                </a:lnTo>
                <a:lnTo>
                  <a:pt x="179842" y="16982"/>
                </a:lnTo>
                <a:lnTo>
                  <a:pt x="136810" y="37060"/>
                </a:lnTo>
                <a:lnTo>
                  <a:pt x="98257" y="63839"/>
                </a:lnTo>
                <a:lnTo>
                  <a:pt x="64965" y="96552"/>
                </a:lnTo>
                <a:lnTo>
                  <a:pt x="37713" y="134431"/>
                </a:lnTo>
                <a:lnTo>
                  <a:pt x="17281" y="176711"/>
                </a:lnTo>
                <a:lnTo>
                  <a:pt x="4450" y="222622"/>
                </a:lnTo>
                <a:lnTo>
                  <a:pt x="0" y="271399"/>
                </a:lnTo>
                <a:lnTo>
                  <a:pt x="4450" y="320213"/>
                </a:lnTo>
                <a:lnTo>
                  <a:pt x="17281" y="366154"/>
                </a:lnTo>
                <a:lnTo>
                  <a:pt x="37713" y="408455"/>
                </a:lnTo>
                <a:lnTo>
                  <a:pt x="64965" y="446350"/>
                </a:lnTo>
                <a:lnTo>
                  <a:pt x="98257" y="479074"/>
                </a:lnTo>
                <a:lnTo>
                  <a:pt x="136810" y="505859"/>
                </a:lnTo>
                <a:lnTo>
                  <a:pt x="179842" y="525940"/>
                </a:lnTo>
                <a:lnTo>
                  <a:pt x="226573" y="538551"/>
                </a:lnTo>
                <a:lnTo>
                  <a:pt x="276225" y="542925"/>
                </a:lnTo>
                <a:lnTo>
                  <a:pt x="325876" y="538551"/>
                </a:lnTo>
                <a:lnTo>
                  <a:pt x="372607" y="525940"/>
                </a:lnTo>
                <a:lnTo>
                  <a:pt x="415639" y="505859"/>
                </a:lnTo>
                <a:lnTo>
                  <a:pt x="454192" y="479074"/>
                </a:lnTo>
                <a:lnTo>
                  <a:pt x="487484" y="446350"/>
                </a:lnTo>
                <a:lnTo>
                  <a:pt x="514736" y="408455"/>
                </a:lnTo>
                <a:lnTo>
                  <a:pt x="535168" y="366154"/>
                </a:lnTo>
                <a:lnTo>
                  <a:pt x="547999" y="320213"/>
                </a:lnTo>
                <a:lnTo>
                  <a:pt x="552450" y="271399"/>
                </a:lnTo>
                <a:lnTo>
                  <a:pt x="547999" y="222622"/>
                </a:lnTo>
                <a:lnTo>
                  <a:pt x="535168" y="176711"/>
                </a:lnTo>
                <a:lnTo>
                  <a:pt x="514736" y="134431"/>
                </a:lnTo>
                <a:lnTo>
                  <a:pt x="487484" y="96552"/>
                </a:lnTo>
                <a:lnTo>
                  <a:pt x="454192" y="63839"/>
                </a:lnTo>
                <a:lnTo>
                  <a:pt x="415639" y="37060"/>
                </a:lnTo>
                <a:lnTo>
                  <a:pt x="372607" y="16982"/>
                </a:lnTo>
                <a:lnTo>
                  <a:pt x="325876" y="4373"/>
                </a:lnTo>
                <a:lnTo>
                  <a:pt x="276225" y="0"/>
                </a:lnTo>
                <a:close/>
              </a:path>
            </a:pathLst>
          </a:custGeom>
          <a:solidFill>
            <a:srgbClr val="000000"/>
          </a:solidFill>
        </p:spPr>
        <p:txBody>
          <a:bodyPr wrap="square" lIns="0" tIns="0" rIns="0" bIns="0" rtlCol="0"/>
          <a:lstStyle/>
          <a:p>
            <a:endParaRPr/>
          </a:p>
        </p:txBody>
      </p:sp>
      <p:sp>
        <p:nvSpPr>
          <p:cNvPr id="6" name="object 6"/>
          <p:cNvSpPr txBox="1"/>
          <p:nvPr/>
        </p:nvSpPr>
        <p:spPr>
          <a:xfrm>
            <a:off x="4362450" y="3276600"/>
            <a:ext cx="2114550" cy="923925"/>
          </a:xfrm>
          <a:prstGeom prst="rect">
            <a:avLst/>
          </a:prstGeom>
          <a:solidFill>
            <a:srgbClr val="D73A00"/>
          </a:solidFill>
        </p:spPr>
        <p:txBody>
          <a:bodyPr vert="horz" wrap="square" lIns="0" tIns="41910" rIns="0" bIns="0" rtlCol="0">
            <a:spAutoFit/>
          </a:bodyPr>
          <a:lstStyle/>
          <a:p>
            <a:pPr marL="99695">
              <a:lnSpc>
                <a:spcPct val="100000"/>
              </a:lnSpc>
              <a:spcBef>
                <a:spcPts val="330"/>
              </a:spcBef>
            </a:pPr>
            <a:r>
              <a:rPr sz="1800" spc="-10" dirty="0">
                <a:solidFill>
                  <a:srgbClr val="FFFFFF"/>
                </a:solidFill>
                <a:latin typeface="Segoe UI"/>
                <a:cs typeface="Segoe UI"/>
              </a:rPr>
              <a:t>CPU</a:t>
            </a:r>
            <a:endParaRPr sz="1800">
              <a:latin typeface="Segoe UI"/>
              <a:cs typeface="Segoe UI"/>
            </a:endParaRPr>
          </a:p>
          <a:p>
            <a:pPr>
              <a:lnSpc>
                <a:spcPct val="100000"/>
              </a:lnSpc>
            </a:pPr>
            <a:endParaRPr sz="1650">
              <a:latin typeface="Segoe UI"/>
              <a:cs typeface="Segoe UI"/>
            </a:endParaRPr>
          </a:p>
          <a:p>
            <a:pPr marL="99695">
              <a:lnSpc>
                <a:spcPct val="100000"/>
              </a:lnSpc>
            </a:pPr>
            <a:r>
              <a:rPr sz="1800" spc="-10" dirty="0">
                <a:solidFill>
                  <a:srgbClr val="FFFFFF"/>
                </a:solidFill>
                <a:latin typeface="Segoe UI"/>
                <a:cs typeface="Segoe UI"/>
              </a:rPr>
              <a:t>status:</a:t>
            </a:r>
            <a:r>
              <a:rPr sz="1800" spc="-5" dirty="0">
                <a:solidFill>
                  <a:srgbClr val="FFFFFF"/>
                </a:solidFill>
                <a:latin typeface="Segoe UI"/>
                <a:cs typeface="Segoe UI"/>
              </a:rPr>
              <a:t> </a:t>
            </a:r>
            <a:r>
              <a:rPr sz="1800" b="1" spc="20" dirty="0">
                <a:solidFill>
                  <a:srgbClr val="FFFFFF"/>
                </a:solidFill>
                <a:latin typeface="Segoe UI"/>
                <a:cs typeface="Segoe UI"/>
              </a:rPr>
              <a:t>running</a:t>
            </a:r>
            <a:endParaRPr sz="1800">
              <a:latin typeface="Segoe UI"/>
              <a:cs typeface="Segoe UI"/>
            </a:endParaRPr>
          </a:p>
        </p:txBody>
      </p:sp>
      <p:grpSp>
        <p:nvGrpSpPr>
          <p:cNvPr id="7" name="object 7"/>
          <p:cNvGrpSpPr/>
          <p:nvPr/>
        </p:nvGrpSpPr>
        <p:grpSpPr>
          <a:xfrm>
            <a:off x="7896288" y="3438588"/>
            <a:ext cx="609600" cy="609600"/>
            <a:chOff x="7896288" y="3438588"/>
            <a:chExt cx="609600" cy="609600"/>
          </a:xfrm>
        </p:grpSpPr>
        <p:sp>
          <p:nvSpPr>
            <p:cNvPr id="8" name="object 8"/>
            <p:cNvSpPr/>
            <p:nvPr/>
          </p:nvSpPr>
          <p:spPr>
            <a:xfrm>
              <a:off x="8010525" y="3552825"/>
              <a:ext cx="371475" cy="371475"/>
            </a:xfrm>
            <a:custGeom>
              <a:avLst/>
              <a:gdLst/>
              <a:ahLst/>
              <a:cxnLst/>
              <a:rect l="l" t="t" r="r" b="b"/>
              <a:pathLst>
                <a:path w="371475" h="371475">
                  <a:moveTo>
                    <a:pt x="185800" y="0"/>
                  </a:moveTo>
                  <a:lnTo>
                    <a:pt x="136407" y="6636"/>
                  </a:lnTo>
                  <a:lnTo>
                    <a:pt x="92023" y="25362"/>
                  </a:lnTo>
                  <a:lnTo>
                    <a:pt x="54419" y="54403"/>
                  </a:lnTo>
                  <a:lnTo>
                    <a:pt x="25367" y="91985"/>
                  </a:lnTo>
                  <a:lnTo>
                    <a:pt x="6636" y="136333"/>
                  </a:lnTo>
                  <a:lnTo>
                    <a:pt x="0" y="185674"/>
                  </a:lnTo>
                  <a:lnTo>
                    <a:pt x="6636" y="235067"/>
                  </a:lnTo>
                  <a:lnTo>
                    <a:pt x="25367" y="279451"/>
                  </a:lnTo>
                  <a:lnTo>
                    <a:pt x="54419" y="317055"/>
                  </a:lnTo>
                  <a:lnTo>
                    <a:pt x="92023" y="346107"/>
                  </a:lnTo>
                  <a:lnTo>
                    <a:pt x="136407" y="364838"/>
                  </a:lnTo>
                  <a:lnTo>
                    <a:pt x="185800" y="371475"/>
                  </a:lnTo>
                  <a:lnTo>
                    <a:pt x="235141" y="364838"/>
                  </a:lnTo>
                  <a:lnTo>
                    <a:pt x="279489" y="346107"/>
                  </a:lnTo>
                  <a:lnTo>
                    <a:pt x="317071" y="317055"/>
                  </a:lnTo>
                  <a:lnTo>
                    <a:pt x="346112" y="279451"/>
                  </a:lnTo>
                  <a:lnTo>
                    <a:pt x="364838" y="235067"/>
                  </a:lnTo>
                  <a:lnTo>
                    <a:pt x="371475" y="185674"/>
                  </a:lnTo>
                  <a:lnTo>
                    <a:pt x="364838" y="136333"/>
                  </a:lnTo>
                  <a:lnTo>
                    <a:pt x="346112" y="91985"/>
                  </a:lnTo>
                  <a:lnTo>
                    <a:pt x="317071" y="54403"/>
                  </a:lnTo>
                  <a:lnTo>
                    <a:pt x="279489" y="25362"/>
                  </a:lnTo>
                  <a:lnTo>
                    <a:pt x="235141" y="6636"/>
                  </a:lnTo>
                  <a:lnTo>
                    <a:pt x="185800" y="0"/>
                  </a:lnTo>
                  <a:close/>
                </a:path>
              </a:pathLst>
            </a:custGeom>
            <a:solidFill>
              <a:srgbClr val="000000"/>
            </a:solidFill>
          </p:spPr>
          <p:txBody>
            <a:bodyPr wrap="square" lIns="0" tIns="0" rIns="0" bIns="0" rtlCol="0"/>
            <a:lstStyle/>
            <a:p>
              <a:endParaRPr/>
            </a:p>
          </p:txBody>
        </p:sp>
        <p:sp>
          <p:nvSpPr>
            <p:cNvPr id="9" name="object 9"/>
            <p:cNvSpPr/>
            <p:nvPr/>
          </p:nvSpPr>
          <p:spPr>
            <a:xfrm>
              <a:off x="7929626" y="3471926"/>
              <a:ext cx="542925" cy="542925"/>
            </a:xfrm>
            <a:custGeom>
              <a:avLst/>
              <a:gdLst/>
              <a:ahLst/>
              <a:cxnLst/>
              <a:rect l="l" t="t" r="r" b="b"/>
              <a:pathLst>
                <a:path w="542925" h="542925">
                  <a:moveTo>
                    <a:pt x="0" y="271399"/>
                  </a:moveTo>
                  <a:lnTo>
                    <a:pt x="4369" y="222589"/>
                  </a:lnTo>
                  <a:lnTo>
                    <a:pt x="16968" y="176659"/>
                  </a:lnTo>
                  <a:lnTo>
                    <a:pt x="37032" y="134375"/>
                  </a:lnTo>
                  <a:lnTo>
                    <a:pt x="63797" y="96499"/>
                  </a:lnTo>
                  <a:lnTo>
                    <a:pt x="96499" y="63797"/>
                  </a:lnTo>
                  <a:lnTo>
                    <a:pt x="134375" y="37032"/>
                  </a:lnTo>
                  <a:lnTo>
                    <a:pt x="176659" y="16968"/>
                  </a:lnTo>
                  <a:lnTo>
                    <a:pt x="222589" y="4369"/>
                  </a:lnTo>
                  <a:lnTo>
                    <a:pt x="271399" y="0"/>
                  </a:lnTo>
                  <a:lnTo>
                    <a:pt x="320213" y="4369"/>
                  </a:lnTo>
                  <a:lnTo>
                    <a:pt x="366154" y="16968"/>
                  </a:lnTo>
                  <a:lnTo>
                    <a:pt x="408455" y="37032"/>
                  </a:lnTo>
                  <a:lnTo>
                    <a:pt x="446350" y="63797"/>
                  </a:lnTo>
                  <a:lnTo>
                    <a:pt x="479074" y="96499"/>
                  </a:lnTo>
                  <a:lnTo>
                    <a:pt x="505859" y="134375"/>
                  </a:lnTo>
                  <a:lnTo>
                    <a:pt x="525940" y="176659"/>
                  </a:lnTo>
                  <a:lnTo>
                    <a:pt x="538551" y="222589"/>
                  </a:lnTo>
                  <a:lnTo>
                    <a:pt x="542925" y="271399"/>
                  </a:lnTo>
                  <a:lnTo>
                    <a:pt x="538551" y="320213"/>
                  </a:lnTo>
                  <a:lnTo>
                    <a:pt x="525940" y="366154"/>
                  </a:lnTo>
                  <a:lnTo>
                    <a:pt x="505859" y="408455"/>
                  </a:lnTo>
                  <a:lnTo>
                    <a:pt x="479074" y="446350"/>
                  </a:lnTo>
                  <a:lnTo>
                    <a:pt x="446350" y="479074"/>
                  </a:lnTo>
                  <a:lnTo>
                    <a:pt x="408455" y="505859"/>
                  </a:lnTo>
                  <a:lnTo>
                    <a:pt x="366154" y="525940"/>
                  </a:lnTo>
                  <a:lnTo>
                    <a:pt x="320213" y="538551"/>
                  </a:lnTo>
                  <a:lnTo>
                    <a:pt x="271399" y="542925"/>
                  </a:lnTo>
                  <a:lnTo>
                    <a:pt x="222589" y="538551"/>
                  </a:lnTo>
                  <a:lnTo>
                    <a:pt x="176659" y="525940"/>
                  </a:lnTo>
                  <a:lnTo>
                    <a:pt x="134375" y="505859"/>
                  </a:lnTo>
                  <a:lnTo>
                    <a:pt x="96499" y="479074"/>
                  </a:lnTo>
                  <a:lnTo>
                    <a:pt x="63797" y="446350"/>
                  </a:lnTo>
                  <a:lnTo>
                    <a:pt x="37032" y="408455"/>
                  </a:lnTo>
                  <a:lnTo>
                    <a:pt x="16968" y="366154"/>
                  </a:lnTo>
                  <a:lnTo>
                    <a:pt x="4369" y="320213"/>
                  </a:lnTo>
                  <a:lnTo>
                    <a:pt x="0" y="271399"/>
                  </a:lnTo>
                  <a:close/>
                </a:path>
              </a:pathLst>
            </a:custGeom>
            <a:ln w="66675">
              <a:solidFill>
                <a:srgbClr val="000000"/>
              </a:solidFill>
            </a:ln>
          </p:spPr>
          <p:txBody>
            <a:bodyPr wrap="square" lIns="0" tIns="0" rIns="0" bIns="0" rtlCol="0"/>
            <a:lstStyle/>
            <a:p>
              <a:endParaRPr/>
            </a:p>
          </p:txBody>
        </p:sp>
      </p:grpSp>
      <p:sp>
        <p:nvSpPr>
          <p:cNvPr id="10" name="object 10"/>
          <p:cNvSpPr txBox="1"/>
          <p:nvPr/>
        </p:nvSpPr>
        <p:spPr>
          <a:xfrm>
            <a:off x="512444" y="2294953"/>
            <a:ext cx="493395" cy="300355"/>
          </a:xfrm>
          <a:prstGeom prst="rect">
            <a:avLst/>
          </a:prstGeom>
        </p:spPr>
        <p:txBody>
          <a:bodyPr vert="horz" wrap="square" lIns="0" tIns="12700" rIns="0" bIns="0" rtlCol="0">
            <a:spAutoFit/>
          </a:bodyPr>
          <a:lstStyle/>
          <a:p>
            <a:pPr marL="12700">
              <a:lnSpc>
                <a:spcPct val="100000"/>
              </a:lnSpc>
              <a:spcBef>
                <a:spcPts val="100"/>
              </a:spcBef>
            </a:pPr>
            <a:r>
              <a:rPr sz="1800" spc="-60" dirty="0">
                <a:latin typeface="Segoe UI"/>
                <a:cs typeface="Segoe UI"/>
              </a:rPr>
              <a:t>S</a:t>
            </a:r>
            <a:r>
              <a:rPr sz="1800" spc="-15" dirty="0">
                <a:latin typeface="Segoe UI"/>
                <a:cs typeface="Segoe UI"/>
              </a:rPr>
              <a:t>t</a:t>
            </a:r>
            <a:r>
              <a:rPr sz="1800" spc="-20" dirty="0">
                <a:latin typeface="Segoe UI"/>
                <a:cs typeface="Segoe UI"/>
              </a:rPr>
              <a:t>a</a:t>
            </a:r>
            <a:r>
              <a:rPr sz="1800" spc="45" dirty="0">
                <a:latin typeface="Segoe UI"/>
                <a:cs typeface="Segoe UI"/>
              </a:rPr>
              <a:t>r</a:t>
            </a:r>
            <a:r>
              <a:rPr sz="1800" dirty="0">
                <a:latin typeface="Segoe UI"/>
                <a:cs typeface="Segoe UI"/>
              </a:rPr>
              <a:t>t</a:t>
            </a:r>
            <a:endParaRPr sz="1800">
              <a:latin typeface="Segoe UI"/>
              <a:cs typeface="Segoe UI"/>
            </a:endParaRPr>
          </a:p>
        </p:txBody>
      </p:sp>
      <p:sp>
        <p:nvSpPr>
          <p:cNvPr id="11" name="object 11"/>
          <p:cNvSpPr txBox="1"/>
          <p:nvPr/>
        </p:nvSpPr>
        <p:spPr>
          <a:xfrm>
            <a:off x="8008366" y="4045267"/>
            <a:ext cx="407670" cy="300355"/>
          </a:xfrm>
          <a:prstGeom prst="rect">
            <a:avLst/>
          </a:prstGeom>
        </p:spPr>
        <p:txBody>
          <a:bodyPr vert="horz" wrap="square" lIns="0" tIns="12700" rIns="0" bIns="0" rtlCol="0">
            <a:spAutoFit/>
          </a:bodyPr>
          <a:lstStyle/>
          <a:p>
            <a:pPr marL="12700">
              <a:lnSpc>
                <a:spcPct val="100000"/>
              </a:lnSpc>
              <a:spcBef>
                <a:spcPts val="100"/>
              </a:spcBef>
            </a:pPr>
            <a:r>
              <a:rPr sz="1800" spc="-15" dirty="0">
                <a:latin typeface="Segoe UI"/>
                <a:cs typeface="Segoe UI"/>
              </a:rPr>
              <a:t>E</a:t>
            </a:r>
            <a:r>
              <a:rPr sz="1800" spc="25" dirty="0">
                <a:latin typeface="Segoe UI"/>
                <a:cs typeface="Segoe UI"/>
              </a:rPr>
              <a:t>n</a:t>
            </a:r>
            <a:r>
              <a:rPr sz="1800" dirty="0">
                <a:latin typeface="Segoe UI"/>
                <a:cs typeface="Segoe UI"/>
              </a:rPr>
              <a:t>d</a:t>
            </a:r>
            <a:endParaRPr sz="1800">
              <a:latin typeface="Segoe UI"/>
              <a:cs typeface="Segoe UI"/>
            </a:endParaRPr>
          </a:p>
        </p:txBody>
      </p:sp>
      <p:sp>
        <p:nvSpPr>
          <p:cNvPr id="12" name="object 12"/>
          <p:cNvSpPr/>
          <p:nvPr/>
        </p:nvSpPr>
        <p:spPr>
          <a:xfrm>
            <a:off x="1604899" y="2036698"/>
            <a:ext cx="3858895" cy="3724275"/>
          </a:xfrm>
          <a:custGeom>
            <a:avLst/>
            <a:gdLst/>
            <a:ahLst/>
            <a:cxnLst/>
            <a:rect l="l" t="t" r="r" b="b"/>
            <a:pathLst>
              <a:path w="3858895" h="3724275">
                <a:moveTo>
                  <a:pt x="2766822" y="3711308"/>
                </a:moveTo>
                <a:lnTo>
                  <a:pt x="44577" y="3711308"/>
                </a:lnTo>
                <a:lnTo>
                  <a:pt x="44577" y="568325"/>
                </a:lnTo>
                <a:lnTo>
                  <a:pt x="76200" y="568325"/>
                </a:lnTo>
                <a:lnTo>
                  <a:pt x="69850" y="555625"/>
                </a:lnTo>
                <a:lnTo>
                  <a:pt x="38100" y="492125"/>
                </a:lnTo>
                <a:lnTo>
                  <a:pt x="0" y="568325"/>
                </a:lnTo>
                <a:lnTo>
                  <a:pt x="31877" y="568325"/>
                </a:lnTo>
                <a:lnTo>
                  <a:pt x="31877" y="3721150"/>
                </a:lnTo>
                <a:lnTo>
                  <a:pt x="34671" y="3723995"/>
                </a:lnTo>
                <a:lnTo>
                  <a:pt x="2766822" y="3723995"/>
                </a:lnTo>
                <a:lnTo>
                  <a:pt x="2766822" y="3717645"/>
                </a:lnTo>
                <a:lnTo>
                  <a:pt x="2766822" y="3711308"/>
                </a:lnTo>
                <a:close/>
              </a:path>
              <a:path w="3858895" h="3724275">
                <a:moveTo>
                  <a:pt x="3858387" y="1166241"/>
                </a:moveTo>
                <a:lnTo>
                  <a:pt x="3826637" y="1166241"/>
                </a:lnTo>
                <a:lnTo>
                  <a:pt x="3826637" y="12700"/>
                </a:lnTo>
                <a:lnTo>
                  <a:pt x="3826637" y="6350"/>
                </a:lnTo>
                <a:lnTo>
                  <a:pt x="3826637" y="2921"/>
                </a:lnTo>
                <a:lnTo>
                  <a:pt x="3823716" y="0"/>
                </a:lnTo>
                <a:lnTo>
                  <a:pt x="1800225" y="0"/>
                </a:lnTo>
                <a:lnTo>
                  <a:pt x="1800225" y="12700"/>
                </a:lnTo>
                <a:lnTo>
                  <a:pt x="3813937" y="12700"/>
                </a:lnTo>
                <a:lnTo>
                  <a:pt x="3813937" y="1166241"/>
                </a:lnTo>
                <a:lnTo>
                  <a:pt x="3782187" y="1166241"/>
                </a:lnTo>
                <a:lnTo>
                  <a:pt x="3820287" y="1242441"/>
                </a:lnTo>
                <a:lnTo>
                  <a:pt x="3852037" y="1178941"/>
                </a:lnTo>
                <a:lnTo>
                  <a:pt x="3858387" y="1166241"/>
                </a:lnTo>
                <a:close/>
              </a:path>
            </a:pathLst>
          </a:custGeom>
          <a:solidFill>
            <a:srgbClr val="000000"/>
          </a:solidFill>
        </p:spPr>
        <p:txBody>
          <a:bodyPr wrap="square" lIns="0" tIns="0" rIns="0" bIns="0" rtlCol="0"/>
          <a:lstStyle/>
          <a:p>
            <a:endParaRPr/>
          </a:p>
        </p:txBody>
      </p:sp>
      <p:sp>
        <p:nvSpPr>
          <p:cNvPr id="13" name="object 13"/>
          <p:cNvSpPr txBox="1"/>
          <p:nvPr/>
        </p:nvSpPr>
        <p:spPr>
          <a:xfrm>
            <a:off x="4040504" y="1720913"/>
            <a:ext cx="1395095" cy="300355"/>
          </a:xfrm>
          <a:prstGeom prst="rect">
            <a:avLst/>
          </a:prstGeom>
        </p:spPr>
        <p:txBody>
          <a:bodyPr vert="horz" wrap="square" lIns="0" tIns="12700" rIns="0" bIns="0" rtlCol="0">
            <a:spAutoFit/>
          </a:bodyPr>
          <a:lstStyle/>
          <a:p>
            <a:pPr marL="12700">
              <a:lnSpc>
                <a:spcPct val="100000"/>
              </a:lnSpc>
              <a:spcBef>
                <a:spcPts val="100"/>
              </a:spcBef>
            </a:pPr>
            <a:r>
              <a:rPr sz="1800" spc="-10" dirty="0">
                <a:latin typeface="Segoe UI"/>
                <a:cs typeface="Segoe UI"/>
              </a:rPr>
              <a:t>CPU</a:t>
            </a:r>
            <a:r>
              <a:rPr sz="1800" spc="-65" dirty="0">
                <a:latin typeface="Segoe UI"/>
                <a:cs typeface="Segoe UI"/>
              </a:rPr>
              <a:t> </a:t>
            </a:r>
            <a:r>
              <a:rPr sz="1800" dirty="0">
                <a:latin typeface="Segoe UI"/>
                <a:cs typeface="Segoe UI"/>
              </a:rPr>
              <a:t>available</a:t>
            </a:r>
            <a:endParaRPr sz="1800">
              <a:latin typeface="Segoe UI"/>
              <a:cs typeface="Segoe UI"/>
            </a:endParaRPr>
          </a:p>
        </p:txBody>
      </p:sp>
      <p:sp>
        <p:nvSpPr>
          <p:cNvPr id="14" name="object 14"/>
          <p:cNvSpPr txBox="1"/>
          <p:nvPr/>
        </p:nvSpPr>
        <p:spPr>
          <a:xfrm>
            <a:off x="2207895" y="3768407"/>
            <a:ext cx="2073275" cy="300355"/>
          </a:xfrm>
          <a:prstGeom prst="rect">
            <a:avLst/>
          </a:prstGeom>
        </p:spPr>
        <p:txBody>
          <a:bodyPr vert="horz" wrap="square" lIns="0" tIns="12700" rIns="0" bIns="0" rtlCol="0">
            <a:spAutoFit/>
          </a:bodyPr>
          <a:lstStyle/>
          <a:p>
            <a:pPr marL="12700">
              <a:lnSpc>
                <a:spcPct val="100000"/>
              </a:lnSpc>
              <a:spcBef>
                <a:spcPts val="100"/>
              </a:spcBef>
            </a:pPr>
            <a:r>
              <a:rPr sz="1800" spc="-10" dirty="0">
                <a:latin typeface="Segoe UI"/>
                <a:cs typeface="Segoe UI"/>
              </a:rPr>
              <a:t>Q</a:t>
            </a:r>
            <a:r>
              <a:rPr sz="1800" spc="25" dirty="0">
                <a:latin typeface="Segoe UI"/>
                <a:cs typeface="Segoe UI"/>
              </a:rPr>
              <a:t>u</a:t>
            </a:r>
            <a:r>
              <a:rPr sz="1800" spc="-20" dirty="0">
                <a:latin typeface="Segoe UI"/>
                <a:cs typeface="Segoe UI"/>
              </a:rPr>
              <a:t>a</a:t>
            </a:r>
            <a:r>
              <a:rPr sz="1800" spc="25" dirty="0">
                <a:latin typeface="Segoe UI"/>
                <a:cs typeface="Segoe UI"/>
              </a:rPr>
              <a:t>n</a:t>
            </a:r>
            <a:r>
              <a:rPr sz="1800" spc="-15" dirty="0">
                <a:latin typeface="Segoe UI"/>
                <a:cs typeface="Segoe UI"/>
              </a:rPr>
              <a:t>t</a:t>
            </a:r>
            <a:r>
              <a:rPr sz="1800" spc="25" dirty="0">
                <a:latin typeface="Segoe UI"/>
                <a:cs typeface="Segoe UI"/>
              </a:rPr>
              <a:t>u</a:t>
            </a:r>
            <a:r>
              <a:rPr sz="1800" dirty="0">
                <a:latin typeface="Segoe UI"/>
                <a:cs typeface="Segoe UI"/>
              </a:rPr>
              <a:t>m</a:t>
            </a:r>
            <a:r>
              <a:rPr sz="1800" spc="-100" dirty="0">
                <a:latin typeface="Segoe UI"/>
                <a:cs typeface="Segoe UI"/>
              </a:rPr>
              <a:t> </a:t>
            </a:r>
            <a:r>
              <a:rPr sz="1800" spc="30" dirty="0">
                <a:latin typeface="Segoe UI"/>
                <a:cs typeface="Segoe UI"/>
              </a:rPr>
              <a:t>e</a:t>
            </a:r>
            <a:r>
              <a:rPr sz="1800" dirty="0">
                <a:latin typeface="Segoe UI"/>
                <a:cs typeface="Segoe UI"/>
              </a:rPr>
              <a:t>x</a:t>
            </a:r>
            <a:r>
              <a:rPr sz="1800" spc="25" dirty="0">
                <a:latin typeface="Segoe UI"/>
                <a:cs typeface="Segoe UI"/>
              </a:rPr>
              <a:t>h</a:t>
            </a:r>
            <a:r>
              <a:rPr sz="1800" spc="-20" dirty="0">
                <a:latin typeface="Segoe UI"/>
                <a:cs typeface="Segoe UI"/>
              </a:rPr>
              <a:t>a</a:t>
            </a:r>
            <a:r>
              <a:rPr sz="1800" spc="25" dirty="0">
                <a:latin typeface="Segoe UI"/>
                <a:cs typeface="Segoe UI"/>
              </a:rPr>
              <a:t>u</a:t>
            </a:r>
            <a:r>
              <a:rPr sz="1800" spc="-15" dirty="0">
                <a:latin typeface="Segoe UI"/>
                <a:cs typeface="Segoe UI"/>
              </a:rPr>
              <a:t>st</a:t>
            </a:r>
            <a:r>
              <a:rPr sz="1800" spc="30" dirty="0">
                <a:latin typeface="Segoe UI"/>
                <a:cs typeface="Segoe UI"/>
              </a:rPr>
              <a:t>e</a:t>
            </a:r>
            <a:r>
              <a:rPr sz="1800" dirty="0">
                <a:latin typeface="Segoe UI"/>
                <a:cs typeface="Segoe UI"/>
              </a:rPr>
              <a:t>d</a:t>
            </a:r>
            <a:endParaRPr sz="1800">
              <a:latin typeface="Segoe UI"/>
              <a:cs typeface="Segoe UI"/>
            </a:endParaRPr>
          </a:p>
        </p:txBody>
      </p:sp>
      <p:sp>
        <p:nvSpPr>
          <p:cNvPr id="15" name="object 15"/>
          <p:cNvSpPr txBox="1"/>
          <p:nvPr/>
        </p:nvSpPr>
        <p:spPr>
          <a:xfrm>
            <a:off x="1847214" y="5375275"/>
            <a:ext cx="1882775" cy="300355"/>
          </a:xfrm>
          <a:prstGeom prst="rect">
            <a:avLst/>
          </a:prstGeom>
        </p:spPr>
        <p:txBody>
          <a:bodyPr vert="horz" wrap="square" lIns="0" tIns="12700" rIns="0" bIns="0" rtlCol="0">
            <a:spAutoFit/>
          </a:bodyPr>
          <a:lstStyle/>
          <a:p>
            <a:pPr marL="12700">
              <a:lnSpc>
                <a:spcPct val="100000"/>
              </a:lnSpc>
              <a:spcBef>
                <a:spcPts val="100"/>
              </a:spcBef>
            </a:pPr>
            <a:r>
              <a:rPr sz="1800" spc="-10" dirty="0">
                <a:latin typeface="Segoe UI"/>
                <a:cs typeface="Segoe UI"/>
              </a:rPr>
              <a:t>Resource</a:t>
            </a:r>
            <a:r>
              <a:rPr sz="1800" spc="-80" dirty="0">
                <a:latin typeface="Segoe UI"/>
                <a:cs typeface="Segoe UI"/>
              </a:rPr>
              <a:t> </a:t>
            </a:r>
            <a:r>
              <a:rPr sz="1800" dirty="0">
                <a:latin typeface="Segoe UI"/>
                <a:cs typeface="Segoe UI"/>
              </a:rPr>
              <a:t>available</a:t>
            </a:r>
            <a:endParaRPr sz="1800">
              <a:latin typeface="Segoe UI"/>
              <a:cs typeface="Segoe UI"/>
            </a:endParaRPr>
          </a:p>
        </p:txBody>
      </p:sp>
      <p:sp>
        <p:nvSpPr>
          <p:cNvPr id="16" name="object 16"/>
          <p:cNvSpPr txBox="1"/>
          <p:nvPr/>
        </p:nvSpPr>
        <p:spPr>
          <a:xfrm>
            <a:off x="6657975" y="3373818"/>
            <a:ext cx="1013460" cy="300355"/>
          </a:xfrm>
          <a:prstGeom prst="rect">
            <a:avLst/>
          </a:prstGeom>
        </p:spPr>
        <p:txBody>
          <a:bodyPr vert="horz" wrap="square" lIns="0" tIns="12700" rIns="0" bIns="0" rtlCol="0">
            <a:spAutoFit/>
          </a:bodyPr>
          <a:lstStyle/>
          <a:p>
            <a:pPr marL="12700">
              <a:lnSpc>
                <a:spcPct val="100000"/>
              </a:lnSpc>
              <a:spcBef>
                <a:spcPts val="100"/>
              </a:spcBef>
            </a:pPr>
            <a:r>
              <a:rPr sz="1800" spc="10" dirty="0">
                <a:latin typeface="Segoe UI"/>
                <a:cs typeface="Segoe UI"/>
              </a:rPr>
              <a:t>C</a:t>
            </a:r>
            <a:r>
              <a:rPr sz="1800" dirty="0">
                <a:latin typeface="Segoe UI"/>
                <a:cs typeface="Segoe UI"/>
              </a:rPr>
              <a:t>o</a:t>
            </a:r>
            <a:r>
              <a:rPr sz="1800" spc="15" dirty="0">
                <a:latin typeface="Segoe UI"/>
                <a:cs typeface="Segoe UI"/>
              </a:rPr>
              <a:t>m</a:t>
            </a:r>
            <a:r>
              <a:rPr sz="1800" spc="-10" dirty="0">
                <a:latin typeface="Segoe UI"/>
                <a:cs typeface="Segoe UI"/>
              </a:rPr>
              <a:t>p</a:t>
            </a:r>
            <a:r>
              <a:rPr sz="1800" spc="10" dirty="0">
                <a:latin typeface="Segoe UI"/>
                <a:cs typeface="Segoe UI"/>
              </a:rPr>
              <a:t>l</a:t>
            </a:r>
            <a:r>
              <a:rPr sz="1800" spc="30" dirty="0">
                <a:latin typeface="Segoe UI"/>
                <a:cs typeface="Segoe UI"/>
              </a:rPr>
              <a:t>e</a:t>
            </a:r>
            <a:r>
              <a:rPr sz="1800" spc="-10" dirty="0">
                <a:latin typeface="Segoe UI"/>
                <a:cs typeface="Segoe UI"/>
              </a:rPr>
              <a:t>t</a:t>
            </a:r>
            <a:r>
              <a:rPr sz="1800" dirty="0">
                <a:latin typeface="Segoe UI"/>
                <a:cs typeface="Segoe UI"/>
              </a:rPr>
              <a:t>e</a:t>
            </a:r>
            <a:endParaRPr sz="1800">
              <a:latin typeface="Segoe UI"/>
              <a:cs typeface="Segoe UI"/>
            </a:endParaRPr>
          </a:p>
        </p:txBody>
      </p:sp>
      <p:sp>
        <p:nvSpPr>
          <p:cNvPr id="17" name="object 17"/>
          <p:cNvSpPr/>
          <p:nvPr/>
        </p:nvSpPr>
        <p:spPr>
          <a:xfrm>
            <a:off x="6481698" y="3710051"/>
            <a:ext cx="1440815" cy="76200"/>
          </a:xfrm>
          <a:custGeom>
            <a:avLst/>
            <a:gdLst/>
            <a:ahLst/>
            <a:cxnLst/>
            <a:rect l="l" t="t" r="r" b="b"/>
            <a:pathLst>
              <a:path w="1440815" h="76200">
                <a:moveTo>
                  <a:pt x="1364106" y="44448"/>
                </a:moveTo>
                <a:lnTo>
                  <a:pt x="1364106" y="76200"/>
                </a:lnTo>
                <a:lnTo>
                  <a:pt x="1427606" y="44450"/>
                </a:lnTo>
                <a:lnTo>
                  <a:pt x="1364106" y="44448"/>
                </a:lnTo>
                <a:close/>
              </a:path>
              <a:path w="1440815" h="76200">
                <a:moveTo>
                  <a:pt x="1364106" y="31748"/>
                </a:moveTo>
                <a:lnTo>
                  <a:pt x="1364106" y="44448"/>
                </a:lnTo>
                <a:lnTo>
                  <a:pt x="1376806" y="44450"/>
                </a:lnTo>
                <a:lnTo>
                  <a:pt x="1376806" y="31750"/>
                </a:lnTo>
                <a:lnTo>
                  <a:pt x="1364106" y="31748"/>
                </a:lnTo>
                <a:close/>
              </a:path>
              <a:path w="1440815" h="76200">
                <a:moveTo>
                  <a:pt x="1364106" y="0"/>
                </a:moveTo>
                <a:lnTo>
                  <a:pt x="1364106" y="31748"/>
                </a:lnTo>
                <a:lnTo>
                  <a:pt x="1376806" y="31750"/>
                </a:lnTo>
                <a:lnTo>
                  <a:pt x="1376806" y="44450"/>
                </a:lnTo>
                <a:lnTo>
                  <a:pt x="1427609" y="44448"/>
                </a:lnTo>
                <a:lnTo>
                  <a:pt x="1440306" y="38100"/>
                </a:lnTo>
                <a:lnTo>
                  <a:pt x="1364106" y="0"/>
                </a:lnTo>
                <a:close/>
              </a:path>
              <a:path w="1440815" h="76200">
                <a:moveTo>
                  <a:pt x="0" y="31623"/>
                </a:moveTo>
                <a:lnTo>
                  <a:pt x="0" y="44323"/>
                </a:lnTo>
                <a:lnTo>
                  <a:pt x="1364106" y="44448"/>
                </a:lnTo>
                <a:lnTo>
                  <a:pt x="1364106" y="31748"/>
                </a:lnTo>
                <a:lnTo>
                  <a:pt x="0" y="31623"/>
                </a:lnTo>
                <a:close/>
              </a:path>
            </a:pathLst>
          </a:custGeom>
          <a:solidFill>
            <a:srgbClr val="000000"/>
          </a:solidFill>
        </p:spPr>
        <p:txBody>
          <a:bodyPr wrap="square" lIns="0" tIns="0" rIns="0" bIns="0" rtlCol="0"/>
          <a:lstStyle/>
          <a:p>
            <a:endParaRPr/>
          </a:p>
        </p:txBody>
      </p:sp>
      <p:pic>
        <p:nvPicPr>
          <p:cNvPr id="18" name="object 18"/>
          <p:cNvPicPr/>
          <p:nvPr/>
        </p:nvPicPr>
        <p:blipFill>
          <a:blip r:embed="rId2" cstate="print"/>
          <a:stretch>
            <a:fillRect/>
          </a:stretch>
        </p:blipFill>
        <p:spPr>
          <a:xfrm>
            <a:off x="1042987" y="2005076"/>
            <a:ext cx="252031" cy="76200"/>
          </a:xfrm>
          <a:prstGeom prst="rect">
            <a:avLst/>
          </a:prstGeom>
        </p:spPr>
      </p:pic>
      <p:sp>
        <p:nvSpPr>
          <p:cNvPr id="19" name="object 19"/>
          <p:cNvSpPr/>
          <p:nvPr/>
        </p:nvSpPr>
        <p:spPr>
          <a:xfrm>
            <a:off x="2309876" y="2509773"/>
            <a:ext cx="3152775" cy="2784475"/>
          </a:xfrm>
          <a:custGeom>
            <a:avLst/>
            <a:gdLst/>
            <a:ahLst/>
            <a:cxnLst/>
            <a:rect l="l" t="t" r="r" b="b"/>
            <a:pathLst>
              <a:path w="3152775" h="2784475">
                <a:moveTo>
                  <a:pt x="2058035" y="1229741"/>
                </a:moveTo>
                <a:lnTo>
                  <a:pt x="44450" y="1229741"/>
                </a:lnTo>
                <a:lnTo>
                  <a:pt x="44450" y="76200"/>
                </a:lnTo>
                <a:lnTo>
                  <a:pt x="76200" y="76200"/>
                </a:lnTo>
                <a:lnTo>
                  <a:pt x="69850" y="63500"/>
                </a:lnTo>
                <a:lnTo>
                  <a:pt x="38100" y="0"/>
                </a:lnTo>
                <a:lnTo>
                  <a:pt x="0" y="76200"/>
                </a:lnTo>
                <a:lnTo>
                  <a:pt x="31750" y="76200"/>
                </a:lnTo>
                <a:lnTo>
                  <a:pt x="31750" y="1239647"/>
                </a:lnTo>
                <a:lnTo>
                  <a:pt x="34544" y="1242441"/>
                </a:lnTo>
                <a:lnTo>
                  <a:pt x="2058035" y="1242441"/>
                </a:lnTo>
                <a:lnTo>
                  <a:pt x="2058035" y="1236091"/>
                </a:lnTo>
                <a:lnTo>
                  <a:pt x="2058035" y="1229741"/>
                </a:lnTo>
                <a:close/>
              </a:path>
              <a:path w="3152775" h="2784475">
                <a:moveTo>
                  <a:pt x="3152775" y="2708021"/>
                </a:moveTo>
                <a:lnTo>
                  <a:pt x="3121012" y="2708021"/>
                </a:lnTo>
                <a:lnTo>
                  <a:pt x="3120898" y="1695450"/>
                </a:lnTo>
                <a:lnTo>
                  <a:pt x="3108198" y="1695450"/>
                </a:lnTo>
                <a:lnTo>
                  <a:pt x="3108312" y="2708021"/>
                </a:lnTo>
                <a:lnTo>
                  <a:pt x="3076575" y="2708021"/>
                </a:lnTo>
                <a:lnTo>
                  <a:pt x="3114675" y="2784221"/>
                </a:lnTo>
                <a:lnTo>
                  <a:pt x="3146425" y="2720721"/>
                </a:lnTo>
                <a:lnTo>
                  <a:pt x="3152775" y="2708021"/>
                </a:lnTo>
                <a:close/>
              </a:path>
            </a:pathLst>
          </a:custGeom>
          <a:solidFill>
            <a:srgbClr val="000000"/>
          </a:solidFill>
        </p:spPr>
        <p:txBody>
          <a:bodyPr wrap="square" lIns="0" tIns="0" rIns="0" bIns="0" rtlCol="0"/>
          <a:lstStyle/>
          <a:p>
            <a:endParaRPr/>
          </a:p>
        </p:txBody>
      </p:sp>
      <p:sp>
        <p:nvSpPr>
          <p:cNvPr id="20" name="object 20"/>
          <p:cNvSpPr txBox="1"/>
          <p:nvPr/>
        </p:nvSpPr>
        <p:spPr>
          <a:xfrm>
            <a:off x="5507990" y="4739703"/>
            <a:ext cx="1802130" cy="300355"/>
          </a:xfrm>
          <a:prstGeom prst="rect">
            <a:avLst/>
          </a:prstGeom>
        </p:spPr>
        <p:txBody>
          <a:bodyPr vert="horz" wrap="square" lIns="0" tIns="12700" rIns="0" bIns="0" rtlCol="0">
            <a:spAutoFit/>
          </a:bodyPr>
          <a:lstStyle/>
          <a:p>
            <a:pPr marL="12700">
              <a:lnSpc>
                <a:spcPct val="100000"/>
              </a:lnSpc>
              <a:spcBef>
                <a:spcPts val="100"/>
              </a:spcBef>
            </a:pPr>
            <a:r>
              <a:rPr sz="1800" spc="-10" dirty="0">
                <a:latin typeface="Segoe UI"/>
                <a:cs typeface="Segoe UI"/>
              </a:rPr>
              <a:t>Resource</a:t>
            </a:r>
            <a:r>
              <a:rPr sz="1800" spc="-70" dirty="0">
                <a:latin typeface="Segoe UI"/>
                <a:cs typeface="Segoe UI"/>
              </a:rPr>
              <a:t> </a:t>
            </a:r>
            <a:r>
              <a:rPr sz="1800" dirty="0">
                <a:latin typeface="Segoe UI"/>
                <a:cs typeface="Segoe UI"/>
              </a:rPr>
              <a:t>blocked</a:t>
            </a:r>
            <a:endParaRPr sz="1800">
              <a:latin typeface="Segoe UI"/>
              <a:cs typeface="Segoe U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SQL </a:t>
            </a:r>
            <a:r>
              <a:rPr spc="10" dirty="0"/>
              <a:t>Server</a:t>
            </a:r>
            <a:r>
              <a:rPr spc="5" dirty="0"/>
              <a:t> </a:t>
            </a:r>
            <a:r>
              <a:rPr spc="10" dirty="0"/>
              <a:t>Execution</a:t>
            </a:r>
            <a:r>
              <a:rPr spc="55" dirty="0"/>
              <a:t> </a:t>
            </a:r>
            <a:r>
              <a:rPr spc="10" dirty="0"/>
              <a:t>Model</a:t>
            </a:r>
          </a:p>
        </p:txBody>
      </p:sp>
      <p:sp>
        <p:nvSpPr>
          <p:cNvPr id="21" name="Text Placeholder 20">
            <a:extLst>
              <a:ext uri="{FF2B5EF4-FFF2-40B4-BE49-F238E27FC236}">
                <a16:creationId xmlns:a16="http://schemas.microsoft.com/office/drawing/2014/main" id="{09C3D606-64EB-AB46-652C-4FD659C5B240}"/>
              </a:ext>
            </a:extLst>
          </p:cNvPr>
          <p:cNvSpPr>
            <a:spLocks noGrp="1"/>
          </p:cNvSpPr>
          <p:nvPr>
            <p:ph type="body" idx="1"/>
          </p:nvPr>
        </p:nvSpPr>
        <p:spPr>
          <a:xfrm>
            <a:off x="681723" y="1371600"/>
            <a:ext cx="7920355" cy="4755469"/>
          </a:xfrm>
        </p:spPr>
        <p:txBody>
          <a:bodyPr/>
          <a:lstStyle/>
          <a:p>
            <a:pPr algn="l">
              <a:lnSpc>
                <a:spcPct val="150000"/>
              </a:lnSpc>
            </a:pPr>
            <a:r>
              <a:rPr lang="en-GB" sz="1600" b="0" i="0" u="none" strike="noStrike" baseline="0" dirty="0">
                <a:latin typeface="Segoe"/>
              </a:rPr>
              <a:t>A worker will typically start its life at the bottom of the runnable list, which behaves as a First in, First out (FIFO) queue, with the </a:t>
            </a:r>
            <a:r>
              <a:rPr lang="en-GB" sz="1600" b="1" i="0" u="none" strike="noStrike" baseline="0" dirty="0">
                <a:latin typeface="Segoe-Bold"/>
              </a:rPr>
              <a:t>runnable </a:t>
            </a:r>
            <a:r>
              <a:rPr lang="en-GB" sz="1600" b="0" i="0" u="none" strike="noStrike" baseline="0" dirty="0">
                <a:latin typeface="Segoe"/>
              </a:rPr>
              <a:t>status. When the worker reaches the top of the runnable list, it will be assigned to a CPU, at which point it is removed from the runnable list and changes to the </a:t>
            </a:r>
            <a:r>
              <a:rPr lang="en-GB" sz="1600" b="1" i="0" u="none" strike="noStrike" baseline="0" dirty="0">
                <a:latin typeface="Segoe-Bold"/>
              </a:rPr>
              <a:t>running </a:t>
            </a:r>
            <a:r>
              <a:rPr lang="en-GB" sz="1600" b="0" i="0" u="none" strike="noStrike" baseline="0" dirty="0">
                <a:latin typeface="Segoe"/>
              </a:rPr>
              <a:t>status.</a:t>
            </a:r>
          </a:p>
          <a:p>
            <a:pPr algn="l">
              <a:lnSpc>
                <a:spcPct val="150000"/>
              </a:lnSpc>
            </a:pPr>
            <a:r>
              <a:rPr lang="en-GB" sz="1600" b="0" i="0" u="none" strike="noStrike" baseline="0" dirty="0">
                <a:latin typeface="Segoe"/>
              </a:rPr>
              <a:t>The worker will work until it must wait for a resource, at which point it yields the CPU, is added to the waiter list, and its status is changed to </a:t>
            </a:r>
            <a:r>
              <a:rPr lang="en-GB" sz="1600" b="1" i="0" u="none" strike="noStrike" baseline="0" dirty="0">
                <a:latin typeface="Segoe-Bold"/>
              </a:rPr>
              <a:t>suspended</a:t>
            </a:r>
            <a:r>
              <a:rPr lang="en-GB" sz="1600" b="0" i="0" u="none" strike="noStrike" baseline="0" dirty="0">
                <a:latin typeface="Segoe"/>
              </a:rPr>
              <a:t>. The waiter list is unordered; workers may leave the waiter list at any time, after the resource that the worker needs becomes available. When the worker leaves the waiter list, it is returned to the bottom of the runnable list with a status of </a:t>
            </a:r>
            <a:r>
              <a:rPr lang="en-GB" sz="1600" b="1" i="0" u="none" strike="noStrike" baseline="0" dirty="0">
                <a:latin typeface="Segoe-Bold"/>
              </a:rPr>
              <a:t>runnable</a:t>
            </a:r>
            <a:r>
              <a:rPr lang="en-GB" sz="1600" b="0" i="0" u="none" strike="noStrike" baseline="0" dirty="0">
                <a:latin typeface="Segoe"/>
              </a:rPr>
              <a:t>. This cycle continues until the worker’s task is complete.</a:t>
            </a:r>
          </a:p>
          <a:p>
            <a:pPr algn="l">
              <a:lnSpc>
                <a:spcPct val="150000"/>
              </a:lnSpc>
            </a:pPr>
            <a:r>
              <a:rPr lang="en-GB" sz="1600" b="0" i="0" u="none" strike="noStrike" baseline="0" dirty="0">
                <a:latin typeface="Segoe"/>
              </a:rPr>
              <a:t>A worker may go from the </a:t>
            </a:r>
            <a:r>
              <a:rPr lang="en-GB" sz="1600" b="1" i="0" u="none" strike="noStrike" baseline="0" dirty="0">
                <a:latin typeface="Segoe-Bold"/>
              </a:rPr>
              <a:t>running </a:t>
            </a:r>
            <a:r>
              <a:rPr lang="en-GB" sz="1600" b="0" i="0" u="none" strike="noStrike" baseline="0" dirty="0">
                <a:latin typeface="Segoe"/>
              </a:rPr>
              <a:t>state to the bottom of the runnable list (with a </a:t>
            </a:r>
            <a:r>
              <a:rPr lang="en-GB" sz="1600" b="1" i="0" u="none" strike="noStrike" baseline="0" dirty="0">
                <a:latin typeface="Segoe-Bold"/>
              </a:rPr>
              <a:t>runnable </a:t>
            </a:r>
            <a:r>
              <a:rPr lang="en-GB" sz="1600" b="0" i="0" u="none" strike="noStrike" baseline="0" dirty="0">
                <a:latin typeface="Segoe"/>
              </a:rPr>
              <a:t>state) without visiting the waiter list if it yields the processor after using it for the duration of the quantum (4 milliseconds).</a:t>
            </a:r>
            <a:endParaRPr lang="fr-FR" sz="1050" dirty="0">
              <a:latin typeface="Segoe"/>
            </a:endParaRPr>
          </a:p>
        </p:txBody>
      </p:sp>
    </p:spTree>
    <p:extLst>
      <p:ext uri="{BB962C8B-B14F-4D97-AF65-F5344CB8AC3E}">
        <p14:creationId xmlns:p14="http://schemas.microsoft.com/office/powerpoint/2010/main" val="304766219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92170" cy="449580"/>
          </a:xfrm>
          <a:prstGeom prst="rect">
            <a:avLst/>
          </a:prstGeom>
        </p:spPr>
        <p:txBody>
          <a:bodyPr vert="horz" wrap="square" lIns="0" tIns="16510" rIns="0" bIns="0" rtlCol="0">
            <a:spAutoFit/>
          </a:bodyPr>
          <a:lstStyle/>
          <a:p>
            <a:pPr marL="12700">
              <a:lnSpc>
                <a:spcPct val="100000"/>
              </a:lnSpc>
              <a:spcBef>
                <a:spcPts val="130"/>
              </a:spcBef>
            </a:pPr>
            <a:r>
              <a:rPr spc="15" dirty="0"/>
              <a:t>Connection</a:t>
            </a:r>
            <a:r>
              <a:rPr spc="20" dirty="0"/>
              <a:t> Protocols</a:t>
            </a:r>
          </a:p>
        </p:txBody>
      </p:sp>
      <p:sp>
        <p:nvSpPr>
          <p:cNvPr id="3" name="object 3"/>
          <p:cNvSpPr txBox="1"/>
          <p:nvPr/>
        </p:nvSpPr>
        <p:spPr>
          <a:xfrm>
            <a:off x="538162" y="951275"/>
            <a:ext cx="7258684" cy="3234055"/>
          </a:xfrm>
          <a:prstGeom prst="rect">
            <a:avLst/>
          </a:prstGeom>
        </p:spPr>
        <p:txBody>
          <a:bodyPr vert="horz" wrap="square" lIns="0" tIns="111125" rIns="0" bIns="0" rtlCol="0">
            <a:spAutoFit/>
          </a:bodyPr>
          <a:lstStyle/>
          <a:p>
            <a:pPr marL="184150" indent="-171450">
              <a:lnSpc>
                <a:spcPct val="100000"/>
              </a:lnSpc>
              <a:spcBef>
                <a:spcPts val="875"/>
              </a:spcBef>
              <a:buClr>
                <a:srgbClr val="006FC0"/>
              </a:buClr>
              <a:buSzPct val="92727"/>
              <a:buFont typeface="Arial MT"/>
              <a:buChar char="•"/>
              <a:tabLst>
                <a:tab pos="184150" algn="l"/>
              </a:tabLst>
            </a:pPr>
            <a:r>
              <a:rPr sz="2750" dirty="0">
                <a:latin typeface="Segoe UI"/>
                <a:cs typeface="Segoe UI"/>
              </a:rPr>
              <a:t>Three</a:t>
            </a:r>
            <a:r>
              <a:rPr sz="2750" spc="120" dirty="0">
                <a:latin typeface="Segoe UI"/>
                <a:cs typeface="Segoe UI"/>
              </a:rPr>
              <a:t> </a:t>
            </a:r>
            <a:r>
              <a:rPr sz="2750" spc="20" dirty="0">
                <a:latin typeface="Segoe UI"/>
                <a:cs typeface="Segoe UI"/>
              </a:rPr>
              <a:t>network</a:t>
            </a:r>
            <a:r>
              <a:rPr sz="2750" spc="40" dirty="0">
                <a:latin typeface="Segoe UI"/>
                <a:cs typeface="Segoe UI"/>
              </a:rPr>
              <a:t> </a:t>
            </a:r>
            <a:r>
              <a:rPr sz="2750" spc="20" dirty="0">
                <a:latin typeface="Segoe UI"/>
                <a:cs typeface="Segoe UI"/>
              </a:rPr>
              <a:t>protocols</a:t>
            </a:r>
            <a:r>
              <a:rPr sz="2750" spc="-50" dirty="0">
                <a:latin typeface="Segoe UI"/>
                <a:cs typeface="Segoe UI"/>
              </a:rPr>
              <a:t> </a:t>
            </a:r>
            <a:r>
              <a:rPr sz="2750" spc="15" dirty="0">
                <a:latin typeface="Segoe UI"/>
                <a:cs typeface="Segoe UI"/>
              </a:rPr>
              <a:t>are</a:t>
            </a:r>
            <a:r>
              <a:rPr sz="2750" spc="45" dirty="0">
                <a:latin typeface="Segoe UI"/>
                <a:cs typeface="Segoe UI"/>
              </a:rPr>
              <a:t> </a:t>
            </a:r>
            <a:r>
              <a:rPr sz="2750" spc="20" dirty="0">
                <a:latin typeface="Segoe UI"/>
                <a:cs typeface="Segoe UI"/>
              </a:rPr>
              <a:t>supported:</a:t>
            </a:r>
            <a:endParaRPr sz="2750" dirty="0">
              <a:latin typeface="Segoe UI"/>
              <a:cs typeface="Segoe UI"/>
            </a:endParaRPr>
          </a:p>
          <a:p>
            <a:pPr marL="469900" lvl="1" indent="-172085">
              <a:lnSpc>
                <a:spcPct val="100000"/>
              </a:lnSpc>
              <a:spcBef>
                <a:spcPts val="655"/>
              </a:spcBef>
              <a:buClr>
                <a:srgbClr val="006FC0"/>
              </a:buClr>
              <a:buSzPct val="81250"/>
              <a:buFont typeface="Arial MT"/>
              <a:buChar char="•"/>
              <a:tabLst>
                <a:tab pos="470534" algn="l"/>
              </a:tabLst>
            </a:pPr>
            <a:r>
              <a:rPr sz="2400" spc="-5" dirty="0">
                <a:latin typeface="Segoe UI"/>
                <a:cs typeface="Segoe UI"/>
              </a:rPr>
              <a:t>Shared</a:t>
            </a:r>
            <a:r>
              <a:rPr sz="2400" spc="-10" dirty="0">
                <a:latin typeface="Segoe UI"/>
                <a:cs typeface="Segoe UI"/>
              </a:rPr>
              <a:t> </a:t>
            </a:r>
            <a:r>
              <a:rPr sz="2400" spc="10" dirty="0">
                <a:latin typeface="Segoe UI"/>
                <a:cs typeface="Segoe UI"/>
              </a:rPr>
              <a:t>memory</a:t>
            </a:r>
            <a:endParaRPr sz="2400" dirty="0">
              <a:latin typeface="Segoe UI"/>
              <a:cs typeface="Segoe UI"/>
            </a:endParaRPr>
          </a:p>
          <a:p>
            <a:pPr marL="469900" lvl="1" indent="-172085">
              <a:lnSpc>
                <a:spcPct val="100000"/>
              </a:lnSpc>
              <a:spcBef>
                <a:spcPts val="575"/>
              </a:spcBef>
              <a:buClr>
                <a:srgbClr val="006FC0"/>
              </a:buClr>
              <a:buSzPct val="81250"/>
              <a:buFont typeface="Arial MT"/>
              <a:buChar char="•"/>
              <a:tabLst>
                <a:tab pos="470534" algn="l"/>
              </a:tabLst>
            </a:pPr>
            <a:r>
              <a:rPr sz="2400" spc="5" dirty="0">
                <a:latin typeface="Segoe UI"/>
                <a:cs typeface="Segoe UI"/>
              </a:rPr>
              <a:t>Named</a:t>
            </a:r>
            <a:r>
              <a:rPr sz="2400" spc="-85" dirty="0">
                <a:latin typeface="Segoe UI"/>
                <a:cs typeface="Segoe UI"/>
              </a:rPr>
              <a:t> </a:t>
            </a:r>
            <a:r>
              <a:rPr sz="2400" spc="10" dirty="0">
                <a:latin typeface="Segoe UI"/>
                <a:cs typeface="Segoe UI"/>
              </a:rPr>
              <a:t>Pipes</a:t>
            </a:r>
            <a:endParaRPr sz="2400" dirty="0">
              <a:latin typeface="Segoe UI"/>
              <a:cs typeface="Segoe UI"/>
            </a:endParaRPr>
          </a:p>
          <a:p>
            <a:pPr marL="469900" lvl="1" indent="-172085">
              <a:lnSpc>
                <a:spcPct val="100000"/>
              </a:lnSpc>
              <a:spcBef>
                <a:spcPts val="650"/>
              </a:spcBef>
              <a:buClr>
                <a:srgbClr val="006FC0"/>
              </a:buClr>
              <a:buSzPct val="81250"/>
              <a:buFont typeface="Arial MT"/>
              <a:buChar char="•"/>
              <a:tabLst>
                <a:tab pos="470534" algn="l"/>
              </a:tabLst>
            </a:pPr>
            <a:r>
              <a:rPr sz="2400" spc="5" dirty="0">
                <a:latin typeface="Segoe UI"/>
                <a:cs typeface="Segoe UI"/>
              </a:rPr>
              <a:t>TCP/IP</a:t>
            </a:r>
            <a:endParaRPr sz="2400" dirty="0">
              <a:latin typeface="Segoe UI"/>
              <a:cs typeface="Segoe UI"/>
            </a:endParaRPr>
          </a:p>
          <a:p>
            <a:pPr marL="184150" marR="5080" indent="-171450">
              <a:lnSpc>
                <a:spcPct val="102400"/>
              </a:lnSpc>
              <a:spcBef>
                <a:spcPts val="520"/>
              </a:spcBef>
              <a:buClr>
                <a:srgbClr val="006FC0"/>
              </a:buClr>
              <a:buSzPct val="92727"/>
              <a:buFont typeface="Arial MT"/>
              <a:buChar char="•"/>
              <a:tabLst>
                <a:tab pos="184150" algn="l"/>
              </a:tabLst>
            </a:pPr>
            <a:r>
              <a:rPr sz="2750" spc="20" dirty="0">
                <a:latin typeface="Segoe UI"/>
                <a:cs typeface="Segoe UI"/>
              </a:rPr>
              <a:t>Communication</a:t>
            </a:r>
            <a:r>
              <a:rPr sz="2750" spc="70" dirty="0">
                <a:latin typeface="Segoe UI"/>
                <a:cs typeface="Segoe UI"/>
              </a:rPr>
              <a:t> </a:t>
            </a:r>
            <a:r>
              <a:rPr sz="2750" spc="5" dirty="0">
                <a:latin typeface="Segoe UI"/>
                <a:cs typeface="Segoe UI"/>
              </a:rPr>
              <a:t>in </a:t>
            </a:r>
            <a:r>
              <a:rPr sz="2750" spc="20" dirty="0">
                <a:latin typeface="Segoe UI"/>
                <a:cs typeface="Segoe UI"/>
              </a:rPr>
              <a:t>the</a:t>
            </a:r>
            <a:r>
              <a:rPr sz="2750" spc="-20" dirty="0">
                <a:latin typeface="Segoe UI"/>
                <a:cs typeface="Segoe UI"/>
              </a:rPr>
              <a:t> </a:t>
            </a:r>
            <a:r>
              <a:rPr sz="2750" spc="20" dirty="0">
                <a:latin typeface="Segoe UI"/>
                <a:cs typeface="Segoe UI"/>
              </a:rPr>
              <a:t>application</a:t>
            </a:r>
            <a:r>
              <a:rPr sz="2750" spc="5" dirty="0">
                <a:latin typeface="Segoe UI"/>
                <a:cs typeface="Segoe UI"/>
              </a:rPr>
              <a:t> layer</a:t>
            </a:r>
            <a:r>
              <a:rPr sz="2750" spc="75" dirty="0">
                <a:latin typeface="Segoe UI"/>
                <a:cs typeface="Segoe UI"/>
              </a:rPr>
              <a:t> </a:t>
            </a:r>
            <a:r>
              <a:rPr sz="2750" spc="5" dirty="0">
                <a:latin typeface="Segoe UI"/>
                <a:cs typeface="Segoe UI"/>
              </a:rPr>
              <a:t>takes </a:t>
            </a:r>
            <a:r>
              <a:rPr sz="2750" spc="-735" dirty="0">
                <a:latin typeface="Segoe UI"/>
                <a:cs typeface="Segoe UI"/>
              </a:rPr>
              <a:t> </a:t>
            </a:r>
            <a:r>
              <a:rPr sz="2750" spc="15" dirty="0">
                <a:latin typeface="Segoe UI"/>
                <a:cs typeface="Segoe UI"/>
              </a:rPr>
              <a:t>place</a:t>
            </a:r>
            <a:r>
              <a:rPr sz="2750" spc="30" dirty="0">
                <a:latin typeface="Segoe UI"/>
                <a:cs typeface="Segoe UI"/>
              </a:rPr>
              <a:t> </a:t>
            </a:r>
            <a:r>
              <a:rPr sz="2750" spc="10" dirty="0">
                <a:latin typeface="Segoe UI"/>
                <a:cs typeface="Segoe UI"/>
              </a:rPr>
              <a:t>over</a:t>
            </a:r>
            <a:r>
              <a:rPr sz="2750" spc="5" dirty="0">
                <a:latin typeface="Segoe UI"/>
                <a:cs typeface="Segoe UI"/>
              </a:rPr>
              <a:t> </a:t>
            </a:r>
            <a:r>
              <a:rPr sz="2750" spc="20" dirty="0">
                <a:latin typeface="Segoe UI"/>
                <a:cs typeface="Segoe UI"/>
              </a:rPr>
              <a:t>the</a:t>
            </a:r>
            <a:r>
              <a:rPr sz="2750" spc="50" dirty="0">
                <a:latin typeface="Segoe UI"/>
                <a:cs typeface="Segoe UI"/>
              </a:rPr>
              <a:t> </a:t>
            </a:r>
            <a:r>
              <a:rPr sz="2750" spc="10" dirty="0">
                <a:latin typeface="Segoe UI"/>
                <a:cs typeface="Segoe UI"/>
              </a:rPr>
              <a:t>Tabular</a:t>
            </a:r>
            <a:r>
              <a:rPr sz="2750" spc="5" dirty="0">
                <a:latin typeface="Segoe UI"/>
                <a:cs typeface="Segoe UI"/>
              </a:rPr>
              <a:t> </a:t>
            </a:r>
            <a:r>
              <a:rPr sz="2750" spc="20" dirty="0">
                <a:latin typeface="Segoe UI"/>
                <a:cs typeface="Segoe UI"/>
              </a:rPr>
              <a:t>Data</a:t>
            </a:r>
            <a:r>
              <a:rPr sz="2750" spc="5" dirty="0">
                <a:latin typeface="Segoe UI"/>
                <a:cs typeface="Segoe UI"/>
              </a:rPr>
              <a:t> </a:t>
            </a:r>
            <a:r>
              <a:rPr sz="2750" spc="20" dirty="0">
                <a:latin typeface="Segoe UI"/>
                <a:cs typeface="Segoe UI"/>
              </a:rPr>
              <a:t>Stream</a:t>
            </a:r>
            <a:r>
              <a:rPr sz="2750" spc="75" dirty="0">
                <a:latin typeface="Segoe UI"/>
                <a:cs typeface="Segoe UI"/>
              </a:rPr>
              <a:t> </a:t>
            </a:r>
            <a:r>
              <a:rPr sz="2750" spc="5" dirty="0">
                <a:latin typeface="Segoe UI"/>
                <a:cs typeface="Segoe UI"/>
              </a:rPr>
              <a:t>(TDS) </a:t>
            </a:r>
            <a:r>
              <a:rPr sz="2750" spc="10" dirty="0">
                <a:latin typeface="Segoe UI"/>
                <a:cs typeface="Segoe UI"/>
              </a:rPr>
              <a:t> </a:t>
            </a:r>
            <a:r>
              <a:rPr sz="2750" spc="20" dirty="0">
                <a:latin typeface="Segoe UI"/>
                <a:cs typeface="Segoe UI"/>
              </a:rPr>
              <a:t>protocol</a:t>
            </a:r>
            <a:endParaRPr sz="2750" dirty="0">
              <a:latin typeface="Segoe UI"/>
              <a:cs typeface="Segoe UI"/>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F52CDD-8685-62D8-7885-BD0557259ECA}"/>
              </a:ext>
            </a:extLst>
          </p:cNvPr>
          <p:cNvSpPr>
            <a:spLocks noGrp="1"/>
          </p:cNvSpPr>
          <p:nvPr>
            <p:ph type="title"/>
          </p:nvPr>
        </p:nvSpPr>
        <p:spPr>
          <a:xfrm>
            <a:off x="429260" y="109474"/>
            <a:ext cx="8285479" cy="423193"/>
          </a:xfrm>
        </p:spPr>
        <p:txBody>
          <a:bodyPr/>
          <a:lstStyle/>
          <a:p>
            <a:r>
              <a:rPr lang="en-GB" dirty="0"/>
              <a:t>User Request Life Cycle</a:t>
            </a:r>
            <a:endParaRPr lang="fr-FR" dirty="0"/>
          </a:p>
        </p:txBody>
      </p:sp>
      <p:sp>
        <p:nvSpPr>
          <p:cNvPr id="4" name="Text Placeholder 3">
            <a:extLst>
              <a:ext uri="{FF2B5EF4-FFF2-40B4-BE49-F238E27FC236}">
                <a16:creationId xmlns:a16="http://schemas.microsoft.com/office/drawing/2014/main" id="{F27503B5-426F-07D7-98E4-5542F21FB4F4}"/>
              </a:ext>
            </a:extLst>
          </p:cNvPr>
          <p:cNvSpPr>
            <a:spLocks noGrp="1"/>
          </p:cNvSpPr>
          <p:nvPr>
            <p:ph type="body" idx="1"/>
          </p:nvPr>
        </p:nvSpPr>
        <p:spPr>
          <a:xfrm>
            <a:off x="681723" y="1143000"/>
            <a:ext cx="7920355" cy="4755469"/>
          </a:xfrm>
        </p:spPr>
        <p:txBody>
          <a:bodyPr/>
          <a:lstStyle/>
          <a:p>
            <a:pPr algn="l"/>
            <a:r>
              <a:rPr lang="en-GB" sz="1600" b="0" i="0" u="none" strike="noStrike" baseline="0" dirty="0">
                <a:latin typeface="Segoe"/>
              </a:rPr>
              <a:t>When an application or user sends an execution request to SQL Server, the database engine does </a:t>
            </a:r>
            <a:r>
              <a:rPr lang="fr-FR" sz="1600" b="0" i="0" u="none" strike="noStrike" baseline="0" dirty="0">
                <a:latin typeface="Segoe"/>
              </a:rPr>
              <a:t>the </a:t>
            </a:r>
            <a:r>
              <a:rPr lang="fr-FR" sz="1600" b="0" i="0" u="none" strike="noStrike" baseline="0" dirty="0" err="1">
                <a:latin typeface="Segoe"/>
              </a:rPr>
              <a:t>following</a:t>
            </a:r>
            <a:r>
              <a:rPr lang="fr-FR" sz="1600" b="0" i="0" u="none" strike="noStrike" baseline="0" dirty="0">
                <a:latin typeface="Segoe"/>
              </a:rPr>
              <a:t>:</a:t>
            </a:r>
          </a:p>
          <a:p>
            <a:pPr algn="l"/>
            <a:endParaRPr lang="fr-FR" sz="1600" b="0" i="0" u="none" strike="noStrike" baseline="0" dirty="0">
              <a:latin typeface="Segoe"/>
            </a:endParaRPr>
          </a:p>
          <a:p>
            <a:pPr marL="342900" indent="-342900" algn="l">
              <a:lnSpc>
                <a:spcPct val="150000"/>
              </a:lnSpc>
              <a:buFont typeface="+mj-lt"/>
              <a:buAutoNum type="arabicPeriod"/>
            </a:pPr>
            <a:r>
              <a:rPr lang="en-GB" sz="1600" b="0" i="0" u="none" strike="noStrike" baseline="0" dirty="0">
                <a:latin typeface="Segoe"/>
              </a:rPr>
              <a:t>SQL Server authenticates the connection request, establishes a connection with the </a:t>
            </a:r>
            <a:r>
              <a:rPr lang="fr-FR" sz="1600" b="0" i="0" u="none" strike="noStrike" baseline="0" dirty="0">
                <a:latin typeface="Segoe"/>
              </a:rPr>
              <a:t>client, and </a:t>
            </a:r>
            <a:r>
              <a:rPr lang="fr-FR" sz="1600" b="0" i="0" u="none" strike="noStrike" baseline="0" dirty="0" err="1">
                <a:latin typeface="Segoe"/>
              </a:rPr>
              <a:t>assigns</a:t>
            </a:r>
            <a:r>
              <a:rPr lang="fr-FR" sz="1600" b="0" i="0" u="none" strike="noStrike" baseline="0" dirty="0">
                <a:latin typeface="Segoe"/>
              </a:rPr>
              <a:t> a unique session ID.  </a:t>
            </a:r>
            <a:r>
              <a:rPr lang="en-GB" sz="1600" b="0" i="0" u="none" strike="noStrike" baseline="0" dirty="0">
                <a:latin typeface="Segoe"/>
              </a:rPr>
              <a:t>Connection details are available in the </a:t>
            </a:r>
            <a:r>
              <a:rPr lang="en-GB" sz="1600" b="1" i="0" u="none" strike="noStrike" baseline="0" dirty="0" err="1">
                <a:latin typeface="Segoe-Bold"/>
              </a:rPr>
              <a:t>sys.dm_exec_connections</a:t>
            </a:r>
            <a:r>
              <a:rPr lang="en-GB" sz="1600" b="1" i="0" u="none" strike="noStrike" baseline="0" dirty="0">
                <a:latin typeface="Segoe-Bold"/>
              </a:rPr>
              <a:t> </a:t>
            </a:r>
            <a:r>
              <a:rPr lang="en-GB" sz="1600" b="0" i="0" u="none" strike="noStrike" baseline="0" dirty="0">
                <a:latin typeface="Segoe"/>
              </a:rPr>
              <a:t>DMV and session details are available in the </a:t>
            </a:r>
            <a:r>
              <a:rPr lang="fr-FR" sz="1600" b="1" i="0" u="none" strike="noStrike" baseline="0" dirty="0" err="1">
                <a:latin typeface="Segoe-Bold"/>
              </a:rPr>
              <a:t>sys.dm_exec_sessions</a:t>
            </a:r>
            <a:r>
              <a:rPr lang="fr-FR" sz="1600" b="1" i="0" u="none" strike="noStrike" baseline="0" dirty="0">
                <a:latin typeface="Segoe-Bold"/>
              </a:rPr>
              <a:t> </a:t>
            </a:r>
            <a:r>
              <a:rPr lang="fr-FR" sz="1600" b="0" i="0" u="none" strike="noStrike" baseline="0" dirty="0">
                <a:latin typeface="Segoe"/>
              </a:rPr>
              <a:t>DMV.</a:t>
            </a:r>
          </a:p>
          <a:p>
            <a:pPr marL="342900" indent="-342900" algn="l">
              <a:lnSpc>
                <a:spcPct val="150000"/>
              </a:lnSpc>
              <a:buFont typeface="+mj-lt"/>
              <a:buAutoNum type="arabicPeriod"/>
            </a:pPr>
            <a:r>
              <a:rPr lang="en-GB" sz="1600" b="0" i="0" u="none" strike="noStrike" baseline="0" dirty="0">
                <a:latin typeface="Segoe"/>
              </a:rPr>
              <a:t>A request is sent from the client. The request details are available in the </a:t>
            </a:r>
            <a:r>
              <a:rPr lang="en-GB" sz="1600" b="1" i="0" u="none" strike="noStrike" baseline="0" dirty="0" err="1">
                <a:latin typeface="Segoe-Bold"/>
              </a:rPr>
              <a:t>sys.dm_exec_requests</a:t>
            </a:r>
            <a:r>
              <a:rPr lang="en-GB" sz="1600" b="1" i="0" u="none" strike="noStrike" baseline="0" dirty="0">
                <a:latin typeface="Segoe-Bold"/>
              </a:rPr>
              <a:t> </a:t>
            </a:r>
            <a:r>
              <a:rPr lang="en-GB" sz="1600" b="0" i="0" u="none" strike="noStrike" baseline="0" dirty="0">
                <a:latin typeface="Segoe"/>
              </a:rPr>
              <a:t>DMV. It also displays the session status—</a:t>
            </a:r>
            <a:r>
              <a:rPr lang="en-GB" sz="1600" b="1" i="0" u="none" strike="noStrike" baseline="0" dirty="0">
                <a:latin typeface="Segoe-Bold"/>
              </a:rPr>
              <a:t>running</a:t>
            </a:r>
            <a:r>
              <a:rPr lang="en-GB" sz="1600" b="0" i="0" u="none" strike="noStrike" baseline="0" dirty="0">
                <a:latin typeface="Segoe"/>
              </a:rPr>
              <a:t>, </a:t>
            </a:r>
            <a:r>
              <a:rPr lang="en-GB" sz="1600" b="1" i="0" u="none" strike="noStrike" baseline="0" dirty="0">
                <a:latin typeface="Segoe-Bold"/>
              </a:rPr>
              <a:t>suspended</a:t>
            </a:r>
            <a:r>
              <a:rPr lang="en-GB" sz="1600" b="0" i="0" u="none" strike="noStrike" baseline="0" dirty="0">
                <a:latin typeface="Segoe"/>
              </a:rPr>
              <a:t>, or </a:t>
            </a:r>
            <a:r>
              <a:rPr lang="en-GB" sz="1600" b="1" i="0" u="none" strike="noStrike" baseline="0" dirty="0">
                <a:latin typeface="Segoe-Bold"/>
              </a:rPr>
              <a:t>runnable</a:t>
            </a:r>
            <a:r>
              <a:rPr lang="en-GB" sz="1600" b="0" i="0" u="none" strike="noStrike" baseline="0" dirty="0">
                <a:latin typeface="Segoe"/>
              </a:rPr>
              <a:t>— as discussed in the previous topic, </a:t>
            </a:r>
            <a:r>
              <a:rPr lang="en-GB" sz="1600" b="0" i="1" u="none" strike="noStrike" baseline="0" dirty="0">
                <a:latin typeface="Segoe-Italic"/>
              </a:rPr>
              <a:t>SQL Server Execution Model</a:t>
            </a:r>
            <a:r>
              <a:rPr lang="en-GB"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SQL Server creates one or more tasks against the request. The </a:t>
            </a:r>
            <a:r>
              <a:rPr lang="en-GB" sz="1600" b="1" i="0" u="none" strike="noStrike" baseline="0" dirty="0" err="1">
                <a:latin typeface="Segoe-Bold"/>
              </a:rPr>
              <a:t>sys.dm_os_tasks</a:t>
            </a:r>
            <a:r>
              <a:rPr lang="en-GB" sz="1600" b="1" i="0" u="none" strike="noStrike" baseline="0" dirty="0">
                <a:latin typeface="Segoe-Bold"/>
              </a:rPr>
              <a:t> </a:t>
            </a:r>
            <a:r>
              <a:rPr lang="en-GB" sz="1600" b="0" i="0" u="none" strike="noStrike" baseline="0" dirty="0">
                <a:latin typeface="Segoe"/>
              </a:rPr>
              <a:t>DMV returns one row for each active task. A task can be in any of the following states—</a:t>
            </a:r>
            <a:r>
              <a:rPr lang="en-GB" sz="1600" b="1" i="0" u="none" strike="noStrike" baseline="0" dirty="0">
                <a:latin typeface="Segoe-Bold"/>
              </a:rPr>
              <a:t>Running</a:t>
            </a:r>
            <a:r>
              <a:rPr lang="en-GB" sz="1600" b="0" i="0" u="none" strike="noStrike" baseline="0" dirty="0">
                <a:latin typeface="Segoe"/>
              </a:rPr>
              <a:t>, </a:t>
            </a:r>
            <a:r>
              <a:rPr lang="en-GB" sz="1600" b="1" i="0" u="none" strike="noStrike" baseline="0" dirty="0">
                <a:latin typeface="Segoe-Bold"/>
              </a:rPr>
              <a:t>Runnable</a:t>
            </a:r>
            <a:r>
              <a:rPr lang="en-GB" sz="1600" b="0" i="0" u="none" strike="noStrike" baseline="0" dirty="0">
                <a:latin typeface="Segoe"/>
              </a:rPr>
              <a:t>, </a:t>
            </a:r>
            <a:r>
              <a:rPr lang="en-GB" sz="1600" b="1" i="0" u="none" strike="noStrike" baseline="0" dirty="0">
                <a:latin typeface="Segoe-Bold"/>
              </a:rPr>
              <a:t>Pending</a:t>
            </a:r>
            <a:r>
              <a:rPr lang="en-GB" sz="1600" b="0" i="0" u="none" strike="noStrike" baseline="0" dirty="0">
                <a:latin typeface="Segoe"/>
              </a:rPr>
              <a:t>, </a:t>
            </a:r>
            <a:r>
              <a:rPr lang="fr-FR" sz="1600" b="1" i="0" u="none" strike="noStrike" baseline="0" dirty="0" err="1">
                <a:latin typeface="Segoe-Bold"/>
              </a:rPr>
              <a:t>Suspended</a:t>
            </a:r>
            <a:r>
              <a:rPr lang="fr-FR" sz="1600" b="0" i="0" u="none" strike="noStrike" baseline="0" dirty="0">
                <a:latin typeface="Segoe"/>
              </a:rPr>
              <a:t>, </a:t>
            </a:r>
            <a:r>
              <a:rPr lang="fr-FR" sz="1600" b="1" i="0" u="none" strike="noStrike" baseline="0" dirty="0" err="1">
                <a:latin typeface="Segoe-Bold"/>
              </a:rPr>
              <a:t>Done</a:t>
            </a:r>
            <a:r>
              <a:rPr lang="fr-FR" sz="1600" b="0" i="0" u="none" strike="noStrike" baseline="0" dirty="0">
                <a:latin typeface="Segoe"/>
              </a:rPr>
              <a:t>, or </a:t>
            </a:r>
            <a:r>
              <a:rPr lang="fr-FR" sz="1600" b="1" i="0" u="none" strike="noStrike" baseline="0" dirty="0">
                <a:latin typeface="Segoe-Bold"/>
              </a:rPr>
              <a:t>Spinlock</a:t>
            </a:r>
            <a:r>
              <a:rPr lang="fr-FR" sz="1600" b="0" i="0" u="none" strike="noStrike" baseline="0" dirty="0">
                <a:latin typeface="Segoe"/>
              </a:rPr>
              <a:t>.</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1F52CDD-8685-62D8-7885-BD0557259ECA}"/>
              </a:ext>
            </a:extLst>
          </p:cNvPr>
          <p:cNvSpPr>
            <a:spLocks noGrp="1"/>
          </p:cNvSpPr>
          <p:nvPr>
            <p:ph type="title"/>
          </p:nvPr>
        </p:nvSpPr>
        <p:spPr>
          <a:xfrm>
            <a:off x="429260" y="109474"/>
            <a:ext cx="8285479" cy="423193"/>
          </a:xfrm>
        </p:spPr>
        <p:txBody>
          <a:bodyPr/>
          <a:lstStyle/>
          <a:p>
            <a:r>
              <a:rPr lang="en-GB" dirty="0"/>
              <a:t>User Request Life Cycle</a:t>
            </a:r>
            <a:endParaRPr lang="fr-FR" dirty="0"/>
          </a:p>
        </p:txBody>
      </p:sp>
      <p:sp>
        <p:nvSpPr>
          <p:cNvPr id="4" name="Text Placeholder 3">
            <a:extLst>
              <a:ext uri="{FF2B5EF4-FFF2-40B4-BE49-F238E27FC236}">
                <a16:creationId xmlns:a16="http://schemas.microsoft.com/office/drawing/2014/main" id="{F27503B5-426F-07D7-98E4-5542F21FB4F4}"/>
              </a:ext>
            </a:extLst>
          </p:cNvPr>
          <p:cNvSpPr>
            <a:spLocks noGrp="1"/>
          </p:cNvSpPr>
          <p:nvPr>
            <p:ph type="body" idx="1"/>
          </p:nvPr>
        </p:nvSpPr>
        <p:spPr>
          <a:xfrm>
            <a:off x="681723" y="1143000"/>
            <a:ext cx="7920355" cy="2545505"/>
          </a:xfrm>
        </p:spPr>
        <p:txBody>
          <a:bodyPr/>
          <a:lstStyle/>
          <a:p>
            <a:pPr marL="342900" indent="-342900" algn="l">
              <a:lnSpc>
                <a:spcPct val="150000"/>
              </a:lnSpc>
              <a:buFont typeface="+mj-lt"/>
              <a:buAutoNum type="arabicPeriod" startAt="4"/>
            </a:pPr>
            <a:r>
              <a:rPr lang="en-GB" sz="1600" b="0" i="0" u="none" strike="noStrike" baseline="0" dirty="0">
                <a:latin typeface="Segoe"/>
              </a:rPr>
              <a:t>A task is assigned to an available worker. A worker can be said to be the logical representation of a thread and is responsible for carrying out a SQL Server task. The worker information is available in the </a:t>
            </a:r>
            <a:r>
              <a:rPr lang="da-DK" sz="1600" b="1" i="0" u="none" strike="noStrike" baseline="0" dirty="0">
                <a:latin typeface="Segoe-Bold"/>
              </a:rPr>
              <a:t>sys.dm_os_workers </a:t>
            </a:r>
            <a:r>
              <a:rPr lang="da-DK" sz="1600" b="0" i="0" u="none" strike="noStrike" baseline="0" dirty="0">
                <a:latin typeface="Segoe"/>
              </a:rPr>
              <a:t>DMV.</a:t>
            </a:r>
          </a:p>
          <a:p>
            <a:pPr marL="342900" indent="-342900" algn="l">
              <a:lnSpc>
                <a:spcPct val="150000"/>
              </a:lnSpc>
              <a:buFont typeface="+mj-lt"/>
              <a:buAutoNum type="arabicPeriod" startAt="4"/>
            </a:pPr>
            <a:r>
              <a:rPr lang="en-GB" sz="1600" b="0" i="0" u="none" strike="noStrike" baseline="0" dirty="0">
                <a:latin typeface="Segoe"/>
              </a:rPr>
              <a:t>A worker is assigned an available operating system thread for execution. The </a:t>
            </a:r>
            <a:r>
              <a:rPr lang="en-GB" sz="1600" b="1" i="0" u="none" strike="noStrike" baseline="0" dirty="0" err="1">
                <a:latin typeface="Segoe-Bold"/>
              </a:rPr>
              <a:t>sys.dm_os_threads</a:t>
            </a:r>
            <a:r>
              <a:rPr lang="en-GB" sz="1600" b="1" i="0" u="none" strike="noStrike" baseline="0" dirty="0">
                <a:latin typeface="Segoe-Bold"/>
              </a:rPr>
              <a:t> </a:t>
            </a:r>
            <a:r>
              <a:rPr lang="en-GB" sz="1600" b="0" i="0" u="none" strike="noStrike" baseline="0" dirty="0">
                <a:latin typeface="Segoe"/>
              </a:rPr>
              <a:t>DMV provides details of threads that are running under the SQL Server process. The thread is then assigned a CPU by the SOS scheduler.</a:t>
            </a:r>
          </a:p>
          <a:p>
            <a:pPr marL="342900" indent="-342900" algn="l">
              <a:lnSpc>
                <a:spcPct val="150000"/>
              </a:lnSpc>
              <a:buFont typeface="+mj-lt"/>
              <a:buAutoNum type="arabicPeriod" startAt="4"/>
            </a:pPr>
            <a:r>
              <a:rPr lang="en-GB" sz="1600" b="0" i="0" u="none" strike="noStrike" baseline="0" dirty="0">
                <a:latin typeface="Segoe"/>
              </a:rPr>
              <a:t>6.The user request is executed and the result is returned back to the user or client.</a:t>
            </a:r>
            <a:endParaRPr lang="fr-FR" sz="1600" dirty="0"/>
          </a:p>
        </p:txBody>
      </p:sp>
    </p:spTree>
    <p:extLst>
      <p:ext uri="{BB962C8B-B14F-4D97-AF65-F5344CB8AC3E}">
        <p14:creationId xmlns:p14="http://schemas.microsoft.com/office/powerpoint/2010/main" val="319359856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8104505" cy="449580"/>
          </a:xfrm>
          <a:prstGeom prst="rect">
            <a:avLst/>
          </a:prstGeom>
        </p:spPr>
        <p:txBody>
          <a:bodyPr vert="horz" wrap="square" lIns="0" tIns="16510" rIns="0" bIns="0" rtlCol="0">
            <a:spAutoFit/>
          </a:bodyPr>
          <a:lstStyle/>
          <a:p>
            <a:pPr marL="12700">
              <a:lnSpc>
                <a:spcPct val="100000"/>
              </a:lnSpc>
              <a:spcBef>
                <a:spcPts val="130"/>
              </a:spcBef>
            </a:pPr>
            <a:r>
              <a:rPr spc="15" dirty="0"/>
              <a:t>Demonstration:</a:t>
            </a:r>
            <a:r>
              <a:rPr dirty="0"/>
              <a:t> </a:t>
            </a:r>
            <a:r>
              <a:rPr spc="10" dirty="0"/>
              <a:t>Analyzing</a:t>
            </a:r>
            <a:r>
              <a:rPr spc="90" dirty="0"/>
              <a:t> </a:t>
            </a:r>
            <a:r>
              <a:rPr spc="20" dirty="0"/>
              <a:t>the</a:t>
            </a:r>
            <a:r>
              <a:rPr spc="-30" dirty="0"/>
              <a:t> </a:t>
            </a:r>
            <a:r>
              <a:rPr spc="5" dirty="0"/>
              <a:t>Life</a:t>
            </a:r>
            <a:r>
              <a:rPr spc="50" dirty="0"/>
              <a:t> </a:t>
            </a:r>
            <a:r>
              <a:rPr spc="10" dirty="0"/>
              <a:t>Cycle</a:t>
            </a:r>
            <a:r>
              <a:rPr spc="45" dirty="0"/>
              <a:t> </a:t>
            </a:r>
            <a:r>
              <a:rPr spc="20" dirty="0"/>
              <a:t>of</a:t>
            </a:r>
            <a:r>
              <a:rPr spc="35" dirty="0"/>
              <a:t> </a:t>
            </a:r>
            <a:r>
              <a:rPr spc="15" dirty="0"/>
              <a:t>a</a:t>
            </a:r>
            <a:r>
              <a:rPr spc="10" dirty="0"/>
              <a:t> </a:t>
            </a:r>
            <a:r>
              <a:rPr spc="5" dirty="0"/>
              <a:t>Thread</a:t>
            </a:r>
          </a:p>
        </p:txBody>
      </p:sp>
      <p:sp>
        <p:nvSpPr>
          <p:cNvPr id="3" name="object 3"/>
          <p:cNvSpPr txBox="1"/>
          <p:nvPr/>
        </p:nvSpPr>
        <p:spPr>
          <a:xfrm>
            <a:off x="538162" y="1046416"/>
            <a:ext cx="6734809" cy="1704313"/>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15" dirty="0">
                <a:latin typeface="Segoe UI"/>
                <a:cs typeface="Segoe UI"/>
              </a:rPr>
              <a:t>In</a:t>
            </a:r>
            <a:r>
              <a:rPr sz="2750" dirty="0">
                <a:latin typeface="Segoe UI"/>
                <a:cs typeface="Segoe UI"/>
              </a:rPr>
              <a:t> </a:t>
            </a:r>
            <a:r>
              <a:rPr sz="2750" spc="15" dirty="0">
                <a:latin typeface="Segoe UI"/>
                <a:cs typeface="Segoe UI"/>
              </a:rPr>
              <a:t>this</a:t>
            </a:r>
            <a:r>
              <a:rPr sz="2750" spc="20" dirty="0">
                <a:latin typeface="Segoe UI"/>
                <a:cs typeface="Segoe UI"/>
              </a:rPr>
              <a:t> demonstration,</a:t>
            </a:r>
            <a:r>
              <a:rPr sz="2750"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75" dirty="0">
                <a:latin typeface="Segoe UI"/>
                <a:cs typeface="Segoe UI"/>
              </a:rPr>
              <a:t> </a:t>
            </a:r>
            <a:r>
              <a:rPr sz="2750" spc="10" dirty="0">
                <a:latin typeface="Segoe UI"/>
                <a:cs typeface="Segoe UI"/>
              </a:rPr>
              <a:t>see</a:t>
            </a:r>
            <a:r>
              <a:rPr sz="2750" spc="40" dirty="0">
                <a:latin typeface="Segoe UI"/>
                <a:cs typeface="Segoe UI"/>
              </a:rPr>
              <a:t> </a:t>
            </a:r>
            <a:r>
              <a:rPr sz="2750" spc="25" dirty="0">
                <a:latin typeface="Segoe UI"/>
                <a:cs typeface="Segoe UI"/>
              </a:rPr>
              <a:t>how</a:t>
            </a:r>
            <a:r>
              <a:rPr sz="2750" spc="15" dirty="0">
                <a:latin typeface="Segoe UI"/>
                <a:cs typeface="Segoe UI"/>
              </a:rPr>
              <a:t> </a:t>
            </a:r>
            <a:r>
              <a:rPr sz="2750" spc="25" dirty="0">
                <a:latin typeface="Segoe UI"/>
                <a:cs typeface="Segoe UI"/>
              </a:rPr>
              <a:t>to </a:t>
            </a:r>
            <a:r>
              <a:rPr sz="2750" spc="-740" dirty="0">
                <a:latin typeface="Segoe UI"/>
                <a:cs typeface="Segoe UI"/>
              </a:rPr>
              <a:t> </a:t>
            </a:r>
            <a:r>
              <a:rPr sz="2750" spc="15" dirty="0">
                <a:latin typeface="Segoe UI"/>
                <a:cs typeface="Segoe UI"/>
              </a:rPr>
              <a:t>analyze</a:t>
            </a:r>
            <a:r>
              <a:rPr sz="2750" spc="35" dirty="0">
                <a:latin typeface="Segoe UI"/>
                <a:cs typeface="Segoe UI"/>
              </a:rPr>
              <a:t> </a:t>
            </a:r>
            <a:r>
              <a:rPr sz="2750" spc="20" dirty="0">
                <a:latin typeface="Segoe UI"/>
                <a:cs typeface="Segoe UI"/>
              </a:rPr>
              <a:t>the</a:t>
            </a:r>
            <a:r>
              <a:rPr sz="2750" spc="-25" dirty="0">
                <a:latin typeface="Segoe UI"/>
                <a:cs typeface="Segoe UI"/>
              </a:rPr>
              <a:t> </a:t>
            </a:r>
            <a:r>
              <a:rPr sz="2750" spc="15" dirty="0">
                <a:latin typeface="Segoe UI"/>
                <a:cs typeface="Segoe UI"/>
              </a:rPr>
              <a:t>life</a:t>
            </a:r>
            <a:r>
              <a:rPr sz="2750" spc="-30" dirty="0">
                <a:latin typeface="Segoe UI"/>
                <a:cs typeface="Segoe UI"/>
              </a:rPr>
              <a:t> </a:t>
            </a:r>
            <a:r>
              <a:rPr sz="2750" spc="10" dirty="0">
                <a:latin typeface="Segoe UI"/>
                <a:cs typeface="Segoe UI"/>
              </a:rPr>
              <a:t>cycle</a:t>
            </a:r>
            <a:r>
              <a:rPr sz="2750" spc="40" dirty="0">
                <a:latin typeface="Segoe UI"/>
                <a:cs typeface="Segoe UI"/>
              </a:rPr>
              <a:t> </a:t>
            </a:r>
            <a:r>
              <a:rPr sz="2750" spc="20" dirty="0">
                <a:latin typeface="Segoe UI"/>
                <a:cs typeface="Segoe UI"/>
              </a:rPr>
              <a:t>of</a:t>
            </a:r>
            <a:r>
              <a:rPr sz="2750" spc="25" dirty="0">
                <a:latin typeface="Segoe UI"/>
                <a:cs typeface="Segoe UI"/>
              </a:rPr>
              <a:t> </a:t>
            </a:r>
            <a:r>
              <a:rPr sz="2750" spc="15" dirty="0">
                <a:latin typeface="Segoe UI"/>
                <a:cs typeface="Segoe UI"/>
              </a:rPr>
              <a:t>a</a:t>
            </a:r>
            <a:r>
              <a:rPr sz="2750" spc="5" dirty="0">
                <a:latin typeface="Segoe UI"/>
                <a:cs typeface="Segoe UI"/>
              </a:rPr>
              <a:t> </a:t>
            </a:r>
            <a:r>
              <a:rPr sz="2750" spc="15" dirty="0">
                <a:latin typeface="Segoe UI"/>
                <a:cs typeface="Segoe UI"/>
              </a:rPr>
              <a:t>thread</a:t>
            </a:r>
            <a:endParaRPr lang="en-US" sz="2750" spc="15" dirty="0">
              <a:latin typeface="Segoe UI"/>
              <a:cs typeface="Segoe UI"/>
            </a:endParaRPr>
          </a:p>
          <a:p>
            <a:pPr marL="184150" marR="5080" indent="-171450">
              <a:lnSpc>
                <a:spcPct val="102400"/>
              </a:lnSpc>
              <a:spcBef>
                <a:spcPts val="45"/>
              </a:spcBef>
              <a:buClr>
                <a:srgbClr val="006FC0"/>
              </a:buClr>
              <a:buSzPct val="92727"/>
              <a:buFont typeface="Arial MT"/>
              <a:buChar char="•"/>
              <a:tabLst>
                <a:tab pos="184150" algn="l"/>
              </a:tabLst>
            </a:pPr>
            <a:endParaRPr lang="en-US" sz="2750" spc="15" dirty="0">
              <a:latin typeface="Segoe UI"/>
              <a:cs typeface="Segoe UI"/>
            </a:endParaRPr>
          </a:p>
          <a:p>
            <a:pPr marL="184150" marR="5080" indent="-171450">
              <a:lnSpc>
                <a:spcPct val="102400"/>
              </a:lnSpc>
              <a:spcBef>
                <a:spcPts val="45"/>
              </a:spcBef>
              <a:buClr>
                <a:srgbClr val="006FC0"/>
              </a:buClr>
              <a:buSzPct val="92727"/>
              <a:buFont typeface="Arial MT"/>
              <a:buChar char="•"/>
              <a:tabLst>
                <a:tab pos="184150" algn="l"/>
              </a:tabLst>
            </a:pPr>
            <a:r>
              <a:rPr lang="en-US" sz="2750" b="1" spc="15" dirty="0">
                <a:solidFill>
                  <a:srgbClr val="FF0000"/>
                </a:solidFill>
                <a:effectLst>
                  <a:outerShdw blurRad="38100" dist="38100" dir="2700000" algn="tl">
                    <a:srgbClr val="000000">
                      <a:alpha val="43137"/>
                    </a:srgbClr>
                  </a:outerShdw>
                </a:effectLst>
                <a:latin typeface="Segoe UI"/>
                <a:cs typeface="Segoe UI"/>
              </a:rPr>
              <a:t>Pg37</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7A201EC-6C24-9280-AF60-1A177B1E7D41}"/>
              </a:ext>
            </a:extLst>
          </p:cNvPr>
          <p:cNvSpPr>
            <a:spLocks noGrp="1"/>
          </p:cNvSpPr>
          <p:nvPr>
            <p:ph type="title"/>
          </p:nvPr>
        </p:nvSpPr>
        <p:spPr>
          <a:xfrm>
            <a:off x="429260" y="109474"/>
            <a:ext cx="8285479" cy="846386"/>
          </a:xfrm>
        </p:spPr>
        <p:txBody>
          <a:bodyPr/>
          <a:lstStyle/>
          <a:p>
            <a:r>
              <a:rPr lang="en-GB" sz="2750" spc="10" dirty="0">
                <a:solidFill>
                  <a:srgbClr val="FFFFFF"/>
                </a:solidFill>
                <a:latin typeface="Segoe UI"/>
                <a:cs typeface="Segoe UI"/>
              </a:rPr>
              <a:t>Lesson</a:t>
            </a:r>
            <a:r>
              <a:rPr lang="en-GB" sz="2750" spc="55" dirty="0">
                <a:solidFill>
                  <a:srgbClr val="FFFFFF"/>
                </a:solidFill>
                <a:latin typeface="Segoe UI"/>
                <a:cs typeface="Segoe UI"/>
              </a:rPr>
              <a:t> </a:t>
            </a:r>
            <a:r>
              <a:rPr lang="en-GB" sz="2750" spc="5" dirty="0">
                <a:solidFill>
                  <a:srgbClr val="FFFFFF"/>
                </a:solidFill>
                <a:latin typeface="Segoe UI"/>
                <a:cs typeface="Segoe UI"/>
              </a:rPr>
              <a:t>3:</a:t>
            </a:r>
            <a:r>
              <a:rPr lang="en-GB" sz="2750" spc="-20" dirty="0">
                <a:solidFill>
                  <a:srgbClr val="FFFFFF"/>
                </a:solidFill>
                <a:latin typeface="Segoe UI"/>
                <a:cs typeface="Segoe UI"/>
              </a:rPr>
              <a:t> </a:t>
            </a:r>
            <a:r>
              <a:rPr lang="en-GB" sz="2750" spc="25" dirty="0">
                <a:solidFill>
                  <a:srgbClr val="FFFFFF"/>
                </a:solidFill>
                <a:latin typeface="Segoe UI"/>
                <a:cs typeface="Segoe UI"/>
              </a:rPr>
              <a:t>Waits</a:t>
            </a:r>
            <a:r>
              <a:rPr lang="en-GB" sz="2750" spc="5" dirty="0">
                <a:solidFill>
                  <a:srgbClr val="FFFFFF"/>
                </a:solidFill>
                <a:latin typeface="Segoe UI"/>
                <a:cs typeface="Segoe UI"/>
              </a:rPr>
              <a:t> </a:t>
            </a:r>
            <a:r>
              <a:rPr lang="en-GB" sz="2750" spc="15" dirty="0">
                <a:solidFill>
                  <a:srgbClr val="FFFFFF"/>
                </a:solidFill>
                <a:latin typeface="Segoe UI"/>
                <a:cs typeface="Segoe UI"/>
              </a:rPr>
              <a:t>and</a:t>
            </a:r>
            <a:r>
              <a:rPr lang="en-GB" sz="2750" spc="-5" dirty="0">
                <a:solidFill>
                  <a:srgbClr val="FFFFFF"/>
                </a:solidFill>
                <a:latin typeface="Segoe UI"/>
                <a:cs typeface="Segoe UI"/>
              </a:rPr>
              <a:t> </a:t>
            </a:r>
            <a:r>
              <a:rPr lang="en-GB" sz="2750" spc="5" dirty="0">
                <a:solidFill>
                  <a:srgbClr val="FFFFFF"/>
                </a:solidFill>
                <a:latin typeface="Segoe UI"/>
                <a:cs typeface="Segoe UI"/>
              </a:rPr>
              <a:t>Queues</a:t>
            </a:r>
            <a:br>
              <a:rPr lang="en-GB" sz="2750" dirty="0">
                <a:latin typeface="Segoe UI"/>
                <a:cs typeface="Segoe UI"/>
              </a:rPr>
            </a:br>
            <a:endParaRPr lang="fr-FR" dirty="0"/>
          </a:p>
        </p:txBody>
      </p:sp>
      <p:sp>
        <p:nvSpPr>
          <p:cNvPr id="6" name="Text Placeholder 5">
            <a:extLst>
              <a:ext uri="{FF2B5EF4-FFF2-40B4-BE49-F238E27FC236}">
                <a16:creationId xmlns:a16="http://schemas.microsoft.com/office/drawing/2014/main" id="{C2FBA953-30ED-D14D-8B72-F233B0650D83}"/>
              </a:ext>
            </a:extLst>
          </p:cNvPr>
          <p:cNvSpPr>
            <a:spLocks noGrp="1"/>
          </p:cNvSpPr>
          <p:nvPr>
            <p:ph type="body" idx="1"/>
          </p:nvPr>
        </p:nvSpPr>
        <p:spPr>
          <a:xfrm>
            <a:off x="681723" y="1066800"/>
            <a:ext cx="7920355" cy="3284169"/>
          </a:xfrm>
        </p:spPr>
        <p:txBody>
          <a:bodyPr/>
          <a:lstStyle/>
          <a:p>
            <a:pPr algn="l">
              <a:lnSpc>
                <a:spcPct val="150000"/>
              </a:lnSpc>
            </a:pPr>
            <a:r>
              <a:rPr lang="en-GB" sz="1600" b="0" i="0" u="none" strike="noStrike" baseline="0" dirty="0">
                <a:latin typeface="Segoe"/>
              </a:rPr>
              <a:t>Whenever a task is not running, its status is either </a:t>
            </a:r>
            <a:r>
              <a:rPr lang="en-GB" sz="1600" b="1" i="0" u="none" strike="noStrike" baseline="0" dirty="0">
                <a:latin typeface="Segoe-Bold"/>
              </a:rPr>
              <a:t>Suspended </a:t>
            </a:r>
            <a:r>
              <a:rPr lang="en-GB" sz="1600" b="0" i="0" u="none" strike="noStrike" baseline="0" dirty="0">
                <a:latin typeface="Segoe"/>
              </a:rPr>
              <a:t>or </a:t>
            </a:r>
            <a:r>
              <a:rPr lang="fr-FR" sz="1600" b="1" i="0" u="none" strike="noStrike" baseline="0" dirty="0" err="1">
                <a:latin typeface="Segoe-Bold"/>
              </a:rPr>
              <a:t>Runnable</a:t>
            </a:r>
            <a:r>
              <a:rPr lang="fr-FR" sz="1600" b="0" i="0" u="none" strike="noStrike" baseline="0" dirty="0">
                <a:latin typeface="Segoe"/>
              </a:rPr>
              <a:t>.</a:t>
            </a:r>
          </a:p>
          <a:p>
            <a:pPr algn="l">
              <a:lnSpc>
                <a:spcPct val="150000"/>
              </a:lnSpc>
            </a:pPr>
            <a:r>
              <a:rPr lang="en-GB" sz="1600" b="0" i="0" u="none" strike="noStrike" baseline="0" dirty="0">
                <a:latin typeface="Segoe"/>
              </a:rPr>
              <a:t>For each current task that is not running, SQLOS records how long the task has been waiting—and the type of resource for which it is waiting—as a metadata value that is known as a wait type. This information is recorded for currently waiting tasks, and statistics are aggregated by wait type to enable the analysis of the most common wait types on an instance of SQL Server Database Engine.</a:t>
            </a:r>
          </a:p>
          <a:p>
            <a:pPr algn="l">
              <a:lnSpc>
                <a:spcPct val="150000"/>
              </a:lnSpc>
            </a:pPr>
            <a:r>
              <a:rPr lang="en-GB" sz="1600" b="0" i="0" u="none" strike="noStrike" baseline="0" dirty="0">
                <a:latin typeface="Segoe"/>
              </a:rPr>
              <a:t>An understanding of wait types and their meanings can be an invaluable tool when troubleshooting performance problems in SQL Server—because you can gain an insight into overall server performance, in addition to the performance of individual tasks.</a:t>
            </a:r>
            <a:endParaRPr lang="fr-FR" sz="1600" dirty="0"/>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835265" cy="6498382"/>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55" dirty="0">
                <a:solidFill>
                  <a:srgbClr val="FFFFFF"/>
                </a:solidFill>
                <a:latin typeface="Segoe UI"/>
                <a:cs typeface="Segoe UI"/>
              </a:rPr>
              <a:t> </a:t>
            </a:r>
            <a:r>
              <a:rPr sz="2750" spc="5" dirty="0">
                <a:solidFill>
                  <a:srgbClr val="FFFFFF"/>
                </a:solidFill>
                <a:latin typeface="Segoe UI"/>
                <a:cs typeface="Segoe UI"/>
              </a:rPr>
              <a:t>3:</a:t>
            </a:r>
            <a:r>
              <a:rPr sz="2750" spc="-20" dirty="0">
                <a:solidFill>
                  <a:srgbClr val="FFFFFF"/>
                </a:solidFill>
                <a:latin typeface="Segoe UI"/>
                <a:cs typeface="Segoe UI"/>
              </a:rPr>
              <a:t> </a:t>
            </a:r>
            <a:r>
              <a:rPr sz="2750" spc="25" dirty="0">
                <a:solidFill>
                  <a:srgbClr val="FFFFFF"/>
                </a:solidFill>
                <a:latin typeface="Segoe UI"/>
                <a:cs typeface="Segoe UI"/>
              </a:rPr>
              <a:t>Waits</a:t>
            </a:r>
            <a:r>
              <a:rPr sz="2750" spc="5" dirty="0">
                <a:solidFill>
                  <a:srgbClr val="FFFFFF"/>
                </a:solidFill>
                <a:latin typeface="Segoe UI"/>
                <a:cs typeface="Segoe UI"/>
              </a:rPr>
              <a:t> </a:t>
            </a:r>
            <a:r>
              <a:rPr sz="2750" spc="15" dirty="0">
                <a:solidFill>
                  <a:srgbClr val="FFFFFF"/>
                </a:solidFill>
                <a:latin typeface="Segoe UI"/>
                <a:cs typeface="Segoe UI"/>
              </a:rPr>
              <a:t>and</a:t>
            </a:r>
            <a:r>
              <a:rPr sz="2750" spc="-5" dirty="0">
                <a:solidFill>
                  <a:srgbClr val="FFFFFF"/>
                </a:solidFill>
                <a:latin typeface="Segoe UI"/>
                <a:cs typeface="Segoe UI"/>
              </a:rPr>
              <a:t> </a:t>
            </a:r>
            <a:r>
              <a:rPr sz="2750" spc="5" dirty="0">
                <a:solidFill>
                  <a:srgbClr val="FFFFFF"/>
                </a:solidFill>
                <a:latin typeface="Segoe UI"/>
                <a:cs typeface="Segoe UI"/>
              </a:rPr>
              <a:t>Queues</a:t>
            </a:r>
            <a:endParaRPr sz="2750" dirty="0">
              <a:latin typeface="Segoe UI"/>
              <a:cs typeface="Segoe UI"/>
            </a:endParaRPr>
          </a:p>
          <a:p>
            <a:pPr>
              <a:lnSpc>
                <a:spcPct val="100000"/>
              </a:lnSpc>
              <a:spcBef>
                <a:spcPts val="55"/>
              </a:spcBef>
            </a:pPr>
            <a:endParaRPr sz="275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400" spc="10" dirty="0">
                <a:latin typeface="Segoe UI"/>
                <a:cs typeface="Segoe UI"/>
              </a:rPr>
              <a:t>Overview</a:t>
            </a:r>
            <a:r>
              <a:rPr sz="2400" spc="70" dirty="0">
                <a:latin typeface="Segoe UI"/>
                <a:cs typeface="Segoe UI"/>
              </a:rPr>
              <a:t> </a:t>
            </a:r>
            <a:r>
              <a:rPr sz="2400" spc="20" dirty="0">
                <a:latin typeface="Segoe UI"/>
                <a:cs typeface="Segoe UI"/>
              </a:rPr>
              <a:t>of</a:t>
            </a:r>
            <a:r>
              <a:rPr sz="2400" spc="15" dirty="0">
                <a:latin typeface="Segoe UI"/>
                <a:cs typeface="Segoe UI"/>
              </a:rPr>
              <a:t> </a:t>
            </a:r>
            <a:r>
              <a:rPr sz="2400" spc="25" dirty="0">
                <a:latin typeface="Segoe UI"/>
                <a:cs typeface="Segoe UI"/>
              </a:rPr>
              <a:t>Waits</a:t>
            </a:r>
            <a:r>
              <a:rPr sz="2400" spc="-65" dirty="0">
                <a:latin typeface="Segoe UI"/>
                <a:cs typeface="Segoe UI"/>
              </a:rPr>
              <a:t> </a:t>
            </a:r>
            <a:r>
              <a:rPr sz="2400" spc="15" dirty="0">
                <a:latin typeface="Segoe UI"/>
                <a:cs typeface="Segoe UI"/>
              </a:rPr>
              <a:t>and</a:t>
            </a:r>
            <a:r>
              <a:rPr sz="2400" dirty="0">
                <a:latin typeface="Segoe UI"/>
                <a:cs typeface="Segoe UI"/>
              </a:rPr>
              <a:t> </a:t>
            </a:r>
            <a:r>
              <a:rPr sz="2400" spc="5" dirty="0">
                <a:latin typeface="Segoe UI"/>
                <a:cs typeface="Segoe UI"/>
              </a:rPr>
              <a:t>Queues</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10" dirty="0">
                <a:latin typeface="Segoe UI"/>
                <a:cs typeface="Segoe UI"/>
              </a:rPr>
              <a:t>Viewing</a:t>
            </a:r>
            <a:r>
              <a:rPr sz="2400" spc="65" dirty="0">
                <a:latin typeface="Segoe UI"/>
                <a:cs typeface="Segoe UI"/>
              </a:rPr>
              <a:t> </a:t>
            </a:r>
            <a:r>
              <a:rPr sz="2400" spc="20" dirty="0">
                <a:latin typeface="Segoe UI"/>
                <a:cs typeface="Segoe UI"/>
              </a:rPr>
              <a:t>Wait</a:t>
            </a:r>
            <a:r>
              <a:rPr sz="2400" spc="15" dirty="0">
                <a:latin typeface="Segoe UI"/>
                <a:cs typeface="Segoe UI"/>
              </a:rPr>
              <a:t> </a:t>
            </a:r>
            <a:r>
              <a:rPr sz="2400" spc="20" dirty="0">
                <a:latin typeface="Segoe UI"/>
                <a:cs typeface="Segoe UI"/>
              </a:rPr>
              <a:t>Statistics</a:t>
            </a:r>
            <a:endParaRPr lang="fr-F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lang="fr-FR" sz="2400" spc="-10" dirty="0">
                <a:latin typeface="Segoe UI"/>
                <a:cs typeface="Segoe UI"/>
              </a:rPr>
              <a:t>LCK_M_*</a:t>
            </a:r>
            <a:r>
              <a:rPr lang="fr-FR" sz="2400" spc="170" dirty="0">
                <a:latin typeface="Segoe UI"/>
                <a:cs typeface="Segoe UI"/>
              </a:rPr>
              <a:t> </a:t>
            </a:r>
            <a:r>
              <a:rPr lang="fr-FR" sz="2400" spc="20" dirty="0" err="1">
                <a:latin typeface="Segoe UI"/>
                <a:cs typeface="Segoe UI"/>
              </a:rPr>
              <a:t>Wait</a:t>
            </a:r>
            <a:r>
              <a:rPr lang="fr-FR" sz="2400" spc="20" dirty="0">
                <a:latin typeface="Segoe UI"/>
                <a:cs typeface="Segoe UI"/>
              </a:rPr>
              <a:t> </a:t>
            </a:r>
            <a:r>
              <a:rPr lang="fr-FR" sz="2400" spc="5" dirty="0">
                <a:latin typeface="Segoe UI"/>
                <a:cs typeface="Segoe UI"/>
              </a:rPr>
              <a:t>Types</a:t>
            </a:r>
            <a:endParaRPr lang="fr-F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5" dirty="0">
                <a:latin typeface="Segoe UI"/>
                <a:cs typeface="Segoe UI"/>
              </a:rPr>
              <a:t>PAGELATCH_*</a:t>
            </a:r>
            <a:r>
              <a:rPr sz="2400" spc="165" dirty="0">
                <a:latin typeface="Segoe UI"/>
                <a:cs typeface="Segoe UI"/>
              </a:rPr>
              <a:t> </a:t>
            </a:r>
            <a:r>
              <a:rPr sz="2400" spc="20" dirty="0">
                <a:latin typeface="Segoe UI"/>
                <a:cs typeface="Segoe UI"/>
              </a:rPr>
              <a:t>Wait</a:t>
            </a:r>
            <a:r>
              <a:rPr sz="2400" spc="10" dirty="0">
                <a:latin typeface="Segoe UI"/>
                <a:cs typeface="Segoe UI"/>
              </a:rPr>
              <a:t> </a:t>
            </a:r>
            <a:r>
              <a:rPr sz="2400" spc="5" dirty="0">
                <a:latin typeface="Segoe UI"/>
                <a:cs typeface="Segoe UI"/>
              </a:rPr>
              <a:t>Types</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5" dirty="0">
                <a:latin typeface="Segoe UI"/>
                <a:cs typeface="Segoe UI"/>
              </a:rPr>
              <a:t>PAGEIOLATCH_*</a:t>
            </a:r>
            <a:r>
              <a:rPr sz="2400" spc="175" dirty="0">
                <a:latin typeface="Segoe UI"/>
                <a:cs typeface="Segoe UI"/>
              </a:rPr>
              <a:t> </a:t>
            </a:r>
            <a:r>
              <a:rPr sz="2400" spc="20" dirty="0">
                <a:latin typeface="Segoe UI"/>
                <a:cs typeface="Segoe UI"/>
              </a:rPr>
              <a:t>Wait </a:t>
            </a:r>
            <a:r>
              <a:rPr sz="2400" spc="5" dirty="0">
                <a:latin typeface="Segoe UI"/>
                <a:cs typeface="Segoe UI"/>
              </a:rPr>
              <a:t>Types</a:t>
            </a:r>
            <a:endParaRPr sz="2400" dirty="0">
              <a:latin typeface="Segoe UI"/>
              <a:cs typeface="Segoe UI"/>
            </a:endParaRPr>
          </a:p>
          <a:p>
            <a:pPr marL="469900" indent="-457200">
              <a:lnSpc>
                <a:spcPct val="150000"/>
              </a:lnSpc>
              <a:spcBef>
                <a:spcPts val="605"/>
              </a:spcBef>
              <a:buClr>
                <a:srgbClr val="006FC0"/>
              </a:buClr>
              <a:buSzPct val="92727"/>
              <a:buFont typeface="Arial" panose="020B0604020202020204" pitchFamily="34" charset="0"/>
              <a:buChar char="•"/>
              <a:tabLst>
                <a:tab pos="184150" algn="l"/>
              </a:tabLst>
            </a:pPr>
            <a:r>
              <a:rPr sz="2400" spc="15" dirty="0">
                <a:latin typeface="Segoe UI"/>
                <a:cs typeface="Segoe UI"/>
              </a:rPr>
              <a:t>CXPACKET </a:t>
            </a:r>
            <a:r>
              <a:rPr sz="2400" spc="20" dirty="0">
                <a:latin typeface="Segoe UI"/>
                <a:cs typeface="Segoe UI"/>
              </a:rPr>
              <a:t>Wait</a:t>
            </a:r>
            <a:r>
              <a:rPr sz="2400" spc="10" dirty="0">
                <a:latin typeface="Segoe UI"/>
                <a:cs typeface="Segoe UI"/>
              </a:rPr>
              <a:t> Type</a:t>
            </a:r>
            <a:endParaRPr sz="2400" dirty="0">
              <a:latin typeface="Segoe UI"/>
              <a:cs typeface="Segoe UI"/>
            </a:endParaRPr>
          </a:p>
          <a:p>
            <a:pPr marL="469900" indent="-457200">
              <a:lnSpc>
                <a:spcPct val="150000"/>
              </a:lnSpc>
              <a:spcBef>
                <a:spcPts val="685"/>
              </a:spcBef>
              <a:buClr>
                <a:srgbClr val="006FC0"/>
              </a:buClr>
              <a:buSzPct val="92727"/>
              <a:buFont typeface="Arial" panose="020B0604020202020204" pitchFamily="34" charset="0"/>
              <a:buChar char="•"/>
              <a:tabLst>
                <a:tab pos="184150" algn="l"/>
              </a:tabLst>
            </a:pPr>
            <a:r>
              <a:rPr sz="2400" spc="10" dirty="0">
                <a:latin typeface="Segoe UI"/>
                <a:cs typeface="Segoe UI"/>
              </a:rPr>
              <a:t>WRITELOG</a:t>
            </a:r>
            <a:r>
              <a:rPr sz="2400" spc="100" dirty="0">
                <a:latin typeface="Segoe UI"/>
                <a:cs typeface="Segoe UI"/>
              </a:rPr>
              <a:t> </a:t>
            </a:r>
            <a:r>
              <a:rPr sz="2400" spc="20" dirty="0">
                <a:latin typeface="Segoe UI"/>
                <a:cs typeface="Segoe UI"/>
              </a:rPr>
              <a:t>Wait </a:t>
            </a:r>
            <a:r>
              <a:rPr sz="2400" spc="10" dirty="0">
                <a:latin typeface="Segoe UI"/>
                <a:cs typeface="Segoe UI"/>
              </a:rPr>
              <a:t>Type</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15" dirty="0">
                <a:latin typeface="Segoe UI"/>
                <a:cs typeface="Segoe UI"/>
              </a:rPr>
              <a:t>Other</a:t>
            </a:r>
            <a:r>
              <a:rPr sz="2400" spc="60" dirty="0">
                <a:latin typeface="Segoe UI"/>
                <a:cs typeface="Segoe UI"/>
              </a:rPr>
              <a:t> </a:t>
            </a:r>
            <a:r>
              <a:rPr sz="2400" spc="25" dirty="0">
                <a:latin typeface="Segoe UI"/>
                <a:cs typeface="Segoe UI"/>
              </a:rPr>
              <a:t>Common</a:t>
            </a:r>
            <a:r>
              <a:rPr sz="2400" spc="-10" dirty="0">
                <a:latin typeface="Segoe UI"/>
                <a:cs typeface="Segoe UI"/>
              </a:rPr>
              <a:t> </a:t>
            </a:r>
            <a:r>
              <a:rPr sz="2400" spc="20" dirty="0">
                <a:latin typeface="Segoe UI"/>
                <a:cs typeface="Segoe UI"/>
              </a:rPr>
              <a:t>Wait </a:t>
            </a:r>
            <a:r>
              <a:rPr sz="2400" spc="5" dirty="0">
                <a:latin typeface="Segoe UI"/>
                <a:cs typeface="Segoe UI"/>
              </a:rPr>
              <a:t>Types</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20" dirty="0">
                <a:latin typeface="Segoe UI"/>
                <a:cs typeface="Segoe UI"/>
              </a:rPr>
              <a:t>Demonstration:</a:t>
            </a:r>
            <a:r>
              <a:rPr sz="2400" spc="-10" dirty="0">
                <a:latin typeface="Segoe UI"/>
                <a:cs typeface="Segoe UI"/>
              </a:rPr>
              <a:t> </a:t>
            </a:r>
            <a:r>
              <a:rPr sz="2400" spc="15" dirty="0">
                <a:latin typeface="Segoe UI"/>
                <a:cs typeface="Segoe UI"/>
              </a:rPr>
              <a:t>Monitoring</a:t>
            </a:r>
            <a:r>
              <a:rPr sz="2400" spc="80" dirty="0">
                <a:latin typeface="Segoe UI"/>
                <a:cs typeface="Segoe UI"/>
              </a:rPr>
              <a:t> </a:t>
            </a:r>
            <a:r>
              <a:rPr sz="2400" spc="25" dirty="0">
                <a:latin typeface="Segoe UI"/>
                <a:cs typeface="Segoe UI"/>
              </a:rPr>
              <a:t>Common</a:t>
            </a:r>
            <a:r>
              <a:rPr sz="2400" spc="5" dirty="0">
                <a:latin typeface="Segoe UI"/>
                <a:cs typeface="Segoe UI"/>
              </a:rPr>
              <a:t> </a:t>
            </a:r>
            <a:r>
              <a:rPr sz="2400" spc="15" dirty="0">
                <a:latin typeface="Segoe UI"/>
                <a:cs typeface="Segoe UI"/>
              </a:rPr>
              <a:t>Wait</a:t>
            </a:r>
            <a:r>
              <a:rPr sz="2400" spc="25" dirty="0">
                <a:latin typeface="Segoe UI"/>
                <a:cs typeface="Segoe UI"/>
              </a:rPr>
              <a:t> </a:t>
            </a:r>
            <a:r>
              <a:rPr sz="2400" spc="5" dirty="0">
                <a:latin typeface="Segoe UI"/>
                <a:cs typeface="Segoe UI"/>
              </a:rPr>
              <a:t>Types</a:t>
            </a:r>
            <a:endParaRPr sz="2400" dirty="0">
              <a:latin typeface="Segoe UI"/>
              <a:cs typeface="Segoe UI"/>
            </a:endParaRPr>
          </a:p>
        </p:txBody>
      </p:sp>
    </p:spTree>
    <p:extLst>
      <p:ext uri="{BB962C8B-B14F-4D97-AF65-F5344CB8AC3E}">
        <p14:creationId xmlns:p14="http://schemas.microsoft.com/office/powerpoint/2010/main" val="294918183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714491" cy="439864"/>
          </a:xfrm>
          <a:prstGeom prst="rect">
            <a:avLst/>
          </a:prstGeom>
        </p:spPr>
        <p:txBody>
          <a:bodyPr vert="horz" wrap="square" lIns="0" tIns="16510" rIns="0" bIns="0" rtlCol="0">
            <a:spAutoFit/>
          </a:bodyPr>
          <a:lstStyle/>
          <a:p>
            <a:pPr marL="12700">
              <a:lnSpc>
                <a:spcPct val="100000"/>
              </a:lnSpc>
              <a:spcBef>
                <a:spcPts val="130"/>
              </a:spcBef>
            </a:pPr>
            <a:r>
              <a:rPr spc="10" dirty="0"/>
              <a:t>Overview</a:t>
            </a:r>
            <a:r>
              <a:rPr spc="65" dirty="0"/>
              <a:t> </a:t>
            </a:r>
            <a:r>
              <a:rPr spc="20" dirty="0"/>
              <a:t>of</a:t>
            </a:r>
            <a:r>
              <a:rPr spc="10" dirty="0"/>
              <a:t> </a:t>
            </a:r>
            <a:r>
              <a:rPr spc="25" dirty="0"/>
              <a:t>Waits</a:t>
            </a:r>
            <a:r>
              <a:rPr spc="-75" dirty="0"/>
              <a:t> </a:t>
            </a:r>
            <a:r>
              <a:rPr spc="15" dirty="0"/>
              <a:t>and</a:t>
            </a:r>
            <a:r>
              <a:rPr spc="-5" dirty="0"/>
              <a:t> </a:t>
            </a:r>
            <a:r>
              <a:rPr spc="5" dirty="0"/>
              <a:t>Queues</a:t>
            </a:r>
            <a:r>
              <a:rPr lang="en-GB" spc="5" dirty="0"/>
              <a:t> - Waits</a:t>
            </a:r>
            <a:endParaRPr spc="5" dirty="0"/>
          </a:p>
        </p:txBody>
      </p:sp>
      <p:sp>
        <p:nvSpPr>
          <p:cNvPr id="3" name="object 3"/>
          <p:cNvSpPr txBox="1"/>
          <p:nvPr/>
        </p:nvSpPr>
        <p:spPr>
          <a:xfrm>
            <a:off x="538162" y="951275"/>
            <a:ext cx="7870825" cy="4913846"/>
          </a:xfrm>
          <a:prstGeom prst="rect">
            <a:avLst/>
          </a:prstGeom>
        </p:spPr>
        <p:txBody>
          <a:bodyPr vert="horz" wrap="square" lIns="0" tIns="111125" rIns="0" bIns="0" rtlCol="0">
            <a:spAutoFit/>
          </a:bodyPr>
          <a:lstStyle/>
          <a:p>
            <a:pPr algn="l">
              <a:lnSpc>
                <a:spcPct val="150000"/>
              </a:lnSpc>
            </a:pPr>
            <a:r>
              <a:rPr lang="en-GB" sz="1800" b="0" i="0" u="none" strike="noStrike" baseline="0" dirty="0">
                <a:latin typeface="Segoe"/>
              </a:rPr>
              <a:t>A SQL Server wait records how long the task has been waiting, and the type of resource for which it </a:t>
            </a:r>
            <a:r>
              <a:rPr lang="fr-FR" sz="1800" b="0" i="0" u="none" strike="noStrike" baseline="0" dirty="0" err="1">
                <a:latin typeface="Segoe"/>
              </a:rPr>
              <a:t>is</a:t>
            </a:r>
            <a:r>
              <a:rPr lang="fr-FR" sz="1800" b="0" i="0" u="none" strike="noStrike" baseline="0" dirty="0">
                <a:latin typeface="Segoe"/>
              </a:rPr>
              <a:t> </a:t>
            </a:r>
            <a:r>
              <a:rPr lang="fr-FR" sz="1800" b="0" i="0" u="none" strike="noStrike" baseline="0" dirty="0" err="1">
                <a:latin typeface="Segoe"/>
              </a:rPr>
              <a:t>waiting</a:t>
            </a:r>
            <a:r>
              <a:rPr lang="fr-FR" sz="1800" b="0" i="0" u="none" strike="noStrike" baseline="0" dirty="0">
                <a:latin typeface="Segoe"/>
              </a:rPr>
              <a:t>.</a:t>
            </a:r>
          </a:p>
          <a:p>
            <a:pPr algn="l">
              <a:lnSpc>
                <a:spcPct val="150000"/>
              </a:lnSpc>
            </a:pPr>
            <a:r>
              <a:rPr lang="en-GB" sz="1800" b="0" i="0" u="none" strike="noStrike" baseline="0" dirty="0">
                <a:latin typeface="Segoe"/>
              </a:rPr>
              <a:t>Waits fall into two categories:</a:t>
            </a:r>
          </a:p>
          <a:p>
            <a:pPr marL="285750" indent="-285750" algn="l">
              <a:lnSpc>
                <a:spcPct val="150000"/>
              </a:lnSpc>
              <a:buFont typeface="Arial" panose="020B0604020202020204" pitchFamily="34" charset="0"/>
              <a:buChar char="•"/>
            </a:pPr>
            <a:r>
              <a:rPr lang="en-GB" sz="1800" b="1" i="0" u="none" strike="noStrike" baseline="0" dirty="0">
                <a:latin typeface="Segoe-Bold"/>
              </a:rPr>
              <a:t>Resource waits</a:t>
            </a:r>
            <a:r>
              <a:rPr lang="en-GB" sz="1800" b="0" i="0" u="none" strike="noStrike" baseline="0" dirty="0">
                <a:latin typeface="Segoe"/>
              </a:rPr>
              <a:t>. When a task is on the waiter list and has a </a:t>
            </a:r>
            <a:r>
              <a:rPr lang="en-GB" sz="1800" b="1" i="0" u="none" strike="noStrike" baseline="0" dirty="0">
                <a:latin typeface="Segoe-Bold"/>
              </a:rPr>
              <a:t>Suspended </a:t>
            </a:r>
            <a:r>
              <a:rPr lang="en-GB" sz="1800" b="0" i="0" u="none" strike="noStrike" baseline="0" dirty="0">
                <a:latin typeface="Segoe"/>
              </a:rPr>
              <a:t>state, it is waiting for a resource (for example, an I/O read or write, or a lock that is held by another task). This is known as a resource wait.</a:t>
            </a:r>
          </a:p>
          <a:p>
            <a:pPr marL="285750" indent="-285750" algn="l">
              <a:lnSpc>
                <a:spcPct val="150000"/>
              </a:lnSpc>
              <a:buFont typeface="Arial" panose="020B0604020202020204" pitchFamily="34" charset="0"/>
              <a:buChar char="•"/>
            </a:pPr>
            <a:r>
              <a:rPr lang="en-GB" sz="1800" b="1" i="0" u="none" strike="noStrike" baseline="0" dirty="0">
                <a:latin typeface="Segoe-Bold"/>
              </a:rPr>
              <a:t>Signal waits</a:t>
            </a:r>
            <a:r>
              <a:rPr lang="en-GB" sz="1800" b="0" i="0" u="none" strike="noStrike" baseline="0" dirty="0">
                <a:latin typeface="Segoe"/>
              </a:rPr>
              <a:t>. When a task is on the runnable list and has a </a:t>
            </a:r>
            <a:r>
              <a:rPr lang="en-GB" sz="1800" b="1" i="0" u="none" strike="noStrike" baseline="0" dirty="0">
                <a:latin typeface="Segoe-Bold"/>
              </a:rPr>
              <a:t>Runnable </a:t>
            </a:r>
            <a:r>
              <a:rPr lang="en-GB" sz="1800" b="0" i="0" u="none" strike="noStrike" baseline="0" dirty="0">
                <a:latin typeface="Segoe"/>
              </a:rPr>
              <a:t>state, it is waiting for CPU time. This is known as a signal wait.</a:t>
            </a:r>
          </a:p>
          <a:p>
            <a:pPr marL="285750" indent="-285750" algn="l">
              <a:lnSpc>
                <a:spcPct val="150000"/>
              </a:lnSpc>
              <a:buFont typeface="Arial" panose="020B0604020202020204" pitchFamily="34" charset="0"/>
              <a:buChar char="•"/>
            </a:pPr>
            <a:endParaRPr lang="en-GB" dirty="0">
              <a:latin typeface="Segoe"/>
              <a:cs typeface="Segoe UI"/>
            </a:endParaRPr>
          </a:p>
          <a:p>
            <a:pPr algn="l">
              <a:lnSpc>
                <a:spcPct val="150000"/>
              </a:lnSpc>
            </a:pPr>
            <a:r>
              <a:rPr lang="en-GB" sz="1600" b="0" i="0" u="none" strike="noStrike" baseline="0" dirty="0">
                <a:latin typeface="Segoe"/>
              </a:rPr>
              <a:t>Remember that it is normal for tasks to wait during their execution, especially on a busy server. All SQL Server instances will experience some waiting. You must consider the cause and duration of a wait before treating it as a symptom of a performance problem.</a:t>
            </a:r>
            <a:endParaRPr sz="2000" dirty="0">
              <a:latin typeface="Segoe UI"/>
              <a:cs typeface="Segoe U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714491" cy="439864"/>
          </a:xfrm>
          <a:prstGeom prst="rect">
            <a:avLst/>
          </a:prstGeom>
        </p:spPr>
        <p:txBody>
          <a:bodyPr vert="horz" wrap="square" lIns="0" tIns="16510" rIns="0" bIns="0" rtlCol="0">
            <a:spAutoFit/>
          </a:bodyPr>
          <a:lstStyle/>
          <a:p>
            <a:pPr marL="12700">
              <a:lnSpc>
                <a:spcPct val="100000"/>
              </a:lnSpc>
              <a:spcBef>
                <a:spcPts val="130"/>
              </a:spcBef>
            </a:pPr>
            <a:r>
              <a:rPr spc="10" dirty="0"/>
              <a:t>Overview</a:t>
            </a:r>
            <a:r>
              <a:rPr spc="65" dirty="0"/>
              <a:t> </a:t>
            </a:r>
            <a:r>
              <a:rPr spc="20" dirty="0"/>
              <a:t>of</a:t>
            </a:r>
            <a:r>
              <a:rPr spc="10" dirty="0"/>
              <a:t> </a:t>
            </a:r>
            <a:r>
              <a:rPr spc="25" dirty="0"/>
              <a:t>Waits</a:t>
            </a:r>
            <a:r>
              <a:rPr spc="-75" dirty="0"/>
              <a:t> </a:t>
            </a:r>
            <a:r>
              <a:rPr spc="15" dirty="0"/>
              <a:t>and</a:t>
            </a:r>
            <a:r>
              <a:rPr spc="-5" dirty="0"/>
              <a:t> </a:t>
            </a:r>
            <a:r>
              <a:rPr spc="5" dirty="0"/>
              <a:t>Queues</a:t>
            </a:r>
            <a:r>
              <a:rPr lang="en-GB" spc="5" dirty="0"/>
              <a:t> - Queues</a:t>
            </a:r>
            <a:endParaRPr spc="5" dirty="0"/>
          </a:p>
        </p:txBody>
      </p:sp>
      <p:sp>
        <p:nvSpPr>
          <p:cNvPr id="3" name="object 3"/>
          <p:cNvSpPr txBox="1"/>
          <p:nvPr/>
        </p:nvSpPr>
        <p:spPr>
          <a:xfrm>
            <a:off x="538162" y="951275"/>
            <a:ext cx="7870825" cy="3759684"/>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When waits are considered on their own, they do not give a complete picture of overall system performance. They require some context in the form of information about the performance of the host operating system. This information is usually in the form of performance counters that are accessed either from Performance Monitor or through DMVs. These counters will show the levels of pressure on system resources, such as disk queues and processor utilization, and are generically referred to as queues.</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Associating waits and queues provides a way to identify the resources that are under most pressure, which will help you to determine where to concentrate your performance-tuning efforts.</a:t>
            </a:r>
            <a:endParaRPr sz="2000" dirty="0">
              <a:latin typeface="Segoe UI"/>
              <a:cs typeface="Segoe UI"/>
            </a:endParaRPr>
          </a:p>
        </p:txBody>
      </p:sp>
    </p:spTree>
    <p:extLst>
      <p:ext uri="{BB962C8B-B14F-4D97-AF65-F5344CB8AC3E}">
        <p14:creationId xmlns:p14="http://schemas.microsoft.com/office/powerpoint/2010/main" val="11639446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80350" cy="439864"/>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Viewing</a:t>
            </a:r>
            <a:r>
              <a:rPr sz="2750" spc="65" dirty="0">
                <a:solidFill>
                  <a:srgbClr val="FFFFFF"/>
                </a:solidFill>
                <a:latin typeface="Segoe UI"/>
                <a:cs typeface="Segoe UI"/>
              </a:rPr>
              <a:t> </a:t>
            </a:r>
            <a:r>
              <a:rPr sz="2750" spc="20" dirty="0">
                <a:solidFill>
                  <a:srgbClr val="FFFFFF"/>
                </a:solidFill>
                <a:latin typeface="Segoe UI"/>
                <a:cs typeface="Segoe UI"/>
              </a:rPr>
              <a:t>Wait Statistics</a:t>
            </a:r>
            <a:endParaRPr sz="2750" dirty="0">
              <a:latin typeface="Segoe UI"/>
              <a:cs typeface="Segoe UI"/>
            </a:endParaRPr>
          </a:p>
        </p:txBody>
      </p:sp>
      <p:sp>
        <p:nvSpPr>
          <p:cNvPr id="4" name="Text Placeholder 3">
            <a:extLst>
              <a:ext uri="{FF2B5EF4-FFF2-40B4-BE49-F238E27FC236}">
                <a16:creationId xmlns:a16="http://schemas.microsoft.com/office/drawing/2014/main" id="{315F007B-DA93-1D6C-2755-3DCC217496BA}"/>
              </a:ext>
            </a:extLst>
          </p:cNvPr>
          <p:cNvSpPr>
            <a:spLocks noGrp="1"/>
          </p:cNvSpPr>
          <p:nvPr>
            <p:ph type="body" idx="1"/>
          </p:nvPr>
        </p:nvSpPr>
        <p:spPr>
          <a:xfrm>
            <a:off x="681723" y="2076450"/>
            <a:ext cx="7920355" cy="4022833"/>
          </a:xfrm>
        </p:spPr>
        <p:txBody>
          <a:bodyPr/>
          <a:lstStyle/>
          <a:p>
            <a:pPr algn="l">
              <a:lnSpc>
                <a:spcPct val="150000"/>
              </a:lnSpc>
            </a:pPr>
            <a:r>
              <a:rPr lang="en-GB" sz="1600" b="0" i="0" u="none" strike="noStrike" baseline="0" dirty="0">
                <a:latin typeface="Segoe"/>
              </a:rPr>
              <a:t>SQL Server regularly gathers statistics for waits that occur in the system. Whenever a thread waits on a resource, SQL Server records the resources that are being waited for, the wait time, and other details.</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Cumulative statistics on the number, duration, and type of all of the waits that have been recorded since the server last started are known as wait statistics, or wait stats. The wait statistics for a SQL Server instance can be viewed using </a:t>
            </a:r>
            <a:r>
              <a:rPr lang="fr-FR" sz="1600" b="0" i="0" u="none" strike="noStrike" baseline="0" dirty="0">
                <a:latin typeface="Segoe"/>
              </a:rPr>
              <a:t>the </a:t>
            </a:r>
            <a:r>
              <a:rPr lang="fr-FR" sz="1600" b="1" i="0" u="none" strike="noStrike" baseline="0" dirty="0" err="1">
                <a:latin typeface="Segoe-Bold"/>
              </a:rPr>
              <a:t>sys.dm_os_wait_stats</a:t>
            </a:r>
            <a:r>
              <a:rPr lang="fr-FR" sz="1600" b="1" i="0" u="none" strike="noStrike" baseline="0" dirty="0">
                <a:latin typeface="Segoe-Bold"/>
              </a:rPr>
              <a:t> </a:t>
            </a:r>
            <a:r>
              <a:rPr lang="fr-FR" sz="1600" b="0" i="0" u="none" strike="noStrike" baseline="0" dirty="0">
                <a:latin typeface="Segoe"/>
              </a:rPr>
              <a:t>DMV.</a:t>
            </a:r>
          </a:p>
          <a:p>
            <a:pPr algn="l">
              <a:lnSpc>
                <a:spcPct val="150000"/>
              </a:lnSpc>
            </a:pPr>
            <a:endParaRPr lang="fr-FR" sz="1600" dirty="0">
              <a:latin typeface="Segoe"/>
            </a:endParaRPr>
          </a:p>
          <a:p>
            <a:pPr algn="l">
              <a:lnSpc>
                <a:spcPct val="150000"/>
              </a:lnSpc>
            </a:pPr>
            <a:r>
              <a:rPr lang="en-GB" sz="1600" b="0" i="0" u="none" strike="noStrike" baseline="0" dirty="0">
                <a:latin typeface="Segoe"/>
              </a:rPr>
              <a:t>Cumulative wait statistics can be reset while a server is running, by using a DBCC </a:t>
            </a:r>
            <a:r>
              <a:rPr lang="fr-FR" sz="1600" b="0" i="0" u="none" strike="noStrike" baseline="0" dirty="0">
                <a:latin typeface="Segoe"/>
              </a:rPr>
              <a:t>command: DBCC SQLPERF('</a:t>
            </a:r>
            <a:r>
              <a:rPr lang="fr-FR" sz="1600" b="0" i="0" u="none" strike="noStrike" baseline="0" dirty="0" err="1">
                <a:latin typeface="Segoe"/>
              </a:rPr>
              <a:t>sys.dm_os_wait_stats</a:t>
            </a:r>
            <a:r>
              <a:rPr lang="fr-FR" sz="1600" b="0" i="0" u="none" strike="noStrike" baseline="0" dirty="0">
                <a:latin typeface="Segoe"/>
              </a:rPr>
              <a:t>', CLEAR);</a:t>
            </a:r>
            <a:endParaRPr lang="fr-FR" sz="1400" dirty="0"/>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80350" cy="439864"/>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Viewing</a:t>
            </a:r>
            <a:r>
              <a:rPr sz="2750" spc="65" dirty="0">
                <a:solidFill>
                  <a:srgbClr val="FFFFFF"/>
                </a:solidFill>
                <a:latin typeface="Segoe UI"/>
                <a:cs typeface="Segoe UI"/>
              </a:rPr>
              <a:t> </a:t>
            </a:r>
            <a:r>
              <a:rPr sz="2750" spc="20" dirty="0">
                <a:solidFill>
                  <a:srgbClr val="FFFFFF"/>
                </a:solidFill>
                <a:latin typeface="Segoe UI"/>
                <a:cs typeface="Segoe UI"/>
              </a:rPr>
              <a:t>Wait Statistics</a:t>
            </a:r>
            <a:endParaRPr sz="2750" dirty="0">
              <a:latin typeface="Segoe UI"/>
              <a:cs typeface="Segoe UI"/>
            </a:endParaRPr>
          </a:p>
        </p:txBody>
      </p:sp>
      <p:sp>
        <p:nvSpPr>
          <p:cNvPr id="4" name="Text Placeholder 3">
            <a:extLst>
              <a:ext uri="{FF2B5EF4-FFF2-40B4-BE49-F238E27FC236}">
                <a16:creationId xmlns:a16="http://schemas.microsoft.com/office/drawing/2014/main" id="{315F007B-DA93-1D6C-2755-3DCC217496BA}"/>
              </a:ext>
            </a:extLst>
          </p:cNvPr>
          <p:cNvSpPr>
            <a:spLocks noGrp="1"/>
          </p:cNvSpPr>
          <p:nvPr>
            <p:ph type="body" idx="1"/>
          </p:nvPr>
        </p:nvSpPr>
        <p:spPr>
          <a:xfrm>
            <a:off x="681723" y="2076450"/>
            <a:ext cx="7920355" cy="2914837"/>
          </a:xfrm>
        </p:spPr>
        <p:txBody>
          <a:bodyPr/>
          <a:lstStyle/>
          <a:p>
            <a:pPr algn="l">
              <a:lnSpc>
                <a:spcPct val="150000"/>
              </a:lnSpc>
            </a:pPr>
            <a:r>
              <a:rPr lang="en-GB" sz="1600" b="0" i="0" u="none" strike="noStrike" baseline="0" dirty="0">
                <a:latin typeface="Segoe"/>
              </a:rPr>
              <a:t>Real-time waiting information can be viewed by using the </a:t>
            </a:r>
            <a:r>
              <a:rPr lang="en-GB" sz="1600" b="1" i="0" u="none" strike="noStrike" baseline="0" dirty="0" err="1">
                <a:latin typeface="Segoe-Bold"/>
              </a:rPr>
              <a:t>sys.dm_os_waiting_tasks</a:t>
            </a:r>
            <a:r>
              <a:rPr lang="en-GB" sz="1600" b="1" i="0" u="none" strike="noStrike" baseline="0" dirty="0">
                <a:latin typeface="Segoe-Bold"/>
              </a:rPr>
              <a:t> </a:t>
            </a:r>
            <a:r>
              <a:rPr lang="en-GB" sz="1600" b="0" i="0" u="none" strike="noStrike" baseline="0" dirty="0">
                <a:latin typeface="Segoe"/>
              </a:rPr>
              <a:t>DMV, which displays the waiter list. It lists wait type, wait duration, the session ID that is associated with the waiting tasks, a description of the resource for which the thread is waiting, and other details for all of the currently waiting tasks in the waiter list.</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Wait statistics information for individual active sessions can be viewed by using the </a:t>
            </a:r>
            <a:r>
              <a:rPr lang="en-GB" sz="1600" b="1" i="0" u="none" strike="noStrike" baseline="0" dirty="0" err="1">
                <a:latin typeface="Segoe-Bold"/>
              </a:rPr>
              <a:t>sys.dm_exec_session_wait_stats</a:t>
            </a:r>
            <a:r>
              <a:rPr lang="en-GB" sz="1600" b="1" i="0" u="none" strike="noStrike" baseline="0" dirty="0">
                <a:latin typeface="Segoe-Bold"/>
              </a:rPr>
              <a:t> </a:t>
            </a:r>
            <a:r>
              <a:rPr lang="en-GB" sz="1600" b="0" i="0" u="none" strike="noStrike" baseline="0" dirty="0">
                <a:latin typeface="Segoe"/>
              </a:rPr>
              <a:t>DMV. This offers a view of the same cumulative data that is shown in the </a:t>
            </a:r>
            <a:r>
              <a:rPr lang="en-GB" sz="1600" b="1" i="0" u="none" strike="noStrike" baseline="0" dirty="0" err="1">
                <a:latin typeface="Segoe-Bold"/>
              </a:rPr>
              <a:t>sys.dm_os_wait_stats</a:t>
            </a:r>
            <a:r>
              <a:rPr lang="en-GB" sz="1600" b="1" i="0" u="none" strike="noStrike" baseline="0" dirty="0">
                <a:latin typeface="Segoe-Bold"/>
              </a:rPr>
              <a:t> </a:t>
            </a:r>
            <a:r>
              <a:rPr lang="en-GB" sz="1600" b="0" i="0" u="none" strike="noStrike" baseline="0" dirty="0">
                <a:latin typeface="Segoe"/>
              </a:rPr>
              <a:t>DMV, partitioned by currently active sessions.</a:t>
            </a:r>
            <a:endParaRPr lang="fr-FR" sz="1600" dirty="0"/>
          </a:p>
        </p:txBody>
      </p:sp>
    </p:spTree>
    <p:extLst>
      <p:ext uri="{BB962C8B-B14F-4D97-AF65-F5344CB8AC3E}">
        <p14:creationId xmlns:p14="http://schemas.microsoft.com/office/powerpoint/2010/main" val="27372452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80350" cy="439864"/>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Viewing</a:t>
            </a:r>
            <a:r>
              <a:rPr sz="2750" spc="65" dirty="0">
                <a:solidFill>
                  <a:srgbClr val="FFFFFF"/>
                </a:solidFill>
                <a:latin typeface="Segoe UI"/>
                <a:cs typeface="Segoe UI"/>
              </a:rPr>
              <a:t> </a:t>
            </a:r>
            <a:r>
              <a:rPr sz="2750" spc="20" dirty="0">
                <a:solidFill>
                  <a:srgbClr val="FFFFFF"/>
                </a:solidFill>
                <a:latin typeface="Segoe UI"/>
                <a:cs typeface="Segoe UI"/>
              </a:rPr>
              <a:t>Wait Statistics</a:t>
            </a:r>
            <a:endParaRPr sz="2750" dirty="0">
              <a:latin typeface="Segoe UI"/>
              <a:cs typeface="Segoe UI"/>
            </a:endParaRPr>
          </a:p>
        </p:txBody>
      </p:sp>
      <p:sp>
        <p:nvSpPr>
          <p:cNvPr id="4" name="Text Placeholder 3">
            <a:extLst>
              <a:ext uri="{FF2B5EF4-FFF2-40B4-BE49-F238E27FC236}">
                <a16:creationId xmlns:a16="http://schemas.microsoft.com/office/drawing/2014/main" id="{315F007B-DA93-1D6C-2755-3DCC217496BA}"/>
              </a:ext>
            </a:extLst>
          </p:cNvPr>
          <p:cNvSpPr>
            <a:spLocks noGrp="1"/>
          </p:cNvSpPr>
          <p:nvPr>
            <p:ph type="body" idx="1"/>
          </p:nvPr>
        </p:nvSpPr>
        <p:spPr>
          <a:xfrm>
            <a:off x="681723" y="2076450"/>
            <a:ext cx="7920355" cy="1848006"/>
          </a:xfrm>
        </p:spPr>
        <p:txBody>
          <a:bodyPr/>
          <a:lstStyle/>
          <a:p>
            <a:pPr algn="l">
              <a:lnSpc>
                <a:spcPct val="150000"/>
              </a:lnSpc>
            </a:pPr>
            <a:r>
              <a:rPr lang="en-GB" sz="1600" b="0" i="0" u="none" strike="noStrike" baseline="0" dirty="0">
                <a:latin typeface="Segoe"/>
              </a:rPr>
              <a:t>The columns that are returned by </a:t>
            </a:r>
            <a:r>
              <a:rPr lang="en-GB" sz="1600" b="1" i="0" u="none" strike="noStrike" baseline="0" dirty="0" err="1">
                <a:latin typeface="Segoe-Bold"/>
              </a:rPr>
              <a:t>sys.dm_os_wait_stats</a:t>
            </a:r>
            <a:r>
              <a:rPr lang="en-GB" sz="1600" b="1" i="0" u="none" strike="noStrike" baseline="0" dirty="0">
                <a:latin typeface="Segoe-Bold"/>
              </a:rPr>
              <a:t> </a:t>
            </a:r>
            <a:r>
              <a:rPr lang="en-GB" sz="1600" b="0" i="0" u="none" strike="noStrike" baseline="0" dirty="0">
                <a:latin typeface="Segoe"/>
              </a:rPr>
              <a:t>and </a:t>
            </a:r>
            <a:r>
              <a:rPr lang="en-GB" sz="1600" b="1" i="0" u="none" strike="noStrike" baseline="0" dirty="0" err="1">
                <a:latin typeface="Segoe-Bold"/>
              </a:rPr>
              <a:t>sys.dm_exec_session_wait_stats</a:t>
            </a:r>
            <a:r>
              <a:rPr lang="en-GB" sz="1600" b="1" i="0" u="none" strike="noStrike" baseline="0" dirty="0">
                <a:latin typeface="Segoe-Bold"/>
              </a:rPr>
              <a:t> </a:t>
            </a:r>
            <a:r>
              <a:rPr lang="en-GB" sz="1600" b="0" i="0" u="none" strike="noStrike" baseline="0" dirty="0">
                <a:latin typeface="Segoe"/>
              </a:rPr>
              <a:t>include the total cumulative overall wait time for each wait type (</a:t>
            </a:r>
            <a:r>
              <a:rPr lang="en-GB" sz="1600" b="1" i="0" u="none" strike="noStrike" baseline="0" dirty="0" err="1">
                <a:latin typeface="Segoe-Bold"/>
              </a:rPr>
              <a:t>wait_time_ms</a:t>
            </a:r>
            <a:r>
              <a:rPr lang="en-GB" sz="1600" b="0" i="0" u="none" strike="noStrike" baseline="0" dirty="0">
                <a:latin typeface="Segoe"/>
              </a:rPr>
              <a:t>) and the cumulative signal wait time for each wait type (</a:t>
            </a:r>
            <a:r>
              <a:rPr lang="en-GB" sz="1600" b="1" i="0" u="none" strike="noStrike" baseline="0" dirty="0" err="1">
                <a:latin typeface="Segoe-Bold"/>
              </a:rPr>
              <a:t>signal_wait_time_ms</a:t>
            </a:r>
            <a:r>
              <a:rPr lang="en-GB" sz="1600" b="0" i="0" u="none" strike="noStrike" baseline="0" dirty="0">
                <a:latin typeface="Segoe"/>
              </a:rPr>
              <a:t>). These two values enable the resource wait time to be </a:t>
            </a:r>
            <a:r>
              <a:rPr lang="fr-FR" sz="1600" b="0" i="0" u="none" strike="noStrike" baseline="0" dirty="0" err="1">
                <a:latin typeface="Segoe"/>
              </a:rPr>
              <a:t>calculated</a:t>
            </a:r>
            <a:r>
              <a:rPr lang="fr-FR" sz="1600" b="0" i="0" u="none" strike="noStrike" baseline="0" dirty="0">
                <a:latin typeface="Segoe"/>
              </a:rPr>
              <a:t>.</a:t>
            </a:r>
          </a:p>
          <a:p>
            <a:pPr algn="l">
              <a:lnSpc>
                <a:spcPct val="150000"/>
              </a:lnSpc>
            </a:pPr>
            <a:r>
              <a:rPr lang="en-GB" b="0" i="0" u="none" strike="noStrike" baseline="0" dirty="0">
                <a:highlight>
                  <a:srgbClr val="FFFF00"/>
                </a:highlight>
                <a:latin typeface="LucidaSans-Typewriter"/>
              </a:rPr>
              <a:t>Resource wait time (</a:t>
            </a:r>
            <a:r>
              <a:rPr lang="en-GB" b="0" i="0" u="none" strike="noStrike" baseline="0" dirty="0" err="1">
                <a:highlight>
                  <a:srgbClr val="FFFF00"/>
                </a:highlight>
                <a:latin typeface="LucidaSans-Typewriter"/>
              </a:rPr>
              <a:t>ms</a:t>
            </a:r>
            <a:r>
              <a:rPr lang="en-GB" b="0" i="0" u="none" strike="noStrike" baseline="0" dirty="0">
                <a:highlight>
                  <a:srgbClr val="FFFF00"/>
                </a:highlight>
                <a:latin typeface="LucidaSans-Typewriter"/>
              </a:rPr>
              <a:t>) = </a:t>
            </a:r>
            <a:r>
              <a:rPr lang="en-GB" b="0" i="0" u="none" strike="noStrike" baseline="0" dirty="0" err="1">
                <a:highlight>
                  <a:srgbClr val="FFFF00"/>
                </a:highlight>
                <a:latin typeface="LucidaSans-Typewriter"/>
              </a:rPr>
              <a:t>wait_time_ms</a:t>
            </a:r>
            <a:r>
              <a:rPr lang="en-GB" b="0" i="0" u="none" strike="noStrike" baseline="0" dirty="0">
                <a:highlight>
                  <a:srgbClr val="FFFF00"/>
                </a:highlight>
                <a:latin typeface="LucidaSans-Typewriter"/>
              </a:rPr>
              <a:t> - </a:t>
            </a:r>
            <a:r>
              <a:rPr lang="en-GB" b="0" i="0" u="none" strike="noStrike" baseline="0" dirty="0" err="1">
                <a:highlight>
                  <a:srgbClr val="FFFF00"/>
                </a:highlight>
                <a:latin typeface="LucidaSans-Typewriter"/>
              </a:rPr>
              <a:t>signal_wait_time_ms</a:t>
            </a:r>
            <a:r>
              <a:rPr lang="en-GB" b="0" i="0" u="none" strike="noStrike" baseline="0" dirty="0">
                <a:highlight>
                  <a:srgbClr val="FFFF00"/>
                </a:highlight>
                <a:latin typeface="Segoe"/>
              </a:rPr>
              <a:t>.</a:t>
            </a:r>
            <a:endParaRPr lang="fr-FR" dirty="0">
              <a:highlight>
                <a:srgbClr val="FFFF00"/>
              </a:highlight>
            </a:endParaRPr>
          </a:p>
        </p:txBody>
      </p:sp>
    </p:spTree>
    <p:extLst>
      <p:ext uri="{BB962C8B-B14F-4D97-AF65-F5344CB8AC3E}">
        <p14:creationId xmlns:p14="http://schemas.microsoft.com/office/powerpoint/2010/main" val="34243924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636520" cy="449580"/>
          </a:xfrm>
          <a:prstGeom prst="rect">
            <a:avLst/>
          </a:prstGeom>
        </p:spPr>
        <p:txBody>
          <a:bodyPr vert="horz" wrap="square" lIns="0" tIns="16510" rIns="0" bIns="0" rtlCol="0">
            <a:spAutoFit/>
          </a:bodyPr>
          <a:lstStyle/>
          <a:p>
            <a:pPr marL="12700">
              <a:lnSpc>
                <a:spcPct val="100000"/>
              </a:lnSpc>
              <a:spcBef>
                <a:spcPts val="130"/>
              </a:spcBef>
            </a:pPr>
            <a:r>
              <a:rPr spc="20" dirty="0"/>
              <a:t>Database</a:t>
            </a:r>
            <a:r>
              <a:rPr spc="-90" dirty="0"/>
              <a:t> </a:t>
            </a:r>
            <a:r>
              <a:rPr spc="15" dirty="0"/>
              <a:t>Engine</a:t>
            </a:r>
          </a:p>
        </p:txBody>
      </p:sp>
      <p:sp>
        <p:nvSpPr>
          <p:cNvPr id="3" name="object 3"/>
          <p:cNvSpPr txBox="1"/>
          <p:nvPr/>
        </p:nvSpPr>
        <p:spPr>
          <a:xfrm>
            <a:off x="4147184" y="959750"/>
            <a:ext cx="4650740" cy="4646930"/>
          </a:xfrm>
          <a:prstGeom prst="rect">
            <a:avLst/>
          </a:prstGeom>
        </p:spPr>
        <p:txBody>
          <a:bodyPr vert="horz" wrap="square" lIns="0" tIns="99060" rIns="0" bIns="0" rtlCol="0">
            <a:spAutoFit/>
          </a:bodyPr>
          <a:lstStyle/>
          <a:p>
            <a:pPr marL="184150" indent="-171450">
              <a:lnSpc>
                <a:spcPct val="100000"/>
              </a:lnSpc>
              <a:spcBef>
                <a:spcPts val="780"/>
              </a:spcBef>
              <a:buClr>
                <a:srgbClr val="006FC0"/>
              </a:buClr>
              <a:buSzPct val="89583"/>
              <a:buFont typeface="Arial MT"/>
              <a:buChar char="•"/>
              <a:tabLst>
                <a:tab pos="184150" algn="l"/>
              </a:tabLst>
            </a:pPr>
            <a:r>
              <a:rPr sz="2400" spc="-5" dirty="0">
                <a:latin typeface="Segoe UI"/>
                <a:cs typeface="Segoe UI"/>
              </a:rPr>
              <a:t>Query</a:t>
            </a:r>
            <a:r>
              <a:rPr sz="2400" spc="-45" dirty="0">
                <a:latin typeface="Segoe UI"/>
                <a:cs typeface="Segoe UI"/>
              </a:rPr>
              <a:t> </a:t>
            </a:r>
            <a:r>
              <a:rPr sz="2400" spc="10" dirty="0">
                <a:latin typeface="Segoe UI"/>
                <a:cs typeface="Segoe UI"/>
              </a:rPr>
              <a:t>execution</a:t>
            </a:r>
            <a:r>
              <a:rPr sz="2400" spc="-80" dirty="0">
                <a:latin typeface="Segoe UI"/>
                <a:cs typeface="Segoe UI"/>
              </a:rPr>
              <a:t> </a:t>
            </a:r>
            <a:r>
              <a:rPr sz="2400" spc="-5" dirty="0">
                <a:latin typeface="Segoe UI"/>
                <a:cs typeface="Segoe UI"/>
              </a:rPr>
              <a:t>layer</a:t>
            </a:r>
            <a:endParaRPr sz="2400">
              <a:latin typeface="Segoe UI"/>
              <a:cs typeface="Segoe UI"/>
            </a:endParaRPr>
          </a:p>
          <a:p>
            <a:pPr marL="469900" marR="246379" lvl="1" indent="-171450">
              <a:lnSpc>
                <a:spcPct val="100000"/>
              </a:lnSpc>
              <a:spcBef>
                <a:spcPts val="600"/>
              </a:spcBef>
              <a:buClr>
                <a:srgbClr val="006FC0"/>
              </a:buClr>
              <a:buSzPct val="77500"/>
              <a:buFont typeface="Arial MT"/>
              <a:buChar char="•"/>
              <a:tabLst>
                <a:tab pos="470534" algn="l"/>
              </a:tabLst>
            </a:pPr>
            <a:r>
              <a:rPr sz="2000" spc="5" dirty="0">
                <a:latin typeface="Segoe UI"/>
                <a:cs typeface="Segoe UI"/>
              </a:rPr>
              <a:t>P</a:t>
            </a:r>
            <a:r>
              <a:rPr sz="2000" spc="25" dirty="0">
                <a:latin typeface="Segoe UI"/>
                <a:cs typeface="Segoe UI"/>
              </a:rPr>
              <a:t>a</a:t>
            </a:r>
            <a:r>
              <a:rPr sz="2000" spc="-25" dirty="0">
                <a:latin typeface="Segoe UI"/>
                <a:cs typeface="Segoe UI"/>
              </a:rPr>
              <a:t>rs</a:t>
            </a:r>
            <a:r>
              <a:rPr sz="2000" dirty="0">
                <a:latin typeface="Segoe UI"/>
                <a:cs typeface="Segoe UI"/>
              </a:rPr>
              <a:t>e</a:t>
            </a:r>
            <a:r>
              <a:rPr sz="2000" spc="10" dirty="0">
                <a:latin typeface="Segoe UI"/>
                <a:cs typeface="Segoe UI"/>
              </a:rPr>
              <a:t>s</a:t>
            </a:r>
            <a:r>
              <a:rPr sz="2000" spc="15" dirty="0">
                <a:latin typeface="Segoe UI"/>
                <a:cs typeface="Segoe UI"/>
              </a:rPr>
              <a:t> </a:t>
            </a:r>
            <a:r>
              <a:rPr sz="2000" spc="25" dirty="0">
                <a:latin typeface="Segoe UI"/>
                <a:cs typeface="Segoe UI"/>
              </a:rPr>
              <a:t>a</a:t>
            </a:r>
            <a:r>
              <a:rPr sz="2000" spc="-10" dirty="0">
                <a:latin typeface="Segoe UI"/>
                <a:cs typeface="Segoe UI"/>
              </a:rPr>
              <a:t>n</a:t>
            </a:r>
            <a:r>
              <a:rPr sz="2000" spc="15" dirty="0">
                <a:latin typeface="Segoe UI"/>
                <a:cs typeface="Segoe UI"/>
              </a:rPr>
              <a:t>d</a:t>
            </a:r>
            <a:r>
              <a:rPr sz="2000" spc="-95" dirty="0">
                <a:latin typeface="Segoe UI"/>
                <a:cs typeface="Segoe UI"/>
              </a:rPr>
              <a:t> </a:t>
            </a:r>
            <a:r>
              <a:rPr sz="2000" spc="25" dirty="0">
                <a:latin typeface="Segoe UI"/>
                <a:cs typeface="Segoe UI"/>
              </a:rPr>
              <a:t>o</a:t>
            </a:r>
            <a:r>
              <a:rPr sz="2000" spc="20" dirty="0">
                <a:latin typeface="Segoe UI"/>
                <a:cs typeface="Segoe UI"/>
              </a:rPr>
              <a:t>p</a:t>
            </a:r>
            <a:r>
              <a:rPr sz="2000" spc="-5" dirty="0">
                <a:latin typeface="Segoe UI"/>
                <a:cs typeface="Segoe UI"/>
              </a:rPr>
              <a:t>t</a:t>
            </a:r>
            <a:r>
              <a:rPr sz="2000" spc="35" dirty="0">
                <a:latin typeface="Segoe UI"/>
                <a:cs typeface="Segoe UI"/>
              </a:rPr>
              <a:t>i</a:t>
            </a:r>
            <a:r>
              <a:rPr sz="2000" dirty="0">
                <a:latin typeface="Segoe UI"/>
                <a:cs typeface="Segoe UI"/>
              </a:rPr>
              <a:t>m</a:t>
            </a:r>
            <a:r>
              <a:rPr sz="2000" spc="35" dirty="0">
                <a:latin typeface="Segoe UI"/>
                <a:cs typeface="Segoe UI"/>
              </a:rPr>
              <a:t>i</a:t>
            </a:r>
            <a:r>
              <a:rPr sz="2000" spc="-5" dirty="0">
                <a:latin typeface="Segoe UI"/>
                <a:cs typeface="Segoe UI"/>
              </a:rPr>
              <a:t>z</a:t>
            </a:r>
            <a:r>
              <a:rPr sz="2000" dirty="0">
                <a:latin typeface="Segoe UI"/>
                <a:cs typeface="Segoe UI"/>
              </a:rPr>
              <a:t>e</a:t>
            </a:r>
            <a:r>
              <a:rPr sz="2000" spc="10" dirty="0">
                <a:latin typeface="Segoe UI"/>
                <a:cs typeface="Segoe UI"/>
              </a:rPr>
              <a:t>s</a:t>
            </a:r>
            <a:r>
              <a:rPr sz="2000" spc="-135" dirty="0">
                <a:latin typeface="Segoe UI"/>
                <a:cs typeface="Segoe UI"/>
              </a:rPr>
              <a:t> </a:t>
            </a:r>
            <a:r>
              <a:rPr sz="2000" spc="-5" dirty="0">
                <a:latin typeface="Segoe UI"/>
                <a:cs typeface="Segoe UI"/>
              </a:rPr>
              <a:t>t</a:t>
            </a:r>
            <a:r>
              <a:rPr sz="2000" spc="-10" dirty="0">
                <a:latin typeface="Segoe UI"/>
                <a:cs typeface="Segoe UI"/>
              </a:rPr>
              <a:t>h</a:t>
            </a:r>
            <a:r>
              <a:rPr sz="2000" spc="10" dirty="0">
                <a:latin typeface="Segoe UI"/>
                <a:cs typeface="Segoe UI"/>
              </a:rPr>
              <a:t>e</a:t>
            </a:r>
            <a:r>
              <a:rPr sz="2000" spc="40" dirty="0">
                <a:latin typeface="Segoe UI"/>
                <a:cs typeface="Segoe UI"/>
              </a:rPr>
              <a:t> </a:t>
            </a:r>
            <a:r>
              <a:rPr sz="2000" spc="20" dirty="0">
                <a:latin typeface="Segoe UI"/>
                <a:cs typeface="Segoe UI"/>
              </a:rPr>
              <a:t>q</a:t>
            </a:r>
            <a:r>
              <a:rPr sz="2000" spc="-10" dirty="0">
                <a:latin typeface="Segoe UI"/>
                <a:cs typeface="Segoe UI"/>
              </a:rPr>
              <a:t>u</a:t>
            </a:r>
            <a:r>
              <a:rPr sz="2000" dirty="0">
                <a:latin typeface="Segoe UI"/>
                <a:cs typeface="Segoe UI"/>
              </a:rPr>
              <a:t>e</a:t>
            </a:r>
            <a:r>
              <a:rPr sz="2000" spc="-25" dirty="0">
                <a:latin typeface="Segoe UI"/>
                <a:cs typeface="Segoe UI"/>
              </a:rPr>
              <a:t>r</a:t>
            </a:r>
            <a:r>
              <a:rPr sz="2000" spc="35" dirty="0">
                <a:latin typeface="Segoe UI"/>
                <a:cs typeface="Segoe UI"/>
              </a:rPr>
              <a:t>i</a:t>
            </a:r>
            <a:r>
              <a:rPr sz="2000" dirty="0">
                <a:latin typeface="Segoe UI"/>
                <a:cs typeface="Segoe UI"/>
              </a:rPr>
              <a:t>e</a:t>
            </a:r>
            <a:r>
              <a:rPr sz="2000" spc="-25" dirty="0">
                <a:latin typeface="Segoe UI"/>
                <a:cs typeface="Segoe UI"/>
              </a:rPr>
              <a:t>s</a:t>
            </a:r>
            <a:r>
              <a:rPr sz="2000" spc="5" dirty="0">
                <a:latin typeface="Segoe UI"/>
                <a:cs typeface="Segoe UI"/>
              </a:rPr>
              <a:t>,  </a:t>
            </a:r>
            <a:r>
              <a:rPr sz="2000" spc="10" dirty="0">
                <a:latin typeface="Segoe UI"/>
                <a:cs typeface="Segoe UI"/>
              </a:rPr>
              <a:t>and manages </a:t>
            </a:r>
            <a:r>
              <a:rPr sz="2000" dirty="0">
                <a:latin typeface="Segoe UI"/>
                <a:cs typeface="Segoe UI"/>
              </a:rPr>
              <a:t>the caching </a:t>
            </a:r>
            <a:r>
              <a:rPr sz="2000" spc="10" dirty="0">
                <a:latin typeface="Segoe UI"/>
                <a:cs typeface="Segoe UI"/>
              </a:rPr>
              <a:t>and </a:t>
            </a:r>
            <a:r>
              <a:rPr sz="2000" spc="15" dirty="0">
                <a:latin typeface="Segoe UI"/>
                <a:cs typeface="Segoe UI"/>
              </a:rPr>
              <a:t> </a:t>
            </a:r>
            <a:r>
              <a:rPr sz="2000" dirty="0">
                <a:latin typeface="Segoe UI"/>
                <a:cs typeface="Segoe UI"/>
              </a:rPr>
              <a:t>execution</a:t>
            </a:r>
            <a:r>
              <a:rPr sz="2000" spc="-45" dirty="0">
                <a:latin typeface="Segoe UI"/>
                <a:cs typeface="Segoe UI"/>
              </a:rPr>
              <a:t> </a:t>
            </a:r>
            <a:r>
              <a:rPr sz="2000" spc="15" dirty="0">
                <a:latin typeface="Segoe UI"/>
                <a:cs typeface="Segoe UI"/>
              </a:rPr>
              <a:t>of </a:t>
            </a:r>
            <a:r>
              <a:rPr sz="2000" dirty="0">
                <a:latin typeface="Segoe UI"/>
                <a:cs typeface="Segoe UI"/>
              </a:rPr>
              <a:t>query</a:t>
            </a:r>
            <a:r>
              <a:rPr sz="2000" spc="-25" dirty="0">
                <a:latin typeface="Segoe UI"/>
                <a:cs typeface="Segoe UI"/>
              </a:rPr>
              <a:t> </a:t>
            </a:r>
            <a:r>
              <a:rPr sz="2000" dirty="0">
                <a:latin typeface="Segoe UI"/>
                <a:cs typeface="Segoe UI"/>
              </a:rPr>
              <a:t>execution</a:t>
            </a:r>
            <a:r>
              <a:rPr sz="2000" spc="-45" dirty="0">
                <a:latin typeface="Segoe UI"/>
                <a:cs typeface="Segoe UI"/>
              </a:rPr>
              <a:t> </a:t>
            </a:r>
            <a:r>
              <a:rPr sz="2000" spc="15" dirty="0">
                <a:latin typeface="Segoe UI"/>
                <a:cs typeface="Segoe UI"/>
              </a:rPr>
              <a:t>plans</a:t>
            </a:r>
            <a:endParaRPr sz="2000">
              <a:latin typeface="Segoe UI"/>
              <a:cs typeface="Segoe UI"/>
            </a:endParaRPr>
          </a:p>
          <a:p>
            <a:pPr marL="184150" indent="-171450">
              <a:lnSpc>
                <a:spcPct val="100000"/>
              </a:lnSpc>
              <a:spcBef>
                <a:spcPts val="665"/>
              </a:spcBef>
              <a:buClr>
                <a:srgbClr val="006FC0"/>
              </a:buClr>
              <a:buSzPct val="89583"/>
              <a:buFont typeface="Arial MT"/>
              <a:buChar char="•"/>
              <a:tabLst>
                <a:tab pos="184150" algn="l"/>
              </a:tabLst>
            </a:pPr>
            <a:r>
              <a:rPr sz="2400" dirty="0">
                <a:latin typeface="Segoe UI"/>
                <a:cs typeface="Segoe UI"/>
              </a:rPr>
              <a:t>Storage</a:t>
            </a:r>
            <a:r>
              <a:rPr sz="2400" spc="-65" dirty="0">
                <a:latin typeface="Segoe UI"/>
                <a:cs typeface="Segoe UI"/>
              </a:rPr>
              <a:t> </a:t>
            </a:r>
            <a:r>
              <a:rPr sz="2400" dirty="0">
                <a:latin typeface="Segoe UI"/>
                <a:cs typeface="Segoe UI"/>
              </a:rPr>
              <a:t>engine</a:t>
            </a:r>
            <a:r>
              <a:rPr sz="2400" spc="10" dirty="0">
                <a:latin typeface="Segoe UI"/>
                <a:cs typeface="Segoe UI"/>
              </a:rPr>
              <a:t> </a:t>
            </a:r>
            <a:r>
              <a:rPr sz="2400" spc="-5" dirty="0">
                <a:latin typeface="Segoe UI"/>
                <a:cs typeface="Segoe UI"/>
              </a:rPr>
              <a:t>layer</a:t>
            </a:r>
            <a:endParaRPr sz="2400">
              <a:latin typeface="Segoe UI"/>
              <a:cs typeface="Segoe UI"/>
            </a:endParaRPr>
          </a:p>
          <a:p>
            <a:pPr marL="469900" marR="441959" lvl="1" indent="-171450">
              <a:lnSpc>
                <a:spcPct val="100000"/>
              </a:lnSpc>
              <a:spcBef>
                <a:spcPts val="595"/>
              </a:spcBef>
              <a:buClr>
                <a:srgbClr val="006FC0"/>
              </a:buClr>
              <a:buSzPct val="77500"/>
              <a:buFont typeface="Arial MT"/>
              <a:buChar char="•"/>
              <a:tabLst>
                <a:tab pos="470534" algn="l"/>
              </a:tabLst>
            </a:pPr>
            <a:r>
              <a:rPr sz="2000" dirty="0">
                <a:latin typeface="Segoe UI"/>
                <a:cs typeface="Segoe UI"/>
              </a:rPr>
              <a:t>M</a:t>
            </a:r>
            <a:r>
              <a:rPr sz="2000" spc="25" dirty="0">
                <a:latin typeface="Segoe UI"/>
                <a:cs typeface="Segoe UI"/>
              </a:rPr>
              <a:t>a</a:t>
            </a:r>
            <a:r>
              <a:rPr sz="2000" spc="-10" dirty="0">
                <a:latin typeface="Segoe UI"/>
                <a:cs typeface="Segoe UI"/>
              </a:rPr>
              <a:t>n</a:t>
            </a:r>
            <a:r>
              <a:rPr sz="2000" spc="25" dirty="0">
                <a:latin typeface="Segoe UI"/>
                <a:cs typeface="Segoe UI"/>
              </a:rPr>
              <a:t>a</a:t>
            </a:r>
            <a:r>
              <a:rPr sz="2000" spc="20" dirty="0">
                <a:latin typeface="Segoe UI"/>
                <a:cs typeface="Segoe UI"/>
              </a:rPr>
              <a:t>g</a:t>
            </a:r>
            <a:r>
              <a:rPr sz="2000" dirty="0">
                <a:latin typeface="Segoe UI"/>
                <a:cs typeface="Segoe UI"/>
              </a:rPr>
              <a:t>e</a:t>
            </a:r>
            <a:r>
              <a:rPr sz="2000" spc="10" dirty="0">
                <a:latin typeface="Segoe UI"/>
                <a:cs typeface="Segoe UI"/>
              </a:rPr>
              <a:t>s</a:t>
            </a:r>
            <a:r>
              <a:rPr sz="2000" spc="-135" dirty="0">
                <a:latin typeface="Segoe UI"/>
                <a:cs typeface="Segoe UI"/>
              </a:rPr>
              <a:t> </a:t>
            </a:r>
            <a:r>
              <a:rPr sz="2000" spc="20" dirty="0">
                <a:latin typeface="Segoe UI"/>
                <a:cs typeface="Segoe UI"/>
              </a:rPr>
              <a:t>b</a:t>
            </a:r>
            <a:r>
              <a:rPr sz="2000" spc="-10" dirty="0">
                <a:latin typeface="Segoe UI"/>
                <a:cs typeface="Segoe UI"/>
              </a:rPr>
              <a:t>u</a:t>
            </a:r>
            <a:r>
              <a:rPr sz="2000" spc="-30" dirty="0">
                <a:latin typeface="Segoe UI"/>
                <a:cs typeface="Segoe UI"/>
              </a:rPr>
              <a:t>ff</a:t>
            </a:r>
            <a:r>
              <a:rPr sz="2000" dirty="0">
                <a:latin typeface="Segoe UI"/>
                <a:cs typeface="Segoe UI"/>
              </a:rPr>
              <a:t>e</a:t>
            </a:r>
            <a:r>
              <a:rPr sz="2000" spc="5" dirty="0">
                <a:latin typeface="Segoe UI"/>
                <a:cs typeface="Segoe UI"/>
              </a:rPr>
              <a:t>r</a:t>
            </a:r>
            <a:r>
              <a:rPr sz="2000" spc="95" dirty="0">
                <a:latin typeface="Segoe UI"/>
                <a:cs typeface="Segoe UI"/>
              </a:rPr>
              <a:t> </a:t>
            </a:r>
            <a:r>
              <a:rPr sz="2000" spc="20" dirty="0">
                <a:latin typeface="Segoe UI"/>
                <a:cs typeface="Segoe UI"/>
              </a:rPr>
              <a:t>p</a:t>
            </a:r>
            <a:r>
              <a:rPr sz="2000" spc="25" dirty="0">
                <a:latin typeface="Segoe UI"/>
                <a:cs typeface="Segoe UI"/>
              </a:rPr>
              <a:t>a</a:t>
            </a:r>
            <a:r>
              <a:rPr sz="2000" spc="20" dirty="0">
                <a:latin typeface="Segoe UI"/>
                <a:cs typeface="Segoe UI"/>
              </a:rPr>
              <a:t>g</a:t>
            </a:r>
            <a:r>
              <a:rPr sz="2000" dirty="0">
                <a:latin typeface="Segoe UI"/>
                <a:cs typeface="Segoe UI"/>
              </a:rPr>
              <a:t>e</a:t>
            </a:r>
            <a:r>
              <a:rPr sz="2000" spc="-25" dirty="0">
                <a:latin typeface="Segoe UI"/>
                <a:cs typeface="Segoe UI"/>
              </a:rPr>
              <a:t>s</a:t>
            </a:r>
            <a:r>
              <a:rPr sz="2000" spc="5" dirty="0">
                <a:latin typeface="Segoe UI"/>
                <a:cs typeface="Segoe UI"/>
              </a:rPr>
              <a:t>,</a:t>
            </a:r>
            <a:r>
              <a:rPr sz="2000" spc="-90" dirty="0">
                <a:latin typeface="Segoe UI"/>
                <a:cs typeface="Segoe UI"/>
              </a:rPr>
              <a:t> </a:t>
            </a:r>
            <a:r>
              <a:rPr sz="2000" spc="-10" dirty="0">
                <a:latin typeface="Segoe UI"/>
                <a:cs typeface="Segoe UI"/>
              </a:rPr>
              <a:t>I</a:t>
            </a:r>
            <a:r>
              <a:rPr sz="2000" spc="45" dirty="0">
                <a:latin typeface="Segoe UI"/>
                <a:cs typeface="Segoe UI"/>
              </a:rPr>
              <a:t>/</a:t>
            </a:r>
            <a:r>
              <a:rPr sz="2000" spc="20" dirty="0">
                <a:latin typeface="Segoe UI"/>
                <a:cs typeface="Segoe UI"/>
              </a:rPr>
              <a:t>O</a:t>
            </a:r>
            <a:r>
              <a:rPr sz="2000" spc="-50" dirty="0">
                <a:latin typeface="Segoe UI"/>
                <a:cs typeface="Segoe UI"/>
              </a:rPr>
              <a:t> </a:t>
            </a:r>
            <a:r>
              <a:rPr sz="2000" spc="-5" dirty="0">
                <a:latin typeface="Segoe UI"/>
                <a:cs typeface="Segoe UI"/>
              </a:rPr>
              <a:t>t</a:t>
            </a:r>
            <a:r>
              <a:rPr sz="2000" spc="15" dirty="0">
                <a:latin typeface="Segoe UI"/>
                <a:cs typeface="Segoe UI"/>
              </a:rPr>
              <a:t>o</a:t>
            </a:r>
            <a:r>
              <a:rPr sz="2000" spc="-10" dirty="0">
                <a:latin typeface="Segoe UI"/>
                <a:cs typeface="Segoe UI"/>
              </a:rPr>
              <a:t> </a:t>
            </a:r>
            <a:r>
              <a:rPr sz="2000" spc="-5" dirty="0">
                <a:latin typeface="Segoe UI"/>
                <a:cs typeface="Segoe UI"/>
              </a:rPr>
              <a:t>t</a:t>
            </a:r>
            <a:r>
              <a:rPr sz="2000" spc="-10" dirty="0">
                <a:latin typeface="Segoe UI"/>
                <a:cs typeface="Segoe UI"/>
              </a:rPr>
              <a:t>h</a:t>
            </a:r>
            <a:r>
              <a:rPr sz="2000" spc="5" dirty="0">
                <a:latin typeface="Segoe UI"/>
                <a:cs typeface="Segoe UI"/>
              </a:rPr>
              <a:t>e  physical files, locking, </a:t>
            </a:r>
            <a:r>
              <a:rPr sz="2000" spc="10" dirty="0">
                <a:latin typeface="Segoe UI"/>
                <a:cs typeface="Segoe UI"/>
              </a:rPr>
              <a:t>and </a:t>
            </a:r>
            <a:r>
              <a:rPr sz="2000" spc="15" dirty="0">
                <a:latin typeface="Segoe UI"/>
                <a:cs typeface="Segoe UI"/>
              </a:rPr>
              <a:t> </a:t>
            </a:r>
            <a:r>
              <a:rPr sz="2000" dirty="0">
                <a:latin typeface="Segoe UI"/>
                <a:cs typeface="Segoe UI"/>
              </a:rPr>
              <a:t>transactions</a:t>
            </a:r>
            <a:endParaRPr sz="2000">
              <a:latin typeface="Segoe UI"/>
              <a:cs typeface="Segoe UI"/>
            </a:endParaRPr>
          </a:p>
          <a:p>
            <a:pPr marL="184150" indent="-171450">
              <a:lnSpc>
                <a:spcPct val="100000"/>
              </a:lnSpc>
              <a:spcBef>
                <a:spcPts val="590"/>
              </a:spcBef>
              <a:buClr>
                <a:srgbClr val="006FC0"/>
              </a:buClr>
              <a:buSzPct val="89583"/>
              <a:buFont typeface="Arial MT"/>
              <a:buChar char="•"/>
              <a:tabLst>
                <a:tab pos="184150" algn="l"/>
              </a:tabLst>
            </a:pPr>
            <a:r>
              <a:rPr sz="2400" spc="-5" dirty="0">
                <a:latin typeface="Segoe UI"/>
                <a:cs typeface="Segoe UI"/>
              </a:rPr>
              <a:t>SQLOS</a:t>
            </a:r>
            <a:r>
              <a:rPr sz="2400" spc="-30" dirty="0">
                <a:latin typeface="Segoe UI"/>
                <a:cs typeface="Segoe UI"/>
              </a:rPr>
              <a:t> </a:t>
            </a:r>
            <a:r>
              <a:rPr sz="2400" spc="-5" dirty="0">
                <a:latin typeface="Segoe UI"/>
                <a:cs typeface="Segoe UI"/>
              </a:rPr>
              <a:t>layer</a:t>
            </a:r>
            <a:endParaRPr sz="2400">
              <a:latin typeface="Segoe UI"/>
              <a:cs typeface="Segoe UI"/>
            </a:endParaRPr>
          </a:p>
          <a:p>
            <a:pPr marL="469900" marR="5080" lvl="1" indent="-171450">
              <a:lnSpc>
                <a:spcPct val="100000"/>
              </a:lnSpc>
              <a:spcBef>
                <a:spcPts val="600"/>
              </a:spcBef>
              <a:buClr>
                <a:srgbClr val="006FC0"/>
              </a:buClr>
              <a:buSzPct val="77500"/>
              <a:buFont typeface="Arial MT"/>
              <a:buChar char="•"/>
              <a:tabLst>
                <a:tab pos="470534" algn="l"/>
              </a:tabLst>
            </a:pPr>
            <a:r>
              <a:rPr sz="2000" spc="10" dirty="0">
                <a:latin typeface="Segoe UI"/>
                <a:cs typeface="Segoe UI"/>
              </a:rPr>
              <a:t>Provides </a:t>
            </a:r>
            <a:r>
              <a:rPr sz="2000" spc="20" dirty="0">
                <a:latin typeface="Segoe UI"/>
                <a:cs typeface="Segoe UI"/>
              </a:rPr>
              <a:t>an </a:t>
            </a:r>
            <a:r>
              <a:rPr sz="2000" spc="5" dirty="0">
                <a:latin typeface="Segoe UI"/>
                <a:cs typeface="Segoe UI"/>
              </a:rPr>
              <a:t>abstraction </a:t>
            </a:r>
            <a:r>
              <a:rPr sz="2000" spc="15" dirty="0">
                <a:latin typeface="Segoe UI"/>
                <a:cs typeface="Segoe UI"/>
              </a:rPr>
              <a:t>layer </a:t>
            </a:r>
            <a:r>
              <a:rPr sz="2000" spc="10" dirty="0">
                <a:latin typeface="Segoe UI"/>
                <a:cs typeface="Segoe UI"/>
              </a:rPr>
              <a:t>over </a:t>
            </a:r>
            <a:r>
              <a:rPr sz="2000" spc="15" dirty="0">
                <a:latin typeface="Segoe UI"/>
                <a:cs typeface="Segoe UI"/>
              </a:rPr>
              <a:t> </a:t>
            </a:r>
            <a:r>
              <a:rPr sz="2000" spc="5" dirty="0">
                <a:latin typeface="Segoe UI"/>
                <a:cs typeface="Segoe UI"/>
              </a:rPr>
              <a:t>common</a:t>
            </a:r>
            <a:r>
              <a:rPr sz="2000" spc="-55" dirty="0">
                <a:latin typeface="Segoe UI"/>
                <a:cs typeface="Segoe UI"/>
              </a:rPr>
              <a:t> </a:t>
            </a:r>
            <a:r>
              <a:rPr sz="2000" spc="10" dirty="0">
                <a:latin typeface="Segoe UI"/>
                <a:cs typeface="Segoe UI"/>
              </a:rPr>
              <a:t>operating</a:t>
            </a:r>
            <a:r>
              <a:rPr sz="2000" spc="-105" dirty="0">
                <a:latin typeface="Segoe UI"/>
                <a:cs typeface="Segoe UI"/>
              </a:rPr>
              <a:t> </a:t>
            </a:r>
            <a:r>
              <a:rPr sz="2000" spc="-5" dirty="0">
                <a:latin typeface="Segoe UI"/>
                <a:cs typeface="Segoe UI"/>
              </a:rPr>
              <a:t>system</a:t>
            </a:r>
            <a:r>
              <a:rPr sz="2000" spc="20" dirty="0">
                <a:latin typeface="Segoe UI"/>
                <a:cs typeface="Segoe UI"/>
              </a:rPr>
              <a:t> </a:t>
            </a:r>
            <a:r>
              <a:rPr sz="2000" spc="-5" dirty="0">
                <a:latin typeface="Segoe UI"/>
                <a:cs typeface="Segoe UI"/>
              </a:rPr>
              <a:t>functions, </a:t>
            </a:r>
            <a:r>
              <a:rPr sz="2000" spc="-530" dirty="0">
                <a:latin typeface="Segoe UI"/>
                <a:cs typeface="Segoe UI"/>
              </a:rPr>
              <a:t> </a:t>
            </a:r>
            <a:r>
              <a:rPr sz="2000" spc="20" dirty="0">
                <a:latin typeface="Segoe UI"/>
                <a:cs typeface="Segoe UI"/>
              </a:rPr>
              <a:t>p</a:t>
            </a:r>
            <a:r>
              <a:rPr sz="2000" spc="-25" dirty="0">
                <a:latin typeface="Segoe UI"/>
                <a:cs typeface="Segoe UI"/>
              </a:rPr>
              <a:t>r</a:t>
            </a:r>
            <a:r>
              <a:rPr sz="2000" spc="25" dirty="0">
                <a:latin typeface="Segoe UI"/>
                <a:cs typeface="Segoe UI"/>
              </a:rPr>
              <a:t>o</a:t>
            </a:r>
            <a:r>
              <a:rPr sz="2000" spc="10" dirty="0">
                <a:latin typeface="Segoe UI"/>
                <a:cs typeface="Segoe UI"/>
              </a:rPr>
              <a:t>v</a:t>
            </a:r>
            <a:r>
              <a:rPr sz="2000" spc="35" dirty="0">
                <a:latin typeface="Segoe UI"/>
                <a:cs typeface="Segoe UI"/>
              </a:rPr>
              <a:t>i</a:t>
            </a:r>
            <a:r>
              <a:rPr sz="2000" spc="20" dirty="0">
                <a:latin typeface="Segoe UI"/>
                <a:cs typeface="Segoe UI"/>
              </a:rPr>
              <a:t>d</a:t>
            </a:r>
            <a:r>
              <a:rPr sz="2000" spc="35" dirty="0">
                <a:latin typeface="Segoe UI"/>
                <a:cs typeface="Segoe UI"/>
              </a:rPr>
              <a:t>i</a:t>
            </a:r>
            <a:r>
              <a:rPr sz="2000" spc="-10" dirty="0">
                <a:latin typeface="Segoe UI"/>
                <a:cs typeface="Segoe UI"/>
              </a:rPr>
              <a:t>n</a:t>
            </a:r>
            <a:r>
              <a:rPr sz="2000" spc="15" dirty="0">
                <a:latin typeface="Segoe UI"/>
                <a:cs typeface="Segoe UI"/>
              </a:rPr>
              <a:t>g</a:t>
            </a:r>
            <a:r>
              <a:rPr sz="2000" spc="-170" dirty="0">
                <a:latin typeface="Segoe UI"/>
                <a:cs typeface="Segoe UI"/>
              </a:rPr>
              <a:t> </a:t>
            </a:r>
            <a:r>
              <a:rPr sz="2000" spc="-5" dirty="0">
                <a:latin typeface="Segoe UI"/>
                <a:cs typeface="Segoe UI"/>
              </a:rPr>
              <a:t>t</a:t>
            </a:r>
            <a:r>
              <a:rPr sz="2000" spc="25" dirty="0">
                <a:latin typeface="Segoe UI"/>
                <a:cs typeface="Segoe UI"/>
              </a:rPr>
              <a:t>a</a:t>
            </a:r>
            <a:r>
              <a:rPr sz="2000" spc="-25" dirty="0">
                <a:latin typeface="Segoe UI"/>
                <a:cs typeface="Segoe UI"/>
              </a:rPr>
              <a:t>s</a:t>
            </a:r>
            <a:r>
              <a:rPr sz="2000" spc="10" dirty="0">
                <a:latin typeface="Segoe UI"/>
                <a:cs typeface="Segoe UI"/>
              </a:rPr>
              <a:t>k</a:t>
            </a:r>
            <a:r>
              <a:rPr sz="2000" spc="20" dirty="0">
                <a:latin typeface="Segoe UI"/>
                <a:cs typeface="Segoe UI"/>
              </a:rPr>
              <a:t> </a:t>
            </a:r>
            <a:r>
              <a:rPr sz="2000" spc="25" dirty="0">
                <a:latin typeface="Segoe UI"/>
                <a:cs typeface="Segoe UI"/>
              </a:rPr>
              <a:t>a</a:t>
            </a:r>
            <a:r>
              <a:rPr sz="2000" spc="-10" dirty="0">
                <a:latin typeface="Segoe UI"/>
                <a:cs typeface="Segoe UI"/>
              </a:rPr>
              <a:t>n</a:t>
            </a:r>
            <a:r>
              <a:rPr sz="2000" spc="15" dirty="0">
                <a:latin typeface="Segoe UI"/>
                <a:cs typeface="Segoe UI"/>
              </a:rPr>
              <a:t>d</a:t>
            </a:r>
            <a:r>
              <a:rPr sz="2000" spc="-95" dirty="0">
                <a:latin typeface="Segoe UI"/>
                <a:cs typeface="Segoe UI"/>
              </a:rPr>
              <a:t> </a:t>
            </a:r>
            <a:r>
              <a:rPr sz="2000" dirty="0">
                <a:latin typeface="Segoe UI"/>
                <a:cs typeface="Segoe UI"/>
              </a:rPr>
              <a:t>mem</a:t>
            </a:r>
            <a:r>
              <a:rPr sz="2000" spc="25" dirty="0">
                <a:latin typeface="Segoe UI"/>
                <a:cs typeface="Segoe UI"/>
              </a:rPr>
              <a:t>o</a:t>
            </a:r>
            <a:r>
              <a:rPr sz="2000" spc="-25" dirty="0">
                <a:latin typeface="Segoe UI"/>
                <a:cs typeface="Segoe UI"/>
              </a:rPr>
              <a:t>r</a:t>
            </a:r>
            <a:r>
              <a:rPr sz="2000" spc="5" dirty="0">
                <a:latin typeface="Segoe UI"/>
                <a:cs typeface="Segoe UI"/>
              </a:rPr>
              <a:t>y  management</a:t>
            </a:r>
            <a:endParaRPr sz="2000">
              <a:latin typeface="Segoe UI"/>
              <a:cs typeface="Segoe UI"/>
            </a:endParaRPr>
          </a:p>
        </p:txBody>
      </p:sp>
      <p:grpSp>
        <p:nvGrpSpPr>
          <p:cNvPr id="4" name="object 4"/>
          <p:cNvGrpSpPr/>
          <p:nvPr/>
        </p:nvGrpSpPr>
        <p:grpSpPr>
          <a:xfrm>
            <a:off x="161889" y="1333407"/>
            <a:ext cx="3729354" cy="4767580"/>
            <a:chOff x="161889" y="1333407"/>
            <a:chExt cx="3729354" cy="4767580"/>
          </a:xfrm>
        </p:grpSpPr>
        <p:pic>
          <p:nvPicPr>
            <p:cNvPr id="5" name="object 5"/>
            <p:cNvPicPr/>
            <p:nvPr/>
          </p:nvPicPr>
          <p:blipFill>
            <a:blip r:embed="rId2" cstate="print"/>
            <a:stretch>
              <a:fillRect/>
            </a:stretch>
          </p:blipFill>
          <p:spPr>
            <a:xfrm>
              <a:off x="161889" y="1333407"/>
              <a:ext cx="3729171" cy="4653073"/>
            </a:xfrm>
            <a:prstGeom prst="rect">
              <a:avLst/>
            </a:prstGeom>
          </p:spPr>
        </p:pic>
        <p:pic>
          <p:nvPicPr>
            <p:cNvPr id="6" name="object 6"/>
            <p:cNvPicPr/>
            <p:nvPr/>
          </p:nvPicPr>
          <p:blipFill>
            <a:blip r:embed="rId3" cstate="print"/>
            <a:stretch>
              <a:fillRect/>
            </a:stretch>
          </p:blipFill>
          <p:spPr>
            <a:xfrm>
              <a:off x="1419225" y="5457824"/>
              <a:ext cx="1204912" cy="642937"/>
            </a:xfrm>
            <a:prstGeom prst="rect">
              <a:avLst/>
            </a:prstGeom>
          </p:spPr>
        </p:pic>
        <p:sp>
          <p:nvSpPr>
            <p:cNvPr id="7" name="object 7"/>
            <p:cNvSpPr/>
            <p:nvPr/>
          </p:nvSpPr>
          <p:spPr>
            <a:xfrm>
              <a:off x="195262" y="1347787"/>
              <a:ext cx="3667125" cy="4581525"/>
            </a:xfrm>
            <a:custGeom>
              <a:avLst/>
              <a:gdLst/>
              <a:ahLst/>
              <a:cxnLst/>
              <a:rect l="l" t="t" r="r" b="b"/>
              <a:pathLst>
                <a:path w="3667125" h="4581525">
                  <a:moveTo>
                    <a:pt x="3667125" y="0"/>
                  </a:moveTo>
                  <a:lnTo>
                    <a:pt x="0" y="0"/>
                  </a:lnTo>
                  <a:lnTo>
                    <a:pt x="0" y="4581525"/>
                  </a:lnTo>
                  <a:lnTo>
                    <a:pt x="3667125" y="4581525"/>
                  </a:lnTo>
                  <a:lnTo>
                    <a:pt x="3667125" y="0"/>
                  </a:lnTo>
                  <a:close/>
                </a:path>
              </a:pathLst>
            </a:custGeom>
            <a:solidFill>
              <a:srgbClr val="0078D6"/>
            </a:solidFill>
          </p:spPr>
          <p:txBody>
            <a:bodyPr wrap="square" lIns="0" tIns="0" rIns="0" bIns="0" rtlCol="0"/>
            <a:lstStyle/>
            <a:p>
              <a:endParaRPr/>
            </a:p>
          </p:txBody>
        </p:sp>
        <p:sp>
          <p:nvSpPr>
            <p:cNvPr id="8" name="object 8"/>
            <p:cNvSpPr/>
            <p:nvPr/>
          </p:nvSpPr>
          <p:spPr>
            <a:xfrm>
              <a:off x="195262" y="1347787"/>
              <a:ext cx="3667125" cy="4581525"/>
            </a:xfrm>
            <a:custGeom>
              <a:avLst/>
              <a:gdLst/>
              <a:ahLst/>
              <a:cxnLst/>
              <a:rect l="l" t="t" r="r" b="b"/>
              <a:pathLst>
                <a:path w="3667125" h="4581525">
                  <a:moveTo>
                    <a:pt x="0" y="4581525"/>
                  </a:moveTo>
                  <a:lnTo>
                    <a:pt x="3667125" y="4581525"/>
                  </a:lnTo>
                  <a:lnTo>
                    <a:pt x="3667125" y="0"/>
                  </a:lnTo>
                  <a:lnTo>
                    <a:pt x="0" y="0"/>
                  </a:lnTo>
                  <a:lnTo>
                    <a:pt x="0" y="4581525"/>
                  </a:lnTo>
                  <a:close/>
                </a:path>
              </a:pathLst>
            </a:custGeom>
            <a:ln w="9534">
              <a:solidFill>
                <a:srgbClr val="000000"/>
              </a:solidFill>
            </a:ln>
          </p:spPr>
          <p:txBody>
            <a:bodyPr wrap="square" lIns="0" tIns="0" rIns="0" bIns="0" rtlCol="0"/>
            <a:lstStyle/>
            <a:p>
              <a:endParaRPr/>
            </a:p>
          </p:txBody>
        </p:sp>
      </p:grpSp>
      <p:sp>
        <p:nvSpPr>
          <p:cNvPr id="9" name="object 9"/>
          <p:cNvSpPr txBox="1"/>
          <p:nvPr/>
        </p:nvSpPr>
        <p:spPr>
          <a:xfrm>
            <a:off x="1618869" y="5561012"/>
            <a:ext cx="819150" cy="334645"/>
          </a:xfrm>
          <a:prstGeom prst="rect">
            <a:avLst/>
          </a:prstGeom>
        </p:spPr>
        <p:txBody>
          <a:bodyPr vert="horz" wrap="square" lIns="0" tIns="15875" rIns="0" bIns="0" rtlCol="0">
            <a:spAutoFit/>
          </a:bodyPr>
          <a:lstStyle/>
          <a:p>
            <a:pPr marL="12700">
              <a:lnSpc>
                <a:spcPct val="100000"/>
              </a:lnSpc>
              <a:spcBef>
                <a:spcPts val="125"/>
              </a:spcBef>
            </a:pPr>
            <a:r>
              <a:rPr sz="2000" b="1" spc="5" dirty="0">
                <a:solidFill>
                  <a:srgbClr val="FFFFFF"/>
                </a:solidFill>
                <a:latin typeface="Segoe UI"/>
                <a:cs typeface="Segoe UI"/>
              </a:rPr>
              <a:t>S</a:t>
            </a:r>
            <a:r>
              <a:rPr sz="2000" b="1" spc="-20" dirty="0">
                <a:solidFill>
                  <a:srgbClr val="FFFFFF"/>
                </a:solidFill>
                <a:latin typeface="Segoe UI"/>
                <a:cs typeface="Segoe UI"/>
              </a:rPr>
              <a:t>Q</a:t>
            </a:r>
            <a:r>
              <a:rPr sz="2000" b="1" spc="-50" dirty="0">
                <a:solidFill>
                  <a:srgbClr val="FFFFFF"/>
                </a:solidFill>
                <a:latin typeface="Segoe UI"/>
                <a:cs typeface="Segoe UI"/>
              </a:rPr>
              <a:t>L</a:t>
            </a:r>
            <a:r>
              <a:rPr sz="2000" b="1" spc="-20" dirty="0">
                <a:solidFill>
                  <a:srgbClr val="FFFFFF"/>
                </a:solidFill>
                <a:latin typeface="Segoe UI"/>
                <a:cs typeface="Segoe UI"/>
              </a:rPr>
              <a:t>O</a:t>
            </a:r>
            <a:r>
              <a:rPr sz="2000" b="1" spc="15" dirty="0">
                <a:solidFill>
                  <a:srgbClr val="FFFFFF"/>
                </a:solidFill>
                <a:latin typeface="Segoe UI"/>
                <a:cs typeface="Segoe UI"/>
              </a:rPr>
              <a:t>S</a:t>
            </a:r>
            <a:endParaRPr sz="2000">
              <a:latin typeface="Segoe UI"/>
              <a:cs typeface="Segoe UI"/>
            </a:endParaRPr>
          </a:p>
        </p:txBody>
      </p:sp>
      <p:grpSp>
        <p:nvGrpSpPr>
          <p:cNvPr id="10" name="object 10"/>
          <p:cNvGrpSpPr/>
          <p:nvPr/>
        </p:nvGrpSpPr>
        <p:grpSpPr>
          <a:xfrm>
            <a:off x="133350" y="1304797"/>
            <a:ext cx="3786504" cy="2138680"/>
            <a:chOff x="133350" y="1304797"/>
            <a:chExt cx="3786504" cy="2138680"/>
          </a:xfrm>
        </p:grpSpPr>
        <p:pic>
          <p:nvPicPr>
            <p:cNvPr id="11" name="object 11"/>
            <p:cNvPicPr/>
            <p:nvPr/>
          </p:nvPicPr>
          <p:blipFill>
            <a:blip r:embed="rId4" cstate="print"/>
            <a:stretch>
              <a:fillRect/>
            </a:stretch>
          </p:blipFill>
          <p:spPr>
            <a:xfrm>
              <a:off x="133350" y="1304797"/>
              <a:ext cx="3786251" cy="2138426"/>
            </a:xfrm>
            <a:prstGeom prst="rect">
              <a:avLst/>
            </a:prstGeom>
          </p:spPr>
        </p:pic>
        <p:sp>
          <p:nvSpPr>
            <p:cNvPr id="12" name="object 12"/>
            <p:cNvSpPr/>
            <p:nvPr/>
          </p:nvSpPr>
          <p:spPr>
            <a:xfrm>
              <a:off x="195262" y="1347723"/>
              <a:ext cx="3667125" cy="2019300"/>
            </a:xfrm>
            <a:custGeom>
              <a:avLst/>
              <a:gdLst/>
              <a:ahLst/>
              <a:cxnLst/>
              <a:rect l="l" t="t" r="r" b="b"/>
              <a:pathLst>
                <a:path w="3667125" h="2019300">
                  <a:moveTo>
                    <a:pt x="3667125" y="0"/>
                  </a:moveTo>
                  <a:lnTo>
                    <a:pt x="0" y="0"/>
                  </a:lnTo>
                  <a:lnTo>
                    <a:pt x="0" y="2019300"/>
                  </a:lnTo>
                  <a:lnTo>
                    <a:pt x="3667125" y="2019300"/>
                  </a:lnTo>
                  <a:lnTo>
                    <a:pt x="3667125" y="0"/>
                  </a:lnTo>
                  <a:close/>
                </a:path>
              </a:pathLst>
            </a:custGeom>
            <a:solidFill>
              <a:srgbClr val="0078D6"/>
            </a:solidFill>
          </p:spPr>
          <p:txBody>
            <a:bodyPr wrap="square" lIns="0" tIns="0" rIns="0" bIns="0" rtlCol="0"/>
            <a:lstStyle/>
            <a:p>
              <a:endParaRPr/>
            </a:p>
          </p:txBody>
        </p:sp>
        <p:sp>
          <p:nvSpPr>
            <p:cNvPr id="13" name="object 13"/>
            <p:cNvSpPr/>
            <p:nvPr/>
          </p:nvSpPr>
          <p:spPr>
            <a:xfrm>
              <a:off x="195262" y="1347723"/>
              <a:ext cx="3667125" cy="2019300"/>
            </a:xfrm>
            <a:custGeom>
              <a:avLst/>
              <a:gdLst/>
              <a:ahLst/>
              <a:cxnLst/>
              <a:rect l="l" t="t" r="r" b="b"/>
              <a:pathLst>
                <a:path w="3667125" h="2019300">
                  <a:moveTo>
                    <a:pt x="0" y="2019300"/>
                  </a:moveTo>
                  <a:lnTo>
                    <a:pt x="3667125" y="2019300"/>
                  </a:lnTo>
                  <a:lnTo>
                    <a:pt x="3667125" y="0"/>
                  </a:lnTo>
                  <a:lnTo>
                    <a:pt x="0" y="0"/>
                  </a:lnTo>
                  <a:lnTo>
                    <a:pt x="0" y="2019300"/>
                  </a:lnTo>
                  <a:close/>
                </a:path>
              </a:pathLst>
            </a:custGeom>
            <a:ln w="9534">
              <a:solidFill>
                <a:srgbClr val="000000"/>
              </a:solidFill>
            </a:ln>
          </p:spPr>
          <p:txBody>
            <a:bodyPr wrap="square" lIns="0" tIns="0" rIns="0" bIns="0" rtlCol="0"/>
            <a:lstStyle/>
            <a:p>
              <a:endParaRPr/>
            </a:p>
          </p:txBody>
        </p:sp>
      </p:grpSp>
      <p:sp>
        <p:nvSpPr>
          <p:cNvPr id="14" name="object 14"/>
          <p:cNvSpPr txBox="1"/>
          <p:nvPr/>
        </p:nvSpPr>
        <p:spPr>
          <a:xfrm>
            <a:off x="1018222" y="2182812"/>
            <a:ext cx="2021839" cy="334645"/>
          </a:xfrm>
          <a:prstGeom prst="rect">
            <a:avLst/>
          </a:prstGeom>
        </p:spPr>
        <p:txBody>
          <a:bodyPr vert="horz" wrap="square" lIns="0" tIns="15875" rIns="0" bIns="0" rtlCol="0">
            <a:spAutoFit/>
          </a:bodyPr>
          <a:lstStyle/>
          <a:p>
            <a:pPr marL="12700">
              <a:lnSpc>
                <a:spcPct val="100000"/>
              </a:lnSpc>
              <a:spcBef>
                <a:spcPts val="125"/>
              </a:spcBef>
            </a:pPr>
            <a:r>
              <a:rPr sz="2000" b="1" spc="25" dirty="0">
                <a:solidFill>
                  <a:srgbClr val="FFFFFF"/>
                </a:solidFill>
                <a:latin typeface="Segoe UI"/>
                <a:cs typeface="Segoe UI"/>
              </a:rPr>
              <a:t>Query</a:t>
            </a:r>
            <a:r>
              <a:rPr sz="2000" b="1" spc="-140" dirty="0">
                <a:solidFill>
                  <a:srgbClr val="FFFFFF"/>
                </a:solidFill>
                <a:latin typeface="Segoe UI"/>
                <a:cs typeface="Segoe UI"/>
              </a:rPr>
              <a:t> </a:t>
            </a:r>
            <a:r>
              <a:rPr sz="2000" b="1" spc="20" dirty="0">
                <a:solidFill>
                  <a:srgbClr val="FFFFFF"/>
                </a:solidFill>
                <a:latin typeface="Segoe UI"/>
                <a:cs typeface="Segoe UI"/>
              </a:rPr>
              <a:t>Execution</a:t>
            </a:r>
            <a:endParaRPr sz="2000">
              <a:latin typeface="Segoe UI"/>
              <a:cs typeface="Segoe UI"/>
            </a:endParaRPr>
          </a:p>
        </p:txBody>
      </p:sp>
      <p:grpSp>
        <p:nvGrpSpPr>
          <p:cNvPr id="15" name="object 15"/>
          <p:cNvGrpSpPr/>
          <p:nvPr/>
        </p:nvGrpSpPr>
        <p:grpSpPr>
          <a:xfrm>
            <a:off x="133350" y="3324225"/>
            <a:ext cx="3786504" cy="2138680"/>
            <a:chOff x="133350" y="3324225"/>
            <a:chExt cx="3786504" cy="2138680"/>
          </a:xfrm>
        </p:grpSpPr>
        <p:pic>
          <p:nvPicPr>
            <p:cNvPr id="16" name="object 16"/>
            <p:cNvPicPr/>
            <p:nvPr/>
          </p:nvPicPr>
          <p:blipFill>
            <a:blip r:embed="rId4" cstate="print"/>
            <a:stretch>
              <a:fillRect/>
            </a:stretch>
          </p:blipFill>
          <p:spPr>
            <a:xfrm>
              <a:off x="133350" y="3324225"/>
              <a:ext cx="3786251" cy="2138426"/>
            </a:xfrm>
            <a:prstGeom prst="rect">
              <a:avLst/>
            </a:prstGeom>
          </p:spPr>
        </p:pic>
        <p:sp>
          <p:nvSpPr>
            <p:cNvPr id="17" name="object 17"/>
            <p:cNvSpPr/>
            <p:nvPr/>
          </p:nvSpPr>
          <p:spPr>
            <a:xfrm>
              <a:off x="195262" y="3367151"/>
              <a:ext cx="3667125" cy="2019300"/>
            </a:xfrm>
            <a:custGeom>
              <a:avLst/>
              <a:gdLst/>
              <a:ahLst/>
              <a:cxnLst/>
              <a:rect l="l" t="t" r="r" b="b"/>
              <a:pathLst>
                <a:path w="3667125" h="2019300">
                  <a:moveTo>
                    <a:pt x="3667125" y="0"/>
                  </a:moveTo>
                  <a:lnTo>
                    <a:pt x="0" y="0"/>
                  </a:lnTo>
                  <a:lnTo>
                    <a:pt x="0" y="2019300"/>
                  </a:lnTo>
                  <a:lnTo>
                    <a:pt x="3667125" y="2019300"/>
                  </a:lnTo>
                  <a:lnTo>
                    <a:pt x="3667125" y="0"/>
                  </a:lnTo>
                  <a:close/>
                </a:path>
              </a:pathLst>
            </a:custGeom>
            <a:solidFill>
              <a:srgbClr val="0078D6"/>
            </a:solidFill>
          </p:spPr>
          <p:txBody>
            <a:bodyPr wrap="square" lIns="0" tIns="0" rIns="0" bIns="0" rtlCol="0"/>
            <a:lstStyle/>
            <a:p>
              <a:endParaRPr/>
            </a:p>
          </p:txBody>
        </p:sp>
        <p:sp>
          <p:nvSpPr>
            <p:cNvPr id="18" name="object 18"/>
            <p:cNvSpPr/>
            <p:nvPr/>
          </p:nvSpPr>
          <p:spPr>
            <a:xfrm>
              <a:off x="195262" y="3367151"/>
              <a:ext cx="3667125" cy="2019300"/>
            </a:xfrm>
            <a:custGeom>
              <a:avLst/>
              <a:gdLst/>
              <a:ahLst/>
              <a:cxnLst/>
              <a:rect l="l" t="t" r="r" b="b"/>
              <a:pathLst>
                <a:path w="3667125" h="2019300">
                  <a:moveTo>
                    <a:pt x="0" y="2019300"/>
                  </a:moveTo>
                  <a:lnTo>
                    <a:pt x="3667125" y="2019300"/>
                  </a:lnTo>
                  <a:lnTo>
                    <a:pt x="3667125" y="0"/>
                  </a:lnTo>
                  <a:lnTo>
                    <a:pt x="0" y="0"/>
                  </a:lnTo>
                  <a:lnTo>
                    <a:pt x="0" y="2019300"/>
                  </a:lnTo>
                  <a:close/>
                </a:path>
              </a:pathLst>
            </a:custGeom>
            <a:ln w="9534">
              <a:solidFill>
                <a:srgbClr val="000000"/>
              </a:solidFill>
            </a:ln>
          </p:spPr>
          <p:txBody>
            <a:bodyPr wrap="square" lIns="0" tIns="0" rIns="0" bIns="0" rtlCol="0"/>
            <a:lstStyle/>
            <a:p>
              <a:endParaRPr/>
            </a:p>
          </p:txBody>
        </p:sp>
      </p:grpSp>
      <p:sp>
        <p:nvSpPr>
          <p:cNvPr id="19" name="object 19"/>
          <p:cNvSpPr txBox="1"/>
          <p:nvPr/>
        </p:nvSpPr>
        <p:spPr>
          <a:xfrm>
            <a:off x="1104264" y="4204271"/>
            <a:ext cx="1830070" cy="334645"/>
          </a:xfrm>
          <a:prstGeom prst="rect">
            <a:avLst/>
          </a:prstGeom>
        </p:spPr>
        <p:txBody>
          <a:bodyPr vert="horz" wrap="square" lIns="0" tIns="15875" rIns="0" bIns="0" rtlCol="0">
            <a:spAutoFit/>
          </a:bodyPr>
          <a:lstStyle/>
          <a:p>
            <a:pPr marL="12700">
              <a:lnSpc>
                <a:spcPct val="100000"/>
              </a:lnSpc>
              <a:spcBef>
                <a:spcPts val="125"/>
              </a:spcBef>
            </a:pPr>
            <a:r>
              <a:rPr sz="2000" b="1" spc="-75" dirty="0">
                <a:solidFill>
                  <a:srgbClr val="FFFFFF"/>
                </a:solidFill>
                <a:latin typeface="Segoe UI"/>
                <a:cs typeface="Segoe UI"/>
              </a:rPr>
              <a:t>S</a:t>
            </a:r>
            <a:r>
              <a:rPr sz="2000" b="1" spc="40" dirty="0">
                <a:solidFill>
                  <a:srgbClr val="FFFFFF"/>
                </a:solidFill>
                <a:latin typeface="Segoe UI"/>
                <a:cs typeface="Segoe UI"/>
              </a:rPr>
              <a:t>to</a:t>
            </a:r>
            <a:r>
              <a:rPr sz="2000" b="1" spc="25" dirty="0">
                <a:solidFill>
                  <a:srgbClr val="FFFFFF"/>
                </a:solidFill>
                <a:latin typeface="Segoe UI"/>
                <a:cs typeface="Segoe UI"/>
              </a:rPr>
              <a:t>r</a:t>
            </a:r>
            <a:r>
              <a:rPr sz="2000" b="1" spc="40" dirty="0">
                <a:solidFill>
                  <a:srgbClr val="FFFFFF"/>
                </a:solidFill>
                <a:latin typeface="Segoe UI"/>
                <a:cs typeface="Segoe UI"/>
              </a:rPr>
              <a:t>a</a:t>
            </a:r>
            <a:r>
              <a:rPr sz="2000" b="1" spc="30" dirty="0">
                <a:solidFill>
                  <a:srgbClr val="FFFFFF"/>
                </a:solidFill>
                <a:latin typeface="Segoe UI"/>
                <a:cs typeface="Segoe UI"/>
              </a:rPr>
              <a:t>g</a:t>
            </a:r>
            <a:r>
              <a:rPr sz="2000" b="1" spc="10" dirty="0">
                <a:solidFill>
                  <a:srgbClr val="FFFFFF"/>
                </a:solidFill>
                <a:latin typeface="Segoe UI"/>
                <a:cs typeface="Segoe UI"/>
              </a:rPr>
              <a:t>e</a:t>
            </a:r>
            <a:r>
              <a:rPr sz="2000" b="1" spc="-229" dirty="0">
                <a:solidFill>
                  <a:srgbClr val="FFFFFF"/>
                </a:solidFill>
                <a:latin typeface="Segoe UI"/>
                <a:cs typeface="Segoe UI"/>
              </a:rPr>
              <a:t> </a:t>
            </a:r>
            <a:r>
              <a:rPr sz="2000" b="1" spc="-15" dirty="0">
                <a:solidFill>
                  <a:srgbClr val="FFFFFF"/>
                </a:solidFill>
                <a:latin typeface="Segoe UI"/>
                <a:cs typeface="Segoe UI"/>
              </a:rPr>
              <a:t>En</a:t>
            </a:r>
            <a:r>
              <a:rPr sz="2000" b="1" spc="30" dirty="0">
                <a:solidFill>
                  <a:srgbClr val="FFFFFF"/>
                </a:solidFill>
                <a:latin typeface="Segoe UI"/>
                <a:cs typeface="Segoe UI"/>
              </a:rPr>
              <a:t>g</a:t>
            </a:r>
            <a:r>
              <a:rPr sz="2000" b="1" spc="25" dirty="0">
                <a:solidFill>
                  <a:srgbClr val="FFFFFF"/>
                </a:solidFill>
                <a:latin typeface="Segoe UI"/>
                <a:cs typeface="Segoe UI"/>
              </a:rPr>
              <a:t>i</a:t>
            </a:r>
            <a:r>
              <a:rPr sz="2000" b="1" spc="-15" dirty="0">
                <a:solidFill>
                  <a:srgbClr val="FFFFFF"/>
                </a:solidFill>
                <a:latin typeface="Segoe UI"/>
                <a:cs typeface="Segoe UI"/>
              </a:rPr>
              <a:t>n</a:t>
            </a:r>
            <a:r>
              <a:rPr sz="2000" b="1" spc="10" dirty="0">
                <a:solidFill>
                  <a:srgbClr val="FFFFFF"/>
                </a:solidFill>
                <a:latin typeface="Segoe UI"/>
                <a:cs typeface="Segoe UI"/>
              </a:rPr>
              <a:t>e</a:t>
            </a:r>
            <a:endParaRPr sz="2000">
              <a:latin typeface="Segoe UI"/>
              <a:cs typeface="Segoe U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80350" cy="439864"/>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Viewing</a:t>
            </a:r>
            <a:r>
              <a:rPr sz="2750" spc="65" dirty="0">
                <a:solidFill>
                  <a:srgbClr val="FFFFFF"/>
                </a:solidFill>
                <a:latin typeface="Segoe UI"/>
                <a:cs typeface="Segoe UI"/>
              </a:rPr>
              <a:t> </a:t>
            </a:r>
            <a:r>
              <a:rPr sz="2750" spc="20" dirty="0">
                <a:solidFill>
                  <a:srgbClr val="FFFFFF"/>
                </a:solidFill>
                <a:latin typeface="Segoe UI"/>
                <a:cs typeface="Segoe UI"/>
              </a:rPr>
              <a:t>Wait Statistics</a:t>
            </a:r>
            <a:endParaRPr sz="2750" dirty="0">
              <a:latin typeface="Segoe UI"/>
              <a:cs typeface="Segoe UI"/>
            </a:endParaRPr>
          </a:p>
        </p:txBody>
      </p:sp>
      <p:sp>
        <p:nvSpPr>
          <p:cNvPr id="4" name="Text Placeholder 3">
            <a:extLst>
              <a:ext uri="{FF2B5EF4-FFF2-40B4-BE49-F238E27FC236}">
                <a16:creationId xmlns:a16="http://schemas.microsoft.com/office/drawing/2014/main" id="{315F007B-DA93-1D6C-2755-3DCC217496BA}"/>
              </a:ext>
            </a:extLst>
          </p:cNvPr>
          <p:cNvSpPr>
            <a:spLocks noGrp="1"/>
          </p:cNvSpPr>
          <p:nvPr>
            <p:ph type="body" idx="1"/>
          </p:nvPr>
        </p:nvSpPr>
        <p:spPr>
          <a:xfrm>
            <a:off x="681723" y="2076450"/>
            <a:ext cx="7920355" cy="4022833"/>
          </a:xfrm>
        </p:spPr>
        <p:txBody>
          <a:bodyPr/>
          <a:lstStyle/>
          <a:p>
            <a:pPr algn="l">
              <a:lnSpc>
                <a:spcPct val="150000"/>
              </a:lnSpc>
            </a:pPr>
            <a:r>
              <a:rPr lang="en-GB" sz="1600" b="0" i="0" u="none" strike="noStrike" baseline="0" dirty="0">
                <a:latin typeface="Segoe"/>
              </a:rPr>
              <a:t>Each of the following DMVs can be used to understand SQL Server performance in different ways:</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sys.dm_os_wait_stats</a:t>
            </a:r>
            <a:r>
              <a:rPr lang="en-GB" sz="1600" b="1" i="0" u="none" strike="noStrike" baseline="0" dirty="0">
                <a:latin typeface="Segoe-Bold"/>
              </a:rPr>
              <a:t> </a:t>
            </a:r>
            <a:r>
              <a:rPr lang="en-GB" sz="1600" b="0" i="0" u="none" strike="noStrike" baseline="0" dirty="0">
                <a:latin typeface="Segoe"/>
              </a:rPr>
              <a:t>can be used to identify frequent wait types and to tune or diagnose the system accordingly. One way to do this is to record and establish a wait statistics baseline, and then troubleshoot issues by </a:t>
            </a:r>
            <a:r>
              <a:rPr lang="en-GB" sz="1600" b="0" i="0" u="none" strike="noStrike" baseline="0" dirty="0" err="1">
                <a:latin typeface="Segoe"/>
              </a:rPr>
              <a:t>analyzing</a:t>
            </a:r>
            <a:r>
              <a:rPr lang="en-GB" sz="1600" b="0" i="0" u="none" strike="noStrike" baseline="0" dirty="0">
                <a:latin typeface="Segoe"/>
              </a:rPr>
              <a:t> the changes in baseline.</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sys.dm_os_waiting_tasks</a:t>
            </a:r>
            <a:r>
              <a:rPr lang="en-GB" sz="1600" b="1" i="0" u="none" strike="noStrike" baseline="0" dirty="0">
                <a:latin typeface="Segoe-Bold"/>
              </a:rPr>
              <a:t> </a:t>
            </a:r>
            <a:r>
              <a:rPr lang="en-GB" sz="1600" b="0" i="0" u="none" strike="noStrike" baseline="0" dirty="0">
                <a:latin typeface="Segoe"/>
              </a:rPr>
              <a:t>can be used to find out details of the resources for which tasks that are currently in the waiter list are waiting. This information can be useful when you are troubleshooting a performance problem while it is happening.</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sys.dm_exec_session_wait_stats</a:t>
            </a:r>
            <a:r>
              <a:rPr lang="en-GB" sz="1600" b="1" i="0" u="none" strike="noStrike" baseline="0" dirty="0">
                <a:latin typeface="Segoe-Bold"/>
              </a:rPr>
              <a:t> </a:t>
            </a:r>
            <a:r>
              <a:rPr lang="en-GB" sz="1600" b="0" i="0" u="none" strike="noStrike" baseline="0" dirty="0">
                <a:latin typeface="Segoe"/>
              </a:rPr>
              <a:t>can be used to understand the wait types that affect a particular Transact-SQL batch or statement. This information can be useful when comparing the performance of the same command on two different systems.</a:t>
            </a:r>
            <a:endParaRPr lang="fr-FR" sz="1600" dirty="0">
              <a:highlight>
                <a:srgbClr val="FFFF00"/>
              </a:highlight>
            </a:endParaRPr>
          </a:p>
        </p:txBody>
      </p:sp>
    </p:spTree>
    <p:extLst>
      <p:ext uri="{BB962C8B-B14F-4D97-AF65-F5344CB8AC3E}">
        <p14:creationId xmlns:p14="http://schemas.microsoft.com/office/powerpoint/2010/main" val="68905109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185160" cy="449580"/>
          </a:xfrm>
          <a:prstGeom prst="rect">
            <a:avLst/>
          </a:prstGeom>
        </p:spPr>
        <p:txBody>
          <a:bodyPr vert="horz" wrap="square" lIns="0" tIns="16510" rIns="0" bIns="0" rtlCol="0">
            <a:spAutoFit/>
          </a:bodyPr>
          <a:lstStyle/>
          <a:p>
            <a:pPr marL="12700">
              <a:lnSpc>
                <a:spcPct val="100000"/>
              </a:lnSpc>
              <a:spcBef>
                <a:spcPts val="130"/>
              </a:spcBef>
            </a:pPr>
            <a:r>
              <a:rPr spc="-10" dirty="0"/>
              <a:t>LCK_M_*</a:t>
            </a:r>
            <a:r>
              <a:rPr spc="150" dirty="0"/>
              <a:t> </a:t>
            </a:r>
            <a:r>
              <a:rPr spc="20" dirty="0"/>
              <a:t>Wait</a:t>
            </a:r>
            <a:r>
              <a:rPr spc="5" dirty="0"/>
              <a:t> Types</a:t>
            </a:r>
          </a:p>
        </p:txBody>
      </p:sp>
      <p:sp>
        <p:nvSpPr>
          <p:cNvPr id="3" name="object 3"/>
          <p:cNvSpPr txBox="1"/>
          <p:nvPr/>
        </p:nvSpPr>
        <p:spPr>
          <a:xfrm>
            <a:off x="233679" y="828928"/>
            <a:ext cx="8479790" cy="5224187"/>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There are more than 60 wait types in this category; their names all begin with “LCK_M_.”</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This wait type indicates that a task is waiting to place a lock on a resource that is currently locked by another task. The characters at the end of the wait type name indicate the type of lock that the task is waiting to acquire. Some examples of wait types in this category are:</a:t>
            </a:r>
          </a:p>
          <a:p>
            <a:pPr marL="285750" indent="-285750" algn="l">
              <a:lnSpc>
                <a:spcPct val="150000"/>
              </a:lnSpc>
              <a:buFont typeface="Arial" panose="020B0604020202020204" pitchFamily="34" charset="0"/>
              <a:buChar char="•"/>
            </a:pPr>
            <a:r>
              <a:rPr lang="en-GB" sz="1600" b="1" i="0" u="none" strike="noStrike" baseline="0" dirty="0">
                <a:latin typeface="Segoe-Bold"/>
              </a:rPr>
              <a:t>LCK_M_S</a:t>
            </a:r>
            <a:r>
              <a:rPr lang="en-GB" sz="1600" b="0" i="0" u="none" strike="noStrike" baseline="0" dirty="0">
                <a:latin typeface="Segoe"/>
              </a:rPr>
              <a:t>. The task is waiting to acquire a </a:t>
            </a:r>
            <a:r>
              <a:rPr lang="fr-FR" sz="1600" b="0" i="0" u="none" strike="noStrike" baseline="0" dirty="0" err="1">
                <a:latin typeface="Segoe"/>
              </a:rPr>
              <a:t>shared</a:t>
            </a:r>
            <a:r>
              <a:rPr lang="fr-FR" sz="1600" b="0" i="0" u="none" strike="noStrike" baseline="0" dirty="0">
                <a:latin typeface="Segoe"/>
              </a:rPr>
              <a:t> lock.</a:t>
            </a:r>
          </a:p>
          <a:p>
            <a:pPr marL="285750" indent="-285750" algn="l">
              <a:lnSpc>
                <a:spcPct val="150000"/>
              </a:lnSpc>
              <a:buFont typeface="Arial" panose="020B0604020202020204" pitchFamily="34" charset="0"/>
              <a:buChar char="•"/>
            </a:pPr>
            <a:r>
              <a:rPr lang="en-GB" sz="1600" b="1" i="0" u="none" strike="noStrike" baseline="0" dirty="0">
                <a:latin typeface="Segoe-Bold"/>
              </a:rPr>
              <a:t>LCK_M_U</a:t>
            </a:r>
            <a:r>
              <a:rPr lang="en-GB" sz="1600" b="0" i="0" u="none" strike="noStrike" baseline="0" dirty="0">
                <a:latin typeface="Segoe"/>
              </a:rPr>
              <a:t>. The task is waiting to acquire an </a:t>
            </a:r>
            <a:r>
              <a:rPr lang="fr-FR" sz="1600" b="0" i="0" u="none" strike="noStrike" baseline="0" dirty="0">
                <a:latin typeface="Segoe"/>
              </a:rPr>
              <a:t>update lock.</a:t>
            </a:r>
          </a:p>
          <a:p>
            <a:pPr marL="285750" indent="-285750" algn="l">
              <a:lnSpc>
                <a:spcPct val="150000"/>
              </a:lnSpc>
              <a:buFont typeface="Arial" panose="020B0604020202020204" pitchFamily="34" charset="0"/>
              <a:buChar char="•"/>
            </a:pPr>
            <a:r>
              <a:rPr lang="en-GB" sz="1600" b="1" i="0" u="none" strike="noStrike" baseline="0" dirty="0">
                <a:latin typeface="Segoe-Bold"/>
              </a:rPr>
              <a:t>LCK_M_X</a:t>
            </a:r>
            <a:r>
              <a:rPr lang="en-GB" sz="1600" b="0" i="0" u="none" strike="noStrike" baseline="0" dirty="0">
                <a:latin typeface="Segoe"/>
              </a:rPr>
              <a:t>. The task is waiting to acquire an exclusive lock.</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You might be able to find more detail about the causes of these waits by examining</a:t>
            </a:r>
          </a:p>
          <a:p>
            <a:pPr algn="l">
              <a:lnSpc>
                <a:spcPct val="150000"/>
              </a:lnSpc>
            </a:pPr>
            <a:r>
              <a:rPr lang="en-GB" sz="1600" b="1" i="0" u="none" strike="noStrike" baseline="0" dirty="0" err="1">
                <a:latin typeface="Segoe-Bold"/>
              </a:rPr>
              <a:t>sys.dm_os_waiting_tasks</a:t>
            </a:r>
            <a:r>
              <a:rPr lang="en-GB" sz="1600" b="0" i="0" u="none" strike="noStrike" baseline="0" dirty="0">
                <a:latin typeface="Segoe"/>
              </a:rPr>
              <a:t>, which will give details of the resource for which the task is waiting, and which </a:t>
            </a:r>
            <a:r>
              <a:rPr lang="fr-FR" sz="1600" b="0" i="0" u="none" strike="noStrike" baseline="0" dirty="0" err="1">
                <a:latin typeface="Segoe"/>
              </a:rPr>
              <a:t>task</a:t>
            </a:r>
            <a:r>
              <a:rPr lang="fr-FR" sz="1600" b="0" i="0" u="none" strike="noStrike" baseline="0" dirty="0">
                <a:latin typeface="Segoe"/>
              </a:rPr>
              <a:t> </a:t>
            </a:r>
            <a:r>
              <a:rPr lang="fr-FR" sz="1600" b="0" i="0" u="none" strike="noStrike" baseline="0" dirty="0" err="1">
                <a:latin typeface="Segoe"/>
              </a:rPr>
              <a:t>is</a:t>
            </a:r>
            <a:r>
              <a:rPr lang="fr-FR" sz="1600" b="0" i="0" u="none" strike="noStrike" baseline="0" dirty="0">
                <a:latin typeface="Segoe"/>
              </a:rPr>
              <a:t> blocking </a:t>
            </a:r>
            <a:r>
              <a:rPr lang="fr-FR" sz="1600" b="0" i="0" u="none" strike="noStrike" baseline="0" dirty="0" err="1">
                <a:latin typeface="Segoe"/>
              </a:rPr>
              <a:t>it</a:t>
            </a:r>
            <a:r>
              <a:rPr lang="fr-FR" sz="1600" b="0" i="0" u="none" strike="noStrike" baseline="0" dirty="0">
                <a:latin typeface="Segoe"/>
              </a:rPr>
              <a:t>.</a:t>
            </a:r>
          </a:p>
          <a:p>
            <a:pPr algn="l">
              <a:lnSpc>
                <a:spcPct val="150000"/>
              </a:lnSpc>
            </a:pPr>
            <a:r>
              <a:rPr lang="en-GB" sz="1600" b="0" i="0" u="none" strike="noStrike" baseline="0" dirty="0">
                <a:latin typeface="Segoe"/>
              </a:rPr>
              <a:t>The blocked process report may also help you to identify the lead blocker in a larger blocking chain.</a:t>
            </a:r>
            <a:endParaRPr sz="1600" dirty="0">
              <a:latin typeface="Segoe UI"/>
              <a:cs typeface="Segoe U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185160" cy="449580"/>
          </a:xfrm>
          <a:prstGeom prst="rect">
            <a:avLst/>
          </a:prstGeom>
        </p:spPr>
        <p:txBody>
          <a:bodyPr vert="horz" wrap="square" lIns="0" tIns="16510" rIns="0" bIns="0" rtlCol="0">
            <a:spAutoFit/>
          </a:bodyPr>
          <a:lstStyle/>
          <a:p>
            <a:pPr marL="12700">
              <a:lnSpc>
                <a:spcPct val="100000"/>
              </a:lnSpc>
              <a:spcBef>
                <a:spcPts val="130"/>
              </a:spcBef>
            </a:pPr>
            <a:r>
              <a:rPr spc="-10" dirty="0"/>
              <a:t>LCK_M_*</a:t>
            </a:r>
            <a:r>
              <a:rPr spc="150" dirty="0"/>
              <a:t> </a:t>
            </a:r>
            <a:r>
              <a:rPr spc="20" dirty="0"/>
              <a:t>Wait</a:t>
            </a:r>
            <a:r>
              <a:rPr spc="5" dirty="0"/>
              <a:t> Types</a:t>
            </a:r>
          </a:p>
        </p:txBody>
      </p:sp>
      <p:sp>
        <p:nvSpPr>
          <p:cNvPr id="3" name="object 3"/>
          <p:cNvSpPr txBox="1"/>
          <p:nvPr/>
        </p:nvSpPr>
        <p:spPr>
          <a:xfrm>
            <a:off x="233679" y="828928"/>
            <a:ext cx="8479790" cy="2638864"/>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Some possible causes of wait types in this category include:</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1" i="0" u="none" strike="noStrike" baseline="0" dirty="0">
                <a:latin typeface="Segoe-Bold"/>
              </a:rPr>
              <a:t>A large update or table scan that causes lock escalation</a:t>
            </a:r>
            <a:r>
              <a:rPr lang="en-GB" sz="1600" b="0" i="0" u="none" strike="noStrike" baseline="0" dirty="0">
                <a:latin typeface="Segoe"/>
              </a:rPr>
              <a:t>. This can be fixed by revisiting the indexing strategy; updating statistics; and using snapshot isolation, locking hints, and other strategies </a:t>
            </a:r>
            <a:r>
              <a:rPr lang="fr-FR" sz="1600" b="0" i="0" u="none" strike="noStrike" baseline="0" dirty="0">
                <a:latin typeface="Segoe"/>
              </a:rPr>
              <a:t>to </a:t>
            </a:r>
            <a:r>
              <a:rPr lang="fr-FR" sz="1600" b="0" i="0" u="none" strike="noStrike" baseline="0" dirty="0" err="1">
                <a:latin typeface="Segoe"/>
              </a:rPr>
              <a:t>avoid</a:t>
            </a:r>
            <a:r>
              <a:rPr lang="fr-FR" sz="1600" b="0" i="0" u="none" strike="noStrike" baseline="0" dirty="0">
                <a:latin typeface="Segoe"/>
              </a:rPr>
              <a:t> lock </a:t>
            </a:r>
            <a:r>
              <a:rPr lang="fr-FR" sz="1600" b="0" i="0" u="none" strike="noStrike" baseline="0" dirty="0" err="1">
                <a:latin typeface="Segoe"/>
              </a:rPr>
              <a:t>escalations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Unnecessary shared locks on data being accessed</a:t>
            </a:r>
            <a:r>
              <a:rPr lang="en-GB" sz="1600" b="0" i="0" u="none" strike="noStrike" baseline="0" dirty="0">
                <a:latin typeface="Segoe"/>
              </a:rPr>
              <a:t>. This can be resolved by using a locking hint or </a:t>
            </a:r>
            <a:r>
              <a:rPr lang="fr-FR" sz="1600" b="0" i="0" u="none" strike="noStrike" baseline="0" dirty="0">
                <a:latin typeface="Segoe"/>
              </a:rPr>
              <a:t>a </a:t>
            </a:r>
            <a:r>
              <a:rPr lang="fr-FR" sz="1600" b="0" i="0" u="none" strike="noStrike" baseline="0" dirty="0" err="1">
                <a:latin typeface="Segoe"/>
              </a:rPr>
              <a:t>different</a:t>
            </a:r>
            <a:r>
              <a:rPr lang="fr-FR" sz="1600" b="0" i="0" u="none" strike="noStrike" baseline="0" dirty="0">
                <a:latin typeface="Segoe"/>
              </a:rPr>
              <a:t> isolation </a:t>
            </a:r>
            <a:r>
              <a:rPr lang="fr-FR" sz="1600" b="0" i="0" u="none" strike="noStrike" baseline="0" dirty="0" err="1">
                <a:latin typeface="Segoe"/>
              </a:rPr>
              <a:t>level</a:t>
            </a:r>
            <a:r>
              <a:rPr lang="fr-FR" sz="1600" b="0" i="0" u="none" strike="noStrike" baseline="0" dirty="0">
                <a:latin typeface="Segoe"/>
              </a:rPr>
              <a:t>.</a:t>
            </a:r>
            <a:endParaRPr sz="1400" dirty="0">
              <a:latin typeface="Segoe UI"/>
              <a:cs typeface="Segoe UI"/>
            </a:endParaRPr>
          </a:p>
        </p:txBody>
      </p:sp>
    </p:spTree>
    <p:extLst>
      <p:ext uri="{BB962C8B-B14F-4D97-AF65-F5344CB8AC3E}">
        <p14:creationId xmlns:p14="http://schemas.microsoft.com/office/powerpoint/2010/main" val="67474573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032250" cy="449580"/>
          </a:xfrm>
          <a:prstGeom prst="rect">
            <a:avLst/>
          </a:prstGeom>
        </p:spPr>
        <p:txBody>
          <a:bodyPr vert="horz" wrap="square" lIns="0" tIns="16510" rIns="0" bIns="0" rtlCol="0">
            <a:spAutoFit/>
          </a:bodyPr>
          <a:lstStyle/>
          <a:p>
            <a:pPr marL="12700">
              <a:lnSpc>
                <a:spcPct val="100000"/>
              </a:lnSpc>
              <a:spcBef>
                <a:spcPts val="130"/>
              </a:spcBef>
            </a:pPr>
            <a:r>
              <a:rPr spc="5" dirty="0"/>
              <a:t>PAGELATCH_*</a:t>
            </a:r>
            <a:r>
              <a:rPr spc="135" dirty="0"/>
              <a:t> </a:t>
            </a:r>
            <a:r>
              <a:rPr spc="20" dirty="0"/>
              <a:t>Wait</a:t>
            </a:r>
            <a:r>
              <a:rPr spc="-5" dirty="0"/>
              <a:t> </a:t>
            </a:r>
            <a:r>
              <a:rPr spc="5" dirty="0"/>
              <a:t>Types</a:t>
            </a:r>
          </a:p>
        </p:txBody>
      </p:sp>
      <p:sp>
        <p:nvSpPr>
          <p:cNvPr id="3" name="object 3"/>
          <p:cNvSpPr txBox="1"/>
          <p:nvPr/>
        </p:nvSpPr>
        <p:spPr>
          <a:xfrm>
            <a:off x="538162" y="1046416"/>
            <a:ext cx="7540625" cy="4433778"/>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The six wait types that belong to this category have names </a:t>
            </a:r>
            <a:r>
              <a:rPr lang="fr-FR" sz="1600" b="0" i="0" u="none" strike="noStrike" baseline="0" dirty="0" err="1">
                <a:latin typeface="Segoe"/>
              </a:rPr>
              <a:t>that</a:t>
            </a:r>
            <a:r>
              <a:rPr lang="fr-FR" sz="1600" b="0" i="0" u="none" strike="noStrike" baseline="0" dirty="0">
                <a:latin typeface="Segoe"/>
              </a:rPr>
              <a:t> </a:t>
            </a:r>
            <a:r>
              <a:rPr lang="fr-FR" sz="1600" b="0" i="0" u="none" strike="noStrike" baseline="0" dirty="0" err="1">
                <a:latin typeface="Segoe"/>
              </a:rPr>
              <a:t>begin</a:t>
            </a:r>
            <a:r>
              <a:rPr lang="fr-FR" sz="1600" b="0" i="0" u="none" strike="noStrike" baseline="0" dirty="0">
                <a:latin typeface="Segoe"/>
              </a:rPr>
              <a:t> </a:t>
            </a:r>
            <a:r>
              <a:rPr lang="fr-FR" sz="1600" b="0" i="0" u="none" strike="noStrike" baseline="0" dirty="0" err="1">
                <a:latin typeface="Segoe"/>
              </a:rPr>
              <a:t>with</a:t>
            </a:r>
            <a:r>
              <a:rPr lang="fr-FR" sz="1600" b="0" i="0" u="none" strike="noStrike" baseline="0" dirty="0">
                <a:latin typeface="Segoe"/>
              </a:rPr>
              <a:t> “PAGELATCH_.”</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In SQL Server, a latch is a lightweight locking mechanism that is used to protect a data structure in memory. A PAGELATCH wait indicates that a task is waiting to access a data page from the buffer pool that is already latched by another task. The characters at the end of the wait type name indicate the type of latch that the task is waiting to </a:t>
            </a:r>
            <a:r>
              <a:rPr lang="fr-FR" sz="1600" b="0" i="0" u="none" strike="noStrike" baseline="0" dirty="0" err="1">
                <a:latin typeface="Segoe"/>
              </a:rPr>
              <a:t>acquire</a:t>
            </a:r>
            <a:r>
              <a:rPr lang="fr-FR" sz="1600" b="0" i="0" u="none" strike="noStrike" baseline="0" dirty="0">
                <a:latin typeface="Segoe"/>
              </a:rPr>
              <a:t>. For </a:t>
            </a:r>
            <a:r>
              <a:rPr lang="fr-FR" sz="1600" b="0" i="0" u="none" strike="noStrike" baseline="0" dirty="0" err="1">
                <a:latin typeface="Segoe"/>
              </a:rPr>
              <a:t>example</a:t>
            </a:r>
            <a:r>
              <a:rPr lang="fr-FR" sz="1600" b="0" i="0" u="none" strike="noStrike" baseline="0" dirty="0">
                <a:latin typeface="Segoe"/>
              </a:rPr>
              <a:t>:</a:t>
            </a:r>
          </a:p>
          <a:p>
            <a:pPr algn="l">
              <a:lnSpc>
                <a:spcPct val="150000"/>
              </a:lnSpc>
            </a:pPr>
            <a:endParaRPr lang="fr-FR" sz="1600" b="0" i="0" u="none" strike="noStrike" baseline="0" dirty="0">
              <a:latin typeface="Segoe"/>
            </a:endParaRPr>
          </a:p>
          <a:p>
            <a:pPr marL="285750" indent="-285750" algn="l">
              <a:lnSpc>
                <a:spcPct val="150000"/>
              </a:lnSpc>
              <a:buFont typeface="Arial" panose="020B0604020202020204" pitchFamily="34" charset="0"/>
              <a:buChar char="•"/>
            </a:pPr>
            <a:r>
              <a:rPr lang="en-GB" sz="1600" b="1" i="0" u="none" strike="noStrike" baseline="0" dirty="0">
                <a:latin typeface="Segoe-Bold"/>
              </a:rPr>
              <a:t>PAGELATCH_SH</a:t>
            </a:r>
            <a:r>
              <a:rPr lang="en-GB" sz="1600" b="0" i="0" u="none" strike="noStrike" baseline="0" dirty="0">
                <a:latin typeface="Segoe"/>
              </a:rPr>
              <a:t>. The task is waiting to acquire a shared latch.</a:t>
            </a:r>
          </a:p>
          <a:p>
            <a:pPr marL="285750" indent="-285750" algn="l">
              <a:lnSpc>
                <a:spcPct val="150000"/>
              </a:lnSpc>
              <a:buFont typeface="Arial" panose="020B0604020202020204" pitchFamily="34" charset="0"/>
              <a:buChar char="•"/>
            </a:pPr>
            <a:r>
              <a:rPr lang="en-GB" sz="1600" b="1" i="0" u="none" strike="noStrike" baseline="0" dirty="0">
                <a:latin typeface="Segoe-Bold"/>
              </a:rPr>
              <a:t>PAGELATCH_UP</a:t>
            </a:r>
            <a:r>
              <a:rPr lang="en-GB" sz="1600" b="0" i="0" u="none" strike="noStrike" baseline="0" dirty="0">
                <a:latin typeface="Segoe"/>
              </a:rPr>
              <a:t>. The task is waiting to acquire an update latch.</a:t>
            </a:r>
          </a:p>
          <a:p>
            <a:pPr marL="285750" indent="-285750" algn="l">
              <a:lnSpc>
                <a:spcPct val="150000"/>
              </a:lnSpc>
              <a:buFont typeface="Arial" panose="020B0604020202020204" pitchFamily="34" charset="0"/>
              <a:buChar char="•"/>
            </a:pPr>
            <a:r>
              <a:rPr lang="en-GB" sz="1600" b="1" i="0" u="none" strike="noStrike" baseline="0" dirty="0">
                <a:latin typeface="Segoe-Bold"/>
              </a:rPr>
              <a:t>PAGELATCH_EX</a:t>
            </a:r>
            <a:r>
              <a:rPr lang="en-GB" sz="1600" b="0" i="0" u="none" strike="noStrike" baseline="0" dirty="0">
                <a:latin typeface="Segoe"/>
              </a:rPr>
              <a:t>. The task is waiting to acquire an exclusive latch</a:t>
            </a:r>
            <a:r>
              <a:rPr lang="en-GB" sz="1800" b="0" i="0" u="none" strike="noStrike" baseline="0" dirty="0">
                <a:latin typeface="Segoe"/>
              </a:rPr>
              <a:t>.</a:t>
            </a:r>
            <a:endParaRPr sz="2400" dirty="0">
              <a:latin typeface="Segoe UI"/>
              <a:cs typeface="Segoe U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032250" cy="449580"/>
          </a:xfrm>
          <a:prstGeom prst="rect">
            <a:avLst/>
          </a:prstGeom>
        </p:spPr>
        <p:txBody>
          <a:bodyPr vert="horz" wrap="square" lIns="0" tIns="16510" rIns="0" bIns="0" rtlCol="0">
            <a:spAutoFit/>
          </a:bodyPr>
          <a:lstStyle/>
          <a:p>
            <a:pPr marL="12700">
              <a:lnSpc>
                <a:spcPct val="100000"/>
              </a:lnSpc>
              <a:spcBef>
                <a:spcPts val="130"/>
              </a:spcBef>
            </a:pPr>
            <a:r>
              <a:rPr spc="5" dirty="0"/>
              <a:t>PAGELATCH_*</a:t>
            </a:r>
            <a:r>
              <a:rPr spc="135" dirty="0"/>
              <a:t> </a:t>
            </a:r>
            <a:r>
              <a:rPr spc="20" dirty="0"/>
              <a:t>Wait</a:t>
            </a:r>
            <a:r>
              <a:rPr spc="-5" dirty="0"/>
              <a:t> </a:t>
            </a:r>
            <a:r>
              <a:rPr spc="5" dirty="0"/>
              <a:t>Types</a:t>
            </a:r>
          </a:p>
        </p:txBody>
      </p:sp>
      <p:sp>
        <p:nvSpPr>
          <p:cNvPr id="3" name="object 3"/>
          <p:cNvSpPr txBox="1"/>
          <p:nvPr/>
        </p:nvSpPr>
        <p:spPr>
          <a:xfrm>
            <a:off x="538162" y="1046416"/>
            <a:ext cx="7540625" cy="5869235"/>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There are many causes of PAGELATCH waits, but relatively few of them are likely to be the source of a performance problem. Some possible causes that might have performance impacts are:</a:t>
            </a:r>
          </a:p>
          <a:p>
            <a:pPr marL="342900" indent="-342900" algn="l">
              <a:lnSpc>
                <a:spcPct val="150000"/>
              </a:lnSpc>
              <a:buFont typeface="Arial" panose="020B0604020202020204" pitchFamily="34" charset="0"/>
              <a:buChar char="•"/>
            </a:pPr>
            <a:r>
              <a:rPr lang="en-GB" sz="1600" b="1" i="0" u="none" strike="noStrike" baseline="0" dirty="0">
                <a:latin typeface="Segoe-Bold"/>
              </a:rPr>
              <a:t>Contention for “hot” pages</a:t>
            </a:r>
            <a:r>
              <a:rPr lang="en-GB" sz="1600" b="0" i="0" u="none" strike="noStrike" baseline="0" dirty="0">
                <a:latin typeface="Segoe"/>
              </a:rPr>
              <a:t>. If many tasks are writing to a table that has a clustered index on an identity column, there may be heavy contention for the data page that contains the rows that have been most recently added to the table. This kind of data page is sometimes referred to as a “hot” page. The contention might be addressed by a new indexing strategy, or a switch to table </a:t>
            </a:r>
            <a:r>
              <a:rPr lang="fr-FR" sz="1600" b="0" i="0" u="none" strike="noStrike" baseline="0" dirty="0" err="1">
                <a:latin typeface="Segoe"/>
              </a:rPr>
              <a:t>partitioning</a:t>
            </a:r>
            <a:r>
              <a:rPr lang="fr-FR" sz="1600" b="0" i="0" u="none" strike="noStrike" baseline="0" dirty="0">
                <a:latin typeface="Segoe"/>
              </a:rPr>
              <a:t>.</a:t>
            </a:r>
          </a:p>
          <a:p>
            <a:pPr marL="342900" indent="-342900" algn="l">
              <a:lnSpc>
                <a:spcPct val="150000"/>
              </a:lnSpc>
              <a:buFont typeface="Arial" panose="020B0604020202020204" pitchFamily="34" charset="0"/>
              <a:buChar char="•"/>
            </a:pPr>
            <a:r>
              <a:rPr lang="en-GB" sz="1600" b="1" i="0" u="none" strike="noStrike" baseline="0" dirty="0">
                <a:latin typeface="Segoe-Bold"/>
              </a:rPr>
              <a:t>Contention for file allocation pages</a:t>
            </a:r>
            <a:r>
              <a:rPr lang="en-GB" sz="1600" b="0" i="0" u="none" strike="noStrike" baseline="0" dirty="0">
                <a:latin typeface="Segoe"/>
              </a:rPr>
              <a:t>. Special pages in a data file are used to track the allocation of data pages to database objects. If large numbers of objects are being created and dropped, there may be contention for the allocation pages; this is most typically a problem seen in </a:t>
            </a:r>
            <a:r>
              <a:rPr lang="en-GB" sz="1600" b="1" i="0" u="none" strike="noStrike" baseline="0" dirty="0" err="1">
                <a:latin typeface="Segoe-Bold"/>
              </a:rPr>
              <a:t>tempdb</a:t>
            </a:r>
            <a:r>
              <a:rPr lang="en-GB" sz="1600" b="0" i="0" u="none" strike="noStrike" baseline="0" dirty="0">
                <a:latin typeface="Segoe"/>
              </a:rPr>
              <a:t>. The contention might be addressed by changing the application design to use fewer short-lived objects, or (in the case of </a:t>
            </a:r>
            <a:r>
              <a:rPr lang="en-GB" sz="1600" b="1" i="0" u="none" strike="noStrike" baseline="0" dirty="0" err="1">
                <a:latin typeface="Segoe-Bold"/>
              </a:rPr>
              <a:t>tempdb</a:t>
            </a:r>
            <a:r>
              <a:rPr lang="en-GB" sz="1600" b="0" i="0" u="none" strike="noStrike" baseline="0" dirty="0">
                <a:latin typeface="Segoe"/>
              </a:rPr>
              <a:t>) by adding data files to the database.</a:t>
            </a:r>
            <a:endParaRPr sz="2000" dirty="0">
              <a:latin typeface="Segoe UI"/>
              <a:cs typeface="Segoe UI"/>
            </a:endParaRPr>
          </a:p>
        </p:txBody>
      </p:sp>
    </p:spTree>
    <p:extLst>
      <p:ext uri="{BB962C8B-B14F-4D97-AF65-F5344CB8AC3E}">
        <p14:creationId xmlns:p14="http://schemas.microsoft.com/office/powerpoint/2010/main" val="301663681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93565" cy="449580"/>
          </a:xfrm>
          <a:prstGeom prst="rect">
            <a:avLst/>
          </a:prstGeom>
        </p:spPr>
        <p:txBody>
          <a:bodyPr vert="horz" wrap="square" lIns="0" tIns="16510" rIns="0" bIns="0" rtlCol="0">
            <a:spAutoFit/>
          </a:bodyPr>
          <a:lstStyle/>
          <a:p>
            <a:pPr marL="12700">
              <a:lnSpc>
                <a:spcPct val="100000"/>
              </a:lnSpc>
              <a:spcBef>
                <a:spcPts val="130"/>
              </a:spcBef>
            </a:pPr>
            <a:r>
              <a:rPr spc="5" dirty="0"/>
              <a:t>PAGEIOLATCH_*</a:t>
            </a:r>
            <a:r>
              <a:rPr spc="150" dirty="0"/>
              <a:t> </a:t>
            </a:r>
            <a:r>
              <a:rPr spc="20" dirty="0"/>
              <a:t>Wait</a:t>
            </a:r>
            <a:r>
              <a:rPr dirty="0"/>
              <a:t> </a:t>
            </a:r>
            <a:r>
              <a:rPr spc="5" dirty="0"/>
              <a:t>Types</a:t>
            </a:r>
          </a:p>
        </p:txBody>
      </p:sp>
      <p:sp>
        <p:nvSpPr>
          <p:cNvPr id="3" name="object 3"/>
          <p:cNvSpPr txBox="1"/>
          <p:nvPr/>
        </p:nvSpPr>
        <p:spPr>
          <a:xfrm>
            <a:off x="538162" y="1046416"/>
            <a:ext cx="7792084" cy="4022576"/>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The six wait types that belong to this category have names </a:t>
            </a:r>
            <a:r>
              <a:rPr lang="fr-FR" sz="1600" b="0" i="0" u="none" strike="noStrike" baseline="0" dirty="0" err="1">
                <a:latin typeface="Segoe"/>
              </a:rPr>
              <a:t>that</a:t>
            </a:r>
            <a:r>
              <a:rPr lang="fr-FR" sz="1600" b="0" i="0" u="none" strike="noStrike" baseline="0" dirty="0">
                <a:latin typeface="Segoe"/>
              </a:rPr>
              <a:t> </a:t>
            </a:r>
            <a:r>
              <a:rPr lang="fr-FR" sz="1600" b="0" i="0" u="none" strike="noStrike" baseline="0" dirty="0" err="1">
                <a:latin typeface="Segoe"/>
              </a:rPr>
              <a:t>begin</a:t>
            </a:r>
            <a:r>
              <a:rPr lang="fr-FR" sz="1600" b="0" i="0" u="none" strike="noStrike" baseline="0" dirty="0">
                <a:latin typeface="Segoe"/>
              </a:rPr>
              <a:t> </a:t>
            </a:r>
            <a:r>
              <a:rPr lang="fr-FR" sz="1600" b="0" i="0" u="none" strike="noStrike" baseline="0" dirty="0" err="1">
                <a:latin typeface="Segoe"/>
              </a:rPr>
              <a:t>with</a:t>
            </a:r>
            <a:r>
              <a:rPr lang="fr-FR" sz="1600" b="0" i="0" u="none" strike="noStrike" baseline="0" dirty="0">
                <a:latin typeface="Segoe"/>
              </a:rPr>
              <a:t> “PAGEIOLATCH_.”</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A PAGEIOLATCH wait indicates that a task is waiting to access a data page that is not in the buffer pool, so it must be read from disk to memory. The characters at the end of the wait type name indicate the type of latch that the task is waiting to acquire. For example:</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1" i="0" u="none" strike="noStrike" baseline="0" dirty="0">
                <a:latin typeface="Segoe-Bold"/>
              </a:rPr>
              <a:t>PAGEIOLATCH_SH</a:t>
            </a:r>
            <a:r>
              <a:rPr lang="en-GB" sz="1600" b="0" i="0" u="none" strike="noStrike" baseline="0" dirty="0">
                <a:latin typeface="Segoe"/>
              </a:rPr>
              <a:t>. The task is waiting to acquire a </a:t>
            </a:r>
            <a:r>
              <a:rPr lang="fr-FR" sz="1600" b="0" i="0" u="none" strike="noStrike" baseline="0" dirty="0" err="1">
                <a:latin typeface="Segoe"/>
              </a:rPr>
              <a:t>shared</a:t>
            </a:r>
            <a:r>
              <a:rPr lang="fr-FR" sz="1600" b="0" i="0" u="none" strike="noStrike" baseline="0" dirty="0">
                <a:latin typeface="Segoe"/>
              </a:rPr>
              <a:t> </a:t>
            </a:r>
            <a:r>
              <a:rPr lang="fr-FR" sz="1600" b="0" i="0" u="none" strike="noStrike" baseline="0" dirty="0" err="1">
                <a:latin typeface="Segoe"/>
              </a:rPr>
              <a:t>latch</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PAGEIOLATCH_UP</a:t>
            </a:r>
            <a:r>
              <a:rPr lang="en-GB" sz="1600" b="0" i="0" u="none" strike="noStrike" baseline="0" dirty="0">
                <a:latin typeface="Segoe"/>
              </a:rPr>
              <a:t>. The task is waiting to acquire an update latch.</a:t>
            </a:r>
          </a:p>
          <a:p>
            <a:pPr marL="285750" indent="-285750" algn="l">
              <a:lnSpc>
                <a:spcPct val="150000"/>
              </a:lnSpc>
              <a:buFont typeface="Arial" panose="020B0604020202020204" pitchFamily="34" charset="0"/>
              <a:buChar char="•"/>
            </a:pPr>
            <a:r>
              <a:rPr lang="en-GB" sz="1600" b="1" i="0" u="none" strike="noStrike" baseline="0" dirty="0">
                <a:latin typeface="Segoe-Bold"/>
              </a:rPr>
              <a:t>PAGEIOLATCH_EX</a:t>
            </a:r>
            <a:r>
              <a:rPr lang="en-GB" sz="1600" b="0" i="0" u="none" strike="noStrike" baseline="0" dirty="0">
                <a:latin typeface="Segoe"/>
              </a:rPr>
              <a:t>. The task is waiting to acquire an exclusive latch.</a:t>
            </a:r>
            <a:endParaRPr sz="2000" dirty="0">
              <a:latin typeface="Segoe UI"/>
              <a:cs typeface="Segoe U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93565" cy="449580"/>
          </a:xfrm>
          <a:prstGeom prst="rect">
            <a:avLst/>
          </a:prstGeom>
        </p:spPr>
        <p:txBody>
          <a:bodyPr vert="horz" wrap="square" lIns="0" tIns="16510" rIns="0" bIns="0" rtlCol="0">
            <a:spAutoFit/>
          </a:bodyPr>
          <a:lstStyle/>
          <a:p>
            <a:pPr marL="12700">
              <a:lnSpc>
                <a:spcPct val="100000"/>
              </a:lnSpc>
              <a:spcBef>
                <a:spcPts val="130"/>
              </a:spcBef>
            </a:pPr>
            <a:r>
              <a:rPr spc="5" dirty="0"/>
              <a:t>PAGEIOLATCH_*</a:t>
            </a:r>
            <a:r>
              <a:rPr spc="150" dirty="0"/>
              <a:t> </a:t>
            </a:r>
            <a:r>
              <a:rPr spc="20" dirty="0"/>
              <a:t>Wait</a:t>
            </a:r>
            <a:r>
              <a:rPr dirty="0"/>
              <a:t> </a:t>
            </a:r>
            <a:r>
              <a:rPr spc="5" dirty="0"/>
              <a:t>Types</a:t>
            </a:r>
          </a:p>
        </p:txBody>
      </p:sp>
      <p:sp>
        <p:nvSpPr>
          <p:cNvPr id="3" name="object 3"/>
          <p:cNvSpPr txBox="1"/>
          <p:nvPr/>
        </p:nvSpPr>
        <p:spPr>
          <a:xfrm>
            <a:off x="538162" y="1046416"/>
            <a:ext cx="7792084" cy="4391908"/>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A high wait time for PAGEIOLATCH wait types may indicate an I/O bottleneck. It may further indicate that the I/O subsystem is slow to return the pages to SQL Server. However, just like any wait type, one should not jump to this conclusion without identifying the root cause of the bottleneck. Some of the possible root causes of PAGEIOLATCH waits and their solutions are:</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1" i="0" u="none" strike="noStrike" baseline="0" dirty="0">
                <a:latin typeface="Segoe-Bold"/>
              </a:rPr>
              <a:t>Poorly performing queries</a:t>
            </a:r>
            <a:r>
              <a:rPr lang="en-GB" sz="1600" b="0" i="0" u="none" strike="noStrike" baseline="0" dirty="0">
                <a:latin typeface="Segoe"/>
              </a:rPr>
              <a:t>. Poorly written queries, mismanaged indexes, and out-of-date statistics result in far more I/O than necessary. This can be resolved by finding and tuning such queries and </a:t>
            </a:r>
            <a:r>
              <a:rPr lang="fr-FR" sz="1600" b="0" i="0" u="none" strike="noStrike" baseline="0" dirty="0" err="1">
                <a:latin typeface="Segoe"/>
              </a:rPr>
              <a:t>revisiting</a:t>
            </a:r>
            <a:r>
              <a:rPr lang="fr-FR" sz="1600" b="0" i="0" u="none" strike="noStrike" baseline="0" dirty="0">
                <a:latin typeface="Segoe"/>
              </a:rPr>
              <a:t> the </a:t>
            </a:r>
            <a:r>
              <a:rPr lang="fr-FR" sz="1600" b="0" i="0" u="none" strike="noStrike" baseline="0" dirty="0" err="1">
                <a:latin typeface="Segoe"/>
              </a:rPr>
              <a:t>indexing</a:t>
            </a:r>
            <a:r>
              <a:rPr lang="fr-FR" sz="1600" b="0" i="0" u="none" strike="noStrike" baseline="0" dirty="0">
                <a:latin typeface="Segoe"/>
              </a:rPr>
              <a:t> </a:t>
            </a:r>
            <a:r>
              <a:rPr lang="fr-FR" sz="1600" b="0" i="0" u="none" strike="noStrike" baseline="0" dirty="0" err="1">
                <a:latin typeface="Segoe"/>
              </a:rPr>
              <a:t>strategy</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Page splits, parallel scans, and implicit conversions</a:t>
            </a:r>
            <a:r>
              <a:rPr lang="en-GB" sz="1600" b="0" i="0" u="none" strike="noStrike" baseline="0" dirty="0">
                <a:latin typeface="Segoe"/>
              </a:rPr>
              <a:t>. Find and fix queries that are causing page splits, parallel scans, and implicit conversions. Revisit indexes and the FILLFACTOR setting to reduce page splits—in turn, reducing fragmentation.</a:t>
            </a:r>
            <a:endParaRPr dirty="0">
              <a:latin typeface="Segoe UI"/>
              <a:cs typeface="Segoe UI"/>
            </a:endParaRPr>
          </a:p>
        </p:txBody>
      </p:sp>
    </p:spTree>
    <p:extLst>
      <p:ext uri="{BB962C8B-B14F-4D97-AF65-F5344CB8AC3E}">
        <p14:creationId xmlns:p14="http://schemas.microsoft.com/office/powerpoint/2010/main" val="7665791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32479" cy="449580"/>
          </a:xfrm>
          <a:prstGeom prst="rect">
            <a:avLst/>
          </a:prstGeom>
        </p:spPr>
        <p:txBody>
          <a:bodyPr vert="horz" wrap="square" lIns="0" tIns="16510" rIns="0" bIns="0" rtlCol="0">
            <a:spAutoFit/>
          </a:bodyPr>
          <a:lstStyle/>
          <a:p>
            <a:pPr marL="12700">
              <a:lnSpc>
                <a:spcPct val="100000"/>
              </a:lnSpc>
              <a:spcBef>
                <a:spcPts val="130"/>
              </a:spcBef>
            </a:pPr>
            <a:r>
              <a:rPr spc="15" dirty="0"/>
              <a:t>CXPACKET</a:t>
            </a:r>
            <a:r>
              <a:rPr spc="-5" dirty="0"/>
              <a:t> </a:t>
            </a:r>
            <a:r>
              <a:rPr spc="20" dirty="0"/>
              <a:t>Wait</a:t>
            </a:r>
            <a:r>
              <a:rPr dirty="0"/>
              <a:t> </a:t>
            </a:r>
            <a:r>
              <a:rPr spc="10" dirty="0"/>
              <a:t>Type</a:t>
            </a:r>
          </a:p>
        </p:txBody>
      </p:sp>
      <p:sp>
        <p:nvSpPr>
          <p:cNvPr id="3" name="object 3"/>
          <p:cNvSpPr txBox="1"/>
          <p:nvPr/>
        </p:nvSpPr>
        <p:spPr>
          <a:xfrm>
            <a:off x="538162" y="1046416"/>
            <a:ext cx="7037070" cy="2914580"/>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The CXPACKET wait indicates that a task belonging to a request that has a parallel query plan has completed its work before other tasks</a:t>
            </a:r>
          </a:p>
          <a:p>
            <a:pPr algn="l">
              <a:lnSpc>
                <a:spcPct val="150000"/>
              </a:lnSpc>
            </a:pPr>
            <a:r>
              <a:rPr lang="en-GB" sz="1600" b="0" i="0" u="none" strike="noStrike" baseline="0" dirty="0">
                <a:latin typeface="Segoe"/>
              </a:rPr>
              <a:t>that are working on other portions of the same request. CXPACKET waits can only occur on instances of SQL Server where parallel query plans are being executed. Any system that is running parallel queries will experience some CXPACKET waits. CXPACKET waits are not always an indicator that a performance issue is caused by parallelism; these waits can simply be an indicator that parallel </a:t>
            </a:r>
            <a:r>
              <a:rPr lang="fr-FR" sz="1600" b="0" i="0" u="none" strike="noStrike" baseline="0" dirty="0">
                <a:latin typeface="Segoe"/>
              </a:rPr>
              <a:t>plans are </a:t>
            </a:r>
            <a:r>
              <a:rPr lang="fr-FR" sz="1600" b="0" i="0" u="none" strike="noStrike" baseline="0" dirty="0" err="1">
                <a:latin typeface="Segoe"/>
              </a:rPr>
              <a:t>being</a:t>
            </a:r>
            <a:r>
              <a:rPr lang="fr-FR" sz="1600" b="0" i="0" u="none" strike="noStrike" baseline="0" dirty="0">
                <a:latin typeface="Segoe"/>
              </a:rPr>
              <a:t> </a:t>
            </a:r>
            <a:r>
              <a:rPr lang="fr-FR" sz="1600" b="0" i="0" u="none" strike="noStrike" baseline="0" dirty="0" err="1">
                <a:latin typeface="Segoe"/>
              </a:rPr>
              <a:t>used</a:t>
            </a:r>
            <a:r>
              <a:rPr lang="fr-FR" sz="1600" b="0" i="0" u="none" strike="noStrike" baseline="0" dirty="0">
                <a:latin typeface="Segoe"/>
              </a:rPr>
              <a:t>.</a:t>
            </a:r>
            <a:endParaRPr sz="2000" dirty="0">
              <a:latin typeface="Segoe UI"/>
              <a:cs typeface="Segoe U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32479" cy="449580"/>
          </a:xfrm>
          <a:prstGeom prst="rect">
            <a:avLst/>
          </a:prstGeom>
        </p:spPr>
        <p:txBody>
          <a:bodyPr vert="horz" wrap="square" lIns="0" tIns="16510" rIns="0" bIns="0" rtlCol="0">
            <a:spAutoFit/>
          </a:bodyPr>
          <a:lstStyle/>
          <a:p>
            <a:pPr marL="12700">
              <a:lnSpc>
                <a:spcPct val="100000"/>
              </a:lnSpc>
              <a:spcBef>
                <a:spcPts val="130"/>
              </a:spcBef>
            </a:pPr>
            <a:r>
              <a:rPr spc="15" dirty="0"/>
              <a:t>CXPACKET</a:t>
            </a:r>
            <a:r>
              <a:rPr spc="-5" dirty="0"/>
              <a:t> </a:t>
            </a:r>
            <a:r>
              <a:rPr spc="20" dirty="0"/>
              <a:t>Wait</a:t>
            </a:r>
            <a:r>
              <a:rPr dirty="0"/>
              <a:t> </a:t>
            </a:r>
            <a:r>
              <a:rPr spc="10" dirty="0"/>
              <a:t>Type</a:t>
            </a:r>
          </a:p>
        </p:txBody>
      </p:sp>
      <p:sp>
        <p:nvSpPr>
          <p:cNvPr id="3" name="object 3"/>
          <p:cNvSpPr txBox="1"/>
          <p:nvPr/>
        </p:nvSpPr>
        <p:spPr>
          <a:xfrm>
            <a:off x="538162" y="1046416"/>
            <a:ext cx="7037070" cy="4022576"/>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There are three root causes for CXPACKET waits:</a:t>
            </a:r>
          </a:p>
          <a:p>
            <a:pPr marL="285750" indent="-285750" algn="l">
              <a:lnSpc>
                <a:spcPct val="150000"/>
              </a:lnSpc>
              <a:buFont typeface="Arial" panose="020B0604020202020204" pitchFamily="34" charset="0"/>
              <a:buChar char="•"/>
            </a:pPr>
            <a:r>
              <a:rPr lang="en-GB" sz="1600" b="1" i="0" u="none" strike="noStrike" baseline="0" dirty="0">
                <a:latin typeface="Segoe-Bold"/>
              </a:rPr>
              <a:t>A parallel query plan is not optimal</a:t>
            </a:r>
            <a:r>
              <a:rPr lang="en-GB" sz="1600" b="0" i="0" u="none" strike="noStrike" baseline="0" dirty="0">
                <a:latin typeface="Segoe"/>
              </a:rPr>
              <a:t>. There are circumstances where the query optimizer will select a parallel query plan when a serial query plan might give better performance. This is typically because the statistics on which the query optimizer bases its decisions are missing or out of date. Updating statistics may resolve the situation.</a:t>
            </a:r>
          </a:p>
          <a:p>
            <a:pPr marL="285750" indent="-285750" algn="l">
              <a:lnSpc>
                <a:spcPct val="150000"/>
              </a:lnSpc>
              <a:buFont typeface="Arial" panose="020B0604020202020204" pitchFamily="34" charset="0"/>
              <a:buChar char="•"/>
            </a:pPr>
            <a:r>
              <a:rPr lang="en-GB" sz="1600" b="1" i="0" u="none" strike="noStrike" baseline="0" dirty="0">
                <a:latin typeface="Segoe-Bold"/>
              </a:rPr>
              <a:t>Uneven distribution of work among parallel tasks</a:t>
            </a:r>
            <a:r>
              <a:rPr lang="en-GB" sz="1600" b="0" i="0" u="none" strike="noStrike" baseline="0" dirty="0">
                <a:latin typeface="Segoe"/>
              </a:rPr>
              <a:t>. In this scenario, a parallel plan has been correctly identified as optimal for a request, but the way in which work has been divided among the tasks causes some of the tasks to do a disproportionate amount of the work. This is typically because of out-of-date or missing statistics.</a:t>
            </a:r>
            <a:endParaRPr sz="1600" dirty="0">
              <a:latin typeface="Segoe UI"/>
              <a:cs typeface="Segoe UI"/>
            </a:endParaRPr>
          </a:p>
        </p:txBody>
      </p:sp>
    </p:spTree>
    <p:extLst>
      <p:ext uri="{BB962C8B-B14F-4D97-AF65-F5344CB8AC3E}">
        <p14:creationId xmlns:p14="http://schemas.microsoft.com/office/powerpoint/2010/main" val="373361702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32479" cy="449580"/>
          </a:xfrm>
          <a:prstGeom prst="rect">
            <a:avLst/>
          </a:prstGeom>
        </p:spPr>
        <p:txBody>
          <a:bodyPr vert="horz" wrap="square" lIns="0" tIns="16510" rIns="0" bIns="0" rtlCol="0">
            <a:spAutoFit/>
          </a:bodyPr>
          <a:lstStyle/>
          <a:p>
            <a:pPr marL="12700">
              <a:lnSpc>
                <a:spcPct val="100000"/>
              </a:lnSpc>
              <a:spcBef>
                <a:spcPts val="130"/>
              </a:spcBef>
            </a:pPr>
            <a:r>
              <a:rPr spc="15" dirty="0"/>
              <a:t>CXPACKET</a:t>
            </a:r>
            <a:r>
              <a:rPr spc="-5" dirty="0"/>
              <a:t> </a:t>
            </a:r>
            <a:r>
              <a:rPr spc="20" dirty="0"/>
              <a:t>Wait</a:t>
            </a:r>
            <a:r>
              <a:rPr dirty="0"/>
              <a:t> </a:t>
            </a:r>
            <a:r>
              <a:rPr spc="10" dirty="0"/>
              <a:t>Type</a:t>
            </a:r>
          </a:p>
        </p:txBody>
      </p:sp>
      <p:sp>
        <p:nvSpPr>
          <p:cNvPr id="3" name="object 3"/>
          <p:cNvSpPr txBox="1"/>
          <p:nvPr/>
        </p:nvSpPr>
        <p:spPr>
          <a:xfrm>
            <a:off x="538162" y="1046416"/>
            <a:ext cx="7037070" cy="5869235"/>
          </a:xfrm>
          <a:prstGeom prst="rect">
            <a:avLst/>
          </a:prstGeom>
        </p:spPr>
        <p:txBody>
          <a:bodyPr vert="horz" wrap="square" lIns="0" tIns="5715" rIns="0" bIns="0" rtlCol="0">
            <a:spAutoFit/>
          </a:bodyPr>
          <a:lstStyle/>
          <a:p>
            <a:pPr marL="285750" indent="-285750" algn="l">
              <a:lnSpc>
                <a:spcPct val="150000"/>
              </a:lnSpc>
              <a:buFont typeface="Arial" panose="020B0604020202020204" pitchFamily="34" charset="0"/>
              <a:buChar char="•"/>
            </a:pPr>
            <a:r>
              <a:rPr lang="en-GB" sz="1600" b="1" i="0" u="none" strike="noStrike" baseline="0" dirty="0">
                <a:latin typeface="Segoe-Bold"/>
              </a:rPr>
              <a:t>Some parallel tasks are slowed by other wait types</a:t>
            </a:r>
            <a:r>
              <a:rPr lang="en-GB" sz="1600" b="0" i="0" u="none" strike="noStrike" baseline="0" dirty="0">
                <a:latin typeface="Segoe"/>
              </a:rPr>
              <a:t>. In this scenario, a parallel plan is optimal and work has been evenly divided among the parallel tasks, but some of the tasks are slower to complete because they must wait for another wait type. For example, in a parallel request that has two tasks, one task might be able to access all of the data pages that it needs from the buffer pool; whereas the other task might need to wait for all of the data pages that it requires to be retrieved from disk. Effectively, the second task is delayed by a PAGEIOLATCH wait. Identifying and resolving the underlying wait will resolve the CXPACKET wait.</a:t>
            </a:r>
          </a:p>
          <a:p>
            <a:pPr marL="285750" indent="-285750" algn="l">
              <a:lnSpc>
                <a:spcPct val="150000"/>
              </a:lnSpc>
              <a:buFont typeface="Arial" panose="020B0604020202020204" pitchFamily="34" charset="0"/>
              <a:buChar char="•"/>
            </a:pPr>
            <a:endParaRPr lang="en-GB" sz="1600" dirty="0">
              <a:latin typeface="Segoe"/>
              <a:cs typeface="Segoe UI"/>
            </a:endParaRPr>
          </a:p>
          <a:p>
            <a:pPr algn="l">
              <a:lnSpc>
                <a:spcPct val="150000"/>
              </a:lnSpc>
            </a:pPr>
            <a:r>
              <a:rPr lang="en-GB" sz="1600" b="0" i="0" u="none" strike="noStrike" baseline="0" dirty="0">
                <a:latin typeface="Segoe"/>
              </a:rPr>
              <a:t>It is possible to change the </a:t>
            </a:r>
            <a:r>
              <a:rPr lang="en-GB" sz="1600" b="0" i="0" u="none" strike="noStrike" baseline="0" dirty="0" err="1">
                <a:latin typeface="Segoe"/>
              </a:rPr>
              <a:t>behavior</a:t>
            </a:r>
            <a:r>
              <a:rPr lang="en-GB" sz="1600" b="0" i="0" u="none" strike="noStrike" baseline="0" dirty="0">
                <a:latin typeface="Segoe"/>
              </a:rPr>
              <a:t> of parallelism at server level, either by limiting the </a:t>
            </a:r>
            <a:r>
              <a:rPr lang="en-GB" sz="1600" b="1" i="0" u="none" strike="noStrike" baseline="0" dirty="0">
                <a:latin typeface="Segoe-Bold"/>
              </a:rPr>
              <a:t>maximum degree of parallelism </a:t>
            </a:r>
            <a:r>
              <a:rPr lang="en-GB" sz="1600" b="0" i="0" u="none" strike="noStrike" baseline="0" dirty="0">
                <a:latin typeface="Segoe"/>
              </a:rPr>
              <a:t>(MAXDOP) or by raising the </a:t>
            </a:r>
            <a:r>
              <a:rPr lang="en-GB" sz="1600" b="1" i="0" u="none" strike="noStrike" baseline="0" dirty="0">
                <a:latin typeface="Segoe-Bold"/>
              </a:rPr>
              <a:t>cost threshold for parallelism </a:t>
            </a:r>
            <a:r>
              <a:rPr lang="en-GB" sz="1600" b="0" i="0" u="none" strike="noStrike" baseline="0" dirty="0">
                <a:latin typeface="Segoe"/>
              </a:rPr>
              <a:t>setting. Adjusting these</a:t>
            </a:r>
          </a:p>
          <a:p>
            <a:pPr algn="l">
              <a:lnSpc>
                <a:spcPct val="150000"/>
              </a:lnSpc>
            </a:pPr>
            <a:r>
              <a:rPr lang="en-GB" sz="1600" b="0" i="0" u="none" strike="noStrike" baseline="0" dirty="0">
                <a:latin typeface="Segoe"/>
              </a:rPr>
              <a:t>settings may reduce the incidence of CXPACKET waits, but application performance may not improve, because many queries can get performance gains from using a parallel plan.</a:t>
            </a:r>
            <a:endParaRPr sz="1400" dirty="0">
              <a:latin typeface="Segoe UI"/>
              <a:cs typeface="Segoe UI"/>
            </a:endParaRPr>
          </a:p>
        </p:txBody>
      </p:sp>
    </p:spTree>
    <p:extLst>
      <p:ext uri="{BB962C8B-B14F-4D97-AF65-F5344CB8AC3E}">
        <p14:creationId xmlns:p14="http://schemas.microsoft.com/office/powerpoint/2010/main" val="16743076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745294-4292-AC10-29BA-762859FA644B}"/>
              </a:ext>
            </a:extLst>
          </p:cNvPr>
          <p:cNvSpPr>
            <a:spLocks noGrp="1"/>
          </p:cNvSpPr>
          <p:nvPr>
            <p:ph type="title"/>
          </p:nvPr>
        </p:nvSpPr>
        <p:spPr/>
        <p:txBody>
          <a:bodyPr/>
          <a:lstStyle/>
          <a:p>
            <a:r>
              <a:rPr lang="en-GB" dirty="0"/>
              <a:t>Database Engine – Query Execution Layer</a:t>
            </a:r>
            <a:endParaRPr lang="fr-FR" dirty="0"/>
          </a:p>
        </p:txBody>
      </p:sp>
      <p:sp>
        <p:nvSpPr>
          <p:cNvPr id="3" name="Text Placeholder 2">
            <a:extLst>
              <a:ext uri="{FF2B5EF4-FFF2-40B4-BE49-F238E27FC236}">
                <a16:creationId xmlns:a16="http://schemas.microsoft.com/office/drawing/2014/main" id="{9C1E1A2F-3BB1-6BE5-6548-F9D9856520B2}"/>
              </a:ext>
            </a:extLst>
          </p:cNvPr>
          <p:cNvSpPr>
            <a:spLocks noGrp="1"/>
          </p:cNvSpPr>
          <p:nvPr>
            <p:ph type="body" idx="1"/>
          </p:nvPr>
        </p:nvSpPr>
        <p:spPr>
          <a:xfrm>
            <a:off x="681723" y="1066800"/>
            <a:ext cx="7920355" cy="4876799"/>
          </a:xfrm>
        </p:spPr>
        <p:txBody>
          <a:bodyPr/>
          <a:lstStyle/>
          <a:p>
            <a:pPr>
              <a:lnSpc>
                <a:spcPct val="150000"/>
              </a:lnSpc>
            </a:pPr>
            <a:r>
              <a:rPr lang="en-GB" sz="1600" dirty="0"/>
              <a:t>In addition to managing the query optimization process, the query execution layer manages connections and security. A series of subcomponents helps it to work out how to execute your queries:</a:t>
            </a:r>
          </a:p>
          <a:p>
            <a:pPr marL="285750" indent="-285750">
              <a:lnSpc>
                <a:spcPct val="150000"/>
              </a:lnSpc>
              <a:buFont typeface="Arial" panose="020B0604020202020204" pitchFamily="34" charset="0"/>
              <a:buChar char="•"/>
            </a:pPr>
            <a:r>
              <a:rPr lang="en-GB" sz="1600" dirty="0"/>
              <a:t>The parser checks that you have followed the rules of the Transact-SQL language. It then generates a syntax tree, which is a logical representation of the queries to be executed.</a:t>
            </a:r>
          </a:p>
          <a:p>
            <a:pPr marL="285750" indent="-285750">
              <a:lnSpc>
                <a:spcPct val="150000"/>
              </a:lnSpc>
              <a:buFont typeface="Arial" panose="020B0604020202020204" pitchFamily="34" charset="0"/>
              <a:buChar char="•"/>
            </a:pPr>
            <a:r>
              <a:rPr lang="en-GB" sz="1600" dirty="0"/>
              <a:t>The </a:t>
            </a:r>
            <a:r>
              <a:rPr lang="en-GB" sz="1600" dirty="0" err="1"/>
              <a:t>algebrizer</a:t>
            </a:r>
            <a:r>
              <a:rPr lang="en-GB" sz="1600" dirty="0"/>
              <a:t> converts the syntax tree into a relational algebra tree, where operations are represented by logic objects rather than words. The aim of this phase is to take the list of what you want to achieve, and convert it to a logical series of operations that represent the work that needs to be performed.</a:t>
            </a:r>
          </a:p>
          <a:p>
            <a:pPr marL="285750" indent="-285750">
              <a:lnSpc>
                <a:spcPct val="150000"/>
              </a:lnSpc>
              <a:buFont typeface="Arial" panose="020B0604020202020204" pitchFamily="34" charset="0"/>
              <a:buChar char="•"/>
            </a:pPr>
            <a:r>
              <a:rPr lang="en-GB" sz="1600" dirty="0"/>
              <a:t>The query optimizer then considers the different ways in which your queries could be executed and finds an acceptable plan. The query optimizer also manages a query plan cache to avoid the overhead of performing all of this work when another similar query is received for execution.</a:t>
            </a:r>
            <a:endParaRPr lang="fr-FR" sz="1600" dirty="0"/>
          </a:p>
        </p:txBody>
      </p:sp>
    </p:spTree>
    <p:extLst>
      <p:ext uri="{BB962C8B-B14F-4D97-AF65-F5344CB8AC3E}">
        <p14:creationId xmlns:p14="http://schemas.microsoft.com/office/powerpoint/2010/main" val="31732226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71850" cy="449580"/>
          </a:xfrm>
          <a:prstGeom prst="rect">
            <a:avLst/>
          </a:prstGeom>
        </p:spPr>
        <p:txBody>
          <a:bodyPr vert="horz" wrap="square" lIns="0" tIns="16510" rIns="0" bIns="0" rtlCol="0">
            <a:spAutoFit/>
          </a:bodyPr>
          <a:lstStyle/>
          <a:p>
            <a:pPr marL="12700">
              <a:lnSpc>
                <a:spcPct val="100000"/>
              </a:lnSpc>
              <a:spcBef>
                <a:spcPts val="130"/>
              </a:spcBef>
            </a:pPr>
            <a:r>
              <a:rPr spc="10" dirty="0"/>
              <a:t>WRITELOG</a:t>
            </a:r>
            <a:r>
              <a:rPr spc="80" dirty="0"/>
              <a:t> </a:t>
            </a:r>
            <a:r>
              <a:rPr spc="20" dirty="0"/>
              <a:t>Wait</a:t>
            </a:r>
            <a:r>
              <a:rPr dirty="0"/>
              <a:t> </a:t>
            </a:r>
            <a:r>
              <a:rPr spc="10" dirty="0"/>
              <a:t>Type</a:t>
            </a:r>
          </a:p>
        </p:txBody>
      </p:sp>
      <p:sp>
        <p:nvSpPr>
          <p:cNvPr id="3" name="object 3"/>
          <p:cNvSpPr txBox="1"/>
          <p:nvPr/>
        </p:nvSpPr>
        <p:spPr>
          <a:xfrm>
            <a:off x="538162" y="1046416"/>
            <a:ext cx="7941309" cy="2914580"/>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The WRITELOG wait type indicates that a task is waiting for a transaction log block buffer to be flushed to disk. A common operation that causes</a:t>
            </a:r>
          </a:p>
          <a:p>
            <a:pPr algn="l">
              <a:lnSpc>
                <a:spcPct val="150000"/>
              </a:lnSpc>
            </a:pPr>
            <a:r>
              <a:rPr lang="en-GB" sz="1600" b="0" i="0" u="none" strike="noStrike" baseline="0" dirty="0">
                <a:latin typeface="Segoe"/>
              </a:rPr>
              <a:t>the flush of log block buffers to disk is when a transaction is committed. SQL Server implements a write-ahead logging mechanism to ensure the</a:t>
            </a:r>
          </a:p>
          <a:p>
            <a:pPr algn="l">
              <a:lnSpc>
                <a:spcPct val="150000"/>
              </a:lnSpc>
            </a:pPr>
            <a:r>
              <a:rPr lang="en-GB" sz="1600" b="0" i="0" u="none" strike="noStrike" baseline="0" dirty="0">
                <a:latin typeface="Segoe"/>
              </a:rPr>
              <a:t>durability of the transactions. The transaction details are written to a transaction log synchronously for each committed transaction.</a:t>
            </a:r>
          </a:p>
          <a:p>
            <a:pPr algn="l">
              <a:lnSpc>
                <a:spcPct val="150000"/>
              </a:lnSpc>
            </a:pPr>
            <a:r>
              <a:rPr lang="en-GB" sz="1600" b="0" i="0" u="none" strike="noStrike" baseline="0" dirty="0">
                <a:latin typeface="Segoe"/>
              </a:rPr>
              <a:t>The volume of transactions may exceed the capacity of the I/O subsystem to keep up with writes to the transaction log; in this scenario, </a:t>
            </a:r>
            <a:r>
              <a:rPr lang="fr-FR" sz="1600" b="0" i="0" u="none" strike="noStrike" baseline="0" dirty="0">
                <a:latin typeface="Segoe"/>
              </a:rPr>
              <a:t>WRITELOG </a:t>
            </a:r>
            <a:r>
              <a:rPr lang="fr-FR" sz="1600" b="0" i="0" u="none" strike="noStrike" baseline="0" dirty="0" err="1">
                <a:latin typeface="Segoe"/>
              </a:rPr>
              <a:t>waits</a:t>
            </a:r>
            <a:r>
              <a:rPr lang="fr-FR" sz="1600" b="0" i="0" u="none" strike="noStrike" baseline="0" dirty="0">
                <a:latin typeface="Segoe"/>
              </a:rPr>
              <a:t> </a:t>
            </a:r>
            <a:r>
              <a:rPr lang="fr-FR" sz="1600" b="0" i="0" u="none" strike="noStrike" baseline="0" dirty="0" err="1">
                <a:latin typeface="Segoe"/>
              </a:rPr>
              <a:t>may</a:t>
            </a:r>
            <a:r>
              <a:rPr lang="fr-FR" sz="1600" b="0" i="0" u="none" strike="noStrike" baseline="0" dirty="0">
                <a:latin typeface="Segoe"/>
              </a:rPr>
              <a:t> </a:t>
            </a:r>
            <a:r>
              <a:rPr lang="fr-FR" sz="1600" b="0" i="0" u="none" strike="noStrike" baseline="0" dirty="0" err="1">
                <a:latin typeface="Segoe"/>
              </a:rPr>
              <a:t>occur</a:t>
            </a:r>
            <a:r>
              <a:rPr lang="fr-FR" sz="1600" b="0" i="0" u="none" strike="noStrike" baseline="0" dirty="0">
                <a:latin typeface="Segoe"/>
              </a:rPr>
              <a:t>.</a:t>
            </a:r>
            <a:endParaRPr sz="2000" dirty="0">
              <a:latin typeface="Segoe UI"/>
              <a:cs typeface="Segoe U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71850" cy="449580"/>
          </a:xfrm>
          <a:prstGeom prst="rect">
            <a:avLst/>
          </a:prstGeom>
        </p:spPr>
        <p:txBody>
          <a:bodyPr vert="horz" wrap="square" lIns="0" tIns="16510" rIns="0" bIns="0" rtlCol="0">
            <a:spAutoFit/>
          </a:bodyPr>
          <a:lstStyle/>
          <a:p>
            <a:pPr marL="12700">
              <a:lnSpc>
                <a:spcPct val="100000"/>
              </a:lnSpc>
              <a:spcBef>
                <a:spcPts val="130"/>
              </a:spcBef>
            </a:pPr>
            <a:r>
              <a:rPr spc="10" dirty="0"/>
              <a:t>WRITELOG</a:t>
            </a:r>
            <a:r>
              <a:rPr spc="80" dirty="0"/>
              <a:t> </a:t>
            </a:r>
            <a:r>
              <a:rPr spc="20" dirty="0"/>
              <a:t>Wait</a:t>
            </a:r>
            <a:r>
              <a:rPr dirty="0"/>
              <a:t> </a:t>
            </a:r>
            <a:r>
              <a:rPr spc="10" dirty="0"/>
              <a:t>Type</a:t>
            </a:r>
          </a:p>
        </p:txBody>
      </p:sp>
      <p:sp>
        <p:nvSpPr>
          <p:cNvPr id="3" name="object 3"/>
          <p:cNvSpPr txBox="1"/>
          <p:nvPr/>
        </p:nvSpPr>
        <p:spPr>
          <a:xfrm>
            <a:off x="538162" y="1046416"/>
            <a:ext cx="7941309" cy="4109138"/>
          </a:xfrm>
          <a:prstGeom prst="rect">
            <a:avLst/>
          </a:prstGeom>
        </p:spPr>
        <p:txBody>
          <a:bodyPr vert="horz" wrap="square" lIns="0" tIns="5715" rIns="0" bIns="0" rtlCol="0">
            <a:spAutoFit/>
          </a:bodyPr>
          <a:lstStyle/>
          <a:p>
            <a:pPr algn="l">
              <a:lnSpc>
                <a:spcPct val="150000"/>
              </a:lnSpc>
            </a:pPr>
            <a:r>
              <a:rPr lang="en-GB" sz="1800" b="0" i="0" u="none" strike="noStrike" baseline="0" dirty="0">
                <a:latin typeface="Segoe"/>
              </a:rPr>
              <a:t>Causes for large numbers of WRITELOG waits include:</a:t>
            </a:r>
          </a:p>
          <a:p>
            <a:pPr algn="l">
              <a:lnSpc>
                <a:spcPct val="150000"/>
              </a:lnSpc>
            </a:pPr>
            <a:endParaRPr lang="en-GB" sz="1800" b="1" i="0" u="none" strike="noStrike" baseline="0" dirty="0">
              <a:latin typeface="Segoe-Bold"/>
            </a:endParaRPr>
          </a:p>
          <a:p>
            <a:pPr marL="285750" indent="-285750" algn="l">
              <a:lnSpc>
                <a:spcPct val="150000"/>
              </a:lnSpc>
              <a:buFont typeface="Arial" panose="020B0604020202020204" pitchFamily="34" charset="0"/>
              <a:buChar char="•"/>
            </a:pPr>
            <a:r>
              <a:rPr lang="en-GB" sz="1800" b="1" i="0" u="none" strike="noStrike" baseline="0" dirty="0">
                <a:latin typeface="Segoe-Bold"/>
              </a:rPr>
              <a:t>Many small transactions</a:t>
            </a:r>
            <a:r>
              <a:rPr lang="en-GB" sz="1800" b="0" i="0" u="none" strike="noStrike" baseline="0" dirty="0">
                <a:latin typeface="Segoe"/>
              </a:rPr>
              <a:t>. If an online transaction processing (OLTP) system writes many small transactions that have frequent commits, this increases the likelihood of WRITELOG waits occurring. This could be addressed by combining data changes into fewer, larger transactions.</a:t>
            </a:r>
          </a:p>
          <a:p>
            <a:pPr marL="285750" indent="-285750" algn="l">
              <a:lnSpc>
                <a:spcPct val="150000"/>
              </a:lnSpc>
              <a:buFont typeface="Arial" panose="020B0604020202020204" pitchFamily="34" charset="0"/>
              <a:buChar char="•"/>
            </a:pPr>
            <a:r>
              <a:rPr lang="en-GB" sz="1800" b="1" i="0" u="none" strike="noStrike" baseline="0" dirty="0">
                <a:latin typeface="Segoe-Bold"/>
              </a:rPr>
              <a:t>Unnecessary indexes</a:t>
            </a:r>
            <a:r>
              <a:rPr lang="en-GB" sz="1800" b="0" i="0" u="none" strike="noStrike" baseline="0" dirty="0">
                <a:latin typeface="Segoe"/>
              </a:rPr>
              <a:t>. The greater the number of indexes on a table, the more data must be written to the transaction log each time the table changes. If indexes are unused by queries, they can be </a:t>
            </a:r>
            <a:r>
              <a:rPr lang="fr-FR" sz="1800" b="0" i="0" u="none" strike="noStrike" baseline="0" dirty="0" err="1">
                <a:latin typeface="Segoe"/>
              </a:rPr>
              <a:t>removed</a:t>
            </a:r>
            <a:r>
              <a:rPr lang="fr-FR" sz="1800" b="0" i="0" u="none" strike="noStrike" baseline="0" dirty="0">
                <a:latin typeface="Segoe"/>
              </a:rPr>
              <a:t> </a:t>
            </a:r>
            <a:r>
              <a:rPr lang="fr-FR" sz="1800" b="0" i="0" u="none" strike="noStrike" baseline="0" dirty="0" err="1">
                <a:latin typeface="Segoe"/>
              </a:rPr>
              <a:t>from</a:t>
            </a:r>
            <a:r>
              <a:rPr lang="fr-FR" sz="1800" b="0" i="0" u="none" strike="noStrike" baseline="0" dirty="0">
                <a:latin typeface="Segoe"/>
              </a:rPr>
              <a:t> the table.</a:t>
            </a:r>
          </a:p>
        </p:txBody>
      </p:sp>
    </p:spTree>
    <p:extLst>
      <p:ext uri="{BB962C8B-B14F-4D97-AF65-F5344CB8AC3E}">
        <p14:creationId xmlns:p14="http://schemas.microsoft.com/office/powerpoint/2010/main" val="2719475374"/>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71850" cy="449580"/>
          </a:xfrm>
          <a:prstGeom prst="rect">
            <a:avLst/>
          </a:prstGeom>
        </p:spPr>
        <p:txBody>
          <a:bodyPr vert="horz" wrap="square" lIns="0" tIns="16510" rIns="0" bIns="0" rtlCol="0">
            <a:spAutoFit/>
          </a:bodyPr>
          <a:lstStyle/>
          <a:p>
            <a:pPr marL="12700">
              <a:lnSpc>
                <a:spcPct val="100000"/>
              </a:lnSpc>
              <a:spcBef>
                <a:spcPts val="130"/>
              </a:spcBef>
            </a:pPr>
            <a:r>
              <a:rPr spc="10" dirty="0"/>
              <a:t>WRITELOG</a:t>
            </a:r>
            <a:r>
              <a:rPr spc="80" dirty="0"/>
              <a:t> </a:t>
            </a:r>
            <a:r>
              <a:rPr spc="20" dirty="0"/>
              <a:t>Wait</a:t>
            </a:r>
            <a:r>
              <a:rPr dirty="0"/>
              <a:t> </a:t>
            </a:r>
            <a:r>
              <a:rPr spc="10" dirty="0"/>
              <a:t>Type</a:t>
            </a:r>
          </a:p>
        </p:txBody>
      </p:sp>
      <p:sp>
        <p:nvSpPr>
          <p:cNvPr id="3" name="object 3"/>
          <p:cNvSpPr txBox="1"/>
          <p:nvPr/>
        </p:nvSpPr>
        <p:spPr>
          <a:xfrm>
            <a:off x="538162" y="1046416"/>
            <a:ext cx="7941309" cy="2862643"/>
          </a:xfrm>
          <a:prstGeom prst="rect">
            <a:avLst/>
          </a:prstGeom>
        </p:spPr>
        <p:txBody>
          <a:bodyPr vert="horz" wrap="square" lIns="0" tIns="5715" rIns="0" bIns="0" rtlCol="0">
            <a:spAutoFit/>
          </a:bodyPr>
          <a:lstStyle/>
          <a:p>
            <a:pPr marL="285750" indent="-285750" algn="l">
              <a:lnSpc>
                <a:spcPct val="150000"/>
              </a:lnSpc>
              <a:buFont typeface="Arial" panose="020B0604020202020204" pitchFamily="34" charset="0"/>
              <a:buChar char="•"/>
            </a:pPr>
            <a:r>
              <a:rPr lang="en-GB" sz="1800" b="1" i="0" u="none" strike="noStrike" baseline="0" dirty="0">
                <a:latin typeface="Segoe-Bold"/>
              </a:rPr>
              <a:t>Frequent page splits</a:t>
            </a:r>
            <a:r>
              <a:rPr lang="en-GB" sz="1800" b="0" i="0" u="none" strike="noStrike" baseline="0" dirty="0">
                <a:latin typeface="Segoe"/>
              </a:rPr>
              <a:t>. Frequent page splits that generate excessive log writes may result in WRITELOG waits. Tuning the index FILLFACTOR setting will help to reduce the number of page splits, which should in turn reduce the amount of transaction log activity and WRITELOG waits.</a:t>
            </a:r>
          </a:p>
          <a:p>
            <a:pPr marL="285750" indent="-285750" algn="l">
              <a:lnSpc>
                <a:spcPct val="150000"/>
              </a:lnSpc>
              <a:buFont typeface="Arial" panose="020B0604020202020204" pitchFamily="34" charset="0"/>
              <a:buChar char="•"/>
            </a:pPr>
            <a:r>
              <a:rPr lang="en-GB" sz="1800" b="1" i="0" u="none" strike="noStrike" baseline="0" dirty="0">
                <a:latin typeface="Segoe-Bold"/>
              </a:rPr>
              <a:t>Slow log disks</a:t>
            </a:r>
            <a:r>
              <a:rPr lang="en-GB" sz="1800" b="0" i="0" u="none" strike="noStrike" baseline="0" dirty="0">
                <a:latin typeface="Segoe"/>
              </a:rPr>
              <a:t>. If the I/O subsystem that holds the transaction log files cannot keep up with the volume of log writes, WRITELOG waits will occur. Moving the transaction log files to faster storage is </a:t>
            </a:r>
            <a:r>
              <a:rPr lang="fr-FR" sz="1800" b="0" i="0" u="none" strike="noStrike" baseline="0" dirty="0">
                <a:latin typeface="Segoe"/>
              </a:rPr>
              <a:t>one solution.</a:t>
            </a:r>
            <a:endParaRPr sz="2000" dirty="0">
              <a:latin typeface="Segoe UI"/>
              <a:cs typeface="Segoe UI"/>
            </a:endParaRPr>
          </a:p>
        </p:txBody>
      </p:sp>
    </p:spTree>
    <p:extLst>
      <p:ext uri="{BB962C8B-B14F-4D97-AF65-F5344CB8AC3E}">
        <p14:creationId xmlns:p14="http://schemas.microsoft.com/office/powerpoint/2010/main" val="248710499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4278630" cy="5351786"/>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Other</a:t>
            </a:r>
            <a:r>
              <a:rPr sz="2750" spc="45" dirty="0">
                <a:solidFill>
                  <a:srgbClr val="FFFFFF"/>
                </a:solidFill>
                <a:latin typeface="Segoe UI"/>
                <a:cs typeface="Segoe UI"/>
              </a:rPr>
              <a:t> </a:t>
            </a:r>
            <a:r>
              <a:rPr sz="2750" spc="25" dirty="0">
                <a:solidFill>
                  <a:srgbClr val="FFFFFF"/>
                </a:solidFill>
                <a:latin typeface="Segoe UI"/>
                <a:cs typeface="Segoe UI"/>
              </a:rPr>
              <a:t>Common</a:t>
            </a:r>
            <a:r>
              <a:rPr sz="2750" spc="-35" dirty="0">
                <a:solidFill>
                  <a:srgbClr val="FFFFFF"/>
                </a:solidFill>
                <a:latin typeface="Segoe UI"/>
                <a:cs typeface="Segoe UI"/>
              </a:rPr>
              <a:t> </a:t>
            </a:r>
            <a:r>
              <a:rPr sz="2750" spc="20" dirty="0">
                <a:solidFill>
                  <a:srgbClr val="FFFFFF"/>
                </a:solidFill>
                <a:latin typeface="Segoe UI"/>
                <a:cs typeface="Segoe UI"/>
              </a:rPr>
              <a:t>Wait</a:t>
            </a:r>
            <a:r>
              <a:rPr sz="2750" spc="5" dirty="0">
                <a:solidFill>
                  <a:srgbClr val="FFFFFF"/>
                </a:solidFill>
                <a:latin typeface="Segoe UI"/>
                <a:cs typeface="Segoe UI"/>
              </a:rPr>
              <a:t> Types</a:t>
            </a:r>
            <a:endParaRPr sz="2750" dirty="0">
              <a:latin typeface="Segoe UI"/>
              <a:cs typeface="Segoe UI"/>
            </a:endParaRPr>
          </a:p>
          <a:p>
            <a:pPr>
              <a:lnSpc>
                <a:spcPct val="100000"/>
              </a:lnSpc>
              <a:spcBef>
                <a:spcPts val="15"/>
              </a:spcBef>
            </a:pPr>
            <a:endParaRPr sz="3050" dirty="0">
              <a:latin typeface="Segoe UI"/>
              <a:cs typeface="Segoe UI"/>
            </a:endParaRPr>
          </a:p>
          <a:p>
            <a:pPr marL="273685" indent="-172085">
              <a:lnSpc>
                <a:spcPct val="150000"/>
              </a:lnSpc>
              <a:buClr>
                <a:srgbClr val="006FC0"/>
              </a:buClr>
              <a:buSzPct val="92727"/>
              <a:buFont typeface="Arial MT"/>
              <a:buChar char="•"/>
              <a:tabLst>
                <a:tab pos="274320" algn="l"/>
              </a:tabLst>
            </a:pPr>
            <a:r>
              <a:rPr sz="1600" spc="10" dirty="0">
                <a:latin typeface="Segoe UI"/>
                <a:cs typeface="Segoe UI"/>
              </a:rPr>
              <a:t>PREEMPTIVE_OS_*</a:t>
            </a:r>
            <a:endParaRPr sz="1600"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sz="1600" spc="5" dirty="0">
                <a:latin typeface="Segoe UI"/>
                <a:cs typeface="Segoe UI"/>
              </a:rPr>
              <a:t>BACKUPTHREAD</a:t>
            </a:r>
            <a:endParaRPr sz="1600"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sz="1600" spc="10" dirty="0">
                <a:latin typeface="Segoe UI"/>
                <a:cs typeface="Segoe UI"/>
              </a:rPr>
              <a:t>SOS_SCHEDULER_YIELD</a:t>
            </a:r>
            <a:endParaRPr sz="1600" dirty="0">
              <a:latin typeface="Segoe UI"/>
              <a:cs typeface="Segoe UI"/>
            </a:endParaRPr>
          </a:p>
          <a:p>
            <a:pPr marL="273685" indent="-172085">
              <a:lnSpc>
                <a:spcPct val="150000"/>
              </a:lnSpc>
              <a:spcBef>
                <a:spcPts val="685"/>
              </a:spcBef>
              <a:buClr>
                <a:srgbClr val="006FC0"/>
              </a:buClr>
              <a:buSzPct val="92727"/>
              <a:buFont typeface="Arial MT"/>
              <a:buChar char="•"/>
              <a:tabLst>
                <a:tab pos="274320" algn="l"/>
              </a:tabLst>
            </a:pPr>
            <a:r>
              <a:rPr sz="1600" spc="15" dirty="0">
                <a:latin typeface="Segoe UI"/>
                <a:cs typeface="Segoe UI"/>
              </a:rPr>
              <a:t>THREADPOOL</a:t>
            </a:r>
            <a:endParaRPr sz="1600" dirty="0">
              <a:latin typeface="Segoe UI"/>
              <a:cs typeface="Segoe UI"/>
            </a:endParaRPr>
          </a:p>
          <a:p>
            <a:pPr marL="273685" indent="-172085">
              <a:lnSpc>
                <a:spcPct val="150000"/>
              </a:lnSpc>
              <a:spcBef>
                <a:spcPts val="675"/>
              </a:spcBef>
              <a:buClr>
                <a:srgbClr val="006FC0"/>
              </a:buClr>
              <a:buSzPct val="92727"/>
              <a:buFont typeface="Arial MT"/>
              <a:buChar char="•"/>
              <a:tabLst>
                <a:tab pos="274320" algn="l"/>
              </a:tabLst>
            </a:pPr>
            <a:r>
              <a:rPr sz="1600" spc="10" dirty="0">
                <a:latin typeface="Segoe UI"/>
                <a:cs typeface="Segoe UI"/>
              </a:rPr>
              <a:t>ASYNC_NETWORK_IO</a:t>
            </a:r>
            <a:endParaRPr sz="1600" dirty="0">
              <a:latin typeface="Segoe UI"/>
              <a:cs typeface="Segoe UI"/>
            </a:endParaRPr>
          </a:p>
          <a:p>
            <a:pPr marL="273685" indent="-172085">
              <a:lnSpc>
                <a:spcPct val="150000"/>
              </a:lnSpc>
              <a:spcBef>
                <a:spcPts val="610"/>
              </a:spcBef>
              <a:buClr>
                <a:srgbClr val="006FC0"/>
              </a:buClr>
              <a:buSzPct val="92727"/>
              <a:buFont typeface="Arial MT"/>
              <a:buChar char="•"/>
              <a:tabLst>
                <a:tab pos="274320" algn="l"/>
              </a:tabLst>
            </a:pPr>
            <a:r>
              <a:rPr sz="1600" spc="15" dirty="0">
                <a:latin typeface="Segoe UI"/>
                <a:cs typeface="Segoe UI"/>
              </a:rPr>
              <a:t>RESOURCE_SEMAPHORE</a:t>
            </a:r>
            <a:endParaRPr sz="1600"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sz="1600" dirty="0">
                <a:latin typeface="Segoe UI"/>
                <a:cs typeface="Segoe UI"/>
              </a:rPr>
              <a:t>LOGBUFFER</a:t>
            </a:r>
          </a:p>
          <a:p>
            <a:pPr marL="273685" indent="-172085">
              <a:lnSpc>
                <a:spcPct val="150000"/>
              </a:lnSpc>
              <a:spcBef>
                <a:spcPts val="680"/>
              </a:spcBef>
              <a:buClr>
                <a:srgbClr val="006FC0"/>
              </a:buClr>
              <a:buSzPct val="92727"/>
              <a:buFont typeface="Arial MT"/>
              <a:buChar char="•"/>
              <a:tabLst>
                <a:tab pos="274320" algn="l"/>
              </a:tabLst>
            </a:pPr>
            <a:r>
              <a:rPr sz="1600" spc="10" dirty="0">
                <a:latin typeface="Segoe UI"/>
                <a:cs typeface="Segoe UI"/>
              </a:rPr>
              <a:t>ASYNC_IO_COMPLETION</a:t>
            </a:r>
            <a:endParaRPr sz="1600"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sz="1600" spc="10" dirty="0">
                <a:latin typeface="Segoe UI"/>
                <a:cs typeface="Segoe UI"/>
              </a:rPr>
              <a:t>IO_COMPLETION</a:t>
            </a:r>
            <a:endParaRPr sz="1600"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sz="1600" spc="10" dirty="0">
                <a:latin typeface="Segoe UI"/>
                <a:cs typeface="Segoe UI"/>
              </a:rPr>
              <a:t>CMEMTHREAD</a:t>
            </a:r>
            <a:endParaRPr sz="1600" dirty="0">
              <a:latin typeface="Segoe UI"/>
              <a:cs typeface="Segoe U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88934" cy="5138266"/>
          </a:xfrm>
          <a:prstGeom prst="rect">
            <a:avLst/>
          </a:prstGeom>
        </p:spPr>
        <p:txBody>
          <a:bodyPr vert="horz" wrap="square" lIns="0" tIns="16510" rIns="0" bIns="0" rtlCol="0">
            <a:spAutoFit/>
          </a:bodyPr>
          <a:lstStyle/>
          <a:p>
            <a:pPr marL="12700">
              <a:lnSpc>
                <a:spcPct val="100000"/>
              </a:lnSpc>
              <a:spcBef>
                <a:spcPts val="130"/>
              </a:spcBef>
            </a:pPr>
            <a:r>
              <a:rPr sz="3200" spc="15" dirty="0">
                <a:solidFill>
                  <a:srgbClr val="FFFFFF"/>
                </a:solidFill>
                <a:latin typeface="Segoe UI"/>
                <a:cs typeface="Segoe UI"/>
              </a:rPr>
              <a:t>Demonstration:</a:t>
            </a:r>
            <a:r>
              <a:rPr sz="3200" spc="-5" dirty="0">
                <a:solidFill>
                  <a:srgbClr val="FFFFFF"/>
                </a:solidFill>
                <a:latin typeface="Segoe UI"/>
                <a:cs typeface="Segoe UI"/>
              </a:rPr>
              <a:t> </a:t>
            </a:r>
            <a:r>
              <a:rPr sz="3200" spc="15" dirty="0">
                <a:solidFill>
                  <a:srgbClr val="FFFFFF"/>
                </a:solidFill>
                <a:latin typeface="Segoe UI"/>
                <a:cs typeface="Segoe UI"/>
              </a:rPr>
              <a:t>Monitoring</a:t>
            </a:r>
            <a:r>
              <a:rPr sz="3200" spc="85" dirty="0">
                <a:solidFill>
                  <a:srgbClr val="FFFFFF"/>
                </a:solidFill>
                <a:latin typeface="Segoe UI"/>
                <a:cs typeface="Segoe UI"/>
              </a:rPr>
              <a:t> </a:t>
            </a:r>
            <a:r>
              <a:rPr sz="3200" spc="25" dirty="0">
                <a:solidFill>
                  <a:srgbClr val="FFFFFF"/>
                </a:solidFill>
                <a:latin typeface="Segoe UI"/>
                <a:cs typeface="Segoe UI"/>
              </a:rPr>
              <a:t>Common</a:t>
            </a:r>
            <a:r>
              <a:rPr sz="3200" dirty="0">
                <a:solidFill>
                  <a:srgbClr val="FFFFFF"/>
                </a:solidFill>
                <a:latin typeface="Segoe UI"/>
                <a:cs typeface="Segoe UI"/>
              </a:rPr>
              <a:t> </a:t>
            </a:r>
            <a:r>
              <a:rPr sz="3200" spc="20" dirty="0">
                <a:solidFill>
                  <a:srgbClr val="FFFFFF"/>
                </a:solidFill>
                <a:latin typeface="Segoe UI"/>
                <a:cs typeface="Segoe UI"/>
              </a:rPr>
              <a:t>Wait</a:t>
            </a:r>
            <a:r>
              <a:rPr sz="3200" spc="35" dirty="0">
                <a:solidFill>
                  <a:srgbClr val="FFFFFF"/>
                </a:solidFill>
                <a:latin typeface="Segoe UI"/>
                <a:cs typeface="Segoe UI"/>
              </a:rPr>
              <a:t> </a:t>
            </a:r>
            <a:r>
              <a:rPr sz="3200" spc="5" dirty="0">
                <a:solidFill>
                  <a:srgbClr val="FFFFFF"/>
                </a:solidFill>
                <a:latin typeface="Segoe UI"/>
                <a:cs typeface="Segoe UI"/>
              </a:rPr>
              <a:t>Types</a:t>
            </a:r>
            <a:endParaRPr sz="3200" dirty="0">
              <a:latin typeface="Segoe UI"/>
              <a:cs typeface="Segoe UI"/>
            </a:endParaRPr>
          </a:p>
          <a:p>
            <a:pPr>
              <a:lnSpc>
                <a:spcPct val="100000"/>
              </a:lnSpc>
              <a:spcBef>
                <a:spcPts val="5"/>
              </a:spcBef>
            </a:pPr>
            <a:endParaRPr sz="3600" dirty="0">
              <a:latin typeface="Segoe UI"/>
              <a:cs typeface="Segoe UI"/>
            </a:endParaRPr>
          </a:p>
          <a:p>
            <a:pPr marL="102235" marR="5080">
              <a:lnSpc>
                <a:spcPct val="150000"/>
              </a:lnSpc>
            </a:pPr>
            <a:r>
              <a:rPr sz="2000" spc="10" dirty="0">
                <a:latin typeface="Segoe UI"/>
                <a:cs typeface="Segoe UI"/>
              </a:rPr>
              <a:t>In </a:t>
            </a:r>
            <a:r>
              <a:rPr sz="2000" spc="15" dirty="0">
                <a:latin typeface="Segoe UI"/>
                <a:cs typeface="Segoe UI"/>
              </a:rPr>
              <a:t>this </a:t>
            </a:r>
            <a:r>
              <a:rPr sz="2000" spc="20" dirty="0">
                <a:latin typeface="Segoe UI"/>
                <a:cs typeface="Segoe UI"/>
              </a:rPr>
              <a:t>demonstration, you </a:t>
            </a:r>
            <a:r>
              <a:rPr sz="2000" spc="10" dirty="0">
                <a:latin typeface="Segoe UI"/>
                <a:cs typeface="Segoe UI"/>
              </a:rPr>
              <a:t>will </a:t>
            </a:r>
            <a:r>
              <a:rPr sz="2000" spc="5" dirty="0">
                <a:latin typeface="Segoe UI"/>
                <a:cs typeface="Segoe UI"/>
              </a:rPr>
              <a:t>see </a:t>
            </a:r>
            <a:r>
              <a:rPr sz="2000" spc="25" dirty="0">
                <a:latin typeface="Segoe UI"/>
                <a:cs typeface="Segoe UI"/>
              </a:rPr>
              <a:t>how to monitor </a:t>
            </a:r>
            <a:r>
              <a:rPr sz="2000" spc="-740" dirty="0">
                <a:latin typeface="Segoe UI"/>
                <a:cs typeface="Segoe UI"/>
              </a:rPr>
              <a:t> </a:t>
            </a:r>
            <a:r>
              <a:rPr sz="2000" spc="10" dirty="0">
                <a:latin typeface="Segoe UI"/>
                <a:cs typeface="Segoe UI"/>
              </a:rPr>
              <a:t>three</a:t>
            </a:r>
            <a:r>
              <a:rPr sz="2000" spc="35" dirty="0">
                <a:latin typeface="Segoe UI"/>
                <a:cs typeface="Segoe UI"/>
              </a:rPr>
              <a:t> </a:t>
            </a:r>
            <a:r>
              <a:rPr sz="2000" spc="20" dirty="0">
                <a:latin typeface="Segoe UI"/>
                <a:cs typeface="Segoe UI"/>
              </a:rPr>
              <a:t>common</a:t>
            </a:r>
            <a:r>
              <a:rPr sz="2000" spc="5" dirty="0">
                <a:latin typeface="Segoe UI"/>
                <a:cs typeface="Segoe UI"/>
              </a:rPr>
              <a:t> </a:t>
            </a:r>
            <a:r>
              <a:rPr sz="2000" spc="10" dirty="0">
                <a:latin typeface="Segoe UI"/>
                <a:cs typeface="Segoe UI"/>
              </a:rPr>
              <a:t>wait</a:t>
            </a:r>
            <a:r>
              <a:rPr sz="2000" spc="30" dirty="0">
                <a:latin typeface="Segoe UI"/>
                <a:cs typeface="Segoe UI"/>
              </a:rPr>
              <a:t> </a:t>
            </a:r>
            <a:r>
              <a:rPr sz="2000" spc="15" dirty="0">
                <a:latin typeface="Segoe UI"/>
                <a:cs typeface="Segoe UI"/>
              </a:rPr>
              <a:t>types:</a:t>
            </a:r>
            <a:endParaRPr sz="2000"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sz="2000" spc="-10" dirty="0">
                <a:latin typeface="Segoe UI"/>
                <a:cs typeface="Segoe UI"/>
              </a:rPr>
              <a:t>LCK_M_S</a:t>
            </a:r>
            <a:endParaRPr sz="2000"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sz="2000" spc="10" dirty="0">
                <a:latin typeface="Segoe UI"/>
                <a:cs typeface="Segoe UI"/>
              </a:rPr>
              <a:t>WRITELOG</a:t>
            </a:r>
            <a:endParaRPr sz="2000"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sz="2000" spc="5" dirty="0">
                <a:latin typeface="Segoe UI"/>
                <a:cs typeface="Segoe UI"/>
              </a:rPr>
              <a:t>PAGELATCH_*</a:t>
            </a:r>
            <a:endParaRPr lang="en-US" sz="2000" spc="5"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endParaRPr lang="en-US" sz="2000" spc="5"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lang="en-US" sz="2000" b="1" spc="5" dirty="0">
                <a:solidFill>
                  <a:srgbClr val="FF0000"/>
                </a:solidFill>
                <a:effectLst>
                  <a:outerShdw blurRad="38100" dist="38100" dir="2700000" algn="tl">
                    <a:srgbClr val="000000">
                      <a:alpha val="43137"/>
                    </a:srgbClr>
                  </a:outerShdw>
                </a:effectLst>
                <a:latin typeface="Segoe UI"/>
                <a:cs typeface="Segoe UI"/>
              </a:rPr>
              <a:t>Pg46</a:t>
            </a:r>
            <a:endParaRPr sz="200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97520" cy="2822889"/>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65" dirty="0">
                <a:solidFill>
                  <a:srgbClr val="FFFFFF"/>
                </a:solidFill>
                <a:latin typeface="Segoe UI"/>
                <a:cs typeface="Segoe UI"/>
              </a:rPr>
              <a:t> </a:t>
            </a:r>
            <a:r>
              <a:rPr sz="2750" spc="20" dirty="0">
                <a:solidFill>
                  <a:srgbClr val="FFFFFF"/>
                </a:solidFill>
                <a:latin typeface="Segoe UI"/>
                <a:cs typeface="Segoe UI"/>
              </a:rPr>
              <a:t>SQL</a:t>
            </a:r>
            <a:r>
              <a:rPr sz="2750" spc="-30" dirty="0">
                <a:solidFill>
                  <a:srgbClr val="FFFFFF"/>
                </a:solidFill>
                <a:latin typeface="Segoe UI"/>
                <a:cs typeface="Segoe UI"/>
              </a:rPr>
              <a:t> </a:t>
            </a:r>
            <a:r>
              <a:rPr sz="2750" spc="10" dirty="0">
                <a:solidFill>
                  <a:srgbClr val="FFFFFF"/>
                </a:solidFill>
                <a:latin typeface="Segoe UI"/>
                <a:cs typeface="Segoe UI"/>
              </a:rPr>
              <a:t>Server</a:t>
            </a:r>
            <a:r>
              <a:rPr sz="2750" spc="75" dirty="0">
                <a:solidFill>
                  <a:srgbClr val="FFFFFF"/>
                </a:solidFill>
                <a:latin typeface="Segoe UI"/>
                <a:cs typeface="Segoe UI"/>
              </a:rPr>
              <a:t> </a:t>
            </a:r>
            <a:r>
              <a:rPr sz="2750" spc="10" dirty="0">
                <a:solidFill>
                  <a:srgbClr val="FFFFFF"/>
                </a:solidFill>
                <a:latin typeface="Segoe UI"/>
                <a:cs typeface="Segoe UI"/>
              </a:rPr>
              <a:t>Architecture,</a:t>
            </a:r>
            <a:r>
              <a:rPr sz="2750" spc="145" dirty="0">
                <a:solidFill>
                  <a:srgbClr val="FFFFFF"/>
                </a:solidFill>
                <a:latin typeface="Segoe UI"/>
                <a:cs typeface="Segoe UI"/>
              </a:rPr>
              <a:t> </a:t>
            </a:r>
            <a:r>
              <a:rPr sz="2750" spc="10" dirty="0">
                <a:solidFill>
                  <a:srgbClr val="FFFFFF"/>
                </a:solidFill>
                <a:latin typeface="Segoe UI"/>
                <a:cs typeface="Segoe UI"/>
              </a:rPr>
              <a:t>Scheduling,</a:t>
            </a:r>
            <a:r>
              <a:rPr sz="2750" spc="65" dirty="0">
                <a:solidFill>
                  <a:srgbClr val="FFFFFF"/>
                </a:solidFill>
                <a:latin typeface="Segoe UI"/>
                <a:cs typeface="Segoe UI"/>
              </a:rPr>
              <a:t> </a:t>
            </a:r>
            <a:r>
              <a:rPr sz="2750" spc="15" dirty="0">
                <a:solidFill>
                  <a:srgbClr val="FFFFFF"/>
                </a:solidFill>
                <a:latin typeface="Segoe UI"/>
                <a:cs typeface="Segoe UI"/>
              </a:rPr>
              <a:t>and</a:t>
            </a:r>
            <a:r>
              <a:rPr sz="2750" spc="10" dirty="0">
                <a:solidFill>
                  <a:srgbClr val="FFFFFF"/>
                </a:solidFill>
                <a:latin typeface="Segoe UI"/>
                <a:cs typeface="Segoe UI"/>
              </a:rPr>
              <a:t> </a:t>
            </a:r>
            <a:r>
              <a:rPr sz="2750" spc="25" dirty="0">
                <a:solidFill>
                  <a:srgbClr val="FFFFFF"/>
                </a:solidFill>
                <a:latin typeface="Segoe UI"/>
                <a:cs typeface="Segoe UI"/>
              </a:rPr>
              <a:t>Waits</a:t>
            </a:r>
            <a:endParaRPr sz="2750" dirty="0">
              <a:latin typeface="Segoe UI"/>
              <a:cs typeface="Segoe UI"/>
            </a:endParaRPr>
          </a:p>
          <a:p>
            <a:pPr>
              <a:lnSpc>
                <a:spcPct val="100000"/>
              </a:lnSpc>
              <a:spcBef>
                <a:spcPts val="40"/>
              </a:spcBef>
            </a:pPr>
            <a:endParaRPr sz="2700" dirty="0">
              <a:latin typeface="Segoe UI"/>
              <a:cs typeface="Segoe UI"/>
            </a:endParaRPr>
          </a:p>
          <a:p>
            <a:pPr marL="184150" marR="2008505" indent="-171450">
              <a:lnSpc>
                <a:spcPct val="150000"/>
              </a:lnSpc>
              <a:buClr>
                <a:srgbClr val="006FC0"/>
              </a:buClr>
              <a:buSzPct val="92727"/>
              <a:buFont typeface="Arial MT"/>
              <a:buChar char="•"/>
              <a:tabLst>
                <a:tab pos="184150" algn="l"/>
              </a:tabLst>
            </a:pPr>
            <a:r>
              <a:rPr sz="1600" spc="10" dirty="0">
                <a:latin typeface="Segoe UI"/>
                <a:cs typeface="Segoe UI"/>
              </a:rPr>
              <a:t>Exercise</a:t>
            </a:r>
            <a:r>
              <a:rPr sz="1600" spc="35" dirty="0">
                <a:latin typeface="Segoe UI"/>
                <a:cs typeface="Segoe UI"/>
              </a:rPr>
              <a:t> </a:t>
            </a:r>
            <a:r>
              <a:rPr sz="1600" spc="5" dirty="0">
                <a:latin typeface="Segoe UI"/>
                <a:cs typeface="Segoe UI"/>
              </a:rPr>
              <a:t>1:</a:t>
            </a:r>
            <a:r>
              <a:rPr sz="1600" spc="65" dirty="0">
                <a:latin typeface="Segoe UI"/>
                <a:cs typeface="Segoe UI"/>
              </a:rPr>
              <a:t> </a:t>
            </a:r>
            <a:r>
              <a:rPr sz="1600" spc="10" dirty="0">
                <a:latin typeface="Segoe UI"/>
                <a:cs typeface="Segoe UI"/>
              </a:rPr>
              <a:t>Recording</a:t>
            </a:r>
            <a:r>
              <a:rPr sz="1600" spc="80" dirty="0">
                <a:latin typeface="Segoe UI"/>
                <a:cs typeface="Segoe UI"/>
              </a:rPr>
              <a:t> </a:t>
            </a:r>
            <a:r>
              <a:rPr sz="1600" spc="20" dirty="0">
                <a:latin typeface="Segoe UI"/>
                <a:cs typeface="Segoe UI"/>
              </a:rPr>
              <a:t>CPU</a:t>
            </a:r>
            <a:r>
              <a:rPr sz="1600" spc="35" dirty="0">
                <a:latin typeface="Segoe UI"/>
                <a:cs typeface="Segoe UI"/>
              </a:rPr>
              <a:t> </a:t>
            </a:r>
            <a:r>
              <a:rPr sz="1600" spc="15" dirty="0">
                <a:latin typeface="Segoe UI"/>
                <a:cs typeface="Segoe UI"/>
              </a:rPr>
              <a:t>and</a:t>
            </a:r>
            <a:r>
              <a:rPr sz="1600" spc="5" dirty="0">
                <a:latin typeface="Segoe UI"/>
                <a:cs typeface="Segoe UI"/>
              </a:rPr>
              <a:t> </a:t>
            </a:r>
            <a:r>
              <a:rPr sz="1600" spc="10" dirty="0">
                <a:latin typeface="Segoe UI"/>
                <a:cs typeface="Segoe UI"/>
              </a:rPr>
              <a:t>NUMA </a:t>
            </a:r>
            <a:r>
              <a:rPr sz="1600" spc="-740" dirty="0">
                <a:latin typeface="Segoe UI"/>
                <a:cs typeface="Segoe UI"/>
              </a:rPr>
              <a:t> </a:t>
            </a:r>
            <a:r>
              <a:rPr sz="1600" spc="20" dirty="0">
                <a:latin typeface="Segoe UI"/>
                <a:cs typeface="Segoe UI"/>
              </a:rPr>
              <a:t>Configuration</a:t>
            </a:r>
            <a:endParaRPr sz="1600" dirty="0">
              <a:latin typeface="Segoe UI"/>
              <a:cs typeface="Segoe UI"/>
            </a:endParaRPr>
          </a:p>
          <a:p>
            <a:pPr marL="184150" marR="1159510" indent="-171450">
              <a:lnSpc>
                <a:spcPct val="150000"/>
              </a:lnSpc>
              <a:spcBef>
                <a:spcPts val="600"/>
              </a:spcBef>
              <a:buClr>
                <a:srgbClr val="006FC0"/>
              </a:buClr>
              <a:buSzPct val="92727"/>
              <a:buFont typeface="Arial MT"/>
              <a:buChar char="•"/>
              <a:tabLst>
                <a:tab pos="184150" algn="l"/>
              </a:tabLst>
            </a:pPr>
            <a:r>
              <a:rPr sz="1600" spc="10" dirty="0">
                <a:latin typeface="Segoe UI"/>
                <a:cs typeface="Segoe UI"/>
              </a:rPr>
              <a:t>Exercise</a:t>
            </a:r>
            <a:r>
              <a:rPr sz="1600" spc="45" dirty="0">
                <a:latin typeface="Segoe UI"/>
                <a:cs typeface="Segoe UI"/>
              </a:rPr>
              <a:t> </a:t>
            </a:r>
            <a:r>
              <a:rPr sz="1600" spc="5" dirty="0">
                <a:latin typeface="Segoe UI"/>
                <a:cs typeface="Segoe UI"/>
              </a:rPr>
              <a:t>2:</a:t>
            </a:r>
            <a:r>
              <a:rPr sz="1600" spc="70" dirty="0">
                <a:latin typeface="Segoe UI"/>
                <a:cs typeface="Segoe UI"/>
              </a:rPr>
              <a:t> </a:t>
            </a:r>
            <a:r>
              <a:rPr sz="1600" spc="15" dirty="0">
                <a:latin typeface="Segoe UI"/>
                <a:cs typeface="Segoe UI"/>
              </a:rPr>
              <a:t>Monitoring</a:t>
            </a:r>
            <a:r>
              <a:rPr sz="1600" spc="20" dirty="0">
                <a:latin typeface="Segoe UI"/>
                <a:cs typeface="Segoe UI"/>
              </a:rPr>
              <a:t> </a:t>
            </a:r>
            <a:r>
              <a:rPr sz="1600" spc="10" dirty="0">
                <a:latin typeface="Segoe UI"/>
                <a:cs typeface="Segoe UI"/>
              </a:rPr>
              <a:t>Schedulers</a:t>
            </a:r>
            <a:r>
              <a:rPr sz="1600" spc="95" dirty="0">
                <a:latin typeface="Segoe UI"/>
                <a:cs typeface="Segoe UI"/>
              </a:rPr>
              <a:t> </a:t>
            </a:r>
            <a:r>
              <a:rPr sz="1600" spc="15" dirty="0">
                <a:latin typeface="Segoe UI"/>
                <a:cs typeface="Segoe UI"/>
              </a:rPr>
              <a:t>and</a:t>
            </a:r>
            <a:r>
              <a:rPr sz="1600" spc="90" dirty="0">
                <a:latin typeface="Segoe UI"/>
                <a:cs typeface="Segoe UI"/>
              </a:rPr>
              <a:t> </a:t>
            </a:r>
            <a:r>
              <a:rPr sz="1600" dirty="0">
                <a:latin typeface="Segoe UI"/>
                <a:cs typeface="Segoe UI"/>
              </a:rPr>
              <a:t>User </a:t>
            </a:r>
            <a:r>
              <a:rPr sz="1600" spc="-740" dirty="0">
                <a:latin typeface="Segoe UI"/>
                <a:cs typeface="Segoe UI"/>
              </a:rPr>
              <a:t> </a:t>
            </a:r>
            <a:r>
              <a:rPr sz="1600" spc="10" dirty="0">
                <a:latin typeface="Segoe UI"/>
                <a:cs typeface="Segoe UI"/>
              </a:rPr>
              <a:t>Requests</a:t>
            </a:r>
            <a:endParaRPr sz="1600" dirty="0">
              <a:latin typeface="Segoe UI"/>
              <a:cs typeface="Segoe UI"/>
            </a:endParaRPr>
          </a:p>
          <a:p>
            <a:pPr marL="184150" marR="1495425" indent="-171450">
              <a:lnSpc>
                <a:spcPct val="150000"/>
              </a:lnSpc>
              <a:spcBef>
                <a:spcPts val="685"/>
              </a:spcBef>
              <a:buClr>
                <a:srgbClr val="006FC0"/>
              </a:buClr>
              <a:buSzPct val="92727"/>
              <a:buFont typeface="Arial MT"/>
              <a:buChar char="•"/>
              <a:tabLst>
                <a:tab pos="184150" algn="l"/>
              </a:tabLst>
            </a:pPr>
            <a:r>
              <a:rPr sz="1600" spc="10" dirty="0">
                <a:latin typeface="Segoe UI"/>
                <a:cs typeface="Segoe UI"/>
              </a:rPr>
              <a:t>Exercise</a:t>
            </a:r>
            <a:r>
              <a:rPr sz="1600" spc="40" dirty="0">
                <a:latin typeface="Segoe UI"/>
                <a:cs typeface="Segoe UI"/>
              </a:rPr>
              <a:t> </a:t>
            </a:r>
            <a:r>
              <a:rPr sz="1600" spc="5" dirty="0">
                <a:latin typeface="Segoe UI"/>
                <a:cs typeface="Segoe UI"/>
              </a:rPr>
              <a:t>3:</a:t>
            </a:r>
            <a:r>
              <a:rPr sz="1600" spc="70" dirty="0">
                <a:latin typeface="Segoe UI"/>
                <a:cs typeface="Segoe UI"/>
              </a:rPr>
              <a:t> </a:t>
            </a:r>
            <a:r>
              <a:rPr sz="1600" spc="15" dirty="0">
                <a:latin typeface="Segoe UI"/>
                <a:cs typeface="Segoe UI"/>
              </a:rPr>
              <a:t>Monitoring </a:t>
            </a:r>
            <a:r>
              <a:rPr sz="1600" spc="20" dirty="0">
                <a:latin typeface="Segoe UI"/>
                <a:cs typeface="Segoe UI"/>
              </a:rPr>
              <a:t>Waiting </a:t>
            </a:r>
            <a:r>
              <a:rPr sz="1600" spc="5" dirty="0">
                <a:latin typeface="Segoe UI"/>
                <a:cs typeface="Segoe UI"/>
              </a:rPr>
              <a:t>Tasks</a:t>
            </a:r>
            <a:r>
              <a:rPr sz="1600" spc="90" dirty="0">
                <a:latin typeface="Segoe UI"/>
                <a:cs typeface="Segoe UI"/>
              </a:rPr>
              <a:t> </a:t>
            </a:r>
            <a:r>
              <a:rPr sz="1600" spc="15" dirty="0">
                <a:latin typeface="Segoe UI"/>
                <a:cs typeface="Segoe UI"/>
              </a:rPr>
              <a:t>and </a:t>
            </a:r>
            <a:r>
              <a:rPr sz="1600" spc="-740" dirty="0">
                <a:latin typeface="Segoe UI"/>
                <a:cs typeface="Segoe UI"/>
              </a:rPr>
              <a:t> </a:t>
            </a:r>
            <a:r>
              <a:rPr sz="1600" spc="10" dirty="0">
                <a:latin typeface="Segoe UI"/>
                <a:cs typeface="Segoe UI"/>
              </a:rPr>
              <a:t>Recording</a:t>
            </a:r>
            <a:r>
              <a:rPr sz="1600" spc="80" dirty="0">
                <a:latin typeface="Segoe UI"/>
                <a:cs typeface="Segoe UI"/>
              </a:rPr>
              <a:t> </a:t>
            </a:r>
            <a:r>
              <a:rPr sz="1600" spc="20" dirty="0">
                <a:latin typeface="Segoe UI"/>
                <a:cs typeface="Segoe UI"/>
              </a:rPr>
              <a:t>Wait</a:t>
            </a:r>
            <a:r>
              <a:rPr sz="1600" spc="30" dirty="0">
                <a:latin typeface="Segoe UI"/>
                <a:cs typeface="Segoe UI"/>
              </a:rPr>
              <a:t> </a:t>
            </a:r>
            <a:r>
              <a:rPr sz="1600" spc="20" dirty="0">
                <a:latin typeface="Segoe UI"/>
                <a:cs typeface="Segoe UI"/>
              </a:rPr>
              <a:t>Statistics</a:t>
            </a:r>
            <a:endParaRPr sz="1600" dirty="0">
              <a:latin typeface="Segoe UI"/>
              <a:cs typeface="Segoe UI"/>
            </a:endParaRPr>
          </a:p>
          <a:p>
            <a:pPr>
              <a:lnSpc>
                <a:spcPct val="150000"/>
              </a:lnSpc>
              <a:spcBef>
                <a:spcPts val="15"/>
              </a:spcBef>
            </a:pPr>
            <a:endParaRPr sz="1600" dirty="0">
              <a:latin typeface="Segoe UI"/>
              <a:cs typeface="Segoe UI"/>
            </a:endParaRPr>
          </a:p>
          <a:p>
            <a:pPr marL="104139">
              <a:lnSpc>
                <a:spcPct val="150000"/>
              </a:lnSpc>
            </a:pPr>
            <a:r>
              <a:rPr sz="1600" b="1" spc="5" dirty="0">
                <a:latin typeface="Segoe UI"/>
                <a:cs typeface="Segoe UI"/>
              </a:rPr>
              <a:t>Estimated</a:t>
            </a:r>
            <a:r>
              <a:rPr sz="1600" b="1" spc="130" dirty="0">
                <a:latin typeface="Segoe UI"/>
                <a:cs typeface="Segoe UI"/>
              </a:rPr>
              <a:t> </a:t>
            </a:r>
            <a:r>
              <a:rPr sz="1600" b="1" spc="20" dirty="0">
                <a:latin typeface="Segoe UI"/>
                <a:cs typeface="Segoe UI"/>
              </a:rPr>
              <a:t>Time:</a:t>
            </a:r>
            <a:r>
              <a:rPr sz="1600" b="1" spc="-20" dirty="0">
                <a:latin typeface="Segoe UI"/>
                <a:cs typeface="Segoe UI"/>
              </a:rPr>
              <a:t> </a:t>
            </a:r>
            <a:r>
              <a:rPr sz="1600" b="1" spc="5" dirty="0">
                <a:latin typeface="Segoe UI"/>
                <a:cs typeface="Segoe UI"/>
              </a:rPr>
              <a:t>60</a:t>
            </a:r>
            <a:r>
              <a:rPr sz="1600" b="1" spc="105" dirty="0">
                <a:latin typeface="Segoe UI"/>
                <a:cs typeface="Segoe UI"/>
              </a:rPr>
              <a:t> </a:t>
            </a:r>
            <a:r>
              <a:rPr sz="1600" b="1" spc="5" dirty="0">
                <a:latin typeface="Segoe UI"/>
                <a:cs typeface="Segoe UI"/>
              </a:rPr>
              <a:t>minutes</a:t>
            </a:r>
            <a:endParaRPr sz="1600" dirty="0">
              <a:latin typeface="Segoe UI"/>
              <a:cs typeface="Segoe U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022590" cy="3071675"/>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Lab</a:t>
            </a:r>
            <a:r>
              <a:rPr sz="2750" spc="40" dirty="0">
                <a:solidFill>
                  <a:srgbClr val="FFFFFF"/>
                </a:solidFill>
                <a:latin typeface="Segoe UI"/>
                <a:cs typeface="Segoe UI"/>
              </a:rPr>
              <a:t> </a:t>
            </a:r>
            <a:r>
              <a:rPr sz="2750" spc="10" dirty="0">
                <a:solidFill>
                  <a:srgbClr val="FFFFFF"/>
                </a:solidFill>
                <a:latin typeface="Segoe UI"/>
                <a:cs typeface="Segoe UI"/>
              </a:rPr>
              <a:t>Scenario</a:t>
            </a:r>
            <a:endParaRPr sz="2750" dirty="0">
              <a:latin typeface="Segoe UI"/>
              <a:cs typeface="Segoe UI"/>
            </a:endParaRPr>
          </a:p>
          <a:p>
            <a:pPr>
              <a:lnSpc>
                <a:spcPct val="100000"/>
              </a:lnSpc>
              <a:spcBef>
                <a:spcPts val="10"/>
              </a:spcBef>
            </a:pPr>
            <a:endParaRPr sz="3000" dirty="0">
              <a:latin typeface="Segoe UI"/>
              <a:cs typeface="Segoe UI"/>
            </a:endParaRPr>
          </a:p>
          <a:p>
            <a:pPr marL="102235" marR="5080">
              <a:lnSpc>
                <a:spcPct val="150000"/>
              </a:lnSpc>
            </a:pPr>
            <a:r>
              <a:rPr sz="1600" spc="15" dirty="0">
                <a:latin typeface="Segoe UI"/>
                <a:cs typeface="Segoe UI"/>
              </a:rPr>
              <a:t>Adventure</a:t>
            </a:r>
            <a:r>
              <a:rPr sz="1600" spc="-35" dirty="0">
                <a:latin typeface="Segoe UI"/>
                <a:cs typeface="Segoe UI"/>
              </a:rPr>
              <a:t> </a:t>
            </a:r>
            <a:r>
              <a:rPr sz="1600" dirty="0">
                <a:latin typeface="Segoe UI"/>
                <a:cs typeface="Segoe UI"/>
              </a:rPr>
              <a:t>Works</a:t>
            </a:r>
            <a:r>
              <a:rPr sz="1600" spc="90" dirty="0">
                <a:latin typeface="Segoe UI"/>
                <a:cs typeface="Segoe UI"/>
              </a:rPr>
              <a:t> </a:t>
            </a:r>
            <a:r>
              <a:rPr sz="1600" spc="5" dirty="0">
                <a:latin typeface="Segoe UI"/>
                <a:cs typeface="Segoe UI"/>
              </a:rPr>
              <a:t>Cycles</a:t>
            </a:r>
            <a:r>
              <a:rPr sz="1600" spc="20" dirty="0">
                <a:latin typeface="Segoe UI"/>
                <a:cs typeface="Segoe UI"/>
              </a:rPr>
              <a:t> </a:t>
            </a:r>
            <a:r>
              <a:rPr sz="1600" spc="5" dirty="0">
                <a:latin typeface="Segoe UI"/>
                <a:cs typeface="Segoe UI"/>
              </a:rPr>
              <a:t>is</a:t>
            </a:r>
            <a:r>
              <a:rPr sz="1600" spc="20" dirty="0">
                <a:latin typeface="Segoe UI"/>
                <a:cs typeface="Segoe UI"/>
              </a:rPr>
              <a:t> </a:t>
            </a:r>
            <a:r>
              <a:rPr sz="1600" spc="10" dirty="0">
                <a:latin typeface="Segoe UI"/>
                <a:cs typeface="Segoe UI"/>
              </a:rPr>
              <a:t>a </a:t>
            </a:r>
            <a:r>
              <a:rPr sz="1600" spc="20" dirty="0">
                <a:latin typeface="Segoe UI"/>
                <a:cs typeface="Segoe UI"/>
              </a:rPr>
              <a:t>global</a:t>
            </a:r>
            <a:r>
              <a:rPr sz="1600" spc="10" dirty="0">
                <a:latin typeface="Segoe UI"/>
                <a:cs typeface="Segoe UI"/>
              </a:rPr>
              <a:t> </a:t>
            </a:r>
            <a:r>
              <a:rPr sz="1600" spc="-5" dirty="0">
                <a:latin typeface="Segoe UI"/>
                <a:cs typeface="Segoe UI"/>
              </a:rPr>
              <a:t>manufacturer, </a:t>
            </a:r>
            <a:r>
              <a:rPr sz="1600" dirty="0">
                <a:latin typeface="Segoe UI"/>
                <a:cs typeface="Segoe UI"/>
              </a:rPr>
              <a:t> </a:t>
            </a:r>
            <a:r>
              <a:rPr sz="1600" spc="-10" dirty="0">
                <a:latin typeface="Segoe UI"/>
                <a:cs typeface="Segoe UI"/>
              </a:rPr>
              <a:t>wholesaler,</a:t>
            </a:r>
            <a:r>
              <a:rPr sz="1600" spc="65" dirty="0">
                <a:latin typeface="Segoe UI"/>
                <a:cs typeface="Segoe UI"/>
              </a:rPr>
              <a:t> </a:t>
            </a:r>
            <a:r>
              <a:rPr sz="1600" spc="15" dirty="0">
                <a:latin typeface="Segoe UI"/>
                <a:cs typeface="Segoe UI"/>
              </a:rPr>
              <a:t>and</a:t>
            </a:r>
            <a:r>
              <a:rPr sz="1600" spc="85" dirty="0">
                <a:latin typeface="Segoe UI"/>
                <a:cs typeface="Segoe UI"/>
              </a:rPr>
              <a:t> </a:t>
            </a:r>
            <a:r>
              <a:rPr sz="1600" spc="5" dirty="0">
                <a:latin typeface="Segoe UI"/>
                <a:cs typeface="Segoe UI"/>
              </a:rPr>
              <a:t>retailer</a:t>
            </a:r>
            <a:r>
              <a:rPr sz="1600" spc="10" dirty="0">
                <a:latin typeface="Segoe UI"/>
                <a:cs typeface="Segoe UI"/>
              </a:rPr>
              <a:t> </a:t>
            </a:r>
            <a:r>
              <a:rPr sz="1600" spc="-20" dirty="0">
                <a:latin typeface="Segoe UI"/>
                <a:cs typeface="Segoe UI"/>
              </a:rPr>
              <a:t>of</a:t>
            </a:r>
            <a:r>
              <a:rPr sz="1600" spc="25" dirty="0">
                <a:latin typeface="Segoe UI"/>
                <a:cs typeface="Segoe UI"/>
              </a:rPr>
              <a:t> </a:t>
            </a:r>
            <a:r>
              <a:rPr sz="1600" spc="10" dirty="0">
                <a:latin typeface="Segoe UI"/>
                <a:cs typeface="Segoe UI"/>
              </a:rPr>
              <a:t>cycle</a:t>
            </a:r>
            <a:r>
              <a:rPr sz="1600" spc="35" dirty="0">
                <a:latin typeface="Segoe UI"/>
                <a:cs typeface="Segoe UI"/>
              </a:rPr>
              <a:t> </a:t>
            </a:r>
            <a:r>
              <a:rPr sz="1600" spc="20" dirty="0">
                <a:latin typeface="Segoe UI"/>
                <a:cs typeface="Segoe UI"/>
              </a:rPr>
              <a:t>products.</a:t>
            </a:r>
            <a:r>
              <a:rPr sz="1600" spc="-80" dirty="0">
                <a:latin typeface="Segoe UI"/>
                <a:cs typeface="Segoe UI"/>
              </a:rPr>
              <a:t> </a:t>
            </a:r>
            <a:r>
              <a:rPr sz="1600" dirty="0">
                <a:latin typeface="Segoe UI"/>
                <a:cs typeface="Segoe UI"/>
              </a:rPr>
              <a:t>The </a:t>
            </a:r>
            <a:r>
              <a:rPr sz="1600" spc="5" dirty="0">
                <a:latin typeface="Segoe UI"/>
                <a:cs typeface="Segoe UI"/>
              </a:rPr>
              <a:t> </a:t>
            </a:r>
            <a:r>
              <a:rPr sz="1600" spc="15" dirty="0">
                <a:latin typeface="Segoe UI"/>
                <a:cs typeface="Segoe UI"/>
              </a:rPr>
              <a:t>owners</a:t>
            </a:r>
            <a:r>
              <a:rPr sz="1600" spc="90" dirty="0">
                <a:latin typeface="Segoe UI"/>
                <a:cs typeface="Segoe UI"/>
              </a:rPr>
              <a:t> </a:t>
            </a:r>
            <a:r>
              <a:rPr sz="1600" spc="-15" dirty="0">
                <a:latin typeface="Segoe UI"/>
                <a:cs typeface="Segoe UI"/>
              </a:rPr>
              <a:t>of</a:t>
            </a:r>
            <a:r>
              <a:rPr sz="1600" spc="20" dirty="0">
                <a:latin typeface="Segoe UI"/>
                <a:cs typeface="Segoe UI"/>
              </a:rPr>
              <a:t> the</a:t>
            </a:r>
            <a:r>
              <a:rPr sz="1600" spc="-30" dirty="0">
                <a:latin typeface="Segoe UI"/>
                <a:cs typeface="Segoe UI"/>
              </a:rPr>
              <a:t> </a:t>
            </a:r>
            <a:r>
              <a:rPr sz="1600" spc="20" dirty="0">
                <a:latin typeface="Segoe UI"/>
                <a:cs typeface="Segoe UI"/>
              </a:rPr>
              <a:t>company</a:t>
            </a:r>
            <a:r>
              <a:rPr sz="1600" dirty="0">
                <a:latin typeface="Segoe UI"/>
                <a:cs typeface="Segoe UI"/>
              </a:rPr>
              <a:t> </a:t>
            </a:r>
            <a:r>
              <a:rPr sz="1600" spc="20" dirty="0">
                <a:latin typeface="Segoe UI"/>
                <a:cs typeface="Segoe UI"/>
              </a:rPr>
              <a:t>have</a:t>
            </a:r>
            <a:r>
              <a:rPr sz="1600" spc="35" dirty="0">
                <a:latin typeface="Segoe UI"/>
                <a:cs typeface="Segoe UI"/>
              </a:rPr>
              <a:t> </a:t>
            </a:r>
            <a:r>
              <a:rPr sz="1600" spc="5" dirty="0">
                <a:latin typeface="Segoe UI"/>
                <a:cs typeface="Segoe UI"/>
              </a:rPr>
              <a:t>decided</a:t>
            </a:r>
            <a:r>
              <a:rPr sz="1600" spc="75" dirty="0">
                <a:latin typeface="Segoe UI"/>
                <a:cs typeface="Segoe UI"/>
              </a:rPr>
              <a:t> </a:t>
            </a:r>
            <a:r>
              <a:rPr sz="1600" spc="25" dirty="0">
                <a:latin typeface="Segoe UI"/>
                <a:cs typeface="Segoe UI"/>
              </a:rPr>
              <a:t>to</a:t>
            </a:r>
            <a:r>
              <a:rPr sz="1600" spc="-60" dirty="0">
                <a:latin typeface="Segoe UI"/>
                <a:cs typeface="Segoe UI"/>
              </a:rPr>
              <a:t> </a:t>
            </a:r>
            <a:r>
              <a:rPr sz="1600" spc="35" dirty="0">
                <a:latin typeface="Segoe UI"/>
                <a:cs typeface="Segoe UI"/>
              </a:rPr>
              <a:t>start</a:t>
            </a:r>
            <a:r>
              <a:rPr sz="1600" spc="25" dirty="0">
                <a:latin typeface="Segoe UI"/>
                <a:cs typeface="Segoe UI"/>
              </a:rPr>
              <a:t> </a:t>
            </a:r>
            <a:r>
              <a:rPr sz="1600" spc="15" dirty="0">
                <a:latin typeface="Segoe UI"/>
                <a:cs typeface="Segoe UI"/>
              </a:rPr>
              <a:t>a </a:t>
            </a:r>
            <a:r>
              <a:rPr sz="1600" spc="20" dirty="0">
                <a:latin typeface="Segoe UI"/>
                <a:cs typeface="Segoe UI"/>
              </a:rPr>
              <a:t> </a:t>
            </a:r>
            <a:r>
              <a:rPr sz="1600" spc="5" dirty="0">
                <a:latin typeface="Segoe UI"/>
                <a:cs typeface="Segoe UI"/>
              </a:rPr>
              <a:t>new</a:t>
            </a:r>
            <a:r>
              <a:rPr sz="1600" spc="114" dirty="0">
                <a:latin typeface="Segoe UI"/>
                <a:cs typeface="Segoe UI"/>
              </a:rPr>
              <a:t> </a:t>
            </a:r>
            <a:r>
              <a:rPr sz="1600" spc="5" dirty="0">
                <a:latin typeface="Segoe UI"/>
                <a:cs typeface="Segoe UI"/>
              </a:rPr>
              <a:t>direct</a:t>
            </a:r>
            <a:r>
              <a:rPr sz="1600" spc="60" dirty="0">
                <a:latin typeface="Segoe UI"/>
                <a:cs typeface="Segoe UI"/>
              </a:rPr>
              <a:t> </a:t>
            </a:r>
            <a:r>
              <a:rPr sz="1600" dirty="0">
                <a:latin typeface="Segoe UI"/>
                <a:cs typeface="Segoe UI"/>
              </a:rPr>
              <a:t>marketing</a:t>
            </a:r>
            <a:r>
              <a:rPr sz="1600" spc="120" dirty="0">
                <a:latin typeface="Segoe UI"/>
                <a:cs typeface="Segoe UI"/>
              </a:rPr>
              <a:t> </a:t>
            </a:r>
            <a:r>
              <a:rPr sz="1600" spc="15" dirty="0">
                <a:latin typeface="Segoe UI"/>
                <a:cs typeface="Segoe UI"/>
              </a:rPr>
              <a:t>arm.</a:t>
            </a:r>
            <a:r>
              <a:rPr sz="1600" spc="100" dirty="0">
                <a:latin typeface="Segoe UI"/>
                <a:cs typeface="Segoe UI"/>
              </a:rPr>
              <a:t> </a:t>
            </a:r>
            <a:r>
              <a:rPr sz="1600" dirty="0">
                <a:latin typeface="Segoe UI"/>
                <a:cs typeface="Segoe UI"/>
              </a:rPr>
              <a:t>This</a:t>
            </a:r>
            <a:r>
              <a:rPr sz="1600" spc="60" dirty="0">
                <a:latin typeface="Segoe UI"/>
                <a:cs typeface="Segoe UI"/>
              </a:rPr>
              <a:t> </a:t>
            </a:r>
            <a:r>
              <a:rPr sz="1600" spc="15" dirty="0">
                <a:latin typeface="Segoe UI"/>
                <a:cs typeface="Segoe UI"/>
              </a:rPr>
              <a:t>has</a:t>
            </a:r>
            <a:r>
              <a:rPr sz="1600" spc="120" dirty="0">
                <a:latin typeface="Segoe UI"/>
                <a:cs typeface="Segoe UI"/>
              </a:rPr>
              <a:t> </a:t>
            </a:r>
            <a:r>
              <a:rPr sz="1600" dirty="0">
                <a:latin typeface="Segoe UI"/>
                <a:cs typeface="Segoe UI"/>
              </a:rPr>
              <a:t>been</a:t>
            </a:r>
            <a:r>
              <a:rPr sz="1600" spc="105" dirty="0">
                <a:latin typeface="Segoe UI"/>
                <a:cs typeface="Segoe UI"/>
              </a:rPr>
              <a:t> </a:t>
            </a:r>
            <a:r>
              <a:rPr sz="1600" spc="5" dirty="0">
                <a:latin typeface="Segoe UI"/>
                <a:cs typeface="Segoe UI"/>
              </a:rPr>
              <a:t>created </a:t>
            </a:r>
            <a:r>
              <a:rPr sz="1600" spc="10" dirty="0">
                <a:latin typeface="Segoe UI"/>
                <a:cs typeface="Segoe UI"/>
              </a:rPr>
              <a:t> </a:t>
            </a:r>
            <a:r>
              <a:rPr sz="1600" spc="15" dirty="0">
                <a:latin typeface="Segoe UI"/>
                <a:cs typeface="Segoe UI"/>
              </a:rPr>
              <a:t>as</a:t>
            </a:r>
            <a:r>
              <a:rPr sz="1600" spc="10" dirty="0">
                <a:latin typeface="Segoe UI"/>
                <a:cs typeface="Segoe UI"/>
              </a:rPr>
              <a:t> </a:t>
            </a:r>
            <a:r>
              <a:rPr sz="1600" spc="15" dirty="0">
                <a:latin typeface="Segoe UI"/>
                <a:cs typeface="Segoe UI"/>
              </a:rPr>
              <a:t>a</a:t>
            </a:r>
            <a:r>
              <a:rPr sz="1600" spc="5" dirty="0">
                <a:latin typeface="Segoe UI"/>
                <a:cs typeface="Segoe UI"/>
              </a:rPr>
              <a:t> new</a:t>
            </a:r>
            <a:r>
              <a:rPr sz="1600" spc="80" dirty="0">
                <a:latin typeface="Segoe UI"/>
                <a:cs typeface="Segoe UI"/>
              </a:rPr>
              <a:t> </a:t>
            </a:r>
            <a:r>
              <a:rPr sz="1600" spc="20" dirty="0">
                <a:latin typeface="Segoe UI"/>
                <a:cs typeface="Segoe UI"/>
              </a:rPr>
              <a:t>company</a:t>
            </a:r>
            <a:r>
              <a:rPr sz="1600" dirty="0">
                <a:latin typeface="Segoe UI"/>
                <a:cs typeface="Segoe UI"/>
              </a:rPr>
              <a:t> </a:t>
            </a:r>
            <a:r>
              <a:rPr sz="1600" spc="10" dirty="0">
                <a:latin typeface="Segoe UI"/>
                <a:cs typeface="Segoe UI"/>
              </a:rPr>
              <a:t>named</a:t>
            </a:r>
            <a:r>
              <a:rPr sz="1600" spc="80" dirty="0">
                <a:latin typeface="Segoe UI"/>
                <a:cs typeface="Segoe UI"/>
              </a:rPr>
              <a:t> </a:t>
            </a:r>
            <a:r>
              <a:rPr sz="1600" spc="15" dirty="0">
                <a:latin typeface="Segoe UI"/>
                <a:cs typeface="Segoe UI"/>
              </a:rPr>
              <a:t>Proseware</a:t>
            </a:r>
            <a:r>
              <a:rPr sz="1600" spc="-25" dirty="0">
                <a:latin typeface="Segoe UI"/>
                <a:cs typeface="Segoe UI"/>
              </a:rPr>
              <a:t> </a:t>
            </a:r>
            <a:r>
              <a:rPr sz="1600" spc="10" dirty="0">
                <a:latin typeface="Segoe UI"/>
                <a:cs typeface="Segoe UI"/>
              </a:rPr>
              <a:t>Inc.</a:t>
            </a:r>
            <a:r>
              <a:rPr sz="1600" spc="-15" dirty="0">
                <a:latin typeface="Segoe UI"/>
                <a:cs typeface="Segoe UI"/>
              </a:rPr>
              <a:t> </a:t>
            </a:r>
            <a:r>
              <a:rPr sz="1600" spc="15" dirty="0">
                <a:latin typeface="Segoe UI"/>
                <a:cs typeface="Segoe UI"/>
              </a:rPr>
              <a:t>Even </a:t>
            </a:r>
            <a:r>
              <a:rPr sz="1600" spc="20" dirty="0">
                <a:latin typeface="Segoe UI"/>
                <a:cs typeface="Segoe UI"/>
              </a:rPr>
              <a:t> </a:t>
            </a:r>
            <a:r>
              <a:rPr sz="1600" spc="25" dirty="0">
                <a:latin typeface="Segoe UI"/>
                <a:cs typeface="Segoe UI"/>
              </a:rPr>
              <a:t>though</a:t>
            </a:r>
            <a:r>
              <a:rPr sz="1600" dirty="0">
                <a:latin typeface="Segoe UI"/>
                <a:cs typeface="Segoe UI"/>
              </a:rPr>
              <a:t> </a:t>
            </a:r>
            <a:r>
              <a:rPr sz="1600" spc="15" dirty="0">
                <a:latin typeface="Segoe UI"/>
                <a:cs typeface="Segoe UI"/>
              </a:rPr>
              <a:t>Proseware</a:t>
            </a:r>
            <a:r>
              <a:rPr sz="1600" spc="-35" dirty="0">
                <a:latin typeface="Segoe UI"/>
                <a:cs typeface="Segoe UI"/>
              </a:rPr>
              <a:t> </a:t>
            </a:r>
            <a:r>
              <a:rPr sz="1600" spc="10" dirty="0">
                <a:latin typeface="Segoe UI"/>
                <a:cs typeface="Segoe UI"/>
              </a:rPr>
              <a:t>Inc.</a:t>
            </a:r>
            <a:r>
              <a:rPr sz="1600" spc="60" dirty="0">
                <a:latin typeface="Segoe UI"/>
                <a:cs typeface="Segoe UI"/>
              </a:rPr>
              <a:t> </a:t>
            </a:r>
            <a:r>
              <a:rPr sz="1600" spc="15" dirty="0">
                <a:latin typeface="Segoe UI"/>
                <a:cs typeface="Segoe UI"/>
              </a:rPr>
              <a:t>has </a:t>
            </a:r>
            <a:r>
              <a:rPr sz="1600" dirty="0">
                <a:latin typeface="Segoe UI"/>
                <a:cs typeface="Segoe UI"/>
              </a:rPr>
              <a:t>been</a:t>
            </a:r>
            <a:r>
              <a:rPr sz="1600" spc="70" dirty="0">
                <a:latin typeface="Segoe UI"/>
                <a:cs typeface="Segoe UI"/>
              </a:rPr>
              <a:t> </a:t>
            </a:r>
            <a:r>
              <a:rPr sz="1600" spc="5" dirty="0">
                <a:latin typeface="Segoe UI"/>
                <a:cs typeface="Segoe UI"/>
              </a:rPr>
              <a:t>set</a:t>
            </a:r>
            <a:r>
              <a:rPr sz="1600" spc="20" dirty="0">
                <a:latin typeface="Segoe UI"/>
                <a:cs typeface="Segoe UI"/>
              </a:rPr>
              <a:t> </a:t>
            </a:r>
            <a:r>
              <a:rPr sz="1600" spc="15" dirty="0">
                <a:latin typeface="Segoe UI"/>
                <a:cs typeface="Segoe UI"/>
              </a:rPr>
              <a:t>up</a:t>
            </a:r>
            <a:r>
              <a:rPr sz="1600" spc="90" dirty="0">
                <a:latin typeface="Segoe UI"/>
                <a:cs typeface="Segoe UI"/>
              </a:rPr>
              <a:t> </a:t>
            </a:r>
            <a:r>
              <a:rPr sz="1600" spc="15" dirty="0">
                <a:latin typeface="Segoe UI"/>
                <a:cs typeface="Segoe UI"/>
              </a:rPr>
              <a:t>as </a:t>
            </a:r>
            <a:r>
              <a:rPr sz="1600" spc="10" dirty="0">
                <a:latin typeface="Segoe UI"/>
                <a:cs typeface="Segoe UI"/>
              </a:rPr>
              <a:t>a </a:t>
            </a:r>
            <a:r>
              <a:rPr sz="1600" spc="15" dirty="0">
                <a:latin typeface="Segoe UI"/>
                <a:cs typeface="Segoe UI"/>
              </a:rPr>
              <a:t> separate</a:t>
            </a:r>
            <a:r>
              <a:rPr sz="1600" spc="-35" dirty="0">
                <a:latin typeface="Segoe UI"/>
                <a:cs typeface="Segoe UI"/>
              </a:rPr>
              <a:t> </a:t>
            </a:r>
            <a:r>
              <a:rPr sz="1600" dirty="0">
                <a:latin typeface="Segoe UI"/>
                <a:cs typeface="Segoe UI"/>
              </a:rPr>
              <a:t>company,</a:t>
            </a:r>
            <a:r>
              <a:rPr sz="1600" spc="-5" dirty="0">
                <a:latin typeface="Segoe UI"/>
                <a:cs typeface="Segoe UI"/>
              </a:rPr>
              <a:t> </a:t>
            </a:r>
            <a:r>
              <a:rPr sz="1600" spc="5" dirty="0">
                <a:latin typeface="Segoe UI"/>
                <a:cs typeface="Segoe UI"/>
              </a:rPr>
              <a:t>it</a:t>
            </a:r>
            <a:r>
              <a:rPr sz="1600" spc="30" dirty="0">
                <a:latin typeface="Segoe UI"/>
                <a:cs typeface="Segoe UI"/>
              </a:rPr>
              <a:t> </a:t>
            </a:r>
            <a:r>
              <a:rPr sz="1600" spc="10" dirty="0">
                <a:latin typeface="Segoe UI"/>
                <a:cs typeface="Segoe UI"/>
              </a:rPr>
              <a:t>will</a:t>
            </a:r>
            <a:r>
              <a:rPr sz="1600" dirty="0">
                <a:latin typeface="Segoe UI"/>
                <a:cs typeface="Segoe UI"/>
              </a:rPr>
              <a:t> receive</a:t>
            </a:r>
            <a:r>
              <a:rPr sz="1600" spc="45" dirty="0">
                <a:latin typeface="Segoe UI"/>
                <a:cs typeface="Segoe UI"/>
              </a:rPr>
              <a:t> </a:t>
            </a:r>
            <a:r>
              <a:rPr sz="1600" spc="25" dirty="0">
                <a:latin typeface="Segoe UI"/>
                <a:cs typeface="Segoe UI"/>
              </a:rPr>
              <a:t>some</a:t>
            </a:r>
            <a:r>
              <a:rPr sz="1600" spc="40" dirty="0">
                <a:latin typeface="Segoe UI"/>
                <a:cs typeface="Segoe UI"/>
              </a:rPr>
              <a:t> </a:t>
            </a:r>
            <a:r>
              <a:rPr sz="1600" spc="15" dirty="0">
                <a:latin typeface="Segoe UI"/>
                <a:cs typeface="Segoe UI"/>
              </a:rPr>
              <a:t>IT-related </a:t>
            </a:r>
            <a:r>
              <a:rPr sz="1600" spc="20" dirty="0">
                <a:latin typeface="Segoe UI"/>
                <a:cs typeface="Segoe UI"/>
              </a:rPr>
              <a:t> </a:t>
            </a:r>
            <a:r>
              <a:rPr sz="1600" spc="15" dirty="0">
                <a:latin typeface="Segoe UI"/>
                <a:cs typeface="Segoe UI"/>
              </a:rPr>
              <a:t>services</a:t>
            </a:r>
            <a:r>
              <a:rPr sz="1600" spc="80" dirty="0">
                <a:latin typeface="Segoe UI"/>
                <a:cs typeface="Segoe UI"/>
              </a:rPr>
              <a:t> </a:t>
            </a:r>
            <a:r>
              <a:rPr sz="1600" spc="25" dirty="0">
                <a:latin typeface="Segoe UI"/>
                <a:cs typeface="Segoe UI"/>
              </a:rPr>
              <a:t>from</a:t>
            </a:r>
            <a:r>
              <a:rPr sz="1600" dirty="0">
                <a:latin typeface="Segoe UI"/>
                <a:cs typeface="Segoe UI"/>
              </a:rPr>
              <a:t> </a:t>
            </a:r>
            <a:r>
              <a:rPr sz="1600" spc="15" dirty="0">
                <a:latin typeface="Segoe UI"/>
                <a:cs typeface="Segoe UI"/>
              </a:rPr>
              <a:t>Adventure</a:t>
            </a:r>
            <a:r>
              <a:rPr sz="1600" spc="-35" dirty="0">
                <a:latin typeface="Segoe UI"/>
                <a:cs typeface="Segoe UI"/>
              </a:rPr>
              <a:t> </a:t>
            </a:r>
            <a:r>
              <a:rPr sz="1600" dirty="0">
                <a:latin typeface="Segoe UI"/>
                <a:cs typeface="Segoe UI"/>
              </a:rPr>
              <a:t>Works</a:t>
            </a:r>
            <a:r>
              <a:rPr sz="1600" spc="15" dirty="0">
                <a:latin typeface="Segoe UI"/>
                <a:cs typeface="Segoe UI"/>
              </a:rPr>
              <a:t> and</a:t>
            </a:r>
            <a:r>
              <a:rPr sz="1600" spc="85" dirty="0">
                <a:latin typeface="Segoe UI"/>
                <a:cs typeface="Segoe UI"/>
              </a:rPr>
              <a:t> </a:t>
            </a:r>
            <a:r>
              <a:rPr sz="1600" spc="10" dirty="0">
                <a:latin typeface="Segoe UI"/>
                <a:cs typeface="Segoe UI"/>
              </a:rPr>
              <a:t>will</a:t>
            </a:r>
            <a:r>
              <a:rPr sz="1600" dirty="0">
                <a:latin typeface="Segoe UI"/>
                <a:cs typeface="Segoe UI"/>
              </a:rPr>
              <a:t> </a:t>
            </a:r>
            <a:r>
              <a:rPr sz="1600" spc="20" dirty="0">
                <a:latin typeface="Segoe UI"/>
                <a:cs typeface="Segoe UI"/>
              </a:rPr>
              <a:t>be </a:t>
            </a:r>
            <a:r>
              <a:rPr sz="1600" spc="25" dirty="0">
                <a:latin typeface="Segoe UI"/>
                <a:cs typeface="Segoe UI"/>
              </a:rPr>
              <a:t> </a:t>
            </a:r>
            <a:r>
              <a:rPr sz="1600" spc="15" dirty="0">
                <a:latin typeface="Segoe UI"/>
                <a:cs typeface="Segoe UI"/>
              </a:rPr>
              <a:t>provided</a:t>
            </a:r>
            <a:r>
              <a:rPr sz="1600" spc="5" dirty="0">
                <a:latin typeface="Segoe UI"/>
                <a:cs typeface="Segoe UI"/>
              </a:rPr>
              <a:t> </a:t>
            </a:r>
            <a:r>
              <a:rPr sz="1600" spc="20" dirty="0">
                <a:latin typeface="Segoe UI"/>
                <a:cs typeface="Segoe UI"/>
              </a:rPr>
              <a:t>with</a:t>
            </a:r>
            <a:r>
              <a:rPr sz="1600" spc="10" dirty="0">
                <a:latin typeface="Segoe UI"/>
                <a:cs typeface="Segoe UI"/>
              </a:rPr>
              <a:t> </a:t>
            </a:r>
            <a:r>
              <a:rPr sz="1600" spc="15" dirty="0">
                <a:latin typeface="Segoe UI"/>
                <a:cs typeface="Segoe UI"/>
              </a:rPr>
              <a:t>a</a:t>
            </a:r>
            <a:r>
              <a:rPr sz="1600" spc="5" dirty="0">
                <a:latin typeface="Segoe UI"/>
                <a:cs typeface="Segoe UI"/>
              </a:rPr>
              <a:t> </a:t>
            </a:r>
            <a:r>
              <a:rPr sz="1600" spc="15" dirty="0">
                <a:latin typeface="Segoe UI"/>
                <a:cs typeface="Segoe UI"/>
              </a:rPr>
              <a:t>subset</a:t>
            </a:r>
            <a:r>
              <a:rPr sz="1600" spc="25" dirty="0">
                <a:latin typeface="Segoe UI"/>
                <a:cs typeface="Segoe UI"/>
              </a:rPr>
              <a:t> </a:t>
            </a:r>
            <a:r>
              <a:rPr sz="1600" spc="-15" dirty="0">
                <a:latin typeface="Segoe UI"/>
                <a:cs typeface="Segoe UI"/>
              </a:rPr>
              <a:t>of</a:t>
            </a:r>
            <a:r>
              <a:rPr sz="1600" spc="30" dirty="0">
                <a:latin typeface="Segoe UI"/>
                <a:cs typeface="Segoe UI"/>
              </a:rPr>
              <a:t> </a:t>
            </a:r>
            <a:r>
              <a:rPr sz="1600" spc="20" dirty="0">
                <a:latin typeface="Segoe UI"/>
                <a:cs typeface="Segoe UI"/>
              </a:rPr>
              <a:t>the</a:t>
            </a:r>
            <a:r>
              <a:rPr sz="1600" spc="45" dirty="0">
                <a:latin typeface="Segoe UI"/>
                <a:cs typeface="Segoe UI"/>
              </a:rPr>
              <a:t> </a:t>
            </a:r>
            <a:r>
              <a:rPr sz="1600" spc="20" dirty="0">
                <a:latin typeface="Segoe UI"/>
                <a:cs typeface="Segoe UI"/>
              </a:rPr>
              <a:t>corporate</a:t>
            </a:r>
            <a:r>
              <a:rPr sz="1600" spc="-30" dirty="0">
                <a:latin typeface="Segoe UI"/>
                <a:cs typeface="Segoe UI"/>
              </a:rPr>
              <a:t> </a:t>
            </a:r>
            <a:r>
              <a:rPr sz="1600" spc="15" dirty="0">
                <a:latin typeface="Segoe UI"/>
                <a:cs typeface="Segoe UI"/>
              </a:rPr>
              <a:t>Adventure </a:t>
            </a:r>
            <a:r>
              <a:rPr sz="1600" spc="-740" dirty="0">
                <a:latin typeface="Segoe UI"/>
                <a:cs typeface="Segoe UI"/>
              </a:rPr>
              <a:t> </a:t>
            </a:r>
            <a:r>
              <a:rPr sz="1600" spc="5" dirty="0">
                <a:latin typeface="Segoe UI"/>
                <a:cs typeface="Segoe UI"/>
              </a:rPr>
              <a:t>Works</a:t>
            </a:r>
            <a:r>
              <a:rPr sz="1600" spc="10" dirty="0">
                <a:latin typeface="Segoe UI"/>
                <a:cs typeface="Segoe UI"/>
              </a:rPr>
              <a:t> </a:t>
            </a:r>
            <a:r>
              <a:rPr sz="1600" spc="20" dirty="0">
                <a:latin typeface="Segoe UI"/>
                <a:cs typeface="Segoe UI"/>
              </a:rPr>
              <a:t>data.</a:t>
            </a:r>
            <a:endParaRPr sz="1600" dirty="0">
              <a:latin typeface="Segoe UI"/>
              <a:cs typeface="Segoe UI"/>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943215" cy="1917513"/>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60" dirty="0">
                <a:solidFill>
                  <a:srgbClr val="FFFFFF"/>
                </a:solidFill>
                <a:latin typeface="Segoe UI"/>
                <a:cs typeface="Segoe UI"/>
              </a:rPr>
              <a:t> </a:t>
            </a:r>
            <a:r>
              <a:rPr sz="2750" spc="10" dirty="0">
                <a:solidFill>
                  <a:srgbClr val="FFFFFF"/>
                </a:solidFill>
                <a:latin typeface="Segoe UI"/>
                <a:cs typeface="Segoe UI"/>
              </a:rPr>
              <a:t>Scenario</a:t>
            </a:r>
            <a:r>
              <a:rPr sz="2750" dirty="0">
                <a:solidFill>
                  <a:srgbClr val="FFFFFF"/>
                </a:solidFill>
                <a:latin typeface="Segoe UI"/>
                <a:cs typeface="Segoe UI"/>
              </a:rPr>
              <a:t> </a:t>
            </a:r>
            <a:r>
              <a:rPr sz="2750" spc="10" dirty="0">
                <a:solidFill>
                  <a:srgbClr val="FFFFFF"/>
                </a:solidFill>
                <a:latin typeface="Segoe UI"/>
                <a:cs typeface="Segoe UI"/>
              </a:rPr>
              <a:t>(continued)</a:t>
            </a:r>
            <a:endParaRPr sz="2750" dirty="0">
              <a:latin typeface="Segoe UI"/>
              <a:cs typeface="Segoe UI"/>
            </a:endParaRPr>
          </a:p>
          <a:p>
            <a:pPr>
              <a:lnSpc>
                <a:spcPct val="100000"/>
              </a:lnSpc>
              <a:spcBef>
                <a:spcPts val="40"/>
              </a:spcBef>
            </a:pPr>
            <a:endParaRPr sz="2700" dirty="0">
              <a:latin typeface="Segoe UI"/>
              <a:cs typeface="Segoe UI"/>
            </a:endParaRPr>
          </a:p>
          <a:p>
            <a:pPr marL="12700" marR="5080">
              <a:lnSpc>
                <a:spcPct val="150000"/>
              </a:lnSpc>
            </a:pPr>
            <a:r>
              <a:rPr sz="1600" dirty="0">
                <a:latin typeface="Segoe UI"/>
                <a:cs typeface="Segoe UI"/>
              </a:rPr>
              <a:t>The</a:t>
            </a:r>
            <a:r>
              <a:rPr sz="1600" spc="45" dirty="0">
                <a:latin typeface="Segoe UI"/>
                <a:cs typeface="Segoe UI"/>
              </a:rPr>
              <a:t> </a:t>
            </a:r>
            <a:r>
              <a:rPr sz="1600" spc="10" dirty="0">
                <a:latin typeface="Segoe UI"/>
                <a:cs typeface="Segoe UI"/>
              </a:rPr>
              <a:t>existing</a:t>
            </a:r>
            <a:r>
              <a:rPr sz="1600" spc="85" dirty="0">
                <a:latin typeface="Segoe UI"/>
                <a:cs typeface="Segoe UI"/>
              </a:rPr>
              <a:t> </a:t>
            </a:r>
            <a:r>
              <a:rPr sz="1600" spc="15" dirty="0">
                <a:latin typeface="Segoe UI"/>
                <a:cs typeface="Segoe UI"/>
              </a:rPr>
              <a:t>Adventure</a:t>
            </a:r>
            <a:r>
              <a:rPr sz="1600" spc="45" dirty="0">
                <a:latin typeface="Segoe UI"/>
                <a:cs typeface="Segoe UI"/>
              </a:rPr>
              <a:t> </a:t>
            </a:r>
            <a:r>
              <a:rPr sz="1600" spc="15" dirty="0">
                <a:latin typeface="Segoe UI"/>
                <a:cs typeface="Segoe UI"/>
              </a:rPr>
              <a:t>Works</a:t>
            </a:r>
            <a:r>
              <a:rPr sz="1600" spc="25" dirty="0">
                <a:latin typeface="Segoe UI"/>
                <a:cs typeface="Segoe UI"/>
              </a:rPr>
              <a:t> </a:t>
            </a:r>
            <a:r>
              <a:rPr sz="1600" spc="20" dirty="0">
                <a:latin typeface="Segoe UI"/>
                <a:cs typeface="Segoe UI"/>
              </a:rPr>
              <a:t>SQL</a:t>
            </a:r>
            <a:r>
              <a:rPr sz="1600" spc="40" dirty="0">
                <a:latin typeface="Segoe UI"/>
                <a:cs typeface="Segoe UI"/>
              </a:rPr>
              <a:t> </a:t>
            </a:r>
            <a:r>
              <a:rPr sz="1600" spc="10" dirty="0">
                <a:latin typeface="Segoe UI"/>
                <a:cs typeface="Segoe UI"/>
              </a:rPr>
              <a:t>Server</a:t>
            </a:r>
            <a:r>
              <a:rPr sz="1600" spc="15" dirty="0">
                <a:latin typeface="Segoe UI"/>
                <a:cs typeface="Segoe UI"/>
              </a:rPr>
              <a:t> </a:t>
            </a:r>
            <a:r>
              <a:rPr sz="1600" spc="20" dirty="0">
                <a:latin typeface="Segoe UI"/>
                <a:cs typeface="Segoe UI"/>
              </a:rPr>
              <a:t>platform </a:t>
            </a:r>
            <a:r>
              <a:rPr sz="1600" spc="-735" dirty="0">
                <a:latin typeface="Segoe UI"/>
                <a:cs typeface="Segoe UI"/>
              </a:rPr>
              <a:t> </a:t>
            </a:r>
            <a:r>
              <a:rPr sz="1600" spc="15" dirty="0">
                <a:latin typeface="Segoe UI"/>
                <a:cs typeface="Segoe UI"/>
              </a:rPr>
              <a:t>has </a:t>
            </a:r>
            <a:r>
              <a:rPr sz="1600" dirty="0">
                <a:latin typeface="Segoe UI"/>
                <a:cs typeface="Segoe UI"/>
              </a:rPr>
              <a:t>been</a:t>
            </a:r>
            <a:r>
              <a:rPr sz="1600" spc="70" dirty="0">
                <a:latin typeface="Segoe UI"/>
                <a:cs typeface="Segoe UI"/>
              </a:rPr>
              <a:t> </a:t>
            </a:r>
            <a:r>
              <a:rPr sz="1600" spc="15" dirty="0">
                <a:latin typeface="Segoe UI"/>
                <a:cs typeface="Segoe UI"/>
              </a:rPr>
              <a:t>moved</a:t>
            </a:r>
            <a:r>
              <a:rPr sz="1600" spc="80" dirty="0">
                <a:latin typeface="Segoe UI"/>
                <a:cs typeface="Segoe UI"/>
              </a:rPr>
              <a:t> </a:t>
            </a:r>
            <a:r>
              <a:rPr sz="1600" spc="25" dirty="0">
                <a:latin typeface="Segoe UI"/>
                <a:cs typeface="Segoe UI"/>
              </a:rPr>
              <a:t>to</a:t>
            </a:r>
            <a:r>
              <a:rPr sz="1600" spc="15" dirty="0">
                <a:latin typeface="Segoe UI"/>
                <a:cs typeface="Segoe UI"/>
              </a:rPr>
              <a:t> a</a:t>
            </a:r>
            <a:r>
              <a:rPr sz="1600" spc="5" dirty="0">
                <a:latin typeface="Segoe UI"/>
                <a:cs typeface="Segoe UI"/>
              </a:rPr>
              <a:t> new</a:t>
            </a:r>
            <a:r>
              <a:rPr sz="1600" spc="80" dirty="0">
                <a:latin typeface="Segoe UI"/>
                <a:cs typeface="Segoe UI"/>
              </a:rPr>
              <a:t> </a:t>
            </a:r>
            <a:r>
              <a:rPr sz="1600" spc="5" dirty="0">
                <a:latin typeface="Segoe UI"/>
                <a:cs typeface="Segoe UI"/>
              </a:rPr>
              <a:t>server</a:t>
            </a:r>
            <a:r>
              <a:rPr sz="1600" spc="10" dirty="0">
                <a:latin typeface="Segoe UI"/>
                <a:cs typeface="Segoe UI"/>
              </a:rPr>
              <a:t> </a:t>
            </a:r>
            <a:r>
              <a:rPr sz="1600" spc="20" dirty="0">
                <a:latin typeface="Segoe UI"/>
                <a:cs typeface="Segoe UI"/>
              </a:rPr>
              <a:t>that</a:t>
            </a:r>
            <a:r>
              <a:rPr sz="1600" spc="25" dirty="0">
                <a:latin typeface="Segoe UI"/>
                <a:cs typeface="Segoe UI"/>
              </a:rPr>
              <a:t> </a:t>
            </a:r>
            <a:r>
              <a:rPr sz="1600" spc="10" dirty="0">
                <a:latin typeface="Segoe UI"/>
                <a:cs typeface="Segoe UI"/>
              </a:rPr>
              <a:t>can</a:t>
            </a:r>
            <a:r>
              <a:rPr sz="1600" spc="70" dirty="0">
                <a:latin typeface="Segoe UI"/>
                <a:cs typeface="Segoe UI"/>
              </a:rPr>
              <a:t> </a:t>
            </a:r>
            <a:r>
              <a:rPr sz="1600" spc="20" dirty="0">
                <a:latin typeface="Segoe UI"/>
                <a:cs typeface="Segoe UI"/>
              </a:rPr>
              <a:t>support </a:t>
            </a:r>
            <a:r>
              <a:rPr sz="1600" spc="25" dirty="0">
                <a:latin typeface="Segoe UI"/>
                <a:cs typeface="Segoe UI"/>
              </a:rPr>
              <a:t> both</a:t>
            </a:r>
            <a:r>
              <a:rPr sz="1600" spc="-5" dirty="0">
                <a:latin typeface="Segoe UI"/>
                <a:cs typeface="Segoe UI"/>
              </a:rPr>
              <a:t> </a:t>
            </a:r>
            <a:r>
              <a:rPr sz="1600" spc="20" dirty="0">
                <a:latin typeface="Segoe UI"/>
                <a:cs typeface="Segoe UI"/>
              </a:rPr>
              <a:t>the</a:t>
            </a:r>
            <a:r>
              <a:rPr sz="1600" spc="-30" dirty="0">
                <a:latin typeface="Segoe UI"/>
                <a:cs typeface="Segoe UI"/>
              </a:rPr>
              <a:t> </a:t>
            </a:r>
            <a:r>
              <a:rPr sz="1600" spc="10" dirty="0">
                <a:latin typeface="Segoe UI"/>
                <a:cs typeface="Segoe UI"/>
              </a:rPr>
              <a:t>existing</a:t>
            </a:r>
            <a:r>
              <a:rPr sz="1600" spc="85" dirty="0">
                <a:latin typeface="Segoe UI"/>
                <a:cs typeface="Segoe UI"/>
              </a:rPr>
              <a:t> </a:t>
            </a:r>
            <a:r>
              <a:rPr sz="1600" spc="15" dirty="0">
                <a:latin typeface="Segoe UI"/>
                <a:cs typeface="Segoe UI"/>
              </a:rPr>
              <a:t>workload</a:t>
            </a:r>
            <a:r>
              <a:rPr sz="1600" spc="75" dirty="0">
                <a:latin typeface="Segoe UI"/>
                <a:cs typeface="Segoe UI"/>
              </a:rPr>
              <a:t> </a:t>
            </a:r>
            <a:r>
              <a:rPr sz="1600" spc="15" dirty="0">
                <a:latin typeface="Segoe UI"/>
                <a:cs typeface="Segoe UI"/>
              </a:rPr>
              <a:t>and</a:t>
            </a:r>
            <a:r>
              <a:rPr sz="1600" spc="20" dirty="0">
                <a:latin typeface="Segoe UI"/>
                <a:cs typeface="Segoe UI"/>
              </a:rPr>
              <a:t> the</a:t>
            </a:r>
            <a:r>
              <a:rPr sz="1600" spc="55" dirty="0">
                <a:latin typeface="Segoe UI"/>
                <a:cs typeface="Segoe UI"/>
              </a:rPr>
              <a:t> </a:t>
            </a:r>
            <a:r>
              <a:rPr sz="1600" spc="15" dirty="0">
                <a:latin typeface="Segoe UI"/>
                <a:cs typeface="Segoe UI"/>
              </a:rPr>
              <a:t>workload</a:t>
            </a:r>
            <a:r>
              <a:rPr sz="1600" spc="10" dirty="0">
                <a:latin typeface="Segoe UI"/>
                <a:cs typeface="Segoe UI"/>
              </a:rPr>
              <a:t> </a:t>
            </a:r>
            <a:r>
              <a:rPr sz="1600" spc="25" dirty="0">
                <a:latin typeface="Segoe UI"/>
                <a:cs typeface="Segoe UI"/>
              </a:rPr>
              <a:t>from </a:t>
            </a:r>
            <a:r>
              <a:rPr sz="1600" spc="-740" dirty="0">
                <a:latin typeface="Segoe UI"/>
                <a:cs typeface="Segoe UI"/>
              </a:rPr>
              <a:t> </a:t>
            </a:r>
            <a:r>
              <a:rPr sz="1600" spc="20" dirty="0">
                <a:latin typeface="Segoe UI"/>
                <a:cs typeface="Segoe UI"/>
              </a:rPr>
              <a:t>the</a:t>
            </a:r>
            <a:r>
              <a:rPr sz="1600" spc="-40" dirty="0">
                <a:latin typeface="Segoe UI"/>
                <a:cs typeface="Segoe UI"/>
              </a:rPr>
              <a:t> </a:t>
            </a:r>
            <a:r>
              <a:rPr sz="1600" spc="5" dirty="0">
                <a:latin typeface="Segoe UI"/>
                <a:cs typeface="Segoe UI"/>
              </a:rPr>
              <a:t>new</a:t>
            </a:r>
            <a:r>
              <a:rPr sz="1600" spc="80" dirty="0">
                <a:latin typeface="Segoe UI"/>
                <a:cs typeface="Segoe UI"/>
              </a:rPr>
              <a:t> </a:t>
            </a:r>
            <a:r>
              <a:rPr sz="1600" dirty="0">
                <a:latin typeface="Segoe UI"/>
                <a:cs typeface="Segoe UI"/>
              </a:rPr>
              <a:t>company.</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962265" cy="3025508"/>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45" dirty="0">
                <a:solidFill>
                  <a:srgbClr val="FFFFFF"/>
                </a:solidFill>
                <a:latin typeface="Segoe UI"/>
                <a:cs typeface="Segoe UI"/>
              </a:rPr>
              <a:t> </a:t>
            </a:r>
            <a:r>
              <a:rPr sz="2750" dirty="0">
                <a:solidFill>
                  <a:srgbClr val="FFFFFF"/>
                </a:solidFill>
                <a:latin typeface="Segoe UI"/>
                <a:cs typeface="Segoe UI"/>
              </a:rPr>
              <a:t>Review</a:t>
            </a:r>
            <a:endParaRPr sz="2750" dirty="0">
              <a:latin typeface="Segoe UI"/>
              <a:cs typeface="Segoe UI"/>
            </a:endParaRPr>
          </a:p>
          <a:p>
            <a:pPr>
              <a:lnSpc>
                <a:spcPct val="100000"/>
              </a:lnSpc>
              <a:spcBef>
                <a:spcPts val="40"/>
              </a:spcBef>
            </a:pPr>
            <a:endParaRPr sz="2700" dirty="0">
              <a:latin typeface="Segoe UI"/>
              <a:cs typeface="Segoe UI"/>
            </a:endParaRPr>
          </a:p>
          <a:p>
            <a:pPr marL="12700" marR="269875">
              <a:lnSpc>
                <a:spcPct val="150000"/>
              </a:lnSpc>
            </a:pPr>
            <a:r>
              <a:rPr sz="1600" spc="15" dirty="0">
                <a:latin typeface="Segoe UI"/>
                <a:cs typeface="Segoe UI"/>
              </a:rPr>
              <a:t>In</a:t>
            </a:r>
            <a:r>
              <a:rPr sz="1600" spc="-10" dirty="0">
                <a:latin typeface="Segoe UI"/>
                <a:cs typeface="Segoe UI"/>
              </a:rPr>
              <a:t> </a:t>
            </a:r>
            <a:r>
              <a:rPr sz="1600" spc="15" dirty="0">
                <a:latin typeface="Segoe UI"/>
                <a:cs typeface="Segoe UI"/>
              </a:rPr>
              <a:t>this </a:t>
            </a:r>
            <a:r>
              <a:rPr sz="1600" spc="10" dirty="0">
                <a:latin typeface="Segoe UI"/>
                <a:cs typeface="Segoe UI"/>
              </a:rPr>
              <a:t>lab,</a:t>
            </a:r>
            <a:r>
              <a:rPr sz="1600" spc="-5" dirty="0">
                <a:latin typeface="Segoe UI"/>
                <a:cs typeface="Segoe UI"/>
              </a:rPr>
              <a:t> </a:t>
            </a:r>
            <a:r>
              <a:rPr sz="1600" spc="20" dirty="0">
                <a:latin typeface="Segoe UI"/>
                <a:cs typeface="Segoe UI"/>
              </a:rPr>
              <a:t>you</a:t>
            </a:r>
            <a:r>
              <a:rPr sz="1600" spc="70" dirty="0">
                <a:latin typeface="Segoe UI"/>
                <a:cs typeface="Segoe UI"/>
              </a:rPr>
              <a:t> </a:t>
            </a:r>
            <a:r>
              <a:rPr sz="1600" spc="5" dirty="0">
                <a:latin typeface="Segoe UI"/>
                <a:cs typeface="Segoe UI"/>
              </a:rPr>
              <a:t>viewed</a:t>
            </a:r>
            <a:r>
              <a:rPr sz="1600" spc="80" dirty="0">
                <a:latin typeface="Segoe UI"/>
                <a:cs typeface="Segoe UI"/>
              </a:rPr>
              <a:t> </a:t>
            </a:r>
            <a:r>
              <a:rPr sz="1600" spc="20" dirty="0">
                <a:latin typeface="Segoe UI"/>
                <a:cs typeface="Segoe UI"/>
              </a:rPr>
              <a:t>CPU</a:t>
            </a:r>
            <a:r>
              <a:rPr sz="1600" spc="-40" dirty="0">
                <a:latin typeface="Segoe UI"/>
                <a:cs typeface="Segoe UI"/>
              </a:rPr>
              <a:t> </a:t>
            </a:r>
            <a:r>
              <a:rPr sz="1600" spc="15" dirty="0">
                <a:latin typeface="Segoe UI"/>
                <a:cs typeface="Segoe UI"/>
              </a:rPr>
              <a:t>and</a:t>
            </a:r>
            <a:r>
              <a:rPr sz="1600" spc="80" dirty="0">
                <a:latin typeface="Segoe UI"/>
                <a:cs typeface="Segoe UI"/>
              </a:rPr>
              <a:t> </a:t>
            </a:r>
            <a:r>
              <a:rPr sz="1600" spc="10" dirty="0">
                <a:latin typeface="Segoe UI"/>
                <a:cs typeface="Segoe UI"/>
              </a:rPr>
              <a:t>NUMA </a:t>
            </a:r>
            <a:r>
              <a:rPr sz="1600" spc="15" dirty="0">
                <a:latin typeface="Segoe UI"/>
                <a:cs typeface="Segoe UI"/>
              </a:rPr>
              <a:t> configuration,</a:t>
            </a:r>
            <a:r>
              <a:rPr sz="1600" dirty="0">
                <a:latin typeface="Segoe UI"/>
                <a:cs typeface="Segoe UI"/>
              </a:rPr>
              <a:t> </a:t>
            </a:r>
            <a:r>
              <a:rPr sz="1600" spc="15" dirty="0">
                <a:latin typeface="Segoe UI"/>
                <a:cs typeface="Segoe UI"/>
              </a:rPr>
              <a:t>monitored pressure</a:t>
            </a:r>
            <a:r>
              <a:rPr sz="1600" spc="55" dirty="0">
                <a:latin typeface="Segoe UI"/>
                <a:cs typeface="Segoe UI"/>
              </a:rPr>
              <a:t> </a:t>
            </a:r>
            <a:r>
              <a:rPr sz="1600" spc="20" dirty="0">
                <a:latin typeface="Segoe UI"/>
                <a:cs typeface="Segoe UI"/>
              </a:rPr>
              <a:t>on</a:t>
            </a:r>
            <a:r>
              <a:rPr sz="1600" spc="5" dirty="0">
                <a:latin typeface="Segoe UI"/>
                <a:cs typeface="Segoe UI"/>
              </a:rPr>
              <a:t> </a:t>
            </a:r>
            <a:r>
              <a:rPr sz="1600" spc="10" dirty="0">
                <a:latin typeface="Segoe UI"/>
                <a:cs typeface="Segoe UI"/>
              </a:rPr>
              <a:t>schedulers, </a:t>
            </a:r>
            <a:r>
              <a:rPr sz="1600" spc="-740" dirty="0">
                <a:latin typeface="Segoe UI"/>
                <a:cs typeface="Segoe UI"/>
              </a:rPr>
              <a:t> </a:t>
            </a:r>
            <a:r>
              <a:rPr sz="1600" spc="15" dirty="0">
                <a:latin typeface="Segoe UI"/>
                <a:cs typeface="Segoe UI"/>
              </a:rPr>
              <a:t>and</a:t>
            </a:r>
            <a:r>
              <a:rPr sz="1600" dirty="0">
                <a:latin typeface="Segoe UI"/>
                <a:cs typeface="Segoe UI"/>
              </a:rPr>
              <a:t> </a:t>
            </a:r>
            <a:r>
              <a:rPr sz="1600" spc="10" dirty="0">
                <a:latin typeface="Segoe UI"/>
                <a:cs typeface="Segoe UI"/>
              </a:rPr>
              <a:t>recorded</a:t>
            </a:r>
            <a:r>
              <a:rPr sz="1600" spc="80" dirty="0">
                <a:latin typeface="Segoe UI"/>
                <a:cs typeface="Segoe UI"/>
              </a:rPr>
              <a:t> </a:t>
            </a:r>
            <a:r>
              <a:rPr sz="1600" spc="15" dirty="0">
                <a:latin typeface="Segoe UI"/>
                <a:cs typeface="Segoe UI"/>
              </a:rPr>
              <a:t>wait</a:t>
            </a:r>
            <a:r>
              <a:rPr sz="1600" spc="25" dirty="0">
                <a:latin typeface="Segoe UI"/>
                <a:cs typeface="Segoe UI"/>
              </a:rPr>
              <a:t> </a:t>
            </a:r>
            <a:r>
              <a:rPr sz="1600" spc="20" dirty="0">
                <a:latin typeface="Segoe UI"/>
                <a:cs typeface="Segoe UI"/>
              </a:rPr>
              <a:t>statistics.</a:t>
            </a:r>
            <a:endParaRPr sz="1600" dirty="0">
              <a:latin typeface="Segoe UI"/>
              <a:cs typeface="Segoe UI"/>
            </a:endParaRPr>
          </a:p>
          <a:p>
            <a:pPr>
              <a:lnSpc>
                <a:spcPct val="150000"/>
              </a:lnSpc>
              <a:spcBef>
                <a:spcPts val="15"/>
              </a:spcBef>
            </a:pPr>
            <a:endParaRPr sz="1600" dirty="0">
              <a:latin typeface="Segoe UI"/>
              <a:cs typeface="Segoe UI"/>
            </a:endParaRPr>
          </a:p>
          <a:p>
            <a:pPr marL="12700" marR="5080">
              <a:lnSpc>
                <a:spcPct val="150000"/>
              </a:lnSpc>
            </a:pPr>
            <a:r>
              <a:rPr sz="1600" spc="10" dirty="0">
                <a:latin typeface="Segoe UI"/>
                <a:cs typeface="Segoe UI"/>
              </a:rPr>
              <a:t>Before</a:t>
            </a:r>
            <a:r>
              <a:rPr sz="1600" spc="45" dirty="0">
                <a:latin typeface="Segoe UI"/>
                <a:cs typeface="Segoe UI"/>
              </a:rPr>
              <a:t> </a:t>
            </a:r>
            <a:r>
              <a:rPr sz="1600" spc="20" dirty="0">
                <a:latin typeface="Segoe UI"/>
                <a:cs typeface="Segoe UI"/>
              </a:rPr>
              <a:t>you</a:t>
            </a:r>
            <a:r>
              <a:rPr sz="1600" spc="10" dirty="0">
                <a:latin typeface="Segoe UI"/>
                <a:cs typeface="Segoe UI"/>
              </a:rPr>
              <a:t> </a:t>
            </a:r>
            <a:r>
              <a:rPr sz="1600" spc="5" dirty="0">
                <a:latin typeface="Segoe UI"/>
                <a:cs typeface="Segoe UI"/>
              </a:rPr>
              <a:t>begin</a:t>
            </a:r>
            <a:r>
              <a:rPr sz="1600" spc="75" dirty="0">
                <a:latin typeface="Segoe UI"/>
                <a:cs typeface="Segoe UI"/>
              </a:rPr>
              <a:t> </a:t>
            </a:r>
            <a:r>
              <a:rPr sz="1600" spc="15" dirty="0">
                <a:latin typeface="Segoe UI"/>
                <a:cs typeface="Segoe UI"/>
              </a:rPr>
              <a:t>performance</a:t>
            </a:r>
            <a:r>
              <a:rPr sz="1600" spc="40" dirty="0">
                <a:latin typeface="Segoe UI"/>
                <a:cs typeface="Segoe UI"/>
              </a:rPr>
              <a:t> </a:t>
            </a:r>
            <a:r>
              <a:rPr sz="1600" spc="15" dirty="0">
                <a:latin typeface="Segoe UI"/>
                <a:cs typeface="Segoe UI"/>
              </a:rPr>
              <a:t>troubleshooting, </a:t>
            </a:r>
            <a:r>
              <a:rPr sz="1600" spc="20" dirty="0">
                <a:latin typeface="Segoe UI"/>
                <a:cs typeface="Segoe UI"/>
              </a:rPr>
              <a:t> you </a:t>
            </a:r>
            <a:r>
              <a:rPr sz="1600" spc="15" dirty="0">
                <a:latin typeface="Segoe UI"/>
                <a:cs typeface="Segoe UI"/>
              </a:rPr>
              <a:t>should </a:t>
            </a:r>
            <a:r>
              <a:rPr sz="1600" spc="20" dirty="0">
                <a:latin typeface="Segoe UI"/>
                <a:cs typeface="Segoe UI"/>
              </a:rPr>
              <a:t>be </a:t>
            </a:r>
            <a:r>
              <a:rPr sz="1600" spc="15" dirty="0">
                <a:latin typeface="Segoe UI"/>
                <a:cs typeface="Segoe UI"/>
              </a:rPr>
              <a:t>fully aware </a:t>
            </a:r>
            <a:r>
              <a:rPr sz="1600" spc="20" dirty="0">
                <a:latin typeface="Segoe UI"/>
                <a:cs typeface="Segoe UI"/>
              </a:rPr>
              <a:t>of </a:t>
            </a:r>
            <a:r>
              <a:rPr sz="1600" spc="10" dirty="0">
                <a:latin typeface="Segoe UI"/>
                <a:cs typeface="Segoe UI"/>
              </a:rPr>
              <a:t>critical </a:t>
            </a:r>
            <a:r>
              <a:rPr sz="1600" spc="15" dirty="0">
                <a:latin typeface="Segoe UI"/>
                <a:cs typeface="Segoe UI"/>
              </a:rPr>
              <a:t>configurations </a:t>
            </a:r>
            <a:r>
              <a:rPr sz="1600" spc="-740" dirty="0">
                <a:latin typeface="Segoe UI"/>
                <a:cs typeface="Segoe UI"/>
              </a:rPr>
              <a:t> </a:t>
            </a:r>
            <a:r>
              <a:rPr sz="1600" spc="20" dirty="0">
                <a:latin typeface="Segoe UI"/>
                <a:cs typeface="Segoe UI"/>
              </a:rPr>
              <a:t>of the </a:t>
            </a:r>
            <a:r>
              <a:rPr sz="1600" spc="15" dirty="0">
                <a:latin typeface="Segoe UI"/>
                <a:cs typeface="Segoe UI"/>
              </a:rPr>
              <a:t>environment. In </a:t>
            </a:r>
            <a:r>
              <a:rPr sz="1600" spc="20" dirty="0">
                <a:latin typeface="Segoe UI"/>
                <a:cs typeface="Segoe UI"/>
              </a:rPr>
              <a:t>the </a:t>
            </a:r>
            <a:r>
              <a:rPr sz="1600" spc="5" dirty="0">
                <a:latin typeface="Segoe UI"/>
                <a:cs typeface="Segoe UI"/>
              </a:rPr>
              <a:t>real </a:t>
            </a:r>
            <a:r>
              <a:rPr sz="1600" spc="20" dirty="0">
                <a:latin typeface="Segoe UI"/>
                <a:cs typeface="Segoe UI"/>
              </a:rPr>
              <a:t>world, you </a:t>
            </a:r>
            <a:r>
              <a:rPr sz="1600" spc="5" dirty="0">
                <a:latin typeface="Segoe UI"/>
                <a:cs typeface="Segoe UI"/>
              </a:rPr>
              <a:t>will </a:t>
            </a:r>
            <a:r>
              <a:rPr sz="1600" spc="10" dirty="0">
                <a:latin typeface="Segoe UI"/>
                <a:cs typeface="Segoe UI"/>
              </a:rPr>
              <a:t> record</a:t>
            </a:r>
            <a:r>
              <a:rPr sz="1600" spc="85" dirty="0">
                <a:latin typeface="Segoe UI"/>
                <a:cs typeface="Segoe UI"/>
              </a:rPr>
              <a:t> </a:t>
            </a:r>
            <a:r>
              <a:rPr sz="1600" spc="15" dirty="0">
                <a:latin typeface="Segoe UI"/>
                <a:cs typeface="Segoe UI"/>
              </a:rPr>
              <a:t>these</a:t>
            </a:r>
            <a:r>
              <a:rPr sz="1600" spc="-30" dirty="0">
                <a:latin typeface="Segoe UI"/>
                <a:cs typeface="Segoe UI"/>
              </a:rPr>
              <a:t> </a:t>
            </a:r>
            <a:r>
              <a:rPr sz="1600" spc="15" dirty="0">
                <a:latin typeface="Segoe UI"/>
                <a:cs typeface="Segoe UI"/>
              </a:rPr>
              <a:t>configurations</a:t>
            </a:r>
            <a:r>
              <a:rPr sz="1600" spc="20" dirty="0">
                <a:latin typeface="Segoe UI"/>
                <a:cs typeface="Segoe UI"/>
              </a:rPr>
              <a:t> </a:t>
            </a:r>
            <a:r>
              <a:rPr sz="1600" spc="15" dirty="0">
                <a:latin typeface="Segoe UI"/>
                <a:cs typeface="Segoe UI"/>
              </a:rPr>
              <a:t>and</a:t>
            </a:r>
            <a:r>
              <a:rPr sz="1600" spc="5" dirty="0">
                <a:latin typeface="Segoe UI"/>
                <a:cs typeface="Segoe UI"/>
              </a:rPr>
              <a:t> review</a:t>
            </a:r>
            <a:r>
              <a:rPr sz="1600" spc="85" dirty="0">
                <a:latin typeface="Segoe UI"/>
                <a:cs typeface="Segoe UI"/>
              </a:rPr>
              <a:t> </a:t>
            </a:r>
            <a:r>
              <a:rPr sz="1600" spc="15" dirty="0">
                <a:latin typeface="Segoe UI"/>
                <a:cs typeface="Segoe UI"/>
              </a:rPr>
              <a:t>them</a:t>
            </a:r>
            <a:r>
              <a:rPr sz="1600" spc="75" dirty="0">
                <a:latin typeface="Segoe UI"/>
                <a:cs typeface="Segoe UI"/>
              </a:rPr>
              <a:t> </a:t>
            </a:r>
            <a:r>
              <a:rPr sz="1600" spc="10" dirty="0">
                <a:latin typeface="Segoe UI"/>
                <a:cs typeface="Segoe UI"/>
              </a:rPr>
              <a:t>when </a:t>
            </a:r>
            <a:r>
              <a:rPr sz="1600" spc="-740" dirty="0">
                <a:latin typeface="Segoe UI"/>
                <a:cs typeface="Segoe UI"/>
              </a:rPr>
              <a:t> </a:t>
            </a:r>
            <a:r>
              <a:rPr sz="1600" spc="10" dirty="0">
                <a:latin typeface="Segoe UI"/>
                <a:cs typeface="Segoe UI"/>
              </a:rPr>
              <a:t>there</a:t>
            </a:r>
            <a:r>
              <a:rPr sz="1600" spc="40" dirty="0">
                <a:latin typeface="Segoe UI"/>
                <a:cs typeface="Segoe UI"/>
              </a:rPr>
              <a:t> </a:t>
            </a:r>
            <a:r>
              <a:rPr sz="1600" spc="5" dirty="0">
                <a:latin typeface="Segoe UI"/>
                <a:cs typeface="Segoe UI"/>
              </a:rPr>
              <a:t>is</a:t>
            </a:r>
            <a:r>
              <a:rPr sz="1600" spc="15" dirty="0">
                <a:latin typeface="Segoe UI"/>
                <a:cs typeface="Segoe UI"/>
              </a:rPr>
              <a:t> a</a:t>
            </a:r>
            <a:r>
              <a:rPr sz="1600" spc="5" dirty="0">
                <a:latin typeface="Segoe UI"/>
                <a:cs typeface="Segoe UI"/>
              </a:rPr>
              <a:t> </a:t>
            </a:r>
            <a:r>
              <a:rPr sz="1600" spc="15" dirty="0">
                <a:latin typeface="Segoe UI"/>
                <a:cs typeface="Segoe UI"/>
              </a:rPr>
              <a:t>performance</a:t>
            </a:r>
            <a:r>
              <a:rPr sz="1600" spc="30" dirty="0">
                <a:latin typeface="Segoe UI"/>
                <a:cs typeface="Segoe UI"/>
              </a:rPr>
              <a:t> </a:t>
            </a:r>
            <a:r>
              <a:rPr sz="1600" spc="10" dirty="0">
                <a:latin typeface="Segoe UI"/>
                <a:cs typeface="Segoe UI"/>
              </a:rPr>
              <a:t>issue.</a:t>
            </a:r>
            <a:endParaRPr sz="1600" dirty="0">
              <a:latin typeface="Segoe UI"/>
              <a:cs typeface="Segoe UI"/>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240078" cy="5536452"/>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30" dirty="0">
                <a:solidFill>
                  <a:srgbClr val="FFFFFF"/>
                </a:solidFill>
                <a:latin typeface="Segoe UI"/>
                <a:cs typeface="Segoe UI"/>
              </a:rPr>
              <a:t> </a:t>
            </a:r>
            <a:r>
              <a:rPr sz="2750" dirty="0">
                <a:solidFill>
                  <a:srgbClr val="FFFFFF"/>
                </a:solidFill>
                <a:latin typeface="Segoe UI"/>
                <a:cs typeface="Segoe UI"/>
              </a:rPr>
              <a:t>Review</a:t>
            </a:r>
            <a:r>
              <a:rPr sz="2750" spc="75" dirty="0">
                <a:solidFill>
                  <a:srgbClr val="FFFFFF"/>
                </a:solidFill>
                <a:latin typeface="Segoe UI"/>
                <a:cs typeface="Segoe UI"/>
              </a:rPr>
              <a:t> </a:t>
            </a:r>
            <a:r>
              <a:rPr sz="2750" spc="15" dirty="0">
                <a:solidFill>
                  <a:srgbClr val="FFFFFF"/>
                </a:solidFill>
                <a:latin typeface="Segoe UI"/>
                <a:cs typeface="Segoe UI"/>
              </a:rPr>
              <a:t>and</a:t>
            </a:r>
            <a:r>
              <a:rPr sz="2750" spc="70" dirty="0">
                <a:solidFill>
                  <a:srgbClr val="FFFFFF"/>
                </a:solidFill>
                <a:latin typeface="Segoe UI"/>
                <a:cs typeface="Segoe UI"/>
              </a:rPr>
              <a:t> </a:t>
            </a:r>
            <a:r>
              <a:rPr sz="2750" spc="5" dirty="0">
                <a:solidFill>
                  <a:srgbClr val="FFFFFF"/>
                </a:solidFill>
                <a:latin typeface="Segoe UI"/>
                <a:cs typeface="Segoe UI"/>
              </a:rPr>
              <a:t>Takeaways</a:t>
            </a:r>
            <a:endParaRPr sz="2750" dirty="0">
              <a:latin typeface="Segoe UI"/>
              <a:cs typeface="Segoe UI"/>
            </a:endParaRPr>
          </a:p>
          <a:p>
            <a:pPr>
              <a:lnSpc>
                <a:spcPct val="100000"/>
              </a:lnSpc>
              <a:spcBef>
                <a:spcPts val="55"/>
              </a:spcBef>
            </a:pPr>
            <a:endParaRPr sz="2750" dirty="0">
              <a:latin typeface="Segoe UI"/>
              <a:cs typeface="Segoe UI"/>
            </a:endParaRPr>
          </a:p>
          <a:p>
            <a:pPr marL="184150" indent="-171450">
              <a:lnSpc>
                <a:spcPct val="100000"/>
              </a:lnSpc>
              <a:buClr>
                <a:srgbClr val="006FC0"/>
              </a:buClr>
              <a:buSzPct val="92727"/>
              <a:buFont typeface="Arial MT"/>
              <a:buChar char="•"/>
              <a:tabLst>
                <a:tab pos="184150" algn="l"/>
              </a:tabLst>
            </a:pPr>
            <a:r>
              <a:rPr b="1" spc="10" dirty="0">
                <a:latin typeface="Segoe UI"/>
                <a:cs typeface="Segoe UI"/>
              </a:rPr>
              <a:t>Tools</a:t>
            </a:r>
            <a:endParaRPr lang="en-GB" sz="1600" b="1" spc="10" dirty="0">
              <a:latin typeface="Segoe UI"/>
              <a:cs typeface="Segoe UI"/>
            </a:endParaRPr>
          </a:p>
          <a:p>
            <a:pPr lvl="1">
              <a:lnSpc>
                <a:spcPct val="150000"/>
              </a:lnSpc>
            </a:pPr>
            <a:r>
              <a:rPr lang="en-GB" b="0" i="0" u="none" strike="noStrike" baseline="0" dirty="0">
                <a:latin typeface="Segoe"/>
              </a:rPr>
              <a:t>Several SQL Server MVPs have published useful tools for tracking waiting tasks and wait statistics:</a:t>
            </a:r>
          </a:p>
          <a:p>
            <a:pPr marL="742950" lvl="1" indent="-285750">
              <a:lnSpc>
                <a:spcPct val="150000"/>
              </a:lnSpc>
              <a:buFont typeface="Arial" panose="020B0604020202020204" pitchFamily="34" charset="0"/>
              <a:buChar char="•"/>
            </a:pPr>
            <a:r>
              <a:rPr lang="fr-FR" b="0" i="0" u="none" strike="noStrike" baseline="0" dirty="0">
                <a:latin typeface="Segoe"/>
              </a:rPr>
              <a:t>Adam </a:t>
            </a:r>
            <a:r>
              <a:rPr lang="fr-FR" b="0" i="0" u="none" strike="noStrike" baseline="0" dirty="0" err="1">
                <a:latin typeface="Segoe"/>
              </a:rPr>
              <a:t>Machanic’s</a:t>
            </a:r>
            <a:r>
              <a:rPr lang="fr-FR" b="0" i="0" u="none" strike="noStrike" baseline="0" dirty="0">
                <a:latin typeface="Segoe"/>
              </a:rPr>
              <a:t> </a:t>
            </a:r>
            <a:r>
              <a:rPr lang="fr-FR" b="1" i="0" u="none" strike="noStrike" baseline="0" dirty="0" err="1">
                <a:latin typeface="Segoe-Bold"/>
              </a:rPr>
              <a:t>sp_WhoIsActive</a:t>
            </a:r>
            <a:r>
              <a:rPr lang="fr-FR" b="0" i="0" u="none" strike="noStrike" baseline="0" dirty="0">
                <a:latin typeface="Segoe"/>
              </a:rPr>
              <a:t>.</a:t>
            </a:r>
          </a:p>
          <a:p>
            <a:pPr marL="742950" lvl="1" indent="-285750">
              <a:lnSpc>
                <a:spcPct val="150000"/>
              </a:lnSpc>
              <a:buFont typeface="Arial" panose="020B0604020202020204" pitchFamily="34" charset="0"/>
              <a:buChar char="•"/>
            </a:pPr>
            <a:r>
              <a:rPr lang="fr-FR" b="0" i="0" u="none" strike="noStrike" baseline="0" dirty="0">
                <a:latin typeface="Segoe"/>
              </a:rPr>
              <a:t>Glenn </a:t>
            </a:r>
            <a:r>
              <a:rPr lang="fr-FR" b="0" i="0" u="none" strike="noStrike" baseline="0" dirty="0" err="1">
                <a:latin typeface="Segoe"/>
              </a:rPr>
              <a:t>Berry’s</a:t>
            </a:r>
            <a:r>
              <a:rPr lang="fr-FR" b="0" i="0" u="none" strike="noStrike" baseline="0" dirty="0">
                <a:latin typeface="Segoe"/>
              </a:rPr>
              <a:t> performance monitoring scripts.</a:t>
            </a:r>
          </a:p>
          <a:p>
            <a:pPr marL="742950" lvl="1" indent="-285750">
              <a:lnSpc>
                <a:spcPct val="150000"/>
              </a:lnSpc>
              <a:buFont typeface="Arial" panose="020B0604020202020204" pitchFamily="34" charset="0"/>
              <a:buChar char="•"/>
            </a:pPr>
            <a:r>
              <a:rPr lang="en-GB" b="0" i="0" u="none" strike="noStrike" baseline="0" dirty="0" err="1">
                <a:latin typeface="Segoe"/>
              </a:rPr>
              <a:t>Kehayias</a:t>
            </a:r>
            <a:r>
              <a:rPr lang="en-GB" b="0" i="0" u="none" strike="noStrike" baseline="0" dirty="0">
                <a:latin typeface="Segoe"/>
              </a:rPr>
              <a:t> and Erin </a:t>
            </a:r>
            <a:r>
              <a:rPr lang="en-GB" b="0" i="0" u="none" strike="noStrike" baseline="0" dirty="0" err="1">
                <a:latin typeface="Segoe"/>
              </a:rPr>
              <a:t>Stellato</a:t>
            </a:r>
            <a:r>
              <a:rPr lang="en-GB" b="0" i="0" u="none" strike="noStrike" baseline="0" dirty="0">
                <a:latin typeface="Segoe"/>
              </a:rPr>
              <a:t> at sqlskills.com have written an unofficial update to the </a:t>
            </a:r>
            <a:r>
              <a:rPr lang="en-GB" b="0" i="1" u="none" strike="noStrike" baseline="0" dirty="0">
                <a:latin typeface="Segoe-Italic"/>
              </a:rPr>
              <a:t>SQL Server 2005 Waits and Queues </a:t>
            </a:r>
            <a:r>
              <a:rPr lang="en-GB" b="0" i="0" u="none" strike="noStrike" baseline="0" dirty="0">
                <a:latin typeface="Segoe"/>
              </a:rPr>
              <a:t>document, which is called </a:t>
            </a:r>
            <a:r>
              <a:rPr lang="en-GB" b="0" i="1" u="none" strike="noStrike" baseline="0" dirty="0">
                <a:latin typeface="Segoe-Italic"/>
              </a:rPr>
              <a:t>SQL Server Performance Tuning Using Wait Statistics: A Beginner’s Guide</a:t>
            </a:r>
            <a:r>
              <a:rPr lang="en-GB" b="0" i="0" u="none" strike="noStrike" baseline="0" dirty="0">
                <a:latin typeface="Segoe"/>
              </a:rPr>
              <a:t>. It is available as a PDF file from sqlskills.com.</a:t>
            </a:r>
            <a:endParaRPr sz="2750" dirty="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b="1" spc="10" dirty="0">
                <a:latin typeface="Segoe UI"/>
                <a:cs typeface="Segoe UI"/>
              </a:rPr>
              <a:t>Best Practice</a:t>
            </a:r>
            <a:endParaRPr lang="en-GB" b="1" spc="10" dirty="0">
              <a:latin typeface="Segoe UI"/>
              <a:cs typeface="Segoe UI"/>
            </a:endParaRPr>
          </a:p>
          <a:p>
            <a:pPr lvl="1">
              <a:lnSpc>
                <a:spcPct val="150000"/>
              </a:lnSpc>
            </a:pPr>
            <a:r>
              <a:rPr lang="en-GB" sz="1600" b="0" i="0" u="none" strike="noStrike" baseline="0" dirty="0">
                <a:latin typeface="Segoe"/>
              </a:rPr>
              <a:t>It is good practice to keep a baseline of wait statistics data; this makes it much easier to determine when a trend has changed.</a:t>
            </a:r>
            <a:endParaRPr sz="1600" b="1" spc="10" dirty="0">
              <a:latin typeface="Segoe UI"/>
              <a:cs typeface="Segoe U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009B0-9935-F8F7-2260-0B8F87B9E830}"/>
              </a:ext>
            </a:extLst>
          </p:cNvPr>
          <p:cNvSpPr>
            <a:spLocks noGrp="1"/>
          </p:cNvSpPr>
          <p:nvPr>
            <p:ph type="title"/>
          </p:nvPr>
        </p:nvSpPr>
        <p:spPr>
          <a:xfrm>
            <a:off x="429260" y="109474"/>
            <a:ext cx="8285479" cy="423193"/>
          </a:xfrm>
        </p:spPr>
        <p:txBody>
          <a:bodyPr/>
          <a:lstStyle/>
          <a:p>
            <a:r>
              <a:rPr lang="en-GB" dirty="0"/>
              <a:t>Database Engine – Storage Engine Layer - 1</a:t>
            </a:r>
            <a:endParaRPr lang="fr-FR" dirty="0"/>
          </a:p>
        </p:txBody>
      </p:sp>
      <p:sp>
        <p:nvSpPr>
          <p:cNvPr id="3" name="Text Placeholder 2">
            <a:extLst>
              <a:ext uri="{FF2B5EF4-FFF2-40B4-BE49-F238E27FC236}">
                <a16:creationId xmlns:a16="http://schemas.microsoft.com/office/drawing/2014/main" id="{0E1F9E7F-2191-F9C2-1D16-067D40CB2A47}"/>
              </a:ext>
            </a:extLst>
          </p:cNvPr>
          <p:cNvSpPr>
            <a:spLocks noGrp="1"/>
          </p:cNvSpPr>
          <p:nvPr>
            <p:ph type="body" idx="1"/>
          </p:nvPr>
        </p:nvSpPr>
        <p:spPr>
          <a:xfrm>
            <a:off x="681723" y="1066800"/>
            <a:ext cx="7920355" cy="2398746"/>
          </a:xfrm>
        </p:spPr>
        <p:txBody>
          <a:bodyPr/>
          <a:lstStyle/>
          <a:p>
            <a:pPr algn="l">
              <a:lnSpc>
                <a:spcPct val="150000"/>
              </a:lnSpc>
            </a:pPr>
            <a:r>
              <a:rPr lang="en-GB" sz="1600" b="0" i="0" u="none" strike="noStrike" baseline="0" dirty="0">
                <a:latin typeface="Segoe"/>
              </a:rPr>
              <a:t>The storage engine layer manages the data that is held within databases. The main responsibilities of the storage engine layer are to manage:</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0" i="0" u="none" strike="noStrike" baseline="0" dirty="0">
                <a:latin typeface="Segoe"/>
              </a:rPr>
              <a:t>How data is stored, both on disk and in memory.</a:t>
            </a:r>
          </a:p>
          <a:p>
            <a:pPr marL="285750" indent="-285750" algn="l">
              <a:lnSpc>
                <a:spcPct val="150000"/>
              </a:lnSpc>
              <a:buFont typeface="Arial" panose="020B0604020202020204" pitchFamily="34" charset="0"/>
              <a:buChar char="•"/>
            </a:pPr>
            <a:r>
              <a:rPr lang="en-GB" sz="1600" b="0" i="0" u="none" strike="noStrike" baseline="0" dirty="0">
                <a:latin typeface="Segoe"/>
              </a:rPr>
              <a:t>How data is cached for reuse.</a:t>
            </a:r>
          </a:p>
          <a:p>
            <a:pPr marL="285750" indent="-285750" algn="l">
              <a:lnSpc>
                <a:spcPct val="150000"/>
              </a:lnSpc>
              <a:buFont typeface="Arial" panose="020B0604020202020204" pitchFamily="34" charset="0"/>
              <a:buChar char="•"/>
            </a:pPr>
            <a:r>
              <a:rPr lang="en-GB" sz="1600" b="0" i="0" u="none" strike="noStrike" baseline="0" dirty="0">
                <a:latin typeface="Segoe"/>
              </a:rPr>
              <a:t>The consistency of data through locking and transactions.</a:t>
            </a:r>
          </a:p>
        </p:txBody>
      </p:sp>
    </p:spTree>
    <p:extLst>
      <p:ext uri="{BB962C8B-B14F-4D97-AF65-F5344CB8AC3E}">
        <p14:creationId xmlns:p14="http://schemas.microsoft.com/office/powerpoint/2010/main" val="163705762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dirty="0"/>
              <a:t>2</a:t>
            </a:r>
            <a:endParaRPr sz="4800"/>
          </a:p>
        </p:txBody>
      </p:sp>
      <p:sp>
        <p:nvSpPr>
          <p:cNvPr id="4" name="object 4"/>
          <p:cNvSpPr txBox="1"/>
          <p:nvPr/>
        </p:nvSpPr>
        <p:spPr>
          <a:xfrm>
            <a:off x="3282696" y="2903855"/>
            <a:ext cx="2310765" cy="449580"/>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SQL</a:t>
            </a:r>
            <a:r>
              <a:rPr sz="2750" dirty="0">
                <a:solidFill>
                  <a:srgbClr val="FFFFFF"/>
                </a:solidFill>
                <a:latin typeface="Segoe UI"/>
                <a:cs typeface="Segoe UI"/>
              </a:rPr>
              <a:t> </a:t>
            </a:r>
            <a:r>
              <a:rPr sz="2750" spc="10" dirty="0">
                <a:solidFill>
                  <a:srgbClr val="FFFFFF"/>
                </a:solidFill>
                <a:latin typeface="Segoe UI"/>
                <a:cs typeface="Segoe UI"/>
              </a:rPr>
              <a:t>Server</a:t>
            </a:r>
            <a:r>
              <a:rPr sz="2750" spc="-25" dirty="0">
                <a:solidFill>
                  <a:srgbClr val="FFFFFF"/>
                </a:solidFill>
                <a:latin typeface="Segoe UI"/>
                <a:cs typeface="Segoe UI"/>
              </a:rPr>
              <a:t> </a:t>
            </a:r>
            <a:r>
              <a:rPr sz="2750" dirty="0">
                <a:solidFill>
                  <a:srgbClr val="FFFFFF"/>
                </a:solidFill>
                <a:latin typeface="Segoe UI"/>
                <a:cs typeface="Segoe UI"/>
              </a:rPr>
              <a:t>I/O</a:t>
            </a:r>
            <a:endParaRPr sz="2750">
              <a:latin typeface="Segoe UI"/>
              <a:cs typeface="Segoe UI"/>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163878" cy="4599080"/>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5" dirty="0">
                <a:solidFill>
                  <a:srgbClr val="FFFFFF"/>
                </a:solidFill>
                <a:latin typeface="Segoe UI"/>
                <a:cs typeface="Segoe UI"/>
              </a:rPr>
              <a:t> </a:t>
            </a:r>
            <a:r>
              <a:rPr sz="2750" spc="10" dirty="0">
                <a:solidFill>
                  <a:srgbClr val="FFFFFF"/>
                </a:solidFill>
                <a:latin typeface="Segoe UI"/>
                <a:cs typeface="Segoe UI"/>
              </a:rPr>
              <a:t>Overview</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In the course of normal operation, Microsoft SQL Server relies heavily on reading and writing data to and from disk. As a consequence, the performance characteristics of the I/O subsystem are critical to SQL Server performance. This module covers core I/O concepts, storage area networks (SANs), and performance testing—all focusing on SQL Server I/O operations.</a:t>
            </a:r>
          </a:p>
          <a:p>
            <a:pPr algn="l">
              <a:lnSpc>
                <a:spcPct val="150000"/>
              </a:lnSpc>
            </a:pPr>
            <a:endParaRPr lang="en-GB" sz="1600" spc="20" dirty="0">
              <a:latin typeface="Segoe UI"/>
              <a:cs typeface="Segoe UI"/>
            </a:endParaRPr>
          </a:p>
          <a:p>
            <a:pPr marL="527050" indent="-514350">
              <a:lnSpc>
                <a:spcPct val="150000"/>
              </a:lnSpc>
              <a:buClr>
                <a:srgbClr val="006FC0"/>
              </a:buClr>
              <a:buSzPct val="92727"/>
              <a:buFont typeface="+mj-lt"/>
              <a:buAutoNum type="arabicPeriod"/>
              <a:tabLst>
                <a:tab pos="184150" algn="l"/>
              </a:tabLst>
            </a:pPr>
            <a:r>
              <a:rPr sz="2000" spc="20" dirty="0">
                <a:latin typeface="Segoe UI"/>
                <a:cs typeface="Segoe UI"/>
              </a:rPr>
              <a:t>Core</a:t>
            </a:r>
            <a:r>
              <a:rPr sz="2000" spc="25" dirty="0">
                <a:latin typeface="Segoe UI"/>
                <a:cs typeface="Segoe UI"/>
              </a:rPr>
              <a:t> </a:t>
            </a:r>
            <a:r>
              <a:rPr sz="2000" spc="15" dirty="0">
                <a:latin typeface="Segoe UI"/>
                <a:cs typeface="Segoe UI"/>
              </a:rPr>
              <a:t>Concepts</a:t>
            </a:r>
            <a:r>
              <a:rPr sz="2000" dirty="0">
                <a:latin typeface="Segoe UI"/>
                <a:cs typeface="Segoe UI"/>
              </a:rPr>
              <a:t> </a:t>
            </a:r>
            <a:r>
              <a:rPr sz="2000" spc="20" dirty="0">
                <a:latin typeface="Segoe UI"/>
                <a:cs typeface="Segoe UI"/>
              </a:rPr>
              <a:t>of</a:t>
            </a:r>
            <a:r>
              <a:rPr sz="2000" spc="10" dirty="0">
                <a:latin typeface="Segoe UI"/>
                <a:cs typeface="Segoe UI"/>
              </a:rPr>
              <a:t> </a:t>
            </a:r>
            <a:r>
              <a:rPr sz="2000" spc="5" dirty="0">
                <a:latin typeface="Segoe UI"/>
                <a:cs typeface="Segoe UI"/>
              </a:rPr>
              <a:t>I/O</a:t>
            </a:r>
            <a:endParaRPr sz="2000" dirty="0">
              <a:latin typeface="Segoe UI"/>
              <a:cs typeface="Segoe UI"/>
            </a:endParaRPr>
          </a:p>
          <a:p>
            <a:pPr marL="527050" indent="-514350">
              <a:lnSpc>
                <a:spcPct val="150000"/>
              </a:lnSpc>
              <a:spcBef>
                <a:spcPts val="680"/>
              </a:spcBef>
              <a:buClr>
                <a:srgbClr val="006FC0"/>
              </a:buClr>
              <a:buSzPct val="92727"/>
              <a:buFont typeface="+mj-lt"/>
              <a:buAutoNum type="arabicPeriod"/>
              <a:tabLst>
                <a:tab pos="184150" algn="l"/>
              </a:tabLst>
            </a:pPr>
            <a:r>
              <a:rPr sz="2000" spc="25" dirty="0">
                <a:latin typeface="Segoe UI"/>
                <a:cs typeface="Segoe UI"/>
              </a:rPr>
              <a:t>Storage</a:t>
            </a:r>
            <a:r>
              <a:rPr sz="2000" spc="-65" dirty="0">
                <a:latin typeface="Segoe UI"/>
                <a:cs typeface="Segoe UI"/>
              </a:rPr>
              <a:t> </a:t>
            </a:r>
            <a:r>
              <a:rPr sz="2000" spc="20" dirty="0">
                <a:latin typeface="Segoe UI"/>
                <a:cs typeface="Segoe UI"/>
              </a:rPr>
              <a:t>Solutions</a:t>
            </a:r>
            <a:endParaRPr sz="2000" dirty="0">
              <a:latin typeface="Segoe UI"/>
              <a:cs typeface="Segoe UI"/>
            </a:endParaRPr>
          </a:p>
          <a:p>
            <a:pPr marL="527050" indent="-514350">
              <a:lnSpc>
                <a:spcPct val="150000"/>
              </a:lnSpc>
              <a:spcBef>
                <a:spcPts val="680"/>
              </a:spcBef>
              <a:buClr>
                <a:srgbClr val="006FC0"/>
              </a:buClr>
              <a:buSzPct val="92727"/>
              <a:buFont typeface="+mj-lt"/>
              <a:buAutoNum type="arabicPeriod"/>
              <a:tabLst>
                <a:tab pos="184150" algn="l"/>
              </a:tabLst>
            </a:pPr>
            <a:r>
              <a:rPr sz="2000" dirty="0">
                <a:latin typeface="Segoe UI"/>
                <a:cs typeface="Segoe UI"/>
              </a:rPr>
              <a:t>I/O</a:t>
            </a:r>
            <a:r>
              <a:rPr sz="2000" spc="65" dirty="0">
                <a:latin typeface="Segoe UI"/>
                <a:cs typeface="Segoe UI"/>
              </a:rPr>
              <a:t> </a:t>
            </a:r>
            <a:r>
              <a:rPr sz="2000" spc="15" dirty="0">
                <a:latin typeface="Segoe UI"/>
                <a:cs typeface="Segoe UI"/>
              </a:rPr>
              <a:t>Setup</a:t>
            </a:r>
            <a:r>
              <a:rPr sz="2000" spc="10" dirty="0">
                <a:latin typeface="Segoe UI"/>
                <a:cs typeface="Segoe UI"/>
              </a:rPr>
              <a:t> </a:t>
            </a:r>
            <a:r>
              <a:rPr sz="2000" spc="15" dirty="0">
                <a:latin typeface="Segoe UI"/>
                <a:cs typeface="Segoe UI"/>
              </a:rPr>
              <a:t>and</a:t>
            </a:r>
            <a:r>
              <a:rPr sz="2000" spc="5" dirty="0">
                <a:latin typeface="Segoe UI"/>
                <a:cs typeface="Segoe UI"/>
              </a:rPr>
              <a:t> Testing</a:t>
            </a:r>
            <a:endParaRPr sz="2000" dirty="0">
              <a:latin typeface="Segoe UI"/>
              <a:cs typeface="Segoe UI"/>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6944678" cy="4753224"/>
          </a:xfrm>
          <a:prstGeom prst="rect">
            <a:avLst/>
          </a:prstGeom>
        </p:spPr>
        <p:txBody>
          <a:bodyPr vert="horz" wrap="square" lIns="0" tIns="16510" rIns="0" bIns="0" rtlCol="0">
            <a:spAutoFit/>
          </a:bodyPr>
          <a:lstStyle/>
          <a:p>
            <a:pPr marL="13970">
              <a:lnSpc>
                <a:spcPct val="150000"/>
              </a:lnSpc>
              <a:spcBef>
                <a:spcPts val="130"/>
              </a:spcBef>
            </a:pPr>
            <a:r>
              <a:rPr sz="2750" spc="10" dirty="0">
                <a:solidFill>
                  <a:srgbClr val="FFFFFF"/>
                </a:solidFill>
                <a:latin typeface="Segoe UI"/>
                <a:cs typeface="Segoe UI"/>
              </a:rPr>
              <a:t>Lesson</a:t>
            </a:r>
            <a:r>
              <a:rPr sz="2750" spc="60" dirty="0">
                <a:solidFill>
                  <a:srgbClr val="FFFFFF"/>
                </a:solidFill>
                <a:latin typeface="Segoe UI"/>
                <a:cs typeface="Segoe UI"/>
              </a:rPr>
              <a:t> </a:t>
            </a:r>
            <a:r>
              <a:rPr sz="2750" spc="5" dirty="0">
                <a:solidFill>
                  <a:srgbClr val="FFFFFF"/>
                </a:solidFill>
                <a:latin typeface="Segoe UI"/>
                <a:cs typeface="Segoe UI"/>
              </a:rPr>
              <a:t>1:</a:t>
            </a:r>
            <a:r>
              <a:rPr sz="2750" spc="-15" dirty="0">
                <a:solidFill>
                  <a:srgbClr val="FFFFFF"/>
                </a:solidFill>
                <a:latin typeface="Segoe UI"/>
                <a:cs typeface="Segoe UI"/>
              </a:rPr>
              <a:t> </a:t>
            </a:r>
            <a:r>
              <a:rPr sz="2750" spc="15" dirty="0">
                <a:solidFill>
                  <a:srgbClr val="FFFFFF"/>
                </a:solidFill>
                <a:latin typeface="Segoe UI"/>
                <a:cs typeface="Segoe UI"/>
              </a:rPr>
              <a:t>Core</a:t>
            </a:r>
            <a:r>
              <a:rPr sz="2750" spc="40" dirty="0">
                <a:solidFill>
                  <a:srgbClr val="FFFFFF"/>
                </a:solidFill>
                <a:latin typeface="Segoe UI"/>
                <a:cs typeface="Segoe UI"/>
              </a:rPr>
              <a:t> </a:t>
            </a:r>
            <a:r>
              <a:rPr sz="2750" spc="15" dirty="0">
                <a:solidFill>
                  <a:srgbClr val="FFFFFF"/>
                </a:solidFill>
                <a:latin typeface="Segoe UI"/>
                <a:cs typeface="Segoe UI"/>
              </a:rPr>
              <a:t>Concepts</a:t>
            </a:r>
            <a:r>
              <a:rPr sz="2750" spc="10" dirty="0">
                <a:solidFill>
                  <a:srgbClr val="FFFFFF"/>
                </a:solidFill>
                <a:latin typeface="Segoe UI"/>
                <a:cs typeface="Segoe UI"/>
              </a:rPr>
              <a:t> </a:t>
            </a:r>
            <a:r>
              <a:rPr sz="2750" spc="20" dirty="0">
                <a:solidFill>
                  <a:srgbClr val="FFFFFF"/>
                </a:solidFill>
                <a:latin typeface="Segoe UI"/>
                <a:cs typeface="Segoe UI"/>
              </a:rPr>
              <a:t>of </a:t>
            </a:r>
            <a:r>
              <a:rPr sz="2750" dirty="0">
                <a:solidFill>
                  <a:srgbClr val="FFFFFF"/>
                </a:solidFill>
                <a:latin typeface="Segoe UI"/>
                <a:cs typeface="Segoe UI"/>
              </a:rPr>
              <a:t>I/O</a:t>
            </a:r>
            <a:endParaRPr sz="2750" dirty="0">
              <a:latin typeface="Segoe UI"/>
              <a:cs typeface="Segoe UI"/>
            </a:endParaRPr>
          </a:p>
          <a:p>
            <a:pPr>
              <a:lnSpc>
                <a:spcPct val="150000"/>
              </a:lnSpc>
              <a:spcBef>
                <a:spcPts val="55"/>
              </a:spcBef>
            </a:pPr>
            <a:endParaRPr sz="275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750" spc="20" dirty="0">
                <a:latin typeface="Segoe UI"/>
                <a:cs typeface="Segoe UI"/>
              </a:rPr>
              <a:t>Input/Output </a:t>
            </a:r>
            <a:r>
              <a:rPr sz="2750" spc="15" dirty="0">
                <a:latin typeface="Segoe UI"/>
                <a:cs typeface="Segoe UI"/>
              </a:rPr>
              <a:t>Operations</a:t>
            </a:r>
            <a:r>
              <a:rPr sz="2750" spc="75" dirty="0">
                <a:latin typeface="Segoe UI"/>
                <a:cs typeface="Segoe UI"/>
              </a:rPr>
              <a:t> </a:t>
            </a:r>
            <a:r>
              <a:rPr sz="2750" spc="5" dirty="0">
                <a:latin typeface="Segoe UI"/>
                <a:cs typeface="Segoe UI"/>
              </a:rPr>
              <a:t>Per</a:t>
            </a:r>
            <a:r>
              <a:rPr sz="2750" dirty="0">
                <a:latin typeface="Segoe UI"/>
                <a:cs typeface="Segoe UI"/>
              </a:rPr>
              <a:t> </a:t>
            </a:r>
            <a:r>
              <a:rPr sz="2750" spc="15" dirty="0">
                <a:latin typeface="Segoe UI"/>
                <a:cs typeface="Segoe UI"/>
              </a:rPr>
              <a:t>Second</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Throughput</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0" dirty="0">
                <a:latin typeface="Segoe UI"/>
                <a:cs typeface="Segoe UI"/>
              </a:rPr>
              <a:t>Latency</a:t>
            </a:r>
            <a:r>
              <a:rPr sz="2750" spc="30" dirty="0">
                <a:latin typeface="Segoe UI"/>
                <a:cs typeface="Segoe UI"/>
              </a:rPr>
              <a:t> </a:t>
            </a:r>
            <a:r>
              <a:rPr sz="2750" spc="20" dirty="0">
                <a:latin typeface="Segoe UI"/>
                <a:cs typeface="Segoe UI"/>
              </a:rPr>
              <a:t>Factor</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0" dirty="0">
                <a:latin typeface="Segoe UI"/>
                <a:cs typeface="Segoe UI"/>
              </a:rPr>
              <a:t>Magnetic</a:t>
            </a:r>
            <a:r>
              <a:rPr sz="2750" spc="50" dirty="0">
                <a:latin typeface="Segoe UI"/>
                <a:cs typeface="Segoe UI"/>
              </a:rPr>
              <a:t> </a:t>
            </a:r>
            <a:r>
              <a:rPr sz="2750" spc="15" dirty="0">
                <a:latin typeface="Segoe UI"/>
                <a:cs typeface="Segoe UI"/>
              </a:rPr>
              <a:t>Disk</a:t>
            </a:r>
            <a:r>
              <a:rPr sz="2750" spc="30" dirty="0">
                <a:latin typeface="Segoe UI"/>
                <a:cs typeface="Segoe UI"/>
              </a:rPr>
              <a:t> </a:t>
            </a:r>
            <a:r>
              <a:rPr sz="2750" spc="15" dirty="0">
                <a:latin typeface="Segoe UI"/>
                <a:cs typeface="Segoe UI"/>
              </a:rPr>
              <a:t>and</a:t>
            </a:r>
            <a:r>
              <a:rPr sz="2750" dirty="0">
                <a:latin typeface="Segoe UI"/>
                <a:cs typeface="Segoe UI"/>
              </a:rPr>
              <a:t> </a:t>
            </a:r>
            <a:r>
              <a:rPr sz="2750" spc="30" dirty="0">
                <a:latin typeface="Segoe UI"/>
                <a:cs typeface="Segoe UI"/>
              </a:rPr>
              <a:t>SSD</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RAID</a:t>
            </a:r>
            <a:r>
              <a:rPr sz="2750" spc="35" dirty="0">
                <a:latin typeface="Segoe UI"/>
                <a:cs typeface="Segoe UI"/>
              </a:rPr>
              <a:t> </a:t>
            </a:r>
            <a:r>
              <a:rPr sz="2750" spc="-5" dirty="0">
                <a:latin typeface="Segoe UI"/>
                <a:cs typeface="Segoe UI"/>
              </a:rPr>
              <a:t>Levels</a:t>
            </a:r>
            <a:endParaRPr sz="2750" dirty="0">
              <a:latin typeface="Segoe UI"/>
              <a:cs typeface="Segoe UI"/>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791835" cy="449580"/>
          </a:xfrm>
          <a:prstGeom prst="rect">
            <a:avLst/>
          </a:prstGeom>
        </p:spPr>
        <p:txBody>
          <a:bodyPr vert="horz" wrap="square" lIns="0" tIns="16510" rIns="0" bIns="0" rtlCol="0">
            <a:spAutoFit/>
          </a:bodyPr>
          <a:lstStyle/>
          <a:p>
            <a:pPr marL="12700">
              <a:lnSpc>
                <a:spcPct val="100000"/>
              </a:lnSpc>
              <a:spcBef>
                <a:spcPts val="130"/>
              </a:spcBef>
            </a:pPr>
            <a:r>
              <a:rPr spc="15" dirty="0"/>
              <a:t>Input/Output</a:t>
            </a:r>
            <a:r>
              <a:rPr spc="30" dirty="0"/>
              <a:t> </a:t>
            </a:r>
            <a:r>
              <a:rPr spc="15" dirty="0"/>
              <a:t>Operations</a:t>
            </a:r>
            <a:r>
              <a:rPr spc="90" dirty="0"/>
              <a:t> </a:t>
            </a:r>
            <a:r>
              <a:rPr spc="5" dirty="0"/>
              <a:t>Per</a:t>
            </a:r>
            <a:r>
              <a:rPr spc="20" dirty="0"/>
              <a:t> </a:t>
            </a:r>
            <a:r>
              <a:rPr spc="10" dirty="0"/>
              <a:t>Second</a:t>
            </a:r>
          </a:p>
        </p:txBody>
      </p:sp>
      <p:sp>
        <p:nvSpPr>
          <p:cNvPr id="3" name="object 3"/>
          <p:cNvSpPr txBox="1"/>
          <p:nvPr/>
        </p:nvSpPr>
        <p:spPr>
          <a:xfrm>
            <a:off x="538162" y="1046416"/>
            <a:ext cx="7864475" cy="3653244"/>
          </a:xfrm>
          <a:prstGeom prst="rect">
            <a:avLst/>
          </a:prstGeom>
        </p:spPr>
        <p:txBody>
          <a:bodyPr vert="horz" wrap="square" lIns="0" tIns="5715" rIns="0" bIns="0" rtlCol="0">
            <a:spAutoFit/>
          </a:bodyPr>
          <a:lstStyle/>
          <a:p>
            <a:pPr marL="12700" marR="477520">
              <a:lnSpc>
                <a:spcPct val="150000"/>
              </a:lnSpc>
              <a:spcBef>
                <a:spcPts val="45"/>
              </a:spcBef>
              <a:buClr>
                <a:srgbClr val="006FC0"/>
              </a:buClr>
              <a:buSzPct val="92727"/>
              <a:tabLst>
                <a:tab pos="184150" algn="l"/>
              </a:tabLst>
            </a:pPr>
            <a:r>
              <a:rPr lang="en-GB" sz="1600" dirty="0">
                <a:latin typeface="Segoe UI"/>
                <a:cs typeface="Segoe UI"/>
              </a:rPr>
              <a:t>IOPS measures the number of physical transfers that a storage device—such as a hard disk drive (HDD), an SSD, or a SAN—can perform in one second. For example, a device that has 10,000 IOPS can perform 10,000 transfers in one second.</a:t>
            </a:r>
          </a:p>
          <a:p>
            <a:pPr marL="12700" marR="477520">
              <a:lnSpc>
                <a:spcPct val="150000"/>
              </a:lnSpc>
              <a:spcBef>
                <a:spcPts val="45"/>
              </a:spcBef>
              <a:buClr>
                <a:srgbClr val="006FC0"/>
              </a:buClr>
              <a:buSzPct val="92727"/>
              <a:tabLst>
                <a:tab pos="184150" algn="l"/>
              </a:tabLst>
            </a:pPr>
            <a:endParaRPr lang="en-GB" sz="1600" dirty="0">
              <a:latin typeface="Segoe UI"/>
              <a:cs typeface="Segoe UI"/>
            </a:endParaRPr>
          </a:p>
          <a:p>
            <a:pPr marL="12700" marR="477520">
              <a:lnSpc>
                <a:spcPct val="150000"/>
              </a:lnSpc>
              <a:spcBef>
                <a:spcPts val="45"/>
              </a:spcBef>
              <a:buClr>
                <a:srgbClr val="006FC0"/>
              </a:buClr>
              <a:buSzPct val="92727"/>
              <a:tabLst>
                <a:tab pos="184150" algn="l"/>
              </a:tabLst>
            </a:pPr>
            <a:r>
              <a:rPr lang="en-GB" sz="1600" dirty="0">
                <a:latin typeface="Segoe UI"/>
                <a:cs typeface="Segoe UI"/>
              </a:rPr>
              <a:t>The higher the IOPS, the better the performance of the Windows® I/O subsystem.</a:t>
            </a:r>
          </a:p>
          <a:p>
            <a:pPr algn="l">
              <a:lnSpc>
                <a:spcPct val="150000"/>
              </a:lnSpc>
            </a:pPr>
            <a:r>
              <a:rPr lang="en-GB" sz="1600" b="0" i="0" u="none" strike="noStrike" baseline="0" dirty="0">
                <a:latin typeface="Segoe"/>
              </a:rPr>
              <a:t>The two main performance characteristics that are measured are sequential operation and random operation. Sequential operations access storage devices in an ordered sequence; that is, one after the other. Random operations access storage </a:t>
            </a:r>
            <a:r>
              <a:rPr lang="fr-FR" sz="1600" b="0" i="0" u="none" strike="noStrike" baseline="0" dirty="0" err="1">
                <a:latin typeface="Segoe"/>
              </a:rPr>
              <a:t>devices</a:t>
            </a:r>
            <a:r>
              <a:rPr lang="fr-FR" sz="1600" b="0" i="0" u="none" strike="noStrike" baseline="0" dirty="0">
                <a:latin typeface="Segoe"/>
              </a:rPr>
              <a:t> in an impromptu </a:t>
            </a:r>
            <a:r>
              <a:rPr lang="fr-FR" sz="1600" b="0" i="0" u="none" strike="noStrike" baseline="0" dirty="0" err="1">
                <a:latin typeface="Segoe"/>
              </a:rPr>
              <a:t>manner</a:t>
            </a:r>
            <a:r>
              <a:rPr lang="fr-FR" sz="1600" b="0" i="0" u="none" strike="noStrike" baseline="0" dirty="0">
                <a:latin typeface="Segoe"/>
              </a:rPr>
              <a:t>.</a:t>
            </a:r>
            <a:endParaRPr sz="1600" dirty="0">
              <a:latin typeface="Segoe UI"/>
              <a:cs typeface="Segoe UI"/>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5" dirty="0"/>
              <a:t>Input/Output</a:t>
            </a:r>
            <a:r>
              <a:rPr spc="30" dirty="0"/>
              <a:t> </a:t>
            </a:r>
            <a:r>
              <a:rPr spc="15" dirty="0"/>
              <a:t>Operations</a:t>
            </a:r>
            <a:r>
              <a:rPr spc="90" dirty="0"/>
              <a:t> </a:t>
            </a:r>
            <a:r>
              <a:rPr spc="5" dirty="0"/>
              <a:t>Per</a:t>
            </a:r>
            <a:r>
              <a:rPr spc="20" dirty="0"/>
              <a:t> </a:t>
            </a:r>
            <a:r>
              <a:rPr spc="10" dirty="0"/>
              <a:t>Second</a:t>
            </a:r>
          </a:p>
        </p:txBody>
      </p:sp>
      <p:sp>
        <p:nvSpPr>
          <p:cNvPr id="7" name="Text Placeholder 6">
            <a:extLst>
              <a:ext uri="{FF2B5EF4-FFF2-40B4-BE49-F238E27FC236}">
                <a16:creationId xmlns:a16="http://schemas.microsoft.com/office/drawing/2014/main" id="{804ACC9F-AD5B-6D03-7E5F-45CBBB1E4CC4}"/>
              </a:ext>
            </a:extLst>
          </p:cNvPr>
          <p:cNvSpPr>
            <a:spLocks noGrp="1"/>
          </p:cNvSpPr>
          <p:nvPr>
            <p:ph type="body" idx="1"/>
          </p:nvPr>
        </p:nvSpPr>
        <p:spPr>
          <a:xfrm>
            <a:off x="429261" y="3581400"/>
            <a:ext cx="8275318" cy="4034501"/>
          </a:xfrm>
        </p:spPr>
        <p:txBody>
          <a:bodyPr/>
          <a:lstStyle/>
          <a:p>
            <a:pPr algn="l">
              <a:lnSpc>
                <a:spcPct val="150000"/>
              </a:lnSpc>
            </a:pPr>
            <a:r>
              <a:rPr lang="en-GB" sz="1600" b="0" i="0" u="none" strike="noStrike" baseline="0" dirty="0">
                <a:latin typeface="Segoe"/>
              </a:rPr>
              <a:t>IOPS can be measured by using the following performance counters:</a:t>
            </a:r>
          </a:p>
          <a:p>
            <a:pPr marL="285750" indent="-285750" algn="l">
              <a:lnSpc>
                <a:spcPct val="150000"/>
              </a:lnSpc>
              <a:buFont typeface="Arial" panose="020B0604020202020204" pitchFamily="34" charset="0"/>
              <a:buChar char="•"/>
            </a:pPr>
            <a:r>
              <a:rPr lang="en-GB" sz="1600" b="1" i="0" u="none" strike="noStrike" baseline="0" dirty="0">
                <a:latin typeface="Segoe-Bold"/>
              </a:rPr>
              <a:t>Physical Disk </a:t>
            </a:r>
            <a:r>
              <a:rPr lang="en-GB" sz="1600" b="0" i="0" u="none" strike="noStrike" baseline="0" dirty="0">
                <a:latin typeface="Segoe"/>
              </a:rPr>
              <a:t>or </a:t>
            </a:r>
            <a:r>
              <a:rPr lang="en-GB" sz="1600" b="1" i="0" u="none" strike="noStrike" baseline="0" dirty="0">
                <a:latin typeface="Segoe-Bold"/>
              </a:rPr>
              <a:t>Logical Disk: Disk Reads/Sec</a:t>
            </a:r>
            <a:r>
              <a:rPr lang="en-GB" sz="1600" b="0" i="0" u="none" strike="noStrike" baseline="0" dirty="0">
                <a:latin typeface="Segoe"/>
              </a:rPr>
              <a:t>. The current number of read I/O operations per </a:t>
            </a:r>
            <a:r>
              <a:rPr lang="fr-FR" sz="1600" b="0" i="0" u="none" strike="noStrike" baseline="0" dirty="0">
                <a:latin typeface="Segoe"/>
              </a:rPr>
              <a:t>second.</a:t>
            </a:r>
          </a:p>
          <a:p>
            <a:pPr marL="285750" indent="-285750" algn="l">
              <a:lnSpc>
                <a:spcPct val="150000"/>
              </a:lnSpc>
              <a:buFont typeface="Arial" panose="020B0604020202020204" pitchFamily="34" charset="0"/>
              <a:buChar char="•"/>
            </a:pPr>
            <a:r>
              <a:rPr lang="en-GB" sz="1600" b="1" i="0" u="none" strike="noStrike" baseline="0" dirty="0">
                <a:latin typeface="Segoe-Bold"/>
              </a:rPr>
              <a:t>Physical Disk </a:t>
            </a:r>
            <a:r>
              <a:rPr lang="en-GB" sz="1600" b="0" i="0" u="none" strike="noStrike" baseline="0" dirty="0">
                <a:latin typeface="Segoe"/>
              </a:rPr>
              <a:t>or </a:t>
            </a:r>
            <a:r>
              <a:rPr lang="en-GB" sz="1600" b="1" i="0" u="none" strike="noStrike" baseline="0" dirty="0">
                <a:latin typeface="Segoe-Bold"/>
              </a:rPr>
              <a:t>Logical Disk: Disk Writes/Sec</a:t>
            </a:r>
            <a:r>
              <a:rPr lang="en-GB" sz="1600" b="0" i="0" u="none" strike="noStrike" baseline="0" dirty="0">
                <a:latin typeface="Segoe"/>
              </a:rPr>
              <a:t>. The current number of write I/O operations per </a:t>
            </a:r>
            <a:r>
              <a:rPr lang="fr-FR" sz="1600" b="0" i="0" u="none" strike="noStrike" baseline="0" dirty="0">
                <a:latin typeface="Segoe"/>
              </a:rPr>
              <a:t>second.</a:t>
            </a:r>
          </a:p>
          <a:p>
            <a:pPr algn="l">
              <a:lnSpc>
                <a:spcPct val="150000"/>
              </a:lnSpc>
            </a:pPr>
            <a:r>
              <a:rPr lang="en-GB" sz="1600" b="0" i="0" u="none" strike="noStrike" baseline="0" dirty="0">
                <a:latin typeface="Segoe"/>
              </a:rPr>
              <a:t>SQL Server uses a mixture of sequential and random reads and writes. Database data files will typically have a mixture of random reads and writes; the exact split between read activity and write activity </a:t>
            </a:r>
            <a:r>
              <a:rPr lang="en-GB" sz="1600" b="0" i="0" u="none" strike="noStrike" baseline="0" dirty="0" err="1">
                <a:latin typeface="Segoe"/>
              </a:rPr>
              <a:t>willvary</a:t>
            </a:r>
            <a:r>
              <a:rPr lang="en-GB" sz="1600" b="0" i="0" u="none" strike="noStrike" baseline="0" dirty="0">
                <a:latin typeface="Segoe"/>
              </a:rPr>
              <a:t> by workload. Transaction log file activity will typically be mostly sequential writes; new log entries </a:t>
            </a:r>
            <a:r>
              <a:rPr lang="en-GB" sz="1600" b="0" i="0" u="none" strike="noStrike" baseline="0" dirty="0" err="1">
                <a:latin typeface="Segoe"/>
              </a:rPr>
              <a:t>arealways</a:t>
            </a:r>
            <a:r>
              <a:rPr lang="en-GB" sz="1600" b="0" i="0" u="none" strike="noStrike" baseline="0" dirty="0">
                <a:latin typeface="Segoe"/>
              </a:rPr>
              <a:t> added to the end of the file.</a:t>
            </a:r>
            <a:endParaRPr lang="fr-FR" sz="1600" dirty="0"/>
          </a:p>
        </p:txBody>
      </p:sp>
      <p:pic>
        <p:nvPicPr>
          <p:cNvPr id="6" name="Picture 5">
            <a:extLst>
              <a:ext uri="{FF2B5EF4-FFF2-40B4-BE49-F238E27FC236}">
                <a16:creationId xmlns:a16="http://schemas.microsoft.com/office/drawing/2014/main" id="{E80C50D8-DAD3-21CD-14F2-CF402669D573}"/>
              </a:ext>
            </a:extLst>
          </p:cNvPr>
          <p:cNvPicPr>
            <a:picLocks noChangeAspect="1"/>
          </p:cNvPicPr>
          <p:nvPr/>
        </p:nvPicPr>
        <p:blipFill>
          <a:blip r:embed="rId2"/>
          <a:stretch>
            <a:fillRect/>
          </a:stretch>
        </p:blipFill>
        <p:spPr>
          <a:xfrm>
            <a:off x="398779" y="838200"/>
            <a:ext cx="8305800" cy="2633179"/>
          </a:xfrm>
          <a:prstGeom prst="rect">
            <a:avLst/>
          </a:prstGeom>
        </p:spPr>
      </p:pic>
    </p:spTree>
    <p:extLst>
      <p:ext uri="{BB962C8B-B14F-4D97-AF65-F5344CB8AC3E}">
        <p14:creationId xmlns:p14="http://schemas.microsoft.com/office/powerpoint/2010/main" val="2278028598"/>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877060" cy="449580"/>
          </a:xfrm>
          <a:prstGeom prst="rect">
            <a:avLst/>
          </a:prstGeom>
        </p:spPr>
        <p:txBody>
          <a:bodyPr vert="horz" wrap="square" lIns="0" tIns="16510" rIns="0" bIns="0" rtlCol="0">
            <a:spAutoFit/>
          </a:bodyPr>
          <a:lstStyle/>
          <a:p>
            <a:pPr marL="12700">
              <a:lnSpc>
                <a:spcPct val="100000"/>
              </a:lnSpc>
              <a:spcBef>
                <a:spcPts val="130"/>
              </a:spcBef>
            </a:pPr>
            <a:r>
              <a:rPr spc="-20" dirty="0"/>
              <a:t>T</a:t>
            </a:r>
            <a:r>
              <a:rPr spc="15" dirty="0"/>
              <a:t>hr</a:t>
            </a:r>
            <a:r>
              <a:rPr spc="30" dirty="0"/>
              <a:t>o</a:t>
            </a:r>
            <a:r>
              <a:rPr spc="15" dirty="0"/>
              <a:t>u</a:t>
            </a:r>
            <a:r>
              <a:rPr spc="25" dirty="0"/>
              <a:t>g</a:t>
            </a:r>
            <a:r>
              <a:rPr spc="15" dirty="0"/>
              <a:t>h</a:t>
            </a:r>
            <a:r>
              <a:rPr spc="25" dirty="0"/>
              <a:t>p</a:t>
            </a:r>
            <a:r>
              <a:rPr spc="10" dirty="0"/>
              <a:t>ut</a:t>
            </a:r>
          </a:p>
        </p:txBody>
      </p:sp>
      <p:sp>
        <p:nvSpPr>
          <p:cNvPr id="3" name="object 3"/>
          <p:cNvSpPr txBox="1"/>
          <p:nvPr/>
        </p:nvSpPr>
        <p:spPr>
          <a:xfrm>
            <a:off x="538162" y="1046416"/>
            <a:ext cx="7492365" cy="4022576"/>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In the context of I/O, throughput refers to the amount of data that a storage device can transfer in a known period of time—typically, one second. The greater the throughput figure, the more data </a:t>
            </a:r>
            <a:r>
              <a:rPr lang="fr-FR" sz="1600" b="0" i="0" u="none" strike="noStrike" baseline="0" dirty="0">
                <a:latin typeface="Segoe"/>
              </a:rPr>
              <a:t>the </a:t>
            </a:r>
            <a:r>
              <a:rPr lang="fr-FR" sz="1600" b="0" i="0" u="none" strike="noStrike" baseline="0" dirty="0" err="1">
                <a:latin typeface="Segoe"/>
              </a:rPr>
              <a:t>device</a:t>
            </a:r>
            <a:r>
              <a:rPr lang="fr-FR" sz="1600" b="0" i="0" u="none" strike="noStrike" baseline="0" dirty="0">
                <a:latin typeface="Segoe"/>
              </a:rPr>
              <a:t> can </a:t>
            </a:r>
            <a:r>
              <a:rPr lang="fr-FR" sz="1600" b="0" i="0" u="none" strike="noStrike" baseline="0" dirty="0" err="1">
                <a:latin typeface="Segoe"/>
              </a:rPr>
              <a:t>transfer</a:t>
            </a:r>
            <a:r>
              <a:rPr lang="fr-FR" sz="1600" b="0" i="0" u="none" strike="noStrike" baseline="0" dirty="0">
                <a:latin typeface="Segoe"/>
              </a:rPr>
              <a:t>.</a:t>
            </a:r>
          </a:p>
          <a:p>
            <a:pPr algn="l">
              <a:lnSpc>
                <a:spcPct val="150000"/>
              </a:lnSpc>
            </a:pPr>
            <a:r>
              <a:rPr lang="en-GB" sz="1600" b="0" i="0" u="none" strike="noStrike" baseline="0" dirty="0">
                <a:latin typeface="Segoe"/>
              </a:rPr>
              <a:t>A storage device may have different throughput figures for burst transfers and sustained transfers:</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0" i="0" u="none" strike="noStrike" baseline="0" dirty="0">
                <a:latin typeface="Segoe"/>
              </a:rPr>
              <a:t>Burst throughput measures the maximum throughput that is achievable for a small amount of data under ideal conditions, perhaps when the data is already in a cache </a:t>
            </a:r>
            <a:r>
              <a:rPr lang="fr-FR" sz="1600" b="0" i="0" u="none" strike="noStrike" baseline="0" dirty="0">
                <a:latin typeface="Segoe"/>
              </a:rPr>
              <a:t>on the </a:t>
            </a:r>
            <a:r>
              <a:rPr lang="fr-FR" sz="1600" b="0" i="0" u="none" strike="noStrike" baseline="0" dirty="0" err="1">
                <a:latin typeface="Segoe"/>
              </a:rPr>
              <a:t>device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Sustained throughput measures the maximum throughput that is achievable for amounts of data that are larger than the device’s cache.</a:t>
            </a:r>
            <a:endParaRPr sz="1600" dirty="0">
              <a:latin typeface="Segoe UI"/>
              <a:cs typeface="Segoe UI"/>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877060" cy="449580"/>
          </a:xfrm>
          <a:prstGeom prst="rect">
            <a:avLst/>
          </a:prstGeom>
        </p:spPr>
        <p:txBody>
          <a:bodyPr vert="horz" wrap="square" lIns="0" tIns="16510" rIns="0" bIns="0" rtlCol="0">
            <a:spAutoFit/>
          </a:bodyPr>
          <a:lstStyle/>
          <a:p>
            <a:pPr marL="12700">
              <a:lnSpc>
                <a:spcPct val="100000"/>
              </a:lnSpc>
              <a:spcBef>
                <a:spcPts val="130"/>
              </a:spcBef>
            </a:pPr>
            <a:r>
              <a:rPr spc="-20" dirty="0"/>
              <a:t>T</a:t>
            </a:r>
            <a:r>
              <a:rPr spc="15" dirty="0"/>
              <a:t>hr</a:t>
            </a:r>
            <a:r>
              <a:rPr spc="30" dirty="0"/>
              <a:t>o</a:t>
            </a:r>
            <a:r>
              <a:rPr spc="15" dirty="0"/>
              <a:t>u</a:t>
            </a:r>
            <a:r>
              <a:rPr spc="25" dirty="0"/>
              <a:t>g</a:t>
            </a:r>
            <a:r>
              <a:rPr spc="15" dirty="0"/>
              <a:t>h</a:t>
            </a:r>
            <a:r>
              <a:rPr spc="25" dirty="0"/>
              <a:t>p</a:t>
            </a:r>
            <a:r>
              <a:rPr spc="10" dirty="0"/>
              <a:t>ut</a:t>
            </a:r>
          </a:p>
        </p:txBody>
      </p:sp>
      <p:sp>
        <p:nvSpPr>
          <p:cNvPr id="3" name="object 3"/>
          <p:cNvSpPr txBox="1"/>
          <p:nvPr/>
        </p:nvSpPr>
        <p:spPr>
          <a:xfrm>
            <a:off x="538162" y="1046416"/>
            <a:ext cx="7492365" cy="4022576"/>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Throughput can be measured by using the following performance counters:</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1" i="0" u="none" strike="noStrike" baseline="0" dirty="0">
                <a:latin typeface="Segoe-Bold"/>
              </a:rPr>
              <a:t>Physical Disk </a:t>
            </a:r>
            <a:r>
              <a:rPr lang="en-GB" sz="1600" b="0" i="0" u="none" strike="noStrike" baseline="0" dirty="0">
                <a:latin typeface="Segoe"/>
              </a:rPr>
              <a:t>or </a:t>
            </a:r>
            <a:r>
              <a:rPr lang="en-GB" sz="1600" b="1" i="0" u="none" strike="noStrike" baseline="0" dirty="0">
                <a:latin typeface="Segoe-Bold"/>
              </a:rPr>
              <a:t>Logical Disk: Disk Read Bytes/Sec</a:t>
            </a:r>
            <a:r>
              <a:rPr lang="en-GB" sz="1600" b="0" i="0" u="none" strike="noStrike" baseline="0" dirty="0">
                <a:latin typeface="Segoe"/>
              </a:rPr>
              <a:t>. The current rate at which bytes are transferred from the disk during read operations.</a:t>
            </a:r>
          </a:p>
          <a:p>
            <a:pPr marL="285750" indent="-285750" algn="l">
              <a:lnSpc>
                <a:spcPct val="150000"/>
              </a:lnSpc>
              <a:buFont typeface="Arial" panose="020B0604020202020204" pitchFamily="34" charset="0"/>
              <a:buChar char="•"/>
            </a:pPr>
            <a:r>
              <a:rPr lang="en-GB" sz="1600" b="1" i="0" u="none" strike="noStrike" baseline="0" dirty="0">
                <a:latin typeface="Segoe-Bold"/>
              </a:rPr>
              <a:t>Physical Disk </a:t>
            </a:r>
            <a:r>
              <a:rPr lang="en-GB" sz="1600" b="0" i="0" u="none" strike="noStrike" baseline="0" dirty="0">
                <a:latin typeface="Segoe"/>
              </a:rPr>
              <a:t>or </a:t>
            </a:r>
            <a:r>
              <a:rPr lang="en-GB" sz="1600" b="1" i="0" u="none" strike="noStrike" baseline="0" dirty="0">
                <a:latin typeface="Segoe-Bold"/>
              </a:rPr>
              <a:t>Logical Disk: Disk Bytes/Sec</a:t>
            </a:r>
            <a:r>
              <a:rPr lang="en-GB" sz="1600" b="0" i="0" u="none" strike="noStrike" baseline="0" dirty="0">
                <a:latin typeface="Segoe"/>
              </a:rPr>
              <a:t>. The current rate at which bytes are transferred to or from the disk during write or read operations.</a:t>
            </a:r>
          </a:p>
          <a:p>
            <a:pPr marL="285750" indent="-285750" algn="l">
              <a:lnSpc>
                <a:spcPct val="150000"/>
              </a:lnSpc>
              <a:buFont typeface="Arial" panose="020B0604020202020204" pitchFamily="34" charset="0"/>
              <a:buChar char="•"/>
            </a:pPr>
            <a:r>
              <a:rPr lang="en-GB" sz="1600" b="1" i="0" u="none" strike="noStrike" baseline="0" dirty="0">
                <a:latin typeface="Segoe-Bold"/>
              </a:rPr>
              <a:t>Physical Disk </a:t>
            </a:r>
            <a:r>
              <a:rPr lang="en-GB" sz="1600" b="0" i="0" u="none" strike="noStrike" baseline="0" dirty="0">
                <a:latin typeface="Segoe"/>
              </a:rPr>
              <a:t>or </a:t>
            </a:r>
            <a:r>
              <a:rPr lang="en-GB" sz="1600" b="1" i="0" u="none" strike="noStrike" baseline="0" dirty="0">
                <a:latin typeface="Segoe-Bold"/>
              </a:rPr>
              <a:t>Logical Disk: Disk Write Bytes/Sec</a:t>
            </a:r>
            <a:r>
              <a:rPr lang="en-GB" sz="1600" b="0" i="0" u="none" strike="noStrike" baseline="0" dirty="0">
                <a:latin typeface="Segoe"/>
              </a:rPr>
              <a:t>. The current rate at which bytes are transferred to the disk during write operations.</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Sustained throughput figures will typically be of more importance when designing storage for SQL Server </a:t>
            </a:r>
            <a:r>
              <a:rPr lang="fr-FR" sz="1600" b="0" i="0" u="none" strike="noStrike" baseline="0" dirty="0" err="1">
                <a:latin typeface="Segoe"/>
              </a:rPr>
              <a:t>systems</a:t>
            </a:r>
            <a:r>
              <a:rPr lang="fr-FR" sz="1600" b="0" i="0" u="none" strike="noStrike" baseline="0" dirty="0">
                <a:latin typeface="Segoe"/>
              </a:rPr>
              <a:t>.</a:t>
            </a:r>
            <a:endParaRPr sz="1400" dirty="0">
              <a:latin typeface="Segoe UI"/>
              <a:cs typeface="Segoe UI"/>
            </a:endParaRPr>
          </a:p>
        </p:txBody>
      </p:sp>
    </p:spTree>
    <p:extLst>
      <p:ext uri="{BB962C8B-B14F-4D97-AF65-F5344CB8AC3E}">
        <p14:creationId xmlns:p14="http://schemas.microsoft.com/office/powerpoint/2010/main" val="325383068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280920" cy="449580"/>
          </a:xfrm>
          <a:prstGeom prst="rect">
            <a:avLst/>
          </a:prstGeom>
        </p:spPr>
        <p:txBody>
          <a:bodyPr vert="horz" wrap="square" lIns="0" tIns="16510" rIns="0" bIns="0" rtlCol="0">
            <a:spAutoFit/>
          </a:bodyPr>
          <a:lstStyle/>
          <a:p>
            <a:pPr marL="12700">
              <a:lnSpc>
                <a:spcPct val="100000"/>
              </a:lnSpc>
              <a:spcBef>
                <a:spcPts val="130"/>
              </a:spcBef>
            </a:pPr>
            <a:r>
              <a:rPr spc="10" dirty="0"/>
              <a:t>Latency</a:t>
            </a:r>
            <a:r>
              <a:rPr spc="-10" dirty="0"/>
              <a:t> </a:t>
            </a:r>
            <a:r>
              <a:rPr spc="15" dirty="0"/>
              <a:t>Factor</a:t>
            </a:r>
          </a:p>
        </p:txBody>
      </p:sp>
      <p:sp>
        <p:nvSpPr>
          <p:cNvPr id="3" name="object 3"/>
          <p:cNvSpPr txBox="1"/>
          <p:nvPr/>
        </p:nvSpPr>
        <p:spPr>
          <a:xfrm>
            <a:off x="538162" y="1046416"/>
            <a:ext cx="7921625" cy="5130572"/>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In the context of I/O, latency factor refers to the time that has elapsed between an I/O request being issued and a response being received from the storage device. It is the time that a disk takes to begin to complete a read operation or a write </a:t>
            </a:r>
            <a:r>
              <a:rPr lang="fr-FR" sz="1600" b="0" i="0" u="none" strike="noStrike" baseline="0" dirty="0" err="1">
                <a:latin typeface="Segoe"/>
              </a:rPr>
              <a:t>operation</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In the case of storage devices that have mechanical disks, the latency factor is directly related to the time taken to rotate the disk platter and to move the disk head into position to access sectors that contain the </a:t>
            </a:r>
            <a:r>
              <a:rPr lang="fr-FR" sz="1600" b="0" i="0" u="none" strike="noStrike" baseline="0" dirty="0" err="1">
                <a:latin typeface="Segoe"/>
              </a:rPr>
              <a:t>target</a:t>
            </a:r>
            <a:r>
              <a:rPr lang="fr-FR" sz="1600" b="0" i="0" u="none" strike="noStrike" baseline="0" dirty="0">
                <a:latin typeface="Segoe"/>
              </a:rPr>
              <a:t> data.</a:t>
            </a:r>
          </a:p>
          <a:p>
            <a:pPr marL="285750" indent="-285750" algn="l">
              <a:lnSpc>
                <a:spcPct val="150000"/>
              </a:lnSpc>
              <a:buFont typeface="Arial" panose="020B0604020202020204" pitchFamily="34" charset="0"/>
              <a:buChar char="•"/>
            </a:pPr>
            <a:r>
              <a:rPr lang="en-GB" sz="1600" b="0" i="0" u="none" strike="noStrike" baseline="0" dirty="0">
                <a:latin typeface="Segoe"/>
              </a:rPr>
              <a:t>In the case of flash memory devices such as SSDs (which have no moving parts), the latency factor is much lower than for mechanical disks, because it reflects the time taken for the disk to return data from memory chips. Higher latency factors may occur on flash memory devices if the demand for I/O</a:t>
            </a:r>
          </a:p>
          <a:p>
            <a:pPr marL="285750" indent="-285750" algn="l">
              <a:lnSpc>
                <a:spcPct val="150000"/>
              </a:lnSpc>
              <a:buFont typeface="Arial" panose="020B0604020202020204" pitchFamily="34" charset="0"/>
              <a:buChar char="•"/>
            </a:pPr>
            <a:r>
              <a:rPr lang="en-GB" sz="1600" b="0" i="0" u="none" strike="noStrike" baseline="0" dirty="0">
                <a:latin typeface="Segoe"/>
              </a:rPr>
              <a:t>operations exceeds the ability of the device to respond to them.</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Whatever the design of the storage device, a lower latency factor figure is more desirable.</a:t>
            </a:r>
            <a:endParaRPr sz="2400" dirty="0">
              <a:latin typeface="Segoe UI"/>
              <a:cs typeface="Segoe UI"/>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280920" cy="449580"/>
          </a:xfrm>
          <a:prstGeom prst="rect">
            <a:avLst/>
          </a:prstGeom>
        </p:spPr>
        <p:txBody>
          <a:bodyPr vert="horz" wrap="square" lIns="0" tIns="16510" rIns="0" bIns="0" rtlCol="0">
            <a:spAutoFit/>
          </a:bodyPr>
          <a:lstStyle/>
          <a:p>
            <a:pPr marL="12700">
              <a:lnSpc>
                <a:spcPct val="100000"/>
              </a:lnSpc>
              <a:spcBef>
                <a:spcPts val="130"/>
              </a:spcBef>
            </a:pPr>
            <a:r>
              <a:rPr spc="10" dirty="0"/>
              <a:t>Latency</a:t>
            </a:r>
            <a:r>
              <a:rPr spc="-10" dirty="0"/>
              <a:t> </a:t>
            </a:r>
            <a:r>
              <a:rPr spc="15" dirty="0"/>
              <a:t>Factor</a:t>
            </a:r>
          </a:p>
        </p:txBody>
      </p:sp>
      <p:pic>
        <p:nvPicPr>
          <p:cNvPr id="7" name="Picture 6" descr="Table&#10;&#10;Description automatically generated">
            <a:extLst>
              <a:ext uri="{FF2B5EF4-FFF2-40B4-BE49-F238E27FC236}">
                <a16:creationId xmlns:a16="http://schemas.microsoft.com/office/drawing/2014/main" id="{18008C2E-F441-2B74-AA92-B1CBB992F3D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1602" y="2445935"/>
            <a:ext cx="8260796" cy="1966130"/>
          </a:xfrm>
          <a:prstGeom prst="rect">
            <a:avLst/>
          </a:prstGeom>
        </p:spPr>
      </p:pic>
    </p:spTree>
    <p:extLst>
      <p:ext uri="{BB962C8B-B14F-4D97-AF65-F5344CB8AC3E}">
        <p14:creationId xmlns:p14="http://schemas.microsoft.com/office/powerpoint/2010/main" val="1592144097"/>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662045" cy="449580"/>
          </a:xfrm>
          <a:prstGeom prst="rect">
            <a:avLst/>
          </a:prstGeom>
        </p:spPr>
        <p:txBody>
          <a:bodyPr vert="horz" wrap="square" lIns="0" tIns="16510" rIns="0" bIns="0" rtlCol="0">
            <a:spAutoFit/>
          </a:bodyPr>
          <a:lstStyle/>
          <a:p>
            <a:pPr marL="12700">
              <a:lnSpc>
                <a:spcPct val="100000"/>
              </a:lnSpc>
              <a:spcBef>
                <a:spcPts val="130"/>
              </a:spcBef>
            </a:pPr>
            <a:r>
              <a:rPr spc="10" dirty="0"/>
              <a:t>Magnetic</a:t>
            </a:r>
            <a:r>
              <a:rPr spc="40" dirty="0"/>
              <a:t> </a:t>
            </a:r>
            <a:r>
              <a:rPr spc="15" dirty="0"/>
              <a:t>Disk</a:t>
            </a:r>
            <a:r>
              <a:rPr spc="20" dirty="0"/>
              <a:t> </a:t>
            </a:r>
            <a:r>
              <a:rPr spc="15" dirty="0"/>
              <a:t>and</a:t>
            </a:r>
            <a:r>
              <a:rPr spc="-5" dirty="0"/>
              <a:t> </a:t>
            </a:r>
            <a:r>
              <a:rPr spc="30" dirty="0"/>
              <a:t>SSD</a:t>
            </a:r>
          </a:p>
        </p:txBody>
      </p:sp>
      <p:sp>
        <p:nvSpPr>
          <p:cNvPr id="3" name="object 3"/>
          <p:cNvSpPr txBox="1"/>
          <p:nvPr/>
        </p:nvSpPr>
        <p:spPr>
          <a:xfrm>
            <a:off x="538162" y="951275"/>
            <a:ext cx="7996238" cy="5975675"/>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Magnetic disks (also referred to as hard disk drives or HDDs) consist of one or more circular disks that are coated with a magnetically sensitive metal oxide on one or both sides. These oxide-coated disks are referred to as platters. All of the platters in a disk are mounted on a central spindle, which is rotated by an electronically controlled motor at speeds of up to 15,000 rpm. Each magnetically sensitive side of a platter has an electromagnetic read/write head that can be moved across the surface of the platter to read and write data as the </a:t>
            </a:r>
            <a:r>
              <a:rPr lang="fr-FR" sz="1600" b="0" i="0" u="none" strike="noStrike" baseline="0" dirty="0" err="1">
                <a:latin typeface="Segoe"/>
              </a:rPr>
              <a:t>platter</a:t>
            </a:r>
            <a:r>
              <a:rPr lang="fr-FR" sz="1600" b="0" i="0" u="none" strike="noStrike" baseline="0" dirty="0">
                <a:latin typeface="Segoe"/>
              </a:rPr>
              <a:t> </a:t>
            </a:r>
            <a:r>
              <a:rPr lang="fr-FR" sz="1600" b="0" i="0" u="none" strike="noStrike" baseline="0" dirty="0" err="1">
                <a:latin typeface="Segoe"/>
              </a:rPr>
              <a:t>rotates</a:t>
            </a:r>
            <a:r>
              <a:rPr lang="fr-FR" sz="1600" b="0" i="0" u="none" strike="noStrike" baseline="0" dirty="0">
                <a:latin typeface="Segoe"/>
              </a:rPr>
              <a:t>.</a:t>
            </a:r>
          </a:p>
          <a:p>
            <a:pPr algn="l">
              <a:lnSpc>
                <a:spcPct val="150000"/>
              </a:lnSpc>
            </a:pPr>
            <a:r>
              <a:rPr lang="en-GB" sz="1600" b="0" i="0" u="none" strike="noStrike" baseline="0" dirty="0">
                <a:latin typeface="Segoe"/>
              </a:rPr>
              <a:t>SSDs use integrated circuits to store data persistently on flash memory chips. Flash memory is an electronic persistent memory that can be electrically erased and reprogrammed. Unlike magnetic disks, SSDs have no moving parts. As a consequence, SSDs are generally faster than magnetic disks in all three areas of I/O performance that were discussed earlier in this lesson (IOPS, throughput, and latency factor). SSDs are not subject to issues of mechanical failure, but they have a lifespan that is limited by the number of read/write cycles that individual memory cells support.</a:t>
            </a:r>
          </a:p>
          <a:p>
            <a:pPr algn="l">
              <a:lnSpc>
                <a:spcPct val="150000"/>
              </a:lnSpc>
            </a:pPr>
            <a:r>
              <a:rPr lang="en-GB" sz="1600" b="0" i="0" u="none" strike="noStrike" baseline="0" dirty="0">
                <a:latin typeface="Segoe"/>
              </a:rPr>
              <a:t>Magnetic disks are the older, more established technology, so they have a lower cost per gigabyte of storage space, and wider availability, than comparable SSDs.</a:t>
            </a:r>
            <a:endParaRPr sz="2000" dirty="0">
              <a:latin typeface="Segoe UI"/>
              <a:cs typeface="Segoe U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009B0-9935-F8F7-2260-0B8F87B9E830}"/>
              </a:ext>
            </a:extLst>
          </p:cNvPr>
          <p:cNvSpPr>
            <a:spLocks noGrp="1"/>
          </p:cNvSpPr>
          <p:nvPr>
            <p:ph type="title"/>
          </p:nvPr>
        </p:nvSpPr>
        <p:spPr>
          <a:xfrm>
            <a:off x="429260" y="109474"/>
            <a:ext cx="8285479" cy="423193"/>
          </a:xfrm>
        </p:spPr>
        <p:txBody>
          <a:bodyPr/>
          <a:lstStyle/>
          <a:p>
            <a:r>
              <a:rPr lang="en-GB" dirty="0"/>
              <a:t>Database Engine – Storage Engine Layer - 2</a:t>
            </a:r>
            <a:endParaRPr lang="fr-FR" dirty="0"/>
          </a:p>
        </p:txBody>
      </p:sp>
      <p:sp>
        <p:nvSpPr>
          <p:cNvPr id="3" name="Text Placeholder 2">
            <a:extLst>
              <a:ext uri="{FF2B5EF4-FFF2-40B4-BE49-F238E27FC236}">
                <a16:creationId xmlns:a16="http://schemas.microsoft.com/office/drawing/2014/main" id="{0E1F9E7F-2191-F9C2-1D16-067D40CB2A47}"/>
              </a:ext>
            </a:extLst>
          </p:cNvPr>
          <p:cNvSpPr>
            <a:spLocks noGrp="1"/>
          </p:cNvSpPr>
          <p:nvPr>
            <p:ph type="body" idx="1"/>
          </p:nvPr>
        </p:nvSpPr>
        <p:spPr>
          <a:xfrm>
            <a:off x="681723" y="1219200"/>
            <a:ext cx="7920355" cy="4022833"/>
          </a:xfrm>
        </p:spPr>
        <p:txBody>
          <a:bodyPr/>
          <a:lstStyle/>
          <a:p>
            <a:pPr algn="l">
              <a:lnSpc>
                <a:spcPct val="150000"/>
              </a:lnSpc>
            </a:pPr>
            <a:r>
              <a:rPr lang="en-GB" sz="1600" b="0" i="0" u="none" strike="noStrike" baseline="0" dirty="0">
                <a:latin typeface="Segoe"/>
              </a:rPr>
              <a:t>The main subcomponents of the storage engine layer are as follows:</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0" i="0" u="none" strike="noStrike" baseline="0" dirty="0">
                <a:latin typeface="Segoe"/>
              </a:rPr>
              <a:t>The access methods component is used to manage how data is accessed. For example, the access methods component works with scans, seeks, and lookups.</a:t>
            </a:r>
          </a:p>
          <a:p>
            <a:pPr marL="285750" indent="-285750" algn="l">
              <a:lnSpc>
                <a:spcPct val="150000"/>
              </a:lnSpc>
              <a:buFont typeface="Arial" panose="020B0604020202020204" pitchFamily="34" charset="0"/>
              <a:buChar char="•"/>
            </a:pPr>
            <a:r>
              <a:rPr lang="en-GB" sz="1600" dirty="0">
                <a:latin typeface="SymbolMT"/>
              </a:rPr>
              <a:t>T</a:t>
            </a:r>
            <a:r>
              <a:rPr lang="en-GB" sz="1600" b="0" i="0" u="none" strike="noStrike" baseline="0" dirty="0">
                <a:latin typeface="Segoe"/>
              </a:rPr>
              <a:t>he page cache manages the storage of cached copies of data pages. Caching of data pages is used to minimize the time that it takes to access them. The page cache places data pages into memory so that they are present when they are needed for query execution.</a:t>
            </a:r>
          </a:p>
          <a:p>
            <a:pPr marL="285750" indent="-285750" algn="l">
              <a:lnSpc>
                <a:spcPct val="150000"/>
              </a:lnSpc>
              <a:buFont typeface="Arial" panose="020B0604020202020204" pitchFamily="34" charset="0"/>
              <a:buChar char="•"/>
            </a:pPr>
            <a:r>
              <a:rPr lang="en-GB" sz="1600" b="0" i="0" u="none" strike="noStrike" baseline="0" dirty="0">
                <a:latin typeface="Segoe"/>
              </a:rPr>
              <a:t>The locking and transaction management components work together to maintain the consistency of your data. This includes the maintenance of transactional integrity, with the help of the database log </a:t>
            </a:r>
            <a:r>
              <a:rPr lang="fr-FR" sz="1600" b="0" i="0" u="none" strike="noStrike" baseline="0" dirty="0">
                <a:latin typeface="Segoe"/>
              </a:rPr>
              <a:t>file.</a:t>
            </a:r>
            <a:endParaRPr lang="fr-FR" sz="1600" dirty="0"/>
          </a:p>
        </p:txBody>
      </p:sp>
    </p:spTree>
    <p:extLst>
      <p:ext uri="{BB962C8B-B14F-4D97-AF65-F5344CB8AC3E}">
        <p14:creationId xmlns:p14="http://schemas.microsoft.com/office/powerpoint/2010/main" val="138175255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RAID </a:t>
            </a:r>
            <a:r>
              <a:rPr spc="-5" dirty="0"/>
              <a:t>Levels</a:t>
            </a:r>
          </a:p>
        </p:txBody>
      </p:sp>
      <p:sp>
        <p:nvSpPr>
          <p:cNvPr id="12" name="Text Placeholder 11">
            <a:extLst>
              <a:ext uri="{FF2B5EF4-FFF2-40B4-BE49-F238E27FC236}">
                <a16:creationId xmlns:a16="http://schemas.microsoft.com/office/drawing/2014/main" id="{AAEE9A4D-B5D5-4358-7E01-A2FB99F3C456}"/>
              </a:ext>
            </a:extLst>
          </p:cNvPr>
          <p:cNvSpPr>
            <a:spLocks noGrp="1"/>
          </p:cNvSpPr>
          <p:nvPr>
            <p:ph type="body" idx="1"/>
          </p:nvPr>
        </p:nvSpPr>
        <p:spPr>
          <a:xfrm>
            <a:off x="681723" y="2076450"/>
            <a:ext cx="7920355" cy="1439112"/>
          </a:xfrm>
        </p:spPr>
        <p:txBody>
          <a:bodyPr/>
          <a:lstStyle/>
          <a:p>
            <a:pPr>
              <a:lnSpc>
                <a:spcPct val="150000"/>
              </a:lnSpc>
            </a:pPr>
            <a:r>
              <a:rPr lang="en-GB" sz="1600" dirty="0"/>
              <a:t>Many storage solutions use RAID hardware to provide fault tolerance through data redundancy and, in some cases, to improve performance. You can also implement software-controlled RAID 0, RAID 1, and RAID 5 by using the Windows Serve® operating system, and other levels may be supported by third-party SANs.</a:t>
            </a:r>
            <a:endParaRPr lang="fr-FR" sz="1600" dirty="0"/>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RAID </a:t>
            </a:r>
            <a:r>
              <a:rPr spc="-5" dirty="0"/>
              <a:t>Levels</a:t>
            </a:r>
          </a:p>
        </p:txBody>
      </p:sp>
      <p:sp>
        <p:nvSpPr>
          <p:cNvPr id="12" name="Text Placeholder 11">
            <a:extLst>
              <a:ext uri="{FF2B5EF4-FFF2-40B4-BE49-F238E27FC236}">
                <a16:creationId xmlns:a16="http://schemas.microsoft.com/office/drawing/2014/main" id="{DBDE1BFF-0AAB-4618-1DB0-A5106B23C9BE}"/>
              </a:ext>
            </a:extLst>
          </p:cNvPr>
          <p:cNvSpPr>
            <a:spLocks noGrp="1"/>
          </p:cNvSpPr>
          <p:nvPr>
            <p:ph type="body" idx="1"/>
          </p:nvPr>
        </p:nvSpPr>
        <p:spPr>
          <a:xfrm>
            <a:off x="895350" y="3505960"/>
            <a:ext cx="7706728" cy="1806841"/>
          </a:xfrm>
        </p:spPr>
        <p:txBody>
          <a:bodyPr/>
          <a:lstStyle/>
          <a:p>
            <a:pPr algn="l">
              <a:lnSpc>
                <a:spcPct val="150000"/>
              </a:lnSpc>
            </a:pPr>
            <a:r>
              <a:rPr lang="en-GB" sz="1600" b="1" i="0" u="none" strike="noStrike" baseline="0" dirty="0">
                <a:latin typeface="Segoe-Bold"/>
              </a:rPr>
              <a:t>Disk striping</a:t>
            </a:r>
            <a:r>
              <a:rPr lang="en-GB" sz="1600" b="0" i="0" u="none" strike="noStrike" baseline="0" dirty="0">
                <a:latin typeface="Segoe"/>
              </a:rPr>
              <a:t>. A stripe set consists of space from two or more disks that is combined into a single volume. The data is distributed evenly across all of</a:t>
            </a:r>
          </a:p>
          <a:p>
            <a:pPr algn="l">
              <a:lnSpc>
                <a:spcPct val="150000"/>
              </a:lnSpc>
            </a:pPr>
            <a:r>
              <a:rPr lang="en-GB" sz="1600" b="0" i="0" u="none" strike="noStrike" baseline="0" dirty="0">
                <a:latin typeface="Segoe"/>
              </a:rPr>
              <a:t>the disks, which improves I/O performance, particularly when each disk device has its own hardware controller. RAID 0 offers no redundancy, and if a single disk fails, the volume becomes inaccessible.</a:t>
            </a:r>
            <a:endParaRPr lang="fr-FR" sz="1600" dirty="0"/>
          </a:p>
        </p:txBody>
      </p:sp>
      <p:sp>
        <p:nvSpPr>
          <p:cNvPr id="3" name="object 3"/>
          <p:cNvSpPr txBox="1"/>
          <p:nvPr/>
        </p:nvSpPr>
        <p:spPr>
          <a:xfrm>
            <a:off x="917257" y="1520507"/>
            <a:ext cx="1101090" cy="448945"/>
          </a:xfrm>
          <a:prstGeom prst="rect">
            <a:avLst/>
          </a:prstGeom>
        </p:spPr>
        <p:txBody>
          <a:bodyPr vert="horz" wrap="square" lIns="0" tIns="15875" rIns="0" bIns="0" rtlCol="0">
            <a:spAutoFit/>
          </a:bodyPr>
          <a:lstStyle/>
          <a:p>
            <a:pPr marL="12700">
              <a:lnSpc>
                <a:spcPct val="100000"/>
              </a:lnSpc>
              <a:spcBef>
                <a:spcPts val="125"/>
              </a:spcBef>
            </a:pPr>
            <a:r>
              <a:rPr sz="2750" spc="10" dirty="0">
                <a:latin typeface="Segoe UI"/>
                <a:cs typeface="Segoe UI"/>
              </a:rPr>
              <a:t>RAID</a:t>
            </a:r>
            <a:r>
              <a:rPr sz="2750" dirty="0">
                <a:latin typeface="Segoe UI"/>
                <a:cs typeface="Segoe UI"/>
              </a:rPr>
              <a:t> </a:t>
            </a:r>
            <a:r>
              <a:rPr sz="2750" spc="10" dirty="0">
                <a:latin typeface="Segoe UI"/>
                <a:cs typeface="Segoe UI"/>
              </a:rPr>
              <a:t>0</a:t>
            </a:r>
            <a:endParaRPr sz="2750" dirty="0">
              <a:latin typeface="Segoe UI"/>
              <a:cs typeface="Segoe UI"/>
            </a:endParaRPr>
          </a:p>
        </p:txBody>
      </p:sp>
      <p:graphicFrame>
        <p:nvGraphicFramePr>
          <p:cNvPr id="8" name="object 8"/>
          <p:cNvGraphicFramePr>
            <a:graphicFrameLocks noGrp="1"/>
          </p:cNvGraphicFramePr>
          <p:nvPr/>
        </p:nvGraphicFramePr>
        <p:xfrm>
          <a:off x="895350" y="2095563"/>
          <a:ext cx="3048000" cy="866775"/>
        </p:xfrm>
        <a:graphic>
          <a:graphicData uri="http://schemas.openxmlformats.org/drawingml/2006/table">
            <a:tbl>
              <a:tblPr firstRow="1" bandRow="1">
                <a:tableStyleId>{2D5ABB26-0587-4C30-8999-92F81FD0307C}</a:tableStyleId>
              </a:tblPr>
              <a:tblGrid>
                <a:gridCol w="123825">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247775">
                  <a:extLst>
                    <a:ext uri="{9D8B030D-6E8A-4147-A177-3AD203B41FA5}">
                      <a16:colId xmlns:a16="http://schemas.microsoft.com/office/drawing/2014/main" val="20002"/>
                    </a:ext>
                  </a:extLst>
                </a:gridCol>
              </a:tblGrid>
              <a:tr h="371475">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L="86995">
                        <a:lnSpc>
                          <a:spcPct val="100000"/>
                        </a:lnSpc>
                        <a:spcBef>
                          <a:spcPts val="385"/>
                        </a:spcBef>
                      </a:pPr>
                      <a:r>
                        <a:rPr sz="1800" b="1" dirty="0">
                          <a:solidFill>
                            <a:srgbClr val="FFFFFF"/>
                          </a:solidFill>
                          <a:latin typeface="Verdana"/>
                          <a:cs typeface="Verdana"/>
                        </a:rPr>
                        <a:t>A</a:t>
                      </a:r>
                      <a:r>
                        <a:rPr sz="1800" b="1" spc="-10" dirty="0">
                          <a:solidFill>
                            <a:srgbClr val="FFFFFF"/>
                          </a:solidFill>
                          <a:latin typeface="Verdana"/>
                          <a:cs typeface="Verdana"/>
                        </a:rPr>
                        <a:t> </a:t>
                      </a:r>
                      <a:r>
                        <a:rPr sz="1800" b="1" dirty="0">
                          <a:solidFill>
                            <a:srgbClr val="FFFFFF"/>
                          </a:solidFill>
                          <a:latin typeface="Verdana"/>
                          <a:cs typeface="Verdana"/>
                        </a:rPr>
                        <a:t>C</a:t>
                      </a:r>
                      <a:r>
                        <a:rPr sz="1800" b="1" spc="-55" dirty="0">
                          <a:solidFill>
                            <a:srgbClr val="FFFFFF"/>
                          </a:solidFill>
                          <a:latin typeface="Verdana"/>
                          <a:cs typeface="Verdana"/>
                        </a:rPr>
                        <a:t> </a:t>
                      </a:r>
                      <a:r>
                        <a:rPr sz="1800" b="1" dirty="0">
                          <a:solidFill>
                            <a:srgbClr val="FFFFFF"/>
                          </a:solidFill>
                          <a:latin typeface="Verdana"/>
                          <a:cs typeface="Verdana"/>
                        </a:rPr>
                        <a:t>E</a:t>
                      </a:r>
                      <a:r>
                        <a:rPr sz="1800" b="1" spc="10" dirty="0">
                          <a:solidFill>
                            <a:srgbClr val="FFFFFF"/>
                          </a:solidFill>
                          <a:latin typeface="Verdana"/>
                          <a:cs typeface="Verdana"/>
                        </a:rPr>
                        <a:t> </a:t>
                      </a:r>
                      <a:r>
                        <a:rPr sz="1800" b="1" dirty="0">
                          <a:solidFill>
                            <a:srgbClr val="FFFFFF"/>
                          </a:solidFill>
                          <a:latin typeface="Verdana"/>
                          <a:cs typeface="Verdana"/>
                        </a:rPr>
                        <a:t>G</a:t>
                      </a:r>
                      <a:r>
                        <a:rPr sz="1800" b="1" spc="-65" dirty="0">
                          <a:solidFill>
                            <a:srgbClr val="FFFFFF"/>
                          </a:solidFill>
                          <a:latin typeface="Verdana"/>
                          <a:cs typeface="Verdana"/>
                        </a:rPr>
                        <a:t> </a:t>
                      </a:r>
                      <a:r>
                        <a:rPr sz="1800" b="1" dirty="0">
                          <a:solidFill>
                            <a:srgbClr val="FFFFFF"/>
                          </a:solidFill>
                          <a:latin typeface="Verdana"/>
                          <a:cs typeface="Verdana"/>
                        </a:rPr>
                        <a:t>I</a:t>
                      </a:r>
                      <a:r>
                        <a:rPr sz="1800" b="1" spc="30" dirty="0">
                          <a:solidFill>
                            <a:srgbClr val="FFFFFF"/>
                          </a:solidFill>
                          <a:latin typeface="Verdana"/>
                          <a:cs typeface="Verdana"/>
                        </a:rPr>
                        <a:t> </a:t>
                      </a:r>
                      <a:r>
                        <a:rPr sz="1800" b="1" dirty="0">
                          <a:solidFill>
                            <a:srgbClr val="FFFFFF"/>
                          </a:solidFill>
                          <a:latin typeface="Verdana"/>
                          <a:cs typeface="Verdana"/>
                        </a:rPr>
                        <a:t>K</a:t>
                      </a:r>
                      <a:endParaRPr sz="1800">
                        <a:latin typeface="Verdana"/>
                        <a:cs typeface="Verdana"/>
                      </a:endParaRPr>
                    </a:p>
                  </a:txBody>
                  <a:tcPr marL="0" marR="0" marT="48895"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dirty="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0"/>
                  </a:ext>
                </a:extLst>
              </a:tr>
              <a:tr h="123825">
                <a:tc>
                  <a:txBody>
                    <a:bodyPr/>
                    <a:lstStyle/>
                    <a:p>
                      <a:pPr>
                        <a:lnSpc>
                          <a:spcPct val="100000"/>
                        </a:lnSpc>
                      </a:pPr>
                      <a:endParaRPr sz="600">
                        <a:latin typeface="Times New Roman"/>
                        <a:cs typeface="Times New Roman"/>
                      </a:endParaRPr>
                    </a:p>
                  </a:txBody>
                  <a:tcPr marL="0" marR="0" marT="0" marB="0">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1"/>
                  </a:ext>
                </a:extLst>
              </a:tr>
              <a:tr h="371475">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L="86995">
                        <a:lnSpc>
                          <a:spcPct val="100000"/>
                        </a:lnSpc>
                        <a:spcBef>
                          <a:spcPts val="390"/>
                        </a:spcBef>
                      </a:pPr>
                      <a:r>
                        <a:rPr sz="1800" b="1" dirty="0">
                          <a:solidFill>
                            <a:srgbClr val="FFFFFF"/>
                          </a:solidFill>
                          <a:latin typeface="Verdana"/>
                          <a:cs typeface="Verdana"/>
                        </a:rPr>
                        <a:t>B</a:t>
                      </a:r>
                      <a:r>
                        <a:rPr sz="1800" b="1" spc="-55" dirty="0">
                          <a:solidFill>
                            <a:srgbClr val="FFFFFF"/>
                          </a:solidFill>
                          <a:latin typeface="Verdana"/>
                          <a:cs typeface="Verdana"/>
                        </a:rPr>
                        <a:t> </a:t>
                      </a:r>
                      <a:r>
                        <a:rPr sz="1800" b="1" dirty="0">
                          <a:solidFill>
                            <a:srgbClr val="FFFFFF"/>
                          </a:solidFill>
                          <a:latin typeface="Verdana"/>
                          <a:cs typeface="Verdana"/>
                        </a:rPr>
                        <a:t>D</a:t>
                      </a:r>
                      <a:r>
                        <a:rPr sz="1800" b="1" spc="40" dirty="0">
                          <a:solidFill>
                            <a:srgbClr val="FFFFFF"/>
                          </a:solidFill>
                          <a:latin typeface="Verdana"/>
                          <a:cs typeface="Verdana"/>
                        </a:rPr>
                        <a:t> </a:t>
                      </a:r>
                      <a:r>
                        <a:rPr sz="1800" b="1" dirty="0">
                          <a:solidFill>
                            <a:srgbClr val="FFFFFF"/>
                          </a:solidFill>
                          <a:latin typeface="Verdana"/>
                          <a:cs typeface="Verdana"/>
                        </a:rPr>
                        <a:t>F</a:t>
                      </a:r>
                      <a:r>
                        <a:rPr sz="1800" b="1" spc="-75" dirty="0">
                          <a:solidFill>
                            <a:srgbClr val="FFFFFF"/>
                          </a:solidFill>
                          <a:latin typeface="Verdana"/>
                          <a:cs typeface="Verdana"/>
                        </a:rPr>
                        <a:t> </a:t>
                      </a:r>
                      <a:r>
                        <a:rPr sz="1800" b="1" dirty="0">
                          <a:solidFill>
                            <a:srgbClr val="FFFFFF"/>
                          </a:solidFill>
                          <a:latin typeface="Verdana"/>
                          <a:cs typeface="Verdana"/>
                        </a:rPr>
                        <a:t>H</a:t>
                      </a:r>
                      <a:r>
                        <a:rPr sz="1800" b="1" spc="30" dirty="0">
                          <a:solidFill>
                            <a:srgbClr val="FFFFFF"/>
                          </a:solidFill>
                          <a:latin typeface="Verdana"/>
                          <a:cs typeface="Verdana"/>
                        </a:rPr>
                        <a:t> </a:t>
                      </a:r>
                      <a:r>
                        <a:rPr sz="1800" b="1" dirty="0">
                          <a:solidFill>
                            <a:srgbClr val="FFFFFF"/>
                          </a:solidFill>
                          <a:latin typeface="Verdana"/>
                          <a:cs typeface="Verdana"/>
                        </a:rPr>
                        <a:t>J</a:t>
                      </a:r>
                      <a:r>
                        <a:rPr sz="1800" b="1" spc="-55" dirty="0">
                          <a:solidFill>
                            <a:srgbClr val="FFFFFF"/>
                          </a:solidFill>
                          <a:latin typeface="Verdana"/>
                          <a:cs typeface="Verdana"/>
                        </a:rPr>
                        <a:t> </a:t>
                      </a:r>
                      <a:r>
                        <a:rPr sz="1800" b="1" dirty="0">
                          <a:solidFill>
                            <a:srgbClr val="FFFFFF"/>
                          </a:solidFill>
                          <a:latin typeface="Verdana"/>
                          <a:cs typeface="Verdana"/>
                        </a:rPr>
                        <a:t>L</a:t>
                      </a:r>
                      <a:endParaRPr sz="1800">
                        <a:latin typeface="Verdana"/>
                        <a:cs typeface="Verdana"/>
                      </a:endParaRPr>
                    </a:p>
                  </a:txBody>
                  <a:tcPr marL="0" marR="0" marT="4953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dirty="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692015726"/>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RAID </a:t>
            </a:r>
            <a:r>
              <a:rPr spc="-5" dirty="0"/>
              <a:t>Levels</a:t>
            </a:r>
          </a:p>
        </p:txBody>
      </p:sp>
      <p:sp>
        <p:nvSpPr>
          <p:cNvPr id="12" name="Text Placeholder 11">
            <a:extLst>
              <a:ext uri="{FF2B5EF4-FFF2-40B4-BE49-F238E27FC236}">
                <a16:creationId xmlns:a16="http://schemas.microsoft.com/office/drawing/2014/main" id="{DBDE1BFF-0AAB-4618-1DB0-A5106B23C9BE}"/>
              </a:ext>
            </a:extLst>
          </p:cNvPr>
          <p:cNvSpPr>
            <a:spLocks noGrp="1"/>
          </p:cNvSpPr>
          <p:nvPr>
            <p:ph type="body" idx="1"/>
          </p:nvPr>
        </p:nvSpPr>
        <p:spPr>
          <a:xfrm>
            <a:off x="895350" y="3505960"/>
            <a:ext cx="7706728" cy="1806841"/>
          </a:xfrm>
        </p:spPr>
        <p:txBody>
          <a:bodyPr/>
          <a:lstStyle/>
          <a:p>
            <a:pPr algn="l">
              <a:lnSpc>
                <a:spcPct val="150000"/>
              </a:lnSpc>
            </a:pPr>
            <a:r>
              <a:rPr lang="en-GB" sz="1600" b="1" i="0" u="none" strike="noStrike" baseline="0" dirty="0">
                <a:latin typeface="Segoe-Bold"/>
              </a:rPr>
              <a:t>Disk mirroring</a:t>
            </a:r>
            <a:r>
              <a:rPr lang="en-GB" sz="1600" b="0" i="0" u="none" strike="noStrike" baseline="0" dirty="0">
                <a:latin typeface="Segoe"/>
              </a:rPr>
              <a:t>. A mirror set is a logical storage volume that is based on space from two disks, with one disk storing a redundant copy of the data on the other. Mirroring can provide good read performance, but write performance can suffer. RAID 1 is expensive in terms of storage because 50 percent of the available disk space is used to store redundant data.</a:t>
            </a:r>
            <a:endParaRPr lang="fr-FR" sz="1600" dirty="0"/>
          </a:p>
        </p:txBody>
      </p:sp>
      <p:sp>
        <p:nvSpPr>
          <p:cNvPr id="3" name="object 3"/>
          <p:cNvSpPr txBox="1"/>
          <p:nvPr/>
        </p:nvSpPr>
        <p:spPr>
          <a:xfrm>
            <a:off x="917257" y="1520507"/>
            <a:ext cx="1101090" cy="448945"/>
          </a:xfrm>
          <a:prstGeom prst="rect">
            <a:avLst/>
          </a:prstGeom>
        </p:spPr>
        <p:txBody>
          <a:bodyPr vert="horz" wrap="square" lIns="0" tIns="15875" rIns="0" bIns="0" rtlCol="0">
            <a:spAutoFit/>
          </a:bodyPr>
          <a:lstStyle/>
          <a:p>
            <a:pPr marL="12700">
              <a:lnSpc>
                <a:spcPct val="100000"/>
              </a:lnSpc>
              <a:spcBef>
                <a:spcPts val="125"/>
              </a:spcBef>
            </a:pPr>
            <a:r>
              <a:rPr sz="2750" spc="10" dirty="0">
                <a:latin typeface="Segoe UI"/>
                <a:cs typeface="Segoe UI"/>
              </a:rPr>
              <a:t>RAID</a:t>
            </a:r>
            <a:r>
              <a:rPr sz="2750" dirty="0">
                <a:latin typeface="Segoe UI"/>
                <a:cs typeface="Segoe UI"/>
              </a:rPr>
              <a:t> </a:t>
            </a:r>
            <a:r>
              <a:rPr lang="en-GB" sz="2750" spc="10" dirty="0">
                <a:latin typeface="Segoe UI"/>
                <a:cs typeface="Segoe UI"/>
              </a:rPr>
              <a:t>1</a:t>
            </a:r>
            <a:endParaRPr sz="2750" dirty="0">
              <a:latin typeface="Segoe UI"/>
              <a:cs typeface="Segoe UI"/>
            </a:endParaRPr>
          </a:p>
        </p:txBody>
      </p:sp>
      <p:graphicFrame>
        <p:nvGraphicFramePr>
          <p:cNvPr id="6" name="object 9">
            <a:extLst>
              <a:ext uri="{FF2B5EF4-FFF2-40B4-BE49-F238E27FC236}">
                <a16:creationId xmlns:a16="http://schemas.microsoft.com/office/drawing/2014/main" id="{9AF583ED-75E4-8127-A78A-8C7D028F591D}"/>
              </a:ext>
            </a:extLst>
          </p:cNvPr>
          <p:cNvGraphicFramePr>
            <a:graphicFrameLocks noGrp="1"/>
          </p:cNvGraphicFramePr>
          <p:nvPr>
            <p:extLst>
              <p:ext uri="{D42A27DB-BD31-4B8C-83A1-F6EECF244321}">
                <p14:modId xmlns:p14="http://schemas.microsoft.com/office/powerpoint/2010/main" val="2849482228"/>
              </p:ext>
            </p:extLst>
          </p:nvPr>
        </p:nvGraphicFramePr>
        <p:xfrm>
          <a:off x="917257" y="2304318"/>
          <a:ext cx="3048000" cy="866775"/>
        </p:xfrm>
        <a:graphic>
          <a:graphicData uri="http://schemas.openxmlformats.org/drawingml/2006/table">
            <a:tbl>
              <a:tblPr firstRow="1" bandRow="1">
                <a:tableStyleId>{2D5ABB26-0587-4C30-8999-92F81FD0307C}</a:tableStyleId>
              </a:tblPr>
              <a:tblGrid>
                <a:gridCol w="123825">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247775">
                  <a:extLst>
                    <a:ext uri="{9D8B030D-6E8A-4147-A177-3AD203B41FA5}">
                      <a16:colId xmlns:a16="http://schemas.microsoft.com/office/drawing/2014/main" val="20002"/>
                    </a:ext>
                  </a:extLst>
                </a:gridCol>
              </a:tblGrid>
              <a:tr h="371475">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L="93345">
                        <a:lnSpc>
                          <a:spcPct val="100000"/>
                        </a:lnSpc>
                        <a:spcBef>
                          <a:spcPts val="385"/>
                        </a:spcBef>
                      </a:pPr>
                      <a:r>
                        <a:rPr sz="1800" b="1" dirty="0">
                          <a:solidFill>
                            <a:srgbClr val="FFFFFF"/>
                          </a:solidFill>
                          <a:latin typeface="Verdana"/>
                          <a:cs typeface="Verdana"/>
                        </a:rPr>
                        <a:t>A</a:t>
                      </a:r>
                      <a:r>
                        <a:rPr sz="1800" b="1" spc="-10" dirty="0">
                          <a:solidFill>
                            <a:srgbClr val="FFFFFF"/>
                          </a:solidFill>
                          <a:latin typeface="Verdana"/>
                          <a:cs typeface="Verdana"/>
                        </a:rPr>
                        <a:t> </a:t>
                      </a:r>
                      <a:r>
                        <a:rPr sz="1800" b="1" dirty="0">
                          <a:solidFill>
                            <a:srgbClr val="FFFFFF"/>
                          </a:solidFill>
                          <a:latin typeface="Verdana"/>
                          <a:cs typeface="Verdana"/>
                        </a:rPr>
                        <a:t>B</a:t>
                      </a:r>
                      <a:r>
                        <a:rPr sz="1800" b="1" spc="-50" dirty="0">
                          <a:solidFill>
                            <a:srgbClr val="FFFFFF"/>
                          </a:solidFill>
                          <a:latin typeface="Verdana"/>
                          <a:cs typeface="Verdana"/>
                        </a:rPr>
                        <a:t> </a:t>
                      </a:r>
                      <a:r>
                        <a:rPr sz="1800" b="1" dirty="0">
                          <a:solidFill>
                            <a:srgbClr val="FFFFFF"/>
                          </a:solidFill>
                          <a:latin typeface="Verdana"/>
                          <a:cs typeface="Verdana"/>
                        </a:rPr>
                        <a:t>C</a:t>
                      </a:r>
                      <a:r>
                        <a:rPr sz="1800" b="1" spc="10" dirty="0">
                          <a:solidFill>
                            <a:srgbClr val="FFFFFF"/>
                          </a:solidFill>
                          <a:latin typeface="Verdana"/>
                          <a:cs typeface="Verdana"/>
                        </a:rPr>
                        <a:t> </a:t>
                      </a:r>
                      <a:r>
                        <a:rPr sz="1800" b="1" dirty="0">
                          <a:solidFill>
                            <a:srgbClr val="FFFFFF"/>
                          </a:solidFill>
                          <a:latin typeface="Verdana"/>
                          <a:cs typeface="Verdana"/>
                        </a:rPr>
                        <a:t>D</a:t>
                      </a:r>
                      <a:r>
                        <a:rPr sz="1800" b="1" spc="-25" dirty="0">
                          <a:solidFill>
                            <a:srgbClr val="FFFFFF"/>
                          </a:solidFill>
                          <a:latin typeface="Verdana"/>
                          <a:cs typeface="Verdana"/>
                        </a:rPr>
                        <a:t> </a:t>
                      </a:r>
                      <a:r>
                        <a:rPr sz="1800" b="1" dirty="0">
                          <a:solidFill>
                            <a:srgbClr val="FFFFFF"/>
                          </a:solidFill>
                          <a:latin typeface="Verdana"/>
                          <a:cs typeface="Verdana"/>
                        </a:rPr>
                        <a:t>E</a:t>
                      </a:r>
                      <a:r>
                        <a:rPr sz="1800" b="1" spc="-60" dirty="0">
                          <a:solidFill>
                            <a:srgbClr val="FFFFFF"/>
                          </a:solidFill>
                          <a:latin typeface="Verdana"/>
                          <a:cs typeface="Verdana"/>
                        </a:rPr>
                        <a:t> </a:t>
                      </a:r>
                      <a:r>
                        <a:rPr sz="1800" b="1" dirty="0">
                          <a:solidFill>
                            <a:srgbClr val="FFFFFF"/>
                          </a:solidFill>
                          <a:latin typeface="Verdana"/>
                          <a:cs typeface="Verdana"/>
                        </a:rPr>
                        <a:t>F</a:t>
                      </a:r>
                      <a:endParaRPr sz="1800">
                        <a:latin typeface="Verdana"/>
                        <a:cs typeface="Verdana"/>
                      </a:endParaRPr>
                    </a:p>
                  </a:txBody>
                  <a:tcPr marL="0" marR="0" marT="48895"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0"/>
                  </a:ext>
                </a:extLst>
              </a:tr>
              <a:tr h="123825">
                <a:tc>
                  <a:txBody>
                    <a:bodyPr/>
                    <a:lstStyle/>
                    <a:p>
                      <a:pPr>
                        <a:lnSpc>
                          <a:spcPct val="100000"/>
                        </a:lnSpc>
                      </a:pPr>
                      <a:endParaRPr sz="600">
                        <a:latin typeface="Times New Roman"/>
                        <a:cs typeface="Times New Roman"/>
                      </a:endParaRPr>
                    </a:p>
                  </a:txBody>
                  <a:tcPr marL="0" marR="0" marT="0" marB="0">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1"/>
                  </a:ext>
                </a:extLst>
              </a:tr>
              <a:tr h="371475">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L="93345">
                        <a:lnSpc>
                          <a:spcPct val="100000"/>
                        </a:lnSpc>
                        <a:spcBef>
                          <a:spcPts val="390"/>
                        </a:spcBef>
                      </a:pPr>
                      <a:r>
                        <a:rPr sz="1800" b="1" dirty="0">
                          <a:solidFill>
                            <a:srgbClr val="FFFFFF"/>
                          </a:solidFill>
                          <a:latin typeface="Verdana"/>
                          <a:cs typeface="Verdana"/>
                        </a:rPr>
                        <a:t>A</a:t>
                      </a:r>
                      <a:r>
                        <a:rPr sz="1800" b="1" spc="-10" dirty="0">
                          <a:solidFill>
                            <a:srgbClr val="FFFFFF"/>
                          </a:solidFill>
                          <a:latin typeface="Verdana"/>
                          <a:cs typeface="Verdana"/>
                        </a:rPr>
                        <a:t> </a:t>
                      </a:r>
                      <a:r>
                        <a:rPr sz="1800" b="1" dirty="0">
                          <a:solidFill>
                            <a:srgbClr val="FFFFFF"/>
                          </a:solidFill>
                          <a:latin typeface="Verdana"/>
                          <a:cs typeface="Verdana"/>
                        </a:rPr>
                        <a:t>B</a:t>
                      </a:r>
                      <a:r>
                        <a:rPr sz="1800" b="1" spc="-50" dirty="0">
                          <a:solidFill>
                            <a:srgbClr val="FFFFFF"/>
                          </a:solidFill>
                          <a:latin typeface="Verdana"/>
                          <a:cs typeface="Verdana"/>
                        </a:rPr>
                        <a:t> </a:t>
                      </a:r>
                      <a:r>
                        <a:rPr sz="1800" b="1" dirty="0">
                          <a:solidFill>
                            <a:srgbClr val="FFFFFF"/>
                          </a:solidFill>
                          <a:latin typeface="Verdana"/>
                          <a:cs typeface="Verdana"/>
                        </a:rPr>
                        <a:t>C</a:t>
                      </a:r>
                      <a:r>
                        <a:rPr sz="1800" b="1" spc="10" dirty="0">
                          <a:solidFill>
                            <a:srgbClr val="FFFFFF"/>
                          </a:solidFill>
                          <a:latin typeface="Verdana"/>
                          <a:cs typeface="Verdana"/>
                        </a:rPr>
                        <a:t> </a:t>
                      </a:r>
                      <a:r>
                        <a:rPr sz="1800" b="1" dirty="0">
                          <a:solidFill>
                            <a:srgbClr val="FFFFFF"/>
                          </a:solidFill>
                          <a:latin typeface="Verdana"/>
                          <a:cs typeface="Verdana"/>
                        </a:rPr>
                        <a:t>D</a:t>
                      </a:r>
                      <a:r>
                        <a:rPr sz="1800" b="1" spc="-25" dirty="0">
                          <a:solidFill>
                            <a:srgbClr val="FFFFFF"/>
                          </a:solidFill>
                          <a:latin typeface="Verdana"/>
                          <a:cs typeface="Verdana"/>
                        </a:rPr>
                        <a:t> </a:t>
                      </a:r>
                      <a:r>
                        <a:rPr sz="1800" b="1" dirty="0">
                          <a:solidFill>
                            <a:srgbClr val="FFFFFF"/>
                          </a:solidFill>
                          <a:latin typeface="Verdana"/>
                          <a:cs typeface="Verdana"/>
                        </a:rPr>
                        <a:t>E</a:t>
                      </a:r>
                      <a:r>
                        <a:rPr sz="1800" b="1" spc="-60" dirty="0">
                          <a:solidFill>
                            <a:srgbClr val="FFFFFF"/>
                          </a:solidFill>
                          <a:latin typeface="Verdana"/>
                          <a:cs typeface="Verdana"/>
                        </a:rPr>
                        <a:t> </a:t>
                      </a:r>
                      <a:r>
                        <a:rPr sz="1800" b="1" dirty="0">
                          <a:solidFill>
                            <a:srgbClr val="FFFFFF"/>
                          </a:solidFill>
                          <a:latin typeface="Verdana"/>
                          <a:cs typeface="Verdana"/>
                        </a:rPr>
                        <a:t>F</a:t>
                      </a:r>
                      <a:endParaRPr sz="1800">
                        <a:latin typeface="Verdana"/>
                        <a:cs typeface="Verdana"/>
                      </a:endParaRPr>
                    </a:p>
                  </a:txBody>
                  <a:tcPr marL="0" marR="0" marT="4953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dirty="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2117580787"/>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RAID </a:t>
            </a:r>
            <a:r>
              <a:rPr spc="-5" dirty="0"/>
              <a:t>Levels</a:t>
            </a:r>
          </a:p>
        </p:txBody>
      </p:sp>
      <p:sp>
        <p:nvSpPr>
          <p:cNvPr id="12" name="Text Placeholder 11">
            <a:extLst>
              <a:ext uri="{FF2B5EF4-FFF2-40B4-BE49-F238E27FC236}">
                <a16:creationId xmlns:a16="http://schemas.microsoft.com/office/drawing/2014/main" id="{DBDE1BFF-0AAB-4618-1DB0-A5106B23C9BE}"/>
              </a:ext>
            </a:extLst>
          </p:cNvPr>
          <p:cNvSpPr>
            <a:spLocks noGrp="1"/>
          </p:cNvSpPr>
          <p:nvPr>
            <p:ph type="body" idx="1"/>
          </p:nvPr>
        </p:nvSpPr>
        <p:spPr>
          <a:xfrm>
            <a:off x="895350" y="4191000"/>
            <a:ext cx="7943850" cy="2545505"/>
          </a:xfrm>
        </p:spPr>
        <p:txBody>
          <a:bodyPr/>
          <a:lstStyle/>
          <a:p>
            <a:pPr algn="l">
              <a:lnSpc>
                <a:spcPct val="150000"/>
              </a:lnSpc>
            </a:pPr>
            <a:r>
              <a:rPr lang="en-GB" sz="1600" b="1" i="0" u="none" strike="noStrike" baseline="0" dirty="0">
                <a:latin typeface="Segoe-Bold"/>
              </a:rPr>
              <a:t>Disk striping with parity</a:t>
            </a:r>
            <a:r>
              <a:rPr lang="en-GB" sz="1600" b="0" i="0" u="none" strike="noStrike" baseline="0" dirty="0">
                <a:latin typeface="Segoe"/>
              </a:rPr>
              <a:t>. RAID 5 offers fault tolerance through the use of parity data that is written across all of the disks in a striped volume that consists of space from three or more disks. RAID 5 typically performs better than RAID 1. However, if a disk in the set fails, performance degrades. RAID 5 is less costly in terms of disk space than RAID 1 because parity data only requires the equivalent of one disk in the set to store it. For example, in an array of five disks, four are available for data storage, which represents 80 percent of the total disk space.</a:t>
            </a:r>
            <a:endParaRPr lang="fr-FR" sz="1400" dirty="0"/>
          </a:p>
        </p:txBody>
      </p:sp>
      <p:sp>
        <p:nvSpPr>
          <p:cNvPr id="3" name="object 3"/>
          <p:cNvSpPr txBox="1"/>
          <p:nvPr/>
        </p:nvSpPr>
        <p:spPr>
          <a:xfrm>
            <a:off x="917257" y="1520507"/>
            <a:ext cx="1101090" cy="448945"/>
          </a:xfrm>
          <a:prstGeom prst="rect">
            <a:avLst/>
          </a:prstGeom>
        </p:spPr>
        <p:txBody>
          <a:bodyPr vert="horz" wrap="square" lIns="0" tIns="15875" rIns="0" bIns="0" rtlCol="0">
            <a:spAutoFit/>
          </a:bodyPr>
          <a:lstStyle/>
          <a:p>
            <a:pPr marL="12700">
              <a:lnSpc>
                <a:spcPct val="100000"/>
              </a:lnSpc>
              <a:spcBef>
                <a:spcPts val="125"/>
              </a:spcBef>
            </a:pPr>
            <a:r>
              <a:rPr sz="2750" spc="10" dirty="0">
                <a:latin typeface="Segoe UI"/>
                <a:cs typeface="Segoe UI"/>
              </a:rPr>
              <a:t>RAID</a:t>
            </a:r>
            <a:r>
              <a:rPr sz="2750" dirty="0">
                <a:latin typeface="Segoe UI"/>
                <a:cs typeface="Segoe UI"/>
              </a:rPr>
              <a:t> </a:t>
            </a:r>
            <a:r>
              <a:rPr lang="en-GB" sz="2750" spc="10" dirty="0">
                <a:latin typeface="Segoe UI"/>
                <a:cs typeface="Segoe UI"/>
              </a:rPr>
              <a:t>5</a:t>
            </a:r>
            <a:endParaRPr sz="2750" dirty="0">
              <a:latin typeface="Segoe UI"/>
              <a:cs typeface="Segoe UI"/>
            </a:endParaRPr>
          </a:p>
        </p:txBody>
      </p:sp>
      <p:graphicFrame>
        <p:nvGraphicFramePr>
          <p:cNvPr id="7" name="object 10">
            <a:extLst>
              <a:ext uri="{FF2B5EF4-FFF2-40B4-BE49-F238E27FC236}">
                <a16:creationId xmlns:a16="http://schemas.microsoft.com/office/drawing/2014/main" id="{7DE984CF-AAF3-FA99-EBC6-FEB96F69F778}"/>
              </a:ext>
            </a:extLst>
          </p:cNvPr>
          <p:cNvGraphicFramePr>
            <a:graphicFrameLocks noGrp="1"/>
          </p:cNvGraphicFramePr>
          <p:nvPr>
            <p:extLst>
              <p:ext uri="{D42A27DB-BD31-4B8C-83A1-F6EECF244321}">
                <p14:modId xmlns:p14="http://schemas.microsoft.com/office/powerpoint/2010/main" val="1504889290"/>
              </p:ext>
            </p:extLst>
          </p:nvPr>
        </p:nvGraphicFramePr>
        <p:xfrm>
          <a:off x="917257" y="2249867"/>
          <a:ext cx="3048000" cy="1362075"/>
        </p:xfrm>
        <a:graphic>
          <a:graphicData uri="http://schemas.openxmlformats.org/drawingml/2006/table">
            <a:tbl>
              <a:tblPr firstRow="1" bandRow="1">
                <a:tableStyleId>{2D5ABB26-0587-4C30-8999-92F81FD0307C}</a:tableStyleId>
              </a:tblPr>
              <a:tblGrid>
                <a:gridCol w="123825">
                  <a:extLst>
                    <a:ext uri="{9D8B030D-6E8A-4147-A177-3AD203B41FA5}">
                      <a16:colId xmlns:a16="http://schemas.microsoft.com/office/drawing/2014/main" val="20000"/>
                    </a:ext>
                  </a:extLst>
                </a:gridCol>
                <a:gridCol w="1676400">
                  <a:extLst>
                    <a:ext uri="{9D8B030D-6E8A-4147-A177-3AD203B41FA5}">
                      <a16:colId xmlns:a16="http://schemas.microsoft.com/office/drawing/2014/main" val="20001"/>
                    </a:ext>
                  </a:extLst>
                </a:gridCol>
                <a:gridCol w="1247775">
                  <a:extLst>
                    <a:ext uri="{9D8B030D-6E8A-4147-A177-3AD203B41FA5}">
                      <a16:colId xmlns:a16="http://schemas.microsoft.com/office/drawing/2014/main" val="20002"/>
                    </a:ext>
                  </a:extLst>
                </a:gridCol>
              </a:tblGrid>
              <a:tr h="381000">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R="12065" algn="ctr">
                        <a:lnSpc>
                          <a:spcPct val="100000"/>
                        </a:lnSpc>
                        <a:spcBef>
                          <a:spcPts val="430"/>
                        </a:spcBef>
                      </a:pPr>
                      <a:r>
                        <a:rPr sz="1800" b="1" dirty="0">
                          <a:solidFill>
                            <a:srgbClr val="FFFFFF"/>
                          </a:solidFill>
                          <a:latin typeface="Verdana"/>
                          <a:cs typeface="Verdana"/>
                        </a:rPr>
                        <a:t>A</a:t>
                      </a:r>
                      <a:r>
                        <a:rPr sz="1800" b="1" spc="-10" dirty="0">
                          <a:solidFill>
                            <a:srgbClr val="FFFFFF"/>
                          </a:solidFill>
                          <a:latin typeface="Verdana"/>
                          <a:cs typeface="Verdana"/>
                        </a:rPr>
                        <a:t> </a:t>
                      </a:r>
                      <a:r>
                        <a:rPr sz="1800" b="1" dirty="0">
                          <a:solidFill>
                            <a:srgbClr val="FFFFFF"/>
                          </a:solidFill>
                          <a:latin typeface="Verdana"/>
                          <a:cs typeface="Verdana"/>
                        </a:rPr>
                        <a:t>#</a:t>
                      </a:r>
                      <a:r>
                        <a:rPr sz="1800" b="1" spc="-15" dirty="0">
                          <a:solidFill>
                            <a:srgbClr val="FFFFFF"/>
                          </a:solidFill>
                          <a:latin typeface="Verdana"/>
                          <a:cs typeface="Verdana"/>
                        </a:rPr>
                        <a:t> </a:t>
                      </a:r>
                      <a:r>
                        <a:rPr sz="1800" b="1" dirty="0">
                          <a:solidFill>
                            <a:srgbClr val="FFFFFF"/>
                          </a:solidFill>
                          <a:latin typeface="Verdana"/>
                          <a:cs typeface="Verdana"/>
                        </a:rPr>
                        <a:t>E</a:t>
                      </a:r>
                      <a:r>
                        <a:rPr sz="1800" b="1" spc="-65" dirty="0">
                          <a:solidFill>
                            <a:srgbClr val="FFFFFF"/>
                          </a:solidFill>
                          <a:latin typeface="Verdana"/>
                          <a:cs typeface="Verdana"/>
                        </a:rPr>
                        <a:t> </a:t>
                      </a:r>
                      <a:r>
                        <a:rPr sz="1800" b="1" dirty="0">
                          <a:solidFill>
                            <a:srgbClr val="FFFFFF"/>
                          </a:solidFill>
                          <a:latin typeface="Verdana"/>
                          <a:cs typeface="Verdana"/>
                        </a:rPr>
                        <a:t>G</a:t>
                      </a:r>
                      <a:r>
                        <a:rPr sz="1800" b="1" spc="5" dirty="0">
                          <a:solidFill>
                            <a:srgbClr val="FFFFFF"/>
                          </a:solidFill>
                          <a:latin typeface="Verdana"/>
                          <a:cs typeface="Verdana"/>
                        </a:rPr>
                        <a:t> </a:t>
                      </a:r>
                      <a:r>
                        <a:rPr sz="1800" b="1" dirty="0">
                          <a:solidFill>
                            <a:srgbClr val="FFFFFF"/>
                          </a:solidFill>
                          <a:latin typeface="Verdana"/>
                          <a:cs typeface="Verdana"/>
                        </a:rPr>
                        <a:t>#</a:t>
                      </a:r>
                      <a:r>
                        <a:rPr sz="1800" b="1" spc="-20" dirty="0">
                          <a:solidFill>
                            <a:srgbClr val="FFFFFF"/>
                          </a:solidFill>
                          <a:latin typeface="Verdana"/>
                          <a:cs typeface="Verdana"/>
                        </a:rPr>
                        <a:t> </a:t>
                      </a:r>
                      <a:r>
                        <a:rPr sz="1800" b="1" dirty="0">
                          <a:solidFill>
                            <a:srgbClr val="FFFFFF"/>
                          </a:solidFill>
                          <a:latin typeface="Verdana"/>
                          <a:cs typeface="Verdana"/>
                        </a:rPr>
                        <a:t>K</a:t>
                      </a:r>
                      <a:endParaRPr sz="1800">
                        <a:latin typeface="Verdana"/>
                        <a:cs typeface="Verdana"/>
                      </a:endParaRPr>
                    </a:p>
                  </a:txBody>
                  <a:tcPr marL="0" marR="0" marT="5461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0"/>
                  </a:ext>
                </a:extLst>
              </a:tr>
              <a:tr h="114300">
                <a:tc>
                  <a:txBody>
                    <a:bodyPr/>
                    <a:lstStyle/>
                    <a:p>
                      <a:pPr>
                        <a:lnSpc>
                          <a:spcPct val="100000"/>
                        </a:lnSpc>
                      </a:pPr>
                      <a:endParaRPr sz="600">
                        <a:latin typeface="Times New Roman"/>
                        <a:cs typeface="Times New Roman"/>
                      </a:endParaRPr>
                    </a:p>
                  </a:txBody>
                  <a:tcPr marL="0" marR="0" marT="0" marB="0">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1"/>
                  </a:ext>
                </a:extLst>
              </a:tr>
              <a:tr h="381000">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R="47625" algn="ctr">
                        <a:lnSpc>
                          <a:spcPct val="100000"/>
                        </a:lnSpc>
                        <a:spcBef>
                          <a:spcPts val="434"/>
                        </a:spcBef>
                      </a:pPr>
                      <a:r>
                        <a:rPr sz="1800" b="1" dirty="0">
                          <a:solidFill>
                            <a:srgbClr val="FFFFFF"/>
                          </a:solidFill>
                          <a:latin typeface="Verdana"/>
                          <a:cs typeface="Verdana"/>
                        </a:rPr>
                        <a:t>B</a:t>
                      </a:r>
                      <a:r>
                        <a:rPr sz="1800" b="1" spc="-55" dirty="0">
                          <a:solidFill>
                            <a:srgbClr val="FFFFFF"/>
                          </a:solidFill>
                          <a:latin typeface="Verdana"/>
                          <a:cs typeface="Verdana"/>
                        </a:rPr>
                        <a:t> </a:t>
                      </a:r>
                      <a:r>
                        <a:rPr sz="1800" b="1" dirty="0">
                          <a:solidFill>
                            <a:srgbClr val="FFFFFF"/>
                          </a:solidFill>
                          <a:latin typeface="Verdana"/>
                          <a:cs typeface="Verdana"/>
                        </a:rPr>
                        <a:t>C</a:t>
                      </a:r>
                      <a:r>
                        <a:rPr sz="1800" b="1" spc="10" dirty="0">
                          <a:solidFill>
                            <a:srgbClr val="FFFFFF"/>
                          </a:solidFill>
                          <a:latin typeface="Verdana"/>
                          <a:cs typeface="Verdana"/>
                        </a:rPr>
                        <a:t> </a:t>
                      </a:r>
                      <a:r>
                        <a:rPr sz="1800" b="1" dirty="0">
                          <a:solidFill>
                            <a:srgbClr val="FFFFFF"/>
                          </a:solidFill>
                          <a:latin typeface="Verdana"/>
                          <a:cs typeface="Verdana"/>
                        </a:rPr>
                        <a:t>#</a:t>
                      </a:r>
                      <a:r>
                        <a:rPr sz="1800" b="1" spc="-20" dirty="0">
                          <a:solidFill>
                            <a:srgbClr val="FFFFFF"/>
                          </a:solidFill>
                          <a:latin typeface="Verdana"/>
                          <a:cs typeface="Verdana"/>
                        </a:rPr>
                        <a:t> </a:t>
                      </a:r>
                      <a:r>
                        <a:rPr sz="1800" b="1" dirty="0">
                          <a:solidFill>
                            <a:srgbClr val="FFFFFF"/>
                          </a:solidFill>
                          <a:latin typeface="Verdana"/>
                          <a:cs typeface="Verdana"/>
                        </a:rPr>
                        <a:t>H</a:t>
                      </a:r>
                      <a:r>
                        <a:rPr sz="1800" b="1" spc="-40" dirty="0">
                          <a:solidFill>
                            <a:srgbClr val="FFFFFF"/>
                          </a:solidFill>
                          <a:latin typeface="Verdana"/>
                          <a:cs typeface="Verdana"/>
                        </a:rPr>
                        <a:t> </a:t>
                      </a:r>
                      <a:r>
                        <a:rPr sz="1800" b="1" dirty="0">
                          <a:solidFill>
                            <a:srgbClr val="FFFFFF"/>
                          </a:solidFill>
                          <a:latin typeface="Verdana"/>
                          <a:cs typeface="Verdana"/>
                        </a:rPr>
                        <a:t>I</a:t>
                      </a:r>
                      <a:r>
                        <a:rPr sz="1800" b="1" spc="30" dirty="0">
                          <a:solidFill>
                            <a:srgbClr val="FFFFFF"/>
                          </a:solidFill>
                          <a:latin typeface="Verdana"/>
                          <a:cs typeface="Verdana"/>
                        </a:rPr>
                        <a:t> </a:t>
                      </a:r>
                      <a:r>
                        <a:rPr sz="1800" b="1" dirty="0">
                          <a:solidFill>
                            <a:srgbClr val="FFFFFF"/>
                          </a:solidFill>
                          <a:latin typeface="Verdana"/>
                          <a:cs typeface="Verdana"/>
                        </a:rPr>
                        <a:t>#</a:t>
                      </a:r>
                      <a:endParaRPr sz="1800">
                        <a:latin typeface="Verdana"/>
                        <a:cs typeface="Verdana"/>
                      </a:endParaRPr>
                    </a:p>
                  </a:txBody>
                  <a:tcPr marL="0" marR="0" marT="55244"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2"/>
                  </a:ext>
                </a:extLst>
              </a:tr>
              <a:tr h="114300">
                <a:tc>
                  <a:txBody>
                    <a:bodyPr/>
                    <a:lstStyle/>
                    <a:p>
                      <a:pPr>
                        <a:lnSpc>
                          <a:spcPct val="100000"/>
                        </a:lnSpc>
                      </a:pPr>
                      <a:endParaRPr sz="600">
                        <a:latin typeface="Times New Roman"/>
                        <a:cs typeface="Times New Roman"/>
                      </a:endParaRPr>
                    </a:p>
                  </a:txBody>
                  <a:tcPr marL="0" marR="0" marT="0" marB="0">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28575">
                      <a:solidFill>
                        <a:srgbClr val="667C97"/>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3"/>
                  </a:ext>
                </a:extLst>
              </a:tr>
              <a:tr h="371475">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marR="52069" algn="ctr">
                        <a:lnSpc>
                          <a:spcPct val="100000"/>
                        </a:lnSpc>
                        <a:spcBef>
                          <a:spcPts val="405"/>
                        </a:spcBef>
                      </a:pPr>
                      <a:r>
                        <a:rPr sz="1800" b="1" dirty="0">
                          <a:solidFill>
                            <a:srgbClr val="FFFFFF"/>
                          </a:solidFill>
                          <a:latin typeface="Verdana"/>
                          <a:cs typeface="Verdana"/>
                        </a:rPr>
                        <a:t>#</a:t>
                      </a:r>
                      <a:r>
                        <a:rPr sz="1800" b="1" spc="-20" dirty="0">
                          <a:solidFill>
                            <a:srgbClr val="FFFFFF"/>
                          </a:solidFill>
                          <a:latin typeface="Verdana"/>
                          <a:cs typeface="Verdana"/>
                        </a:rPr>
                        <a:t> </a:t>
                      </a:r>
                      <a:r>
                        <a:rPr sz="1800" b="1" dirty="0">
                          <a:solidFill>
                            <a:srgbClr val="FFFFFF"/>
                          </a:solidFill>
                          <a:latin typeface="Verdana"/>
                          <a:cs typeface="Verdana"/>
                        </a:rPr>
                        <a:t>D</a:t>
                      </a:r>
                      <a:r>
                        <a:rPr sz="1800" b="1" spc="-30" dirty="0">
                          <a:solidFill>
                            <a:srgbClr val="FFFFFF"/>
                          </a:solidFill>
                          <a:latin typeface="Verdana"/>
                          <a:cs typeface="Verdana"/>
                        </a:rPr>
                        <a:t> </a:t>
                      </a:r>
                      <a:r>
                        <a:rPr sz="1800" b="1" dirty="0">
                          <a:solidFill>
                            <a:srgbClr val="FFFFFF"/>
                          </a:solidFill>
                          <a:latin typeface="Verdana"/>
                          <a:cs typeface="Verdana"/>
                        </a:rPr>
                        <a:t>F</a:t>
                      </a:r>
                      <a:r>
                        <a:rPr sz="1800" b="1" spc="-10" dirty="0">
                          <a:solidFill>
                            <a:srgbClr val="FFFFFF"/>
                          </a:solidFill>
                          <a:latin typeface="Verdana"/>
                          <a:cs typeface="Verdana"/>
                        </a:rPr>
                        <a:t> </a:t>
                      </a:r>
                      <a:r>
                        <a:rPr sz="1800" b="1" dirty="0">
                          <a:solidFill>
                            <a:srgbClr val="FFFFFF"/>
                          </a:solidFill>
                          <a:latin typeface="Verdana"/>
                          <a:cs typeface="Verdana"/>
                        </a:rPr>
                        <a:t>#</a:t>
                      </a:r>
                      <a:r>
                        <a:rPr sz="1800" b="1" spc="-20" dirty="0">
                          <a:solidFill>
                            <a:srgbClr val="FFFFFF"/>
                          </a:solidFill>
                          <a:latin typeface="Verdana"/>
                          <a:cs typeface="Verdana"/>
                        </a:rPr>
                        <a:t> </a:t>
                      </a:r>
                      <a:r>
                        <a:rPr sz="1800" b="1" dirty="0">
                          <a:solidFill>
                            <a:srgbClr val="FFFFFF"/>
                          </a:solidFill>
                          <a:latin typeface="Verdana"/>
                          <a:cs typeface="Verdana"/>
                        </a:rPr>
                        <a:t>J</a:t>
                      </a:r>
                      <a:r>
                        <a:rPr sz="1800" b="1" spc="-55" dirty="0">
                          <a:solidFill>
                            <a:srgbClr val="FFFFFF"/>
                          </a:solidFill>
                          <a:latin typeface="Verdana"/>
                          <a:cs typeface="Verdana"/>
                        </a:rPr>
                        <a:t> </a:t>
                      </a:r>
                      <a:r>
                        <a:rPr sz="1800" b="1" dirty="0">
                          <a:solidFill>
                            <a:srgbClr val="FFFFFF"/>
                          </a:solidFill>
                          <a:latin typeface="Verdana"/>
                          <a:cs typeface="Verdana"/>
                        </a:rPr>
                        <a:t>L</a:t>
                      </a:r>
                      <a:endParaRPr sz="1800">
                        <a:latin typeface="Verdana"/>
                        <a:cs typeface="Verdana"/>
                      </a:endParaRPr>
                    </a:p>
                  </a:txBody>
                  <a:tcPr marL="0" marR="0" marT="51435"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4"/>
                  </a:ext>
                </a:extLst>
              </a:tr>
            </a:tbl>
          </a:graphicData>
        </a:graphic>
      </p:graphicFrame>
      <p:sp>
        <p:nvSpPr>
          <p:cNvPr id="8" name="object 11">
            <a:extLst>
              <a:ext uri="{FF2B5EF4-FFF2-40B4-BE49-F238E27FC236}">
                <a16:creationId xmlns:a16="http://schemas.microsoft.com/office/drawing/2014/main" id="{12B3CDC8-4034-0EB9-B03C-94D2C772B10C}"/>
              </a:ext>
            </a:extLst>
          </p:cNvPr>
          <p:cNvSpPr txBox="1"/>
          <p:nvPr/>
        </p:nvSpPr>
        <p:spPr>
          <a:xfrm>
            <a:off x="1005839" y="3775708"/>
            <a:ext cx="2821305" cy="300355"/>
          </a:xfrm>
          <a:prstGeom prst="rect">
            <a:avLst/>
          </a:prstGeom>
        </p:spPr>
        <p:txBody>
          <a:bodyPr vert="horz" wrap="square" lIns="0" tIns="12700" rIns="0" bIns="0" rtlCol="0">
            <a:spAutoFit/>
          </a:bodyPr>
          <a:lstStyle/>
          <a:p>
            <a:pPr marL="12700">
              <a:lnSpc>
                <a:spcPct val="100000"/>
              </a:lnSpc>
              <a:spcBef>
                <a:spcPts val="100"/>
              </a:spcBef>
            </a:pPr>
            <a:r>
              <a:rPr sz="1800" spc="-20" dirty="0">
                <a:latin typeface="Segoe UI"/>
                <a:cs typeface="Segoe UI"/>
              </a:rPr>
              <a:t>(</a:t>
            </a:r>
            <a:r>
              <a:rPr sz="1800" dirty="0">
                <a:latin typeface="Segoe UI"/>
                <a:cs typeface="Segoe UI"/>
              </a:rPr>
              <a:t>#</a:t>
            </a:r>
            <a:r>
              <a:rPr sz="1800" spc="15" dirty="0">
                <a:latin typeface="Segoe UI"/>
                <a:cs typeface="Segoe UI"/>
              </a:rPr>
              <a:t> </a:t>
            </a:r>
            <a:r>
              <a:rPr sz="1800" spc="-30" dirty="0">
                <a:latin typeface="Segoe UI"/>
                <a:cs typeface="Segoe UI"/>
              </a:rPr>
              <a:t>r</a:t>
            </a:r>
            <a:r>
              <a:rPr sz="1800" spc="30" dirty="0">
                <a:latin typeface="Segoe UI"/>
                <a:cs typeface="Segoe UI"/>
              </a:rPr>
              <a:t>e</a:t>
            </a:r>
            <a:r>
              <a:rPr sz="1800" spc="-10" dirty="0">
                <a:latin typeface="Segoe UI"/>
                <a:cs typeface="Segoe UI"/>
              </a:rPr>
              <a:t>p</a:t>
            </a:r>
            <a:r>
              <a:rPr sz="1800" spc="-30" dirty="0">
                <a:latin typeface="Segoe UI"/>
                <a:cs typeface="Segoe UI"/>
              </a:rPr>
              <a:t>r</a:t>
            </a:r>
            <a:r>
              <a:rPr sz="1800" spc="30" dirty="0">
                <a:latin typeface="Segoe UI"/>
                <a:cs typeface="Segoe UI"/>
              </a:rPr>
              <a:t>e</a:t>
            </a:r>
            <a:r>
              <a:rPr sz="1800" spc="-15" dirty="0">
                <a:latin typeface="Segoe UI"/>
                <a:cs typeface="Segoe UI"/>
              </a:rPr>
              <a:t>s</a:t>
            </a:r>
            <a:r>
              <a:rPr sz="1800" spc="30" dirty="0">
                <a:latin typeface="Segoe UI"/>
                <a:cs typeface="Segoe UI"/>
              </a:rPr>
              <a:t>en</a:t>
            </a:r>
            <a:r>
              <a:rPr sz="1800" spc="-15" dirty="0">
                <a:latin typeface="Segoe UI"/>
                <a:cs typeface="Segoe UI"/>
              </a:rPr>
              <a:t>t</a:t>
            </a:r>
            <a:r>
              <a:rPr sz="1800" dirty="0">
                <a:latin typeface="Segoe UI"/>
                <a:cs typeface="Segoe UI"/>
              </a:rPr>
              <a:t>s</a:t>
            </a:r>
            <a:r>
              <a:rPr sz="1800" spc="-135" dirty="0">
                <a:latin typeface="Segoe UI"/>
                <a:cs typeface="Segoe UI"/>
              </a:rPr>
              <a:t> </a:t>
            </a:r>
            <a:r>
              <a:rPr sz="1800" dirty="0">
                <a:latin typeface="Segoe UI"/>
                <a:cs typeface="Segoe UI"/>
              </a:rPr>
              <a:t>a</a:t>
            </a:r>
            <a:r>
              <a:rPr sz="1800" spc="15" dirty="0">
                <a:latin typeface="Segoe UI"/>
                <a:cs typeface="Segoe UI"/>
              </a:rPr>
              <a:t> </a:t>
            </a:r>
            <a:r>
              <a:rPr sz="1800" spc="-10" dirty="0">
                <a:latin typeface="Segoe UI"/>
                <a:cs typeface="Segoe UI"/>
              </a:rPr>
              <a:t>p</a:t>
            </a:r>
            <a:r>
              <a:rPr sz="1800" spc="-15" dirty="0">
                <a:latin typeface="Segoe UI"/>
                <a:cs typeface="Segoe UI"/>
              </a:rPr>
              <a:t>a</a:t>
            </a:r>
            <a:r>
              <a:rPr sz="1800" spc="-30" dirty="0">
                <a:latin typeface="Segoe UI"/>
                <a:cs typeface="Segoe UI"/>
              </a:rPr>
              <a:t>r</a:t>
            </a:r>
            <a:r>
              <a:rPr sz="1800" spc="10" dirty="0">
                <a:latin typeface="Segoe UI"/>
                <a:cs typeface="Segoe UI"/>
              </a:rPr>
              <a:t>i</a:t>
            </a:r>
            <a:r>
              <a:rPr sz="1800" spc="-15" dirty="0">
                <a:latin typeface="Segoe UI"/>
                <a:cs typeface="Segoe UI"/>
              </a:rPr>
              <a:t>t</a:t>
            </a:r>
            <a:r>
              <a:rPr sz="1800" dirty="0">
                <a:latin typeface="Segoe UI"/>
                <a:cs typeface="Segoe UI"/>
              </a:rPr>
              <a:t>y</a:t>
            </a:r>
            <a:r>
              <a:rPr sz="1800" spc="-15" dirty="0">
                <a:latin typeface="Segoe UI"/>
                <a:cs typeface="Segoe UI"/>
              </a:rPr>
              <a:t> </a:t>
            </a:r>
            <a:r>
              <a:rPr sz="1800" spc="35" dirty="0">
                <a:latin typeface="Segoe UI"/>
                <a:cs typeface="Segoe UI"/>
              </a:rPr>
              <a:t>v</a:t>
            </a:r>
            <a:r>
              <a:rPr sz="1800" spc="-15" dirty="0">
                <a:latin typeface="Segoe UI"/>
                <a:cs typeface="Segoe UI"/>
              </a:rPr>
              <a:t>a</a:t>
            </a:r>
            <a:r>
              <a:rPr sz="1800" spc="10" dirty="0">
                <a:latin typeface="Segoe UI"/>
                <a:cs typeface="Segoe UI"/>
              </a:rPr>
              <a:t>l</a:t>
            </a:r>
            <a:r>
              <a:rPr sz="1800" spc="30" dirty="0">
                <a:latin typeface="Segoe UI"/>
                <a:cs typeface="Segoe UI"/>
              </a:rPr>
              <a:t>ue</a:t>
            </a:r>
            <a:r>
              <a:rPr sz="1800" dirty="0">
                <a:latin typeface="Segoe UI"/>
                <a:cs typeface="Segoe UI"/>
              </a:rPr>
              <a:t>)</a:t>
            </a:r>
            <a:endParaRPr sz="1800">
              <a:latin typeface="Segoe UI"/>
              <a:cs typeface="Segoe UI"/>
            </a:endParaRPr>
          </a:p>
        </p:txBody>
      </p:sp>
    </p:spTree>
    <p:extLst>
      <p:ext uri="{BB962C8B-B14F-4D97-AF65-F5344CB8AC3E}">
        <p14:creationId xmlns:p14="http://schemas.microsoft.com/office/powerpoint/2010/main" val="1687102263"/>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RAID </a:t>
            </a:r>
            <a:r>
              <a:rPr spc="-5" dirty="0"/>
              <a:t>Levels</a:t>
            </a:r>
          </a:p>
        </p:txBody>
      </p:sp>
      <p:sp>
        <p:nvSpPr>
          <p:cNvPr id="12" name="Text Placeholder 11">
            <a:extLst>
              <a:ext uri="{FF2B5EF4-FFF2-40B4-BE49-F238E27FC236}">
                <a16:creationId xmlns:a16="http://schemas.microsoft.com/office/drawing/2014/main" id="{DBDE1BFF-0AAB-4618-1DB0-A5106B23C9BE}"/>
              </a:ext>
            </a:extLst>
          </p:cNvPr>
          <p:cNvSpPr>
            <a:spLocks noGrp="1"/>
          </p:cNvSpPr>
          <p:nvPr>
            <p:ph type="body" idx="1"/>
          </p:nvPr>
        </p:nvSpPr>
        <p:spPr>
          <a:xfrm>
            <a:off x="895350" y="4419600"/>
            <a:ext cx="7706728" cy="1437509"/>
          </a:xfrm>
        </p:spPr>
        <p:txBody>
          <a:bodyPr/>
          <a:lstStyle/>
          <a:p>
            <a:pPr algn="l">
              <a:lnSpc>
                <a:spcPct val="150000"/>
              </a:lnSpc>
            </a:pPr>
            <a:r>
              <a:rPr lang="en-GB" sz="1600" b="1" i="0" u="none" strike="noStrike" baseline="0" dirty="0">
                <a:latin typeface="Segoe-Bold"/>
              </a:rPr>
              <a:t>Mirroring with striping</a:t>
            </a:r>
            <a:r>
              <a:rPr lang="en-GB" sz="1600" b="0" i="0" u="none" strike="noStrike" baseline="0" dirty="0">
                <a:latin typeface="Segoe"/>
              </a:rPr>
              <a:t>. In RAID 10, a </a:t>
            </a:r>
            <a:r>
              <a:rPr lang="en-GB" sz="1600" b="0" i="0" u="none" strike="noStrike" baseline="0" dirty="0" err="1">
                <a:latin typeface="Segoe"/>
              </a:rPr>
              <a:t>nonfault</a:t>
            </a:r>
            <a:r>
              <a:rPr lang="en-GB" sz="1600" b="0" i="0" u="none" strike="noStrike" baseline="0" dirty="0">
                <a:latin typeface="Segoe"/>
              </a:rPr>
              <a:t>-tolerant RAID 0 stripe set is mirrored. This arrangement delivers the excellent read/write performance of RAID 0, combined with the fault tolerance of RAID 1. However, RAID 10 can be expensive to implement because, like RAID 1, 50 percent of the total space is used to store redundant data.</a:t>
            </a:r>
            <a:endParaRPr lang="fr-FR" sz="1600" dirty="0"/>
          </a:p>
        </p:txBody>
      </p:sp>
      <p:sp>
        <p:nvSpPr>
          <p:cNvPr id="3" name="object 3"/>
          <p:cNvSpPr txBox="1"/>
          <p:nvPr/>
        </p:nvSpPr>
        <p:spPr>
          <a:xfrm>
            <a:off x="917256" y="1520507"/>
            <a:ext cx="1368743" cy="439223"/>
          </a:xfrm>
          <a:prstGeom prst="rect">
            <a:avLst/>
          </a:prstGeom>
        </p:spPr>
        <p:txBody>
          <a:bodyPr vert="horz" wrap="square" lIns="0" tIns="15875" rIns="0" bIns="0" rtlCol="0">
            <a:spAutoFit/>
          </a:bodyPr>
          <a:lstStyle/>
          <a:p>
            <a:pPr marL="12700">
              <a:lnSpc>
                <a:spcPct val="100000"/>
              </a:lnSpc>
              <a:spcBef>
                <a:spcPts val="125"/>
              </a:spcBef>
            </a:pPr>
            <a:r>
              <a:rPr sz="2750" spc="10" dirty="0">
                <a:latin typeface="Segoe UI"/>
                <a:cs typeface="Segoe UI"/>
              </a:rPr>
              <a:t>RAID</a:t>
            </a:r>
            <a:r>
              <a:rPr sz="2750" dirty="0">
                <a:latin typeface="Segoe UI"/>
                <a:cs typeface="Segoe UI"/>
              </a:rPr>
              <a:t> </a:t>
            </a:r>
            <a:r>
              <a:rPr lang="en-GB" sz="2750" spc="10" dirty="0">
                <a:latin typeface="Segoe UI"/>
                <a:cs typeface="Segoe UI"/>
              </a:rPr>
              <a:t>10</a:t>
            </a:r>
            <a:endParaRPr sz="2750" dirty="0">
              <a:latin typeface="Segoe UI"/>
              <a:cs typeface="Segoe UI"/>
            </a:endParaRPr>
          </a:p>
        </p:txBody>
      </p:sp>
      <p:graphicFrame>
        <p:nvGraphicFramePr>
          <p:cNvPr id="9" name="object 7">
            <a:extLst>
              <a:ext uri="{FF2B5EF4-FFF2-40B4-BE49-F238E27FC236}">
                <a16:creationId xmlns:a16="http://schemas.microsoft.com/office/drawing/2014/main" id="{466BFE09-21E2-3ABE-0BB3-E191E7BF2525}"/>
              </a:ext>
            </a:extLst>
          </p:cNvPr>
          <p:cNvGraphicFramePr>
            <a:graphicFrameLocks noGrp="1"/>
          </p:cNvGraphicFramePr>
          <p:nvPr>
            <p:extLst>
              <p:ext uri="{D42A27DB-BD31-4B8C-83A1-F6EECF244321}">
                <p14:modId xmlns:p14="http://schemas.microsoft.com/office/powerpoint/2010/main" val="597805105"/>
              </p:ext>
            </p:extLst>
          </p:nvPr>
        </p:nvGraphicFramePr>
        <p:xfrm>
          <a:off x="917256" y="2253361"/>
          <a:ext cx="3048000" cy="1904936"/>
        </p:xfrm>
        <a:graphic>
          <a:graphicData uri="http://schemas.openxmlformats.org/drawingml/2006/table">
            <a:tbl>
              <a:tblPr firstRow="1" bandRow="1">
                <a:tableStyleId>{2D5ABB26-0587-4C30-8999-92F81FD0307C}</a:tableStyleId>
              </a:tblPr>
              <a:tblGrid>
                <a:gridCol w="104775">
                  <a:extLst>
                    <a:ext uri="{9D8B030D-6E8A-4147-A177-3AD203B41FA5}">
                      <a16:colId xmlns:a16="http://schemas.microsoft.com/office/drawing/2014/main" val="20000"/>
                    </a:ext>
                  </a:extLst>
                </a:gridCol>
                <a:gridCol w="1685925">
                  <a:extLst>
                    <a:ext uri="{9D8B030D-6E8A-4147-A177-3AD203B41FA5}">
                      <a16:colId xmlns:a16="http://schemas.microsoft.com/office/drawing/2014/main" val="20001"/>
                    </a:ext>
                  </a:extLst>
                </a:gridCol>
                <a:gridCol w="1257300">
                  <a:extLst>
                    <a:ext uri="{9D8B030D-6E8A-4147-A177-3AD203B41FA5}">
                      <a16:colId xmlns:a16="http://schemas.microsoft.com/office/drawing/2014/main" val="20002"/>
                    </a:ext>
                  </a:extLst>
                </a:gridCol>
              </a:tblGrid>
              <a:tr h="381000">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marL="112395">
                        <a:lnSpc>
                          <a:spcPct val="100000"/>
                        </a:lnSpc>
                        <a:spcBef>
                          <a:spcPts val="430"/>
                        </a:spcBef>
                      </a:pPr>
                      <a:r>
                        <a:rPr sz="1800" b="1" dirty="0">
                          <a:solidFill>
                            <a:srgbClr val="FFFFFF"/>
                          </a:solidFill>
                          <a:latin typeface="Verdana"/>
                          <a:cs typeface="Verdana"/>
                        </a:rPr>
                        <a:t>A</a:t>
                      </a:r>
                      <a:r>
                        <a:rPr sz="1800" b="1" spc="-10" dirty="0">
                          <a:solidFill>
                            <a:srgbClr val="FFFFFF"/>
                          </a:solidFill>
                          <a:latin typeface="Verdana"/>
                          <a:cs typeface="Verdana"/>
                        </a:rPr>
                        <a:t> </a:t>
                      </a:r>
                      <a:r>
                        <a:rPr sz="1800" b="1" dirty="0">
                          <a:solidFill>
                            <a:srgbClr val="FFFFFF"/>
                          </a:solidFill>
                          <a:latin typeface="Verdana"/>
                          <a:cs typeface="Verdana"/>
                        </a:rPr>
                        <a:t>C</a:t>
                      </a:r>
                      <a:r>
                        <a:rPr sz="1800" b="1" spc="-55" dirty="0">
                          <a:solidFill>
                            <a:srgbClr val="FFFFFF"/>
                          </a:solidFill>
                          <a:latin typeface="Verdana"/>
                          <a:cs typeface="Verdana"/>
                        </a:rPr>
                        <a:t> </a:t>
                      </a:r>
                      <a:r>
                        <a:rPr sz="1800" b="1" dirty="0">
                          <a:solidFill>
                            <a:srgbClr val="FFFFFF"/>
                          </a:solidFill>
                          <a:latin typeface="Verdana"/>
                          <a:cs typeface="Verdana"/>
                        </a:rPr>
                        <a:t>E</a:t>
                      </a:r>
                      <a:r>
                        <a:rPr sz="1800" b="1" spc="10" dirty="0">
                          <a:solidFill>
                            <a:srgbClr val="FFFFFF"/>
                          </a:solidFill>
                          <a:latin typeface="Verdana"/>
                          <a:cs typeface="Verdana"/>
                        </a:rPr>
                        <a:t> </a:t>
                      </a:r>
                      <a:r>
                        <a:rPr sz="1800" b="1" dirty="0">
                          <a:solidFill>
                            <a:srgbClr val="FFFFFF"/>
                          </a:solidFill>
                          <a:latin typeface="Verdana"/>
                          <a:cs typeface="Verdana"/>
                        </a:rPr>
                        <a:t>G</a:t>
                      </a:r>
                      <a:r>
                        <a:rPr sz="1800" b="1" spc="-65" dirty="0">
                          <a:solidFill>
                            <a:srgbClr val="FFFFFF"/>
                          </a:solidFill>
                          <a:latin typeface="Verdana"/>
                          <a:cs typeface="Verdana"/>
                        </a:rPr>
                        <a:t> </a:t>
                      </a:r>
                      <a:r>
                        <a:rPr sz="1800" b="1" dirty="0">
                          <a:solidFill>
                            <a:srgbClr val="FFFFFF"/>
                          </a:solidFill>
                          <a:latin typeface="Verdana"/>
                          <a:cs typeface="Verdana"/>
                        </a:rPr>
                        <a:t>I</a:t>
                      </a:r>
                      <a:r>
                        <a:rPr sz="1800" b="1" spc="30" dirty="0">
                          <a:solidFill>
                            <a:srgbClr val="FFFFFF"/>
                          </a:solidFill>
                          <a:latin typeface="Verdana"/>
                          <a:cs typeface="Verdana"/>
                        </a:rPr>
                        <a:t> </a:t>
                      </a:r>
                      <a:r>
                        <a:rPr sz="1800" b="1" dirty="0">
                          <a:solidFill>
                            <a:srgbClr val="FFFFFF"/>
                          </a:solidFill>
                          <a:latin typeface="Verdana"/>
                          <a:cs typeface="Verdana"/>
                        </a:rPr>
                        <a:t>K</a:t>
                      </a:r>
                      <a:endParaRPr sz="1800">
                        <a:latin typeface="Verdana"/>
                        <a:cs typeface="Verdana"/>
                      </a:endParaRPr>
                    </a:p>
                  </a:txBody>
                  <a:tcPr marL="0" marR="0" marT="54610" marB="0">
                    <a:lnL w="53975">
                      <a:solidFill>
                        <a:srgbClr val="000000"/>
                      </a:solidFill>
                      <a:prstDash val="solid"/>
                    </a:lnL>
                    <a:lnR w="38100">
                      <a:solidFill>
                        <a:srgbClr val="000000"/>
                      </a:solidFill>
                      <a:prstDash val="solid"/>
                    </a:lnR>
                    <a:lnT w="38100">
                      <a:solidFill>
                        <a:srgbClr val="000000"/>
                      </a:solidFill>
                      <a:prstDash val="solid"/>
                    </a:lnT>
                    <a:lnB w="28575">
                      <a:solidFill>
                        <a:srgbClr val="667C97"/>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38100">
                      <a:solidFill>
                        <a:srgbClr val="000000"/>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0"/>
                  </a:ext>
                </a:extLst>
              </a:tr>
              <a:tr h="114300">
                <a:tc>
                  <a:txBody>
                    <a:bodyPr/>
                    <a:lstStyle/>
                    <a:p>
                      <a:pPr>
                        <a:lnSpc>
                          <a:spcPct val="100000"/>
                        </a:lnSpc>
                      </a:pPr>
                      <a:endParaRPr sz="600">
                        <a:latin typeface="Times New Roman"/>
                        <a:cs typeface="Times New Roman"/>
                      </a:endParaRPr>
                    </a:p>
                  </a:txBody>
                  <a:tcPr marL="0" marR="0" marT="0" marB="0">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600">
                        <a:latin typeface="Times New Roman"/>
                        <a:cs typeface="Times New Roman"/>
                      </a:endParaRPr>
                    </a:p>
                  </a:txBody>
                  <a:tcPr marL="0" marR="0" marT="0" marB="0">
                    <a:lnL w="53975">
                      <a:solidFill>
                        <a:srgbClr val="000000"/>
                      </a:solidFill>
                      <a:prstDash val="solid"/>
                    </a:lnL>
                    <a:lnR w="38100">
                      <a:solidFill>
                        <a:srgbClr val="000000"/>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38100">
                      <a:solidFill>
                        <a:srgbClr val="000000"/>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1"/>
                  </a:ext>
                </a:extLst>
              </a:tr>
              <a:tr h="381000">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marL="112395">
                        <a:lnSpc>
                          <a:spcPct val="100000"/>
                        </a:lnSpc>
                        <a:spcBef>
                          <a:spcPts val="434"/>
                        </a:spcBef>
                      </a:pPr>
                      <a:r>
                        <a:rPr sz="1800" b="1" dirty="0">
                          <a:solidFill>
                            <a:srgbClr val="FFFFFF"/>
                          </a:solidFill>
                          <a:latin typeface="Verdana"/>
                          <a:cs typeface="Verdana"/>
                        </a:rPr>
                        <a:t>B</a:t>
                      </a:r>
                      <a:r>
                        <a:rPr sz="1800" b="1" spc="-55" dirty="0">
                          <a:solidFill>
                            <a:srgbClr val="FFFFFF"/>
                          </a:solidFill>
                          <a:latin typeface="Verdana"/>
                          <a:cs typeface="Verdana"/>
                        </a:rPr>
                        <a:t> </a:t>
                      </a:r>
                      <a:r>
                        <a:rPr sz="1800" b="1" dirty="0">
                          <a:solidFill>
                            <a:srgbClr val="FFFFFF"/>
                          </a:solidFill>
                          <a:latin typeface="Verdana"/>
                          <a:cs typeface="Verdana"/>
                        </a:rPr>
                        <a:t>D</a:t>
                      </a:r>
                      <a:r>
                        <a:rPr sz="1800" b="1" spc="40" dirty="0">
                          <a:solidFill>
                            <a:srgbClr val="FFFFFF"/>
                          </a:solidFill>
                          <a:latin typeface="Verdana"/>
                          <a:cs typeface="Verdana"/>
                        </a:rPr>
                        <a:t> </a:t>
                      </a:r>
                      <a:r>
                        <a:rPr sz="1800" b="1" dirty="0">
                          <a:solidFill>
                            <a:srgbClr val="FFFFFF"/>
                          </a:solidFill>
                          <a:latin typeface="Verdana"/>
                          <a:cs typeface="Verdana"/>
                        </a:rPr>
                        <a:t>F</a:t>
                      </a:r>
                      <a:r>
                        <a:rPr sz="1800" b="1" spc="-75" dirty="0">
                          <a:solidFill>
                            <a:srgbClr val="FFFFFF"/>
                          </a:solidFill>
                          <a:latin typeface="Verdana"/>
                          <a:cs typeface="Verdana"/>
                        </a:rPr>
                        <a:t> </a:t>
                      </a:r>
                      <a:r>
                        <a:rPr sz="1800" b="1" dirty="0">
                          <a:solidFill>
                            <a:srgbClr val="FFFFFF"/>
                          </a:solidFill>
                          <a:latin typeface="Verdana"/>
                          <a:cs typeface="Verdana"/>
                        </a:rPr>
                        <a:t>H</a:t>
                      </a:r>
                      <a:r>
                        <a:rPr sz="1800" b="1" spc="30" dirty="0">
                          <a:solidFill>
                            <a:srgbClr val="FFFFFF"/>
                          </a:solidFill>
                          <a:latin typeface="Verdana"/>
                          <a:cs typeface="Verdana"/>
                        </a:rPr>
                        <a:t> </a:t>
                      </a:r>
                      <a:r>
                        <a:rPr sz="1800" b="1" dirty="0">
                          <a:solidFill>
                            <a:srgbClr val="FFFFFF"/>
                          </a:solidFill>
                          <a:latin typeface="Verdana"/>
                          <a:cs typeface="Verdana"/>
                        </a:rPr>
                        <a:t>J</a:t>
                      </a:r>
                      <a:r>
                        <a:rPr sz="1800" b="1" spc="-55" dirty="0">
                          <a:solidFill>
                            <a:srgbClr val="FFFFFF"/>
                          </a:solidFill>
                          <a:latin typeface="Verdana"/>
                          <a:cs typeface="Verdana"/>
                        </a:rPr>
                        <a:t> </a:t>
                      </a:r>
                      <a:r>
                        <a:rPr sz="1800" b="1" dirty="0">
                          <a:solidFill>
                            <a:srgbClr val="FFFFFF"/>
                          </a:solidFill>
                          <a:latin typeface="Verdana"/>
                          <a:cs typeface="Verdana"/>
                        </a:rPr>
                        <a:t>L</a:t>
                      </a:r>
                      <a:endParaRPr sz="1800">
                        <a:latin typeface="Verdana"/>
                        <a:cs typeface="Verdana"/>
                      </a:endParaRPr>
                    </a:p>
                  </a:txBody>
                  <a:tcPr marL="0" marR="0" marT="55244" marB="0">
                    <a:lnL w="53975">
                      <a:solidFill>
                        <a:srgbClr val="000000"/>
                      </a:solidFill>
                      <a:prstDash val="solid"/>
                    </a:lnL>
                    <a:lnR w="38100">
                      <a:solidFill>
                        <a:srgbClr val="000000"/>
                      </a:solidFill>
                      <a:prstDash val="solid"/>
                    </a:lnR>
                    <a:lnT w="28575">
                      <a:solidFill>
                        <a:srgbClr val="667C97"/>
                      </a:solidFill>
                      <a:prstDash val="solid"/>
                    </a:lnT>
                    <a:lnB w="28575">
                      <a:solidFill>
                        <a:srgbClr val="000000"/>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38100">
                      <a:solidFill>
                        <a:srgbClr val="000000"/>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2"/>
                  </a:ext>
                </a:extLst>
              </a:tr>
              <a:tr h="161861">
                <a:tc>
                  <a:txBody>
                    <a:bodyPr/>
                    <a:lstStyle/>
                    <a:p>
                      <a:pPr>
                        <a:lnSpc>
                          <a:spcPct val="100000"/>
                        </a:lnSpc>
                      </a:pPr>
                      <a:endParaRPr sz="900">
                        <a:latin typeface="Times New Roman"/>
                        <a:cs typeface="Times New Roman"/>
                      </a:endParaRPr>
                    </a:p>
                  </a:txBody>
                  <a:tcPr marL="0" marR="0" marT="0" marB="0">
                    <a:lnR w="28575">
                      <a:solidFill>
                        <a:srgbClr val="667C97"/>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900">
                        <a:latin typeface="Times New Roman"/>
                        <a:cs typeface="Times New Roman"/>
                      </a:endParaRPr>
                    </a:p>
                  </a:txBody>
                  <a:tcPr marL="0" marR="0" marT="0" marB="0">
                    <a:lnL w="28575">
                      <a:solidFill>
                        <a:srgbClr val="667C97"/>
                      </a:solidFill>
                      <a:prstDash val="solid"/>
                    </a:lnL>
                    <a:lnR w="28575">
                      <a:solidFill>
                        <a:srgbClr val="667C97"/>
                      </a:solidFill>
                      <a:prstDash val="solid"/>
                    </a:lnR>
                    <a:lnT w="28575">
                      <a:solidFill>
                        <a:srgbClr val="000000"/>
                      </a:solidFill>
                      <a:prstDash val="solid"/>
                    </a:lnT>
                    <a:lnB w="28575">
                      <a:solidFill>
                        <a:srgbClr val="000000"/>
                      </a:solidFill>
                      <a:prstDash val="solid"/>
                    </a:lnB>
                    <a:solidFill>
                      <a:srgbClr val="8DACD0"/>
                    </a:solidFill>
                  </a:tcPr>
                </a:tc>
                <a:tc>
                  <a:txBody>
                    <a:bodyPr/>
                    <a:lstStyle/>
                    <a:p>
                      <a:pPr>
                        <a:lnSpc>
                          <a:spcPct val="100000"/>
                        </a:lnSpc>
                      </a:pPr>
                      <a:endParaRPr sz="900">
                        <a:latin typeface="Times New Roman"/>
                        <a:cs typeface="Times New Roman"/>
                      </a:endParaRPr>
                    </a:p>
                  </a:txBody>
                  <a:tcPr marL="0" marR="0" marT="0" marB="0">
                    <a:lnL w="28575">
                      <a:solidFill>
                        <a:srgbClr val="667C97"/>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3"/>
                  </a:ext>
                </a:extLst>
              </a:tr>
              <a:tr h="371475">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marL="112395">
                        <a:lnSpc>
                          <a:spcPct val="100000"/>
                        </a:lnSpc>
                        <a:spcBef>
                          <a:spcPts val="400"/>
                        </a:spcBef>
                      </a:pPr>
                      <a:r>
                        <a:rPr sz="1800" b="1" dirty="0">
                          <a:solidFill>
                            <a:srgbClr val="FFFFFF"/>
                          </a:solidFill>
                          <a:latin typeface="Verdana"/>
                          <a:cs typeface="Verdana"/>
                        </a:rPr>
                        <a:t>A</a:t>
                      </a:r>
                      <a:r>
                        <a:rPr sz="1800" b="1" spc="-10" dirty="0">
                          <a:solidFill>
                            <a:srgbClr val="FFFFFF"/>
                          </a:solidFill>
                          <a:latin typeface="Verdana"/>
                          <a:cs typeface="Verdana"/>
                        </a:rPr>
                        <a:t> </a:t>
                      </a:r>
                      <a:r>
                        <a:rPr sz="1800" b="1" dirty="0">
                          <a:solidFill>
                            <a:srgbClr val="FFFFFF"/>
                          </a:solidFill>
                          <a:latin typeface="Verdana"/>
                          <a:cs typeface="Verdana"/>
                        </a:rPr>
                        <a:t>C</a:t>
                      </a:r>
                      <a:r>
                        <a:rPr sz="1800" b="1" spc="-55" dirty="0">
                          <a:solidFill>
                            <a:srgbClr val="FFFFFF"/>
                          </a:solidFill>
                          <a:latin typeface="Verdana"/>
                          <a:cs typeface="Verdana"/>
                        </a:rPr>
                        <a:t> </a:t>
                      </a:r>
                      <a:r>
                        <a:rPr sz="1800" b="1" dirty="0">
                          <a:solidFill>
                            <a:srgbClr val="FFFFFF"/>
                          </a:solidFill>
                          <a:latin typeface="Verdana"/>
                          <a:cs typeface="Verdana"/>
                        </a:rPr>
                        <a:t>E</a:t>
                      </a:r>
                      <a:r>
                        <a:rPr sz="1800" b="1" spc="10" dirty="0">
                          <a:solidFill>
                            <a:srgbClr val="FFFFFF"/>
                          </a:solidFill>
                          <a:latin typeface="Verdana"/>
                          <a:cs typeface="Verdana"/>
                        </a:rPr>
                        <a:t> </a:t>
                      </a:r>
                      <a:r>
                        <a:rPr sz="1800" b="1" dirty="0">
                          <a:solidFill>
                            <a:srgbClr val="FFFFFF"/>
                          </a:solidFill>
                          <a:latin typeface="Verdana"/>
                          <a:cs typeface="Verdana"/>
                        </a:rPr>
                        <a:t>G</a:t>
                      </a:r>
                      <a:r>
                        <a:rPr sz="1800" b="1" spc="-65" dirty="0">
                          <a:solidFill>
                            <a:srgbClr val="FFFFFF"/>
                          </a:solidFill>
                          <a:latin typeface="Verdana"/>
                          <a:cs typeface="Verdana"/>
                        </a:rPr>
                        <a:t> </a:t>
                      </a:r>
                      <a:r>
                        <a:rPr sz="1800" b="1" dirty="0">
                          <a:solidFill>
                            <a:srgbClr val="FFFFFF"/>
                          </a:solidFill>
                          <a:latin typeface="Verdana"/>
                          <a:cs typeface="Verdana"/>
                        </a:rPr>
                        <a:t>I</a:t>
                      </a:r>
                      <a:r>
                        <a:rPr sz="1800" b="1" spc="30" dirty="0">
                          <a:solidFill>
                            <a:srgbClr val="FFFFFF"/>
                          </a:solidFill>
                          <a:latin typeface="Verdana"/>
                          <a:cs typeface="Verdana"/>
                        </a:rPr>
                        <a:t> </a:t>
                      </a:r>
                      <a:r>
                        <a:rPr sz="1800" b="1" dirty="0">
                          <a:solidFill>
                            <a:srgbClr val="FFFFFF"/>
                          </a:solidFill>
                          <a:latin typeface="Verdana"/>
                          <a:cs typeface="Verdana"/>
                        </a:rPr>
                        <a:t>K</a:t>
                      </a:r>
                      <a:endParaRPr sz="1800">
                        <a:latin typeface="Verdana"/>
                        <a:cs typeface="Verdana"/>
                      </a:endParaRPr>
                    </a:p>
                  </a:txBody>
                  <a:tcPr marL="0" marR="0" marT="50800" marB="0">
                    <a:lnL w="53975">
                      <a:solidFill>
                        <a:srgbClr val="000000"/>
                      </a:solidFill>
                      <a:prstDash val="solid"/>
                    </a:lnL>
                    <a:lnR w="38100">
                      <a:solidFill>
                        <a:srgbClr val="000000"/>
                      </a:solidFill>
                      <a:prstDash val="solid"/>
                    </a:lnR>
                    <a:lnT w="28575">
                      <a:solidFill>
                        <a:srgbClr val="000000"/>
                      </a:solidFill>
                      <a:prstDash val="solid"/>
                    </a:lnT>
                    <a:lnB w="28575">
                      <a:solidFill>
                        <a:srgbClr val="667C97"/>
                      </a:solidFill>
                      <a:prstDash val="solid"/>
                    </a:lnB>
                    <a:solidFill>
                      <a:srgbClr val="8DACD0"/>
                    </a:solidFill>
                  </a:tcPr>
                </a:tc>
                <a:tc>
                  <a:txBody>
                    <a:bodyPr/>
                    <a:lstStyle/>
                    <a:p>
                      <a:pPr>
                        <a:lnSpc>
                          <a:spcPct val="100000"/>
                        </a:lnSpc>
                      </a:pPr>
                      <a:endParaRPr sz="2000">
                        <a:latin typeface="Times New Roman"/>
                        <a:cs typeface="Times New Roman"/>
                      </a:endParaRPr>
                    </a:p>
                  </a:txBody>
                  <a:tcPr marL="0" marR="0" marT="0" marB="0">
                    <a:lnL w="38100">
                      <a:solidFill>
                        <a:srgbClr val="000000"/>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4"/>
                  </a:ext>
                </a:extLst>
              </a:tr>
              <a:tr h="123825">
                <a:tc>
                  <a:txBody>
                    <a:bodyPr/>
                    <a:lstStyle/>
                    <a:p>
                      <a:pPr>
                        <a:lnSpc>
                          <a:spcPct val="100000"/>
                        </a:lnSpc>
                      </a:pPr>
                      <a:endParaRPr sz="600">
                        <a:latin typeface="Times New Roman"/>
                        <a:cs typeface="Times New Roman"/>
                      </a:endParaRPr>
                    </a:p>
                  </a:txBody>
                  <a:tcPr marL="0" marR="0" marT="0" marB="0">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a:lnSpc>
                          <a:spcPct val="100000"/>
                        </a:lnSpc>
                      </a:pPr>
                      <a:endParaRPr sz="600">
                        <a:latin typeface="Times New Roman"/>
                        <a:cs typeface="Times New Roman"/>
                      </a:endParaRPr>
                    </a:p>
                  </a:txBody>
                  <a:tcPr marL="0" marR="0" marT="0" marB="0">
                    <a:lnL w="53975">
                      <a:solidFill>
                        <a:srgbClr val="000000"/>
                      </a:solidFill>
                      <a:prstDash val="solid"/>
                    </a:lnL>
                    <a:lnR w="38100">
                      <a:solidFill>
                        <a:srgbClr val="000000"/>
                      </a:solidFill>
                      <a:prstDash val="solid"/>
                    </a:lnR>
                    <a:lnT w="28575">
                      <a:solidFill>
                        <a:srgbClr val="667C97"/>
                      </a:solidFill>
                      <a:prstDash val="solid"/>
                    </a:lnT>
                    <a:lnB w="28575">
                      <a:solidFill>
                        <a:srgbClr val="667C97"/>
                      </a:solidFill>
                      <a:prstDash val="solid"/>
                    </a:lnB>
                    <a:solidFill>
                      <a:srgbClr val="8DACD0"/>
                    </a:solidFill>
                  </a:tcPr>
                </a:tc>
                <a:tc>
                  <a:txBody>
                    <a:bodyPr/>
                    <a:lstStyle/>
                    <a:p>
                      <a:pPr>
                        <a:lnSpc>
                          <a:spcPct val="100000"/>
                        </a:lnSpc>
                      </a:pPr>
                      <a:endParaRPr sz="600">
                        <a:latin typeface="Times New Roman"/>
                        <a:cs typeface="Times New Roman"/>
                      </a:endParaRPr>
                    </a:p>
                  </a:txBody>
                  <a:tcPr marL="0" marR="0" marT="0" marB="0">
                    <a:lnL w="38100">
                      <a:solidFill>
                        <a:srgbClr val="000000"/>
                      </a:solidFill>
                      <a:prstDash val="solid"/>
                    </a:lnL>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5"/>
                  </a:ext>
                </a:extLst>
              </a:tr>
              <a:tr h="371475">
                <a:tc>
                  <a:txBody>
                    <a:bodyPr/>
                    <a:lstStyle/>
                    <a:p>
                      <a:pPr>
                        <a:lnSpc>
                          <a:spcPct val="100000"/>
                        </a:lnSpc>
                      </a:pPr>
                      <a:endParaRPr sz="2000">
                        <a:latin typeface="Times New Roman"/>
                        <a:cs typeface="Times New Roman"/>
                      </a:endParaRPr>
                    </a:p>
                  </a:txBody>
                  <a:tcPr marL="0" marR="0" marT="0" marB="0">
                    <a:lnL w="28575">
                      <a:solidFill>
                        <a:srgbClr val="667C97"/>
                      </a:solidFill>
                      <a:prstDash val="solid"/>
                    </a:lnL>
                    <a:lnR w="53975">
                      <a:solidFill>
                        <a:srgbClr val="000000"/>
                      </a:solidFill>
                      <a:prstDash val="solid"/>
                    </a:lnR>
                    <a:lnT w="28575">
                      <a:solidFill>
                        <a:srgbClr val="667C97"/>
                      </a:solidFill>
                      <a:prstDash val="solid"/>
                    </a:lnT>
                    <a:lnB w="28575">
                      <a:solidFill>
                        <a:srgbClr val="667C97"/>
                      </a:solidFill>
                      <a:prstDash val="solid"/>
                    </a:lnB>
                  </a:tcPr>
                </a:tc>
                <a:tc>
                  <a:txBody>
                    <a:bodyPr/>
                    <a:lstStyle/>
                    <a:p>
                      <a:pPr marL="112395">
                        <a:lnSpc>
                          <a:spcPct val="100000"/>
                        </a:lnSpc>
                        <a:spcBef>
                          <a:spcPts val="400"/>
                        </a:spcBef>
                      </a:pPr>
                      <a:r>
                        <a:rPr sz="1800" b="1" dirty="0">
                          <a:solidFill>
                            <a:srgbClr val="FFFFFF"/>
                          </a:solidFill>
                          <a:latin typeface="Verdana"/>
                          <a:cs typeface="Verdana"/>
                        </a:rPr>
                        <a:t>B</a:t>
                      </a:r>
                      <a:r>
                        <a:rPr sz="1800" b="1" spc="-55" dirty="0">
                          <a:solidFill>
                            <a:srgbClr val="FFFFFF"/>
                          </a:solidFill>
                          <a:latin typeface="Verdana"/>
                          <a:cs typeface="Verdana"/>
                        </a:rPr>
                        <a:t> </a:t>
                      </a:r>
                      <a:r>
                        <a:rPr sz="1800" b="1" dirty="0">
                          <a:solidFill>
                            <a:srgbClr val="FFFFFF"/>
                          </a:solidFill>
                          <a:latin typeface="Verdana"/>
                          <a:cs typeface="Verdana"/>
                        </a:rPr>
                        <a:t>D</a:t>
                      </a:r>
                      <a:r>
                        <a:rPr sz="1800" b="1" spc="40" dirty="0">
                          <a:solidFill>
                            <a:srgbClr val="FFFFFF"/>
                          </a:solidFill>
                          <a:latin typeface="Verdana"/>
                          <a:cs typeface="Verdana"/>
                        </a:rPr>
                        <a:t> </a:t>
                      </a:r>
                      <a:r>
                        <a:rPr sz="1800" b="1" dirty="0">
                          <a:solidFill>
                            <a:srgbClr val="FFFFFF"/>
                          </a:solidFill>
                          <a:latin typeface="Verdana"/>
                          <a:cs typeface="Verdana"/>
                        </a:rPr>
                        <a:t>F</a:t>
                      </a:r>
                      <a:r>
                        <a:rPr sz="1800" b="1" spc="-75" dirty="0">
                          <a:solidFill>
                            <a:srgbClr val="FFFFFF"/>
                          </a:solidFill>
                          <a:latin typeface="Verdana"/>
                          <a:cs typeface="Verdana"/>
                        </a:rPr>
                        <a:t> </a:t>
                      </a:r>
                      <a:r>
                        <a:rPr sz="1800" b="1" dirty="0">
                          <a:solidFill>
                            <a:srgbClr val="FFFFFF"/>
                          </a:solidFill>
                          <a:latin typeface="Verdana"/>
                          <a:cs typeface="Verdana"/>
                        </a:rPr>
                        <a:t>H</a:t>
                      </a:r>
                      <a:r>
                        <a:rPr sz="1800" b="1" spc="30" dirty="0">
                          <a:solidFill>
                            <a:srgbClr val="FFFFFF"/>
                          </a:solidFill>
                          <a:latin typeface="Verdana"/>
                          <a:cs typeface="Verdana"/>
                        </a:rPr>
                        <a:t> </a:t>
                      </a:r>
                      <a:r>
                        <a:rPr sz="1800" b="1" dirty="0">
                          <a:solidFill>
                            <a:srgbClr val="FFFFFF"/>
                          </a:solidFill>
                          <a:latin typeface="Verdana"/>
                          <a:cs typeface="Verdana"/>
                        </a:rPr>
                        <a:t>J</a:t>
                      </a:r>
                      <a:r>
                        <a:rPr sz="1800" b="1" spc="-55" dirty="0">
                          <a:solidFill>
                            <a:srgbClr val="FFFFFF"/>
                          </a:solidFill>
                          <a:latin typeface="Verdana"/>
                          <a:cs typeface="Verdana"/>
                        </a:rPr>
                        <a:t> </a:t>
                      </a:r>
                      <a:r>
                        <a:rPr sz="1800" b="1" dirty="0">
                          <a:solidFill>
                            <a:srgbClr val="FFFFFF"/>
                          </a:solidFill>
                          <a:latin typeface="Verdana"/>
                          <a:cs typeface="Verdana"/>
                        </a:rPr>
                        <a:t>L</a:t>
                      </a:r>
                      <a:endParaRPr sz="1800">
                        <a:latin typeface="Verdana"/>
                        <a:cs typeface="Verdana"/>
                      </a:endParaRPr>
                    </a:p>
                  </a:txBody>
                  <a:tcPr marL="0" marR="0" marT="50800" marB="0">
                    <a:lnL w="53975">
                      <a:solidFill>
                        <a:srgbClr val="000000"/>
                      </a:solidFill>
                      <a:prstDash val="solid"/>
                    </a:lnL>
                    <a:lnR w="38100">
                      <a:solidFill>
                        <a:srgbClr val="000000"/>
                      </a:solidFill>
                      <a:prstDash val="solid"/>
                    </a:lnR>
                    <a:lnT w="28575">
                      <a:solidFill>
                        <a:srgbClr val="667C97"/>
                      </a:solidFill>
                      <a:prstDash val="solid"/>
                    </a:lnT>
                    <a:lnB w="28575">
                      <a:solidFill>
                        <a:srgbClr val="000000"/>
                      </a:solidFill>
                      <a:prstDash val="solid"/>
                    </a:lnB>
                    <a:solidFill>
                      <a:srgbClr val="8DACD0"/>
                    </a:solidFill>
                  </a:tcPr>
                </a:tc>
                <a:tc>
                  <a:txBody>
                    <a:bodyPr/>
                    <a:lstStyle/>
                    <a:p>
                      <a:pPr>
                        <a:lnSpc>
                          <a:spcPct val="100000"/>
                        </a:lnSpc>
                      </a:pPr>
                      <a:endParaRPr sz="2000" dirty="0">
                        <a:latin typeface="Times New Roman"/>
                        <a:cs typeface="Times New Roman"/>
                      </a:endParaRPr>
                    </a:p>
                  </a:txBody>
                  <a:tcPr marL="0" marR="0" marT="0" marB="0">
                    <a:lnL w="38100">
                      <a:solidFill>
                        <a:srgbClr val="000000"/>
                      </a:solidFill>
                      <a:prstDash val="solid"/>
                    </a:lnL>
                    <a:lnR w="28575">
                      <a:solidFill>
                        <a:srgbClr val="667C97"/>
                      </a:solidFill>
                      <a:prstDash val="solid"/>
                    </a:lnR>
                    <a:lnT w="28575">
                      <a:solidFill>
                        <a:srgbClr val="667C97"/>
                      </a:solidFill>
                      <a:prstDash val="solid"/>
                    </a:lnT>
                    <a:lnB w="28575">
                      <a:solidFill>
                        <a:srgbClr val="667C97"/>
                      </a:solidFill>
                      <a:prstDash val="solid"/>
                    </a:lnB>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2916769829"/>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RAID </a:t>
            </a:r>
            <a:r>
              <a:rPr spc="-5" dirty="0"/>
              <a:t>Levels</a:t>
            </a:r>
          </a:p>
        </p:txBody>
      </p:sp>
      <p:sp>
        <p:nvSpPr>
          <p:cNvPr id="12" name="Text Placeholder 11">
            <a:extLst>
              <a:ext uri="{FF2B5EF4-FFF2-40B4-BE49-F238E27FC236}">
                <a16:creationId xmlns:a16="http://schemas.microsoft.com/office/drawing/2014/main" id="{501CE961-0D85-E3FB-75BC-4466D44317B3}"/>
              </a:ext>
            </a:extLst>
          </p:cNvPr>
          <p:cNvSpPr>
            <a:spLocks noGrp="1"/>
          </p:cNvSpPr>
          <p:nvPr>
            <p:ph type="body" idx="1"/>
          </p:nvPr>
        </p:nvSpPr>
        <p:spPr>
          <a:xfrm>
            <a:off x="681723" y="1066800"/>
            <a:ext cx="7920355" cy="5130828"/>
          </a:xfrm>
        </p:spPr>
        <p:txBody>
          <a:bodyPr/>
          <a:lstStyle/>
          <a:p>
            <a:pPr algn="l">
              <a:lnSpc>
                <a:spcPct val="150000"/>
              </a:lnSpc>
            </a:pPr>
            <a:r>
              <a:rPr lang="en-GB" sz="1600" b="0" i="0" u="none" strike="noStrike" baseline="0" dirty="0">
                <a:latin typeface="Segoe"/>
              </a:rPr>
              <a:t>Consider the following points when planning files on RAID hardware:</a:t>
            </a:r>
          </a:p>
          <a:p>
            <a:pPr marL="285750" indent="-285750" algn="l">
              <a:lnSpc>
                <a:spcPct val="150000"/>
              </a:lnSpc>
              <a:buFont typeface="Arial" panose="020B0604020202020204" pitchFamily="34" charset="0"/>
              <a:buChar char="•"/>
            </a:pPr>
            <a:r>
              <a:rPr lang="en-GB" sz="1600" b="0" i="0" u="none" strike="noStrike" baseline="0" dirty="0">
                <a:latin typeface="Segoe"/>
              </a:rPr>
              <a:t>Generally, RAID 10 offers the best combination of read/write performance and fault tolerance, but is </a:t>
            </a:r>
            <a:r>
              <a:rPr lang="fr-FR" sz="1600" b="0" i="0" u="none" strike="noStrike" baseline="0" dirty="0">
                <a:latin typeface="Segoe"/>
              </a:rPr>
              <a:t>the </a:t>
            </a:r>
            <a:r>
              <a:rPr lang="fr-FR" sz="1600" b="0" i="0" u="none" strike="noStrike" baseline="0" dirty="0" err="1">
                <a:latin typeface="Segoe"/>
              </a:rPr>
              <a:t>costliest</a:t>
            </a:r>
            <a:r>
              <a:rPr lang="fr-FR" sz="1600" b="0" i="0" u="none" strike="noStrike" baseline="0" dirty="0">
                <a:latin typeface="Segoe"/>
              </a:rPr>
              <a:t> solution.</a:t>
            </a:r>
          </a:p>
          <a:p>
            <a:pPr marL="285750" indent="-285750" algn="l">
              <a:lnSpc>
                <a:spcPct val="150000"/>
              </a:lnSpc>
              <a:buFont typeface="Arial" panose="020B0604020202020204" pitchFamily="34" charset="0"/>
              <a:buChar char="•"/>
            </a:pPr>
            <a:r>
              <a:rPr lang="en-GB" sz="1600" b="0" i="0" u="none" strike="noStrike" baseline="0" dirty="0">
                <a:latin typeface="Segoe"/>
              </a:rPr>
              <a:t>Write operations on RAID 5 can sometimes be relatively slow compared to RAID 1 because of the need to calculate parity data (RAID 5). If you have a high proportion of write activity, RAID 5 might not be the best candidate.</a:t>
            </a:r>
          </a:p>
          <a:p>
            <a:pPr marL="285750" indent="-285750" algn="l">
              <a:lnSpc>
                <a:spcPct val="150000"/>
              </a:lnSpc>
              <a:buFont typeface="Arial" panose="020B0604020202020204" pitchFamily="34" charset="0"/>
              <a:buChar char="•"/>
            </a:pPr>
            <a:r>
              <a:rPr lang="en-GB" sz="1600" b="0" i="0" u="none" strike="noStrike" baseline="0" dirty="0">
                <a:latin typeface="Segoe"/>
              </a:rPr>
              <a:t>Consider the cost per gigabyte. For example, implementing a 500 GB database on a RAID 1 mirror set would require (at least) two 500 GB disks. Implementing the same database on a RAID 5 array would require substantially less storage space.</a:t>
            </a:r>
          </a:p>
          <a:p>
            <a:pPr marL="285750" indent="-285750" algn="l">
              <a:lnSpc>
                <a:spcPct val="150000"/>
              </a:lnSpc>
              <a:buFont typeface="Arial" panose="020B0604020202020204" pitchFamily="34" charset="0"/>
              <a:buChar char="•"/>
            </a:pPr>
            <a:r>
              <a:rPr lang="en-GB" sz="1600" b="0" i="0" u="none" strike="noStrike" baseline="0" dirty="0">
                <a:latin typeface="Segoe"/>
              </a:rPr>
              <a:t>Many databases use a SAN, and the performance characteristics can vary between SAN vendors and architectures. For this reason, if you use a SAN, you should consult with your vendors to identify the optimal solution for your requirements. When considering SAN technology for SQL Server, always look beyond the headline I/O figures quoted and consider other characteristics such as latency.</a:t>
            </a:r>
            <a:endParaRPr lang="fr-FR" sz="1600" dirty="0"/>
          </a:p>
        </p:txBody>
      </p:sp>
    </p:spTree>
    <p:extLst>
      <p:ext uri="{BB962C8B-B14F-4D97-AF65-F5344CB8AC3E}">
        <p14:creationId xmlns:p14="http://schemas.microsoft.com/office/powerpoint/2010/main" val="41976771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249478" cy="4964821"/>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50" dirty="0">
                <a:solidFill>
                  <a:srgbClr val="FFFFFF"/>
                </a:solidFill>
                <a:latin typeface="Segoe UI"/>
                <a:cs typeface="Segoe UI"/>
              </a:rPr>
              <a:t> </a:t>
            </a:r>
            <a:r>
              <a:rPr sz="2750" spc="5" dirty="0">
                <a:solidFill>
                  <a:srgbClr val="FFFFFF"/>
                </a:solidFill>
                <a:latin typeface="Segoe UI"/>
                <a:cs typeface="Segoe UI"/>
              </a:rPr>
              <a:t>2:</a:t>
            </a:r>
            <a:r>
              <a:rPr sz="2750" spc="-25" dirty="0">
                <a:solidFill>
                  <a:srgbClr val="FFFFFF"/>
                </a:solidFill>
                <a:latin typeface="Segoe UI"/>
                <a:cs typeface="Segoe UI"/>
              </a:rPr>
              <a:t> </a:t>
            </a:r>
            <a:r>
              <a:rPr sz="2750" spc="25" dirty="0">
                <a:solidFill>
                  <a:srgbClr val="FFFFFF"/>
                </a:solidFill>
                <a:latin typeface="Segoe UI"/>
                <a:cs typeface="Segoe UI"/>
              </a:rPr>
              <a:t>Storage</a:t>
            </a:r>
            <a:r>
              <a:rPr sz="2750" spc="-45" dirty="0">
                <a:solidFill>
                  <a:srgbClr val="FFFFFF"/>
                </a:solidFill>
                <a:latin typeface="Segoe UI"/>
                <a:cs typeface="Segoe UI"/>
              </a:rPr>
              <a:t> </a:t>
            </a:r>
            <a:r>
              <a:rPr sz="2750" spc="20" dirty="0">
                <a:solidFill>
                  <a:srgbClr val="FFFFFF"/>
                </a:solidFill>
                <a:latin typeface="Segoe UI"/>
                <a:cs typeface="Segoe UI"/>
              </a:rPr>
              <a:t>Solutions</a:t>
            </a:r>
            <a:endParaRPr sz="2750" dirty="0">
              <a:latin typeface="Segoe UI"/>
              <a:cs typeface="Segoe UI"/>
            </a:endParaRPr>
          </a:p>
          <a:p>
            <a:pPr>
              <a:lnSpc>
                <a:spcPct val="100000"/>
              </a:lnSpc>
              <a:spcBef>
                <a:spcPts val="55"/>
              </a:spcBef>
            </a:pPr>
            <a:endParaRPr sz="2750" dirty="0">
              <a:latin typeface="Segoe UI"/>
              <a:cs typeface="Segoe UI"/>
            </a:endParaRPr>
          </a:p>
          <a:p>
            <a:pPr marL="184150" indent="-171450">
              <a:lnSpc>
                <a:spcPct val="150000"/>
              </a:lnSpc>
              <a:buClr>
                <a:srgbClr val="006FC0"/>
              </a:buClr>
              <a:buSzPct val="92727"/>
              <a:buFont typeface="Arial MT"/>
              <a:buChar char="•"/>
              <a:tabLst>
                <a:tab pos="184150" algn="l"/>
              </a:tabLst>
            </a:pPr>
            <a:endParaRPr lang="en-GB" sz="2750" spc="15"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750" spc="15" dirty="0">
                <a:latin typeface="Segoe UI"/>
                <a:cs typeface="Segoe UI"/>
              </a:rPr>
              <a:t>Direct-Attached</a:t>
            </a:r>
            <a:r>
              <a:rPr sz="2750" spc="45" dirty="0">
                <a:latin typeface="Segoe UI"/>
                <a:cs typeface="Segoe UI"/>
              </a:rPr>
              <a:t> </a:t>
            </a:r>
            <a:r>
              <a:rPr sz="2750" spc="25" dirty="0">
                <a:latin typeface="Segoe UI"/>
                <a:cs typeface="Segoe UI"/>
              </a:rPr>
              <a:t>Storage</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25" dirty="0">
                <a:latin typeface="Segoe UI"/>
                <a:cs typeface="Segoe UI"/>
              </a:rPr>
              <a:t>Storage</a:t>
            </a:r>
            <a:r>
              <a:rPr sz="2750" spc="-50" dirty="0">
                <a:latin typeface="Segoe UI"/>
                <a:cs typeface="Segoe UI"/>
              </a:rPr>
              <a:t> </a:t>
            </a:r>
            <a:r>
              <a:rPr sz="2750" spc="10" dirty="0">
                <a:latin typeface="Segoe UI"/>
                <a:cs typeface="Segoe UI"/>
              </a:rPr>
              <a:t>Area</a:t>
            </a:r>
            <a:r>
              <a:rPr sz="2750" spc="60" dirty="0">
                <a:latin typeface="Segoe UI"/>
                <a:cs typeface="Segoe UI"/>
              </a:rPr>
              <a:t> </a:t>
            </a:r>
            <a:r>
              <a:rPr sz="2750" spc="20" dirty="0">
                <a:latin typeface="Segoe UI"/>
                <a:cs typeface="Segoe UI"/>
              </a:rPr>
              <a:t>Network</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25" dirty="0">
                <a:latin typeface="Segoe UI"/>
                <a:cs typeface="Segoe UI"/>
              </a:rPr>
              <a:t>Windows</a:t>
            </a:r>
            <a:r>
              <a:rPr sz="2750" spc="-10" dirty="0">
                <a:latin typeface="Segoe UI"/>
                <a:cs typeface="Segoe UI"/>
              </a:rPr>
              <a:t> </a:t>
            </a:r>
            <a:r>
              <a:rPr sz="2750" spc="25" dirty="0">
                <a:latin typeface="Segoe UI"/>
                <a:cs typeface="Segoe UI"/>
              </a:rPr>
              <a:t>Storage</a:t>
            </a:r>
            <a:r>
              <a:rPr sz="2750" spc="-50" dirty="0">
                <a:latin typeface="Segoe UI"/>
                <a:cs typeface="Segoe UI"/>
              </a:rPr>
              <a:t> </a:t>
            </a:r>
            <a:r>
              <a:rPr sz="2750" spc="15" dirty="0">
                <a:latin typeface="Segoe UI"/>
                <a:cs typeface="Segoe UI"/>
              </a:rPr>
              <a:t>Spaces</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20" dirty="0">
                <a:latin typeface="Segoe UI"/>
                <a:cs typeface="Segoe UI"/>
              </a:rPr>
              <a:t>SQL</a:t>
            </a:r>
            <a:r>
              <a:rPr sz="2750" spc="35" dirty="0">
                <a:latin typeface="Segoe UI"/>
                <a:cs typeface="Segoe UI"/>
              </a:rPr>
              <a:t> </a:t>
            </a:r>
            <a:r>
              <a:rPr sz="2750" spc="10" dirty="0">
                <a:latin typeface="Segoe UI"/>
                <a:cs typeface="Segoe UI"/>
              </a:rPr>
              <a:t>Server</a:t>
            </a:r>
            <a:r>
              <a:rPr sz="2750" spc="5" dirty="0">
                <a:latin typeface="Segoe UI"/>
                <a:cs typeface="Segoe UI"/>
              </a:rPr>
              <a:t> </a:t>
            </a:r>
            <a:r>
              <a:rPr sz="2750" spc="20" dirty="0">
                <a:latin typeface="Segoe UI"/>
                <a:cs typeface="Segoe UI"/>
              </a:rPr>
              <a:t>Data</a:t>
            </a:r>
            <a:r>
              <a:rPr sz="2750" spc="5" dirty="0">
                <a:latin typeface="Segoe UI"/>
                <a:cs typeface="Segoe UI"/>
              </a:rPr>
              <a:t> </a:t>
            </a:r>
            <a:r>
              <a:rPr sz="2750" dirty="0">
                <a:latin typeface="Segoe UI"/>
                <a:cs typeface="Segoe UI"/>
              </a:rPr>
              <a:t>Files</a:t>
            </a:r>
            <a:r>
              <a:rPr sz="2750" spc="85" dirty="0">
                <a:latin typeface="Segoe UI"/>
                <a:cs typeface="Segoe UI"/>
              </a:rPr>
              <a:t> </a:t>
            </a:r>
            <a:r>
              <a:rPr sz="2750" spc="5" dirty="0">
                <a:latin typeface="Segoe UI"/>
                <a:cs typeface="Segoe UI"/>
              </a:rPr>
              <a:t>in </a:t>
            </a:r>
            <a:r>
              <a:rPr sz="2750" spc="15" dirty="0">
                <a:latin typeface="Segoe UI"/>
                <a:cs typeface="Segoe UI"/>
              </a:rPr>
              <a:t>Microsoft</a:t>
            </a:r>
            <a:r>
              <a:rPr sz="2750" spc="30" dirty="0">
                <a:latin typeface="Segoe UI"/>
                <a:cs typeface="Segoe UI"/>
              </a:rPr>
              <a:t> </a:t>
            </a:r>
            <a:r>
              <a:rPr sz="2750" spc="20" dirty="0">
                <a:latin typeface="Segoe UI"/>
                <a:cs typeface="Segoe UI"/>
              </a:rPr>
              <a:t>Azure</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0" dirty="0">
                <a:latin typeface="Segoe UI"/>
                <a:cs typeface="Segoe UI"/>
              </a:rPr>
              <a:t>Selecting</a:t>
            </a:r>
            <a:r>
              <a:rPr sz="2750" spc="65" dirty="0">
                <a:latin typeface="Segoe UI"/>
                <a:cs typeface="Segoe UI"/>
              </a:rPr>
              <a:t> </a:t>
            </a:r>
            <a:r>
              <a:rPr sz="2750" spc="15" dirty="0">
                <a:latin typeface="Segoe UI"/>
                <a:cs typeface="Segoe UI"/>
              </a:rPr>
              <a:t>a</a:t>
            </a:r>
            <a:r>
              <a:rPr sz="2750" spc="-10" dirty="0">
                <a:latin typeface="Segoe UI"/>
                <a:cs typeface="Segoe UI"/>
              </a:rPr>
              <a:t> </a:t>
            </a:r>
            <a:r>
              <a:rPr sz="2750" spc="25" dirty="0">
                <a:latin typeface="Segoe UI"/>
                <a:cs typeface="Segoe UI"/>
              </a:rPr>
              <a:t>Storage</a:t>
            </a:r>
            <a:r>
              <a:rPr sz="2750" spc="-45" dirty="0">
                <a:latin typeface="Segoe UI"/>
                <a:cs typeface="Segoe UI"/>
              </a:rPr>
              <a:t> </a:t>
            </a:r>
            <a:r>
              <a:rPr sz="2750" spc="20" dirty="0">
                <a:latin typeface="Segoe UI"/>
                <a:cs typeface="Segoe UI"/>
              </a:rPr>
              <a:t>Solution</a:t>
            </a:r>
            <a:endParaRPr sz="2750" dirty="0">
              <a:latin typeface="Segoe UI"/>
              <a:cs typeface="Segoe UI"/>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830320" cy="449580"/>
          </a:xfrm>
          <a:prstGeom prst="rect">
            <a:avLst/>
          </a:prstGeom>
        </p:spPr>
        <p:txBody>
          <a:bodyPr vert="horz" wrap="square" lIns="0" tIns="16510" rIns="0" bIns="0" rtlCol="0">
            <a:spAutoFit/>
          </a:bodyPr>
          <a:lstStyle/>
          <a:p>
            <a:pPr marL="12700">
              <a:lnSpc>
                <a:spcPct val="100000"/>
              </a:lnSpc>
              <a:spcBef>
                <a:spcPts val="130"/>
              </a:spcBef>
            </a:pPr>
            <a:r>
              <a:rPr spc="15" dirty="0"/>
              <a:t>Direct-Attached</a:t>
            </a:r>
            <a:r>
              <a:rPr spc="25" dirty="0"/>
              <a:t> Storage</a:t>
            </a:r>
          </a:p>
        </p:txBody>
      </p:sp>
      <p:sp>
        <p:nvSpPr>
          <p:cNvPr id="3" name="object 3"/>
          <p:cNvSpPr txBox="1"/>
          <p:nvPr/>
        </p:nvSpPr>
        <p:spPr>
          <a:xfrm>
            <a:off x="538162" y="1046416"/>
            <a:ext cx="7764145" cy="3653244"/>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DAS refers to a storage system in which one or more storage devices are attached directly to a server through a host bus adapter. DAS is only accessible to one computer and is not connected to another system. A typical DAS configuration consists of enclosures or external drive bays that hold several drives that are connected directly to the </a:t>
            </a:r>
            <a:r>
              <a:rPr lang="fr-FR" sz="1600" b="0" i="0" u="none" strike="noStrike" baseline="0" dirty="0">
                <a:latin typeface="Segoe"/>
              </a:rPr>
              <a:t>system.</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DAS provides better performance than network storage because SQL Server does not have to cross a network to read and write data. DAS is recommended for some of the high-performance enterprise applications; for example, Microsoft recommends DAS for </a:t>
            </a:r>
            <a:r>
              <a:rPr lang="fr-FR" sz="1600" b="0" i="0" u="none" strike="noStrike" baseline="0" dirty="0">
                <a:latin typeface="Segoe"/>
              </a:rPr>
              <a:t>Microsoft Exchange Server.</a:t>
            </a:r>
            <a:endParaRPr sz="2000" dirty="0">
              <a:latin typeface="Segoe UI"/>
              <a:cs typeface="Segoe UI"/>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830320" cy="449580"/>
          </a:xfrm>
          <a:prstGeom prst="rect">
            <a:avLst/>
          </a:prstGeom>
        </p:spPr>
        <p:txBody>
          <a:bodyPr vert="horz" wrap="square" lIns="0" tIns="16510" rIns="0" bIns="0" rtlCol="0">
            <a:spAutoFit/>
          </a:bodyPr>
          <a:lstStyle/>
          <a:p>
            <a:pPr marL="12700">
              <a:lnSpc>
                <a:spcPct val="100000"/>
              </a:lnSpc>
              <a:spcBef>
                <a:spcPts val="130"/>
              </a:spcBef>
            </a:pPr>
            <a:r>
              <a:rPr spc="15" dirty="0"/>
              <a:t>Direct-Attached</a:t>
            </a:r>
            <a:r>
              <a:rPr spc="25" dirty="0"/>
              <a:t> Storage</a:t>
            </a:r>
          </a:p>
        </p:txBody>
      </p:sp>
      <p:sp>
        <p:nvSpPr>
          <p:cNvPr id="3" name="object 3"/>
          <p:cNvSpPr txBox="1"/>
          <p:nvPr/>
        </p:nvSpPr>
        <p:spPr>
          <a:xfrm>
            <a:off x="538162" y="1046416"/>
            <a:ext cx="7764145" cy="4940135"/>
          </a:xfrm>
          <a:prstGeom prst="rect">
            <a:avLst/>
          </a:prstGeom>
        </p:spPr>
        <p:txBody>
          <a:bodyPr vert="horz" wrap="square" lIns="0" tIns="5715" rIns="0" bIns="0" rtlCol="0">
            <a:spAutoFit/>
          </a:bodyPr>
          <a:lstStyle/>
          <a:p>
            <a:pPr algn="l">
              <a:lnSpc>
                <a:spcPct val="150000"/>
              </a:lnSpc>
            </a:pPr>
            <a:r>
              <a:rPr lang="fr-FR" sz="1800" b="1" i="0" u="none" strike="noStrike" baseline="0" dirty="0" err="1">
                <a:latin typeface="Segoe-Bold"/>
              </a:rPr>
              <a:t>Advantages</a:t>
            </a:r>
            <a:endParaRPr lang="fr-FR" sz="1800" b="1" i="0" u="none" strike="noStrike" baseline="0" dirty="0">
              <a:latin typeface="Segoe-Bold"/>
            </a:endParaRPr>
          </a:p>
          <a:p>
            <a:pPr algn="l">
              <a:lnSpc>
                <a:spcPct val="150000"/>
              </a:lnSpc>
            </a:pPr>
            <a:r>
              <a:rPr lang="en-GB" sz="1800" b="0" i="0" u="none" strike="noStrike" baseline="0" dirty="0">
                <a:latin typeface="Segoe"/>
              </a:rPr>
              <a:t>The following are some advantages of DAS:</a:t>
            </a:r>
          </a:p>
          <a:p>
            <a:pPr marL="285750" indent="-285750" algn="l">
              <a:lnSpc>
                <a:spcPct val="150000"/>
              </a:lnSpc>
              <a:buFont typeface="Arial" panose="020B0604020202020204" pitchFamily="34" charset="0"/>
              <a:buChar char="•"/>
            </a:pPr>
            <a:r>
              <a:rPr lang="en-GB" sz="1800" b="0" i="0" u="none" strike="noStrike" baseline="0" dirty="0">
                <a:latin typeface="Segoe"/>
              </a:rPr>
              <a:t>Easy and fast to provision.</a:t>
            </a:r>
          </a:p>
          <a:p>
            <a:pPr marL="285750" indent="-285750" algn="l">
              <a:lnSpc>
                <a:spcPct val="150000"/>
              </a:lnSpc>
              <a:buFont typeface="Arial" panose="020B0604020202020204" pitchFamily="34" charset="0"/>
              <a:buChar char="•"/>
            </a:pPr>
            <a:r>
              <a:rPr lang="fr-FR" sz="1800" b="0" i="0" u="none" strike="noStrike" baseline="0" dirty="0" err="1">
                <a:latin typeface="Segoe"/>
              </a:rPr>
              <a:t>Easy</a:t>
            </a:r>
            <a:r>
              <a:rPr lang="fr-FR" sz="1800" b="0" i="0" u="none" strike="noStrike" baseline="0" dirty="0">
                <a:latin typeface="Segoe"/>
              </a:rPr>
              <a:t> monitoring and troubleshooting.</a:t>
            </a:r>
          </a:p>
          <a:p>
            <a:pPr marL="285750" indent="-285750" algn="l">
              <a:lnSpc>
                <a:spcPct val="150000"/>
              </a:lnSpc>
              <a:buFont typeface="Arial" panose="020B0604020202020204" pitchFamily="34" charset="0"/>
              <a:buChar char="•"/>
            </a:pPr>
            <a:r>
              <a:rPr lang="fr-FR" sz="1800" b="0" i="0" u="none" strike="noStrike" baseline="0" dirty="0" err="1">
                <a:latin typeface="Segoe"/>
              </a:rPr>
              <a:t>Easy</a:t>
            </a:r>
            <a:r>
              <a:rPr lang="fr-FR" sz="1800" b="0" i="0" u="none" strike="noStrike" baseline="0" dirty="0">
                <a:latin typeface="Segoe"/>
              </a:rPr>
              <a:t> to support.</a:t>
            </a:r>
          </a:p>
          <a:p>
            <a:pPr algn="l">
              <a:lnSpc>
                <a:spcPct val="150000"/>
              </a:lnSpc>
            </a:pPr>
            <a:r>
              <a:rPr lang="fr-FR" sz="1800" b="1" i="0" u="none" strike="noStrike" baseline="0" dirty="0" err="1">
                <a:latin typeface="Segoe-Bold"/>
              </a:rPr>
              <a:t>Disadvantages</a:t>
            </a:r>
            <a:endParaRPr lang="fr-FR" sz="1800" b="1" i="0" u="none" strike="noStrike" baseline="0" dirty="0">
              <a:latin typeface="Segoe-Bold"/>
            </a:endParaRPr>
          </a:p>
          <a:p>
            <a:pPr algn="l">
              <a:lnSpc>
                <a:spcPct val="150000"/>
              </a:lnSpc>
            </a:pPr>
            <a:r>
              <a:rPr lang="en-GB" sz="1800" b="0" i="0" u="none" strike="noStrike" baseline="0" dirty="0">
                <a:latin typeface="Segoe"/>
              </a:rPr>
              <a:t>The following are some disadvantages of DAS:</a:t>
            </a:r>
          </a:p>
          <a:p>
            <a:pPr marL="285750" indent="-285750" algn="l">
              <a:lnSpc>
                <a:spcPct val="150000"/>
              </a:lnSpc>
              <a:buFont typeface="Arial" panose="020B0604020202020204" pitchFamily="34" charset="0"/>
              <a:buChar char="•"/>
            </a:pPr>
            <a:r>
              <a:rPr lang="en-GB" sz="1800" b="0" i="0" u="none" strike="noStrike" baseline="0" dirty="0">
                <a:latin typeface="Segoe"/>
              </a:rPr>
              <a:t>Inability to share unused storage. DAS is connected to only one server, so the unused storage cannot be shared with other computers.</a:t>
            </a:r>
          </a:p>
          <a:p>
            <a:pPr marL="285750" indent="-285750" algn="l">
              <a:lnSpc>
                <a:spcPct val="150000"/>
              </a:lnSpc>
              <a:buFont typeface="Arial" panose="020B0604020202020204" pitchFamily="34" charset="0"/>
              <a:buChar char="•"/>
            </a:pPr>
            <a:r>
              <a:rPr lang="en-GB" sz="1800" b="0" i="0" u="none" strike="noStrike" baseline="0" dirty="0">
                <a:latin typeface="Segoe"/>
              </a:rPr>
              <a:t>A server chassis can support a limited number of drive enclosures. Adding a dedicated array chassis outside the server adds capacity, but lacks flexibility.</a:t>
            </a:r>
            <a:endParaRPr sz="2000" dirty="0">
              <a:latin typeface="Segoe UI"/>
              <a:cs typeface="Segoe UI"/>
            </a:endParaRPr>
          </a:p>
        </p:txBody>
      </p:sp>
    </p:spTree>
    <p:extLst>
      <p:ext uri="{BB962C8B-B14F-4D97-AF65-F5344CB8AC3E}">
        <p14:creationId xmlns:p14="http://schemas.microsoft.com/office/powerpoint/2010/main" val="76783384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493135" cy="449580"/>
          </a:xfrm>
          <a:prstGeom prst="rect">
            <a:avLst/>
          </a:prstGeom>
        </p:spPr>
        <p:txBody>
          <a:bodyPr vert="horz" wrap="square" lIns="0" tIns="16510" rIns="0" bIns="0" rtlCol="0">
            <a:spAutoFit/>
          </a:bodyPr>
          <a:lstStyle/>
          <a:p>
            <a:pPr marL="12700">
              <a:lnSpc>
                <a:spcPct val="100000"/>
              </a:lnSpc>
              <a:spcBef>
                <a:spcPts val="130"/>
              </a:spcBef>
            </a:pPr>
            <a:r>
              <a:rPr spc="25" dirty="0"/>
              <a:t>Storage</a:t>
            </a:r>
            <a:r>
              <a:rPr spc="-60" dirty="0"/>
              <a:t> </a:t>
            </a:r>
            <a:r>
              <a:rPr spc="5" dirty="0"/>
              <a:t>Area</a:t>
            </a:r>
            <a:r>
              <a:rPr spc="45" dirty="0"/>
              <a:t> </a:t>
            </a:r>
            <a:r>
              <a:rPr spc="20" dirty="0"/>
              <a:t>Network</a:t>
            </a:r>
          </a:p>
        </p:txBody>
      </p:sp>
      <p:sp>
        <p:nvSpPr>
          <p:cNvPr id="3" name="object 3"/>
          <p:cNvSpPr txBox="1"/>
          <p:nvPr/>
        </p:nvSpPr>
        <p:spPr>
          <a:xfrm>
            <a:off x="538162" y="1046416"/>
            <a:ext cx="7883525" cy="4761240"/>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A SAN is a pool of drive arrays that are linked together by using a network. A server can connect to a SAN, sharing drives, cache, and throughput with other connected servers.</a:t>
            </a:r>
          </a:p>
          <a:p>
            <a:pPr algn="l">
              <a:lnSpc>
                <a:spcPct val="150000"/>
              </a:lnSpc>
            </a:pPr>
            <a:endParaRPr lang="en-GB" sz="1600" dirty="0">
              <a:latin typeface="Segoe"/>
            </a:endParaRPr>
          </a:p>
          <a:p>
            <a:pPr algn="l">
              <a:lnSpc>
                <a:spcPct val="150000"/>
              </a:lnSpc>
            </a:pPr>
            <a:r>
              <a:rPr lang="en-GB" sz="1600" b="0" i="0" u="none" strike="noStrike" baseline="0" dirty="0">
                <a:latin typeface="Segoe"/>
              </a:rPr>
              <a:t>SANs are centrally managed and are based on </a:t>
            </a:r>
            <a:r>
              <a:rPr lang="en-GB" sz="1600" b="0" i="0" u="none" strike="noStrike" baseline="0" dirty="0" err="1">
                <a:latin typeface="Segoe"/>
              </a:rPr>
              <a:t>Fiber</a:t>
            </a:r>
            <a:r>
              <a:rPr lang="en-GB" sz="1600" b="0" i="0" u="none" strike="noStrike" baseline="0" dirty="0">
                <a:latin typeface="Segoe"/>
              </a:rPr>
              <a:t> Channel or Internet SCSI (iSCSI) technology. Typically, </a:t>
            </a:r>
            <a:r>
              <a:rPr lang="en-GB" sz="1600" b="0" i="0" u="none" strike="noStrike" baseline="0" dirty="0" err="1">
                <a:latin typeface="Segoe"/>
              </a:rPr>
              <a:t>Fiber</a:t>
            </a:r>
            <a:r>
              <a:rPr lang="en-GB" sz="1600" b="0" i="0" u="none" strike="noStrike" baseline="0" dirty="0">
                <a:latin typeface="Segoe"/>
              </a:rPr>
              <a:t> Channel SANs are complex and expensive. iSCSI encapsulates SCSI commands into IP packets for transmission over an Ethernet connection instead of a </a:t>
            </a:r>
            <a:r>
              <a:rPr lang="en-GB" sz="1600" b="0" i="0" u="none" strike="noStrike" baseline="0" dirty="0" err="1">
                <a:latin typeface="Segoe"/>
              </a:rPr>
              <a:t>fiber</a:t>
            </a:r>
            <a:r>
              <a:rPr lang="en-GB" sz="1600" b="0" i="0" u="none" strike="noStrike" baseline="0" dirty="0">
                <a:latin typeface="Segoe"/>
              </a:rPr>
              <a:t> connection. This reduces the cost, complexity, and maintainability that are associated with the </a:t>
            </a:r>
            <a:r>
              <a:rPr lang="en-GB" sz="1600" b="0" i="0" u="none" strike="noStrike" baseline="0" dirty="0" err="1">
                <a:latin typeface="Segoe"/>
              </a:rPr>
              <a:t>Fiber</a:t>
            </a:r>
            <a:r>
              <a:rPr lang="en-GB" sz="1600" b="0" i="0" u="none" strike="noStrike" baseline="0" dirty="0">
                <a:latin typeface="Segoe"/>
              </a:rPr>
              <a:t> Channel design, but the performance of the SAN can be limited by available network bandwidth.</a:t>
            </a:r>
          </a:p>
          <a:p>
            <a:pPr algn="l">
              <a:lnSpc>
                <a:spcPct val="150000"/>
              </a:lnSpc>
            </a:pPr>
            <a:endParaRPr lang="en-GB" sz="1600" dirty="0">
              <a:latin typeface="Segoe"/>
              <a:cs typeface="Segoe UI"/>
            </a:endParaRPr>
          </a:p>
          <a:p>
            <a:pPr algn="l">
              <a:lnSpc>
                <a:spcPct val="150000"/>
              </a:lnSpc>
            </a:pPr>
            <a:r>
              <a:rPr lang="en-GB" sz="1600" b="0" i="0" u="none" strike="noStrike" baseline="0" dirty="0">
                <a:latin typeface="Segoe"/>
              </a:rPr>
              <a:t>A SAN consists of three main components: cables, a host bus adapter, and a switch. Each switch is interconnected to a storage system on the SAN. The physical connection must be good enough to handle the bandwidth requirement during peak data load.</a:t>
            </a:r>
            <a:endParaRPr sz="1400" dirty="0">
              <a:latin typeface="Segoe UI"/>
              <a:cs typeface="Segoe U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098550" cy="449580"/>
          </a:xfrm>
          <a:prstGeom prst="rect">
            <a:avLst/>
          </a:prstGeom>
        </p:spPr>
        <p:txBody>
          <a:bodyPr vert="horz" wrap="square" lIns="0" tIns="16510" rIns="0" bIns="0" rtlCol="0">
            <a:spAutoFit/>
          </a:bodyPr>
          <a:lstStyle/>
          <a:p>
            <a:pPr marL="12700">
              <a:lnSpc>
                <a:spcPct val="100000"/>
              </a:lnSpc>
              <a:spcBef>
                <a:spcPts val="130"/>
              </a:spcBef>
            </a:pPr>
            <a:r>
              <a:rPr spc="35" dirty="0"/>
              <a:t>S</a:t>
            </a:r>
            <a:r>
              <a:rPr spc="20" dirty="0"/>
              <a:t>Q</a:t>
            </a:r>
            <a:r>
              <a:rPr spc="-25" dirty="0"/>
              <a:t>L</a:t>
            </a:r>
            <a:r>
              <a:rPr spc="15" dirty="0"/>
              <a:t>OS</a:t>
            </a:r>
          </a:p>
        </p:txBody>
      </p:sp>
      <p:sp>
        <p:nvSpPr>
          <p:cNvPr id="3" name="object 3"/>
          <p:cNvSpPr txBox="1"/>
          <p:nvPr/>
        </p:nvSpPr>
        <p:spPr>
          <a:xfrm>
            <a:off x="538162" y="1045844"/>
            <a:ext cx="7822565" cy="4830490"/>
          </a:xfrm>
          <a:prstGeom prst="rect">
            <a:avLst/>
          </a:prstGeom>
        </p:spPr>
        <p:txBody>
          <a:bodyPr vert="horz" wrap="square" lIns="0" tIns="8255" rIns="0" bIns="0" rtlCol="0">
            <a:spAutoFit/>
          </a:bodyPr>
          <a:lstStyle/>
          <a:p>
            <a:pPr marL="184150" marR="187325" indent="-171450">
              <a:lnSpc>
                <a:spcPct val="150000"/>
              </a:lnSpc>
              <a:spcBef>
                <a:spcPts val="65"/>
              </a:spcBef>
              <a:buClr>
                <a:srgbClr val="006FC0"/>
              </a:buClr>
              <a:buSzPct val="91836"/>
              <a:buFont typeface="Arial MT"/>
              <a:buChar char="•"/>
              <a:tabLst>
                <a:tab pos="184150" algn="l"/>
              </a:tabLst>
            </a:pPr>
            <a:r>
              <a:rPr sz="1600" spc="25" dirty="0">
                <a:latin typeface="Segoe UI"/>
                <a:cs typeface="Segoe UI"/>
              </a:rPr>
              <a:t>SQL</a:t>
            </a:r>
            <a:r>
              <a:rPr sz="1600" spc="40" dirty="0">
                <a:latin typeface="Segoe UI"/>
                <a:cs typeface="Segoe UI"/>
              </a:rPr>
              <a:t> </a:t>
            </a:r>
            <a:r>
              <a:rPr sz="1600" spc="5" dirty="0">
                <a:latin typeface="Segoe UI"/>
                <a:cs typeface="Segoe UI"/>
              </a:rPr>
              <a:t>Server</a:t>
            </a:r>
            <a:r>
              <a:rPr sz="1600" spc="120" dirty="0">
                <a:latin typeface="Segoe UI"/>
                <a:cs typeface="Segoe UI"/>
              </a:rPr>
              <a:t> </a:t>
            </a:r>
            <a:r>
              <a:rPr sz="1600" spc="-5" dirty="0">
                <a:latin typeface="Segoe UI"/>
                <a:cs typeface="Segoe UI"/>
              </a:rPr>
              <a:t>requirements</a:t>
            </a:r>
            <a:r>
              <a:rPr sz="1600" spc="300" dirty="0">
                <a:latin typeface="Segoe UI"/>
                <a:cs typeface="Segoe UI"/>
              </a:rPr>
              <a:t> </a:t>
            </a:r>
            <a:r>
              <a:rPr sz="1600" spc="-5" dirty="0">
                <a:latin typeface="Segoe UI"/>
                <a:cs typeface="Segoe UI"/>
              </a:rPr>
              <a:t>for</a:t>
            </a:r>
            <a:r>
              <a:rPr sz="1600" spc="120" dirty="0">
                <a:latin typeface="Segoe UI"/>
                <a:cs typeface="Segoe UI"/>
              </a:rPr>
              <a:t> </a:t>
            </a:r>
            <a:r>
              <a:rPr sz="1600" dirty="0">
                <a:latin typeface="Segoe UI"/>
                <a:cs typeface="Segoe UI"/>
              </a:rPr>
              <a:t>low-level</a:t>
            </a:r>
            <a:r>
              <a:rPr sz="1600" spc="150" dirty="0">
                <a:latin typeface="Segoe UI"/>
                <a:cs typeface="Segoe UI"/>
              </a:rPr>
              <a:t> </a:t>
            </a:r>
            <a:r>
              <a:rPr sz="1600" spc="-5" dirty="0">
                <a:latin typeface="Segoe UI"/>
                <a:cs typeface="Segoe UI"/>
              </a:rPr>
              <a:t>resource </a:t>
            </a:r>
            <a:r>
              <a:rPr sz="1600" dirty="0">
                <a:latin typeface="Segoe UI"/>
                <a:cs typeface="Segoe UI"/>
              </a:rPr>
              <a:t> </a:t>
            </a:r>
            <a:r>
              <a:rPr sz="1600" spc="-5" dirty="0">
                <a:latin typeface="Segoe UI"/>
                <a:cs typeface="Segoe UI"/>
              </a:rPr>
              <a:t>(memory,</a:t>
            </a:r>
            <a:r>
              <a:rPr sz="1600" spc="225" dirty="0">
                <a:latin typeface="Segoe UI"/>
                <a:cs typeface="Segoe UI"/>
              </a:rPr>
              <a:t> </a:t>
            </a:r>
            <a:r>
              <a:rPr sz="1600" dirty="0">
                <a:latin typeface="Segoe UI"/>
                <a:cs typeface="Segoe UI"/>
              </a:rPr>
              <a:t>schedulers,</a:t>
            </a:r>
            <a:r>
              <a:rPr sz="1600" spc="225" dirty="0">
                <a:latin typeface="Segoe UI"/>
                <a:cs typeface="Segoe UI"/>
              </a:rPr>
              <a:t> </a:t>
            </a:r>
            <a:r>
              <a:rPr sz="1600" spc="5" dirty="0">
                <a:latin typeface="Segoe UI"/>
                <a:cs typeface="Segoe UI"/>
              </a:rPr>
              <a:t>synchronization</a:t>
            </a:r>
            <a:r>
              <a:rPr sz="1600" spc="254" dirty="0">
                <a:latin typeface="Segoe UI"/>
                <a:cs typeface="Segoe UI"/>
              </a:rPr>
              <a:t> </a:t>
            </a:r>
            <a:r>
              <a:rPr sz="1600" spc="-5" dirty="0">
                <a:latin typeface="Segoe UI"/>
                <a:cs typeface="Segoe UI"/>
              </a:rPr>
              <a:t>objects,</a:t>
            </a:r>
            <a:r>
              <a:rPr sz="1600" spc="150" dirty="0">
                <a:latin typeface="Segoe UI"/>
                <a:cs typeface="Segoe UI"/>
              </a:rPr>
              <a:t> </a:t>
            </a:r>
            <a:r>
              <a:rPr sz="1600" spc="25" dirty="0">
                <a:latin typeface="Segoe UI"/>
                <a:cs typeface="Segoe UI"/>
              </a:rPr>
              <a:t>and</a:t>
            </a:r>
            <a:r>
              <a:rPr sz="1600" spc="50" dirty="0">
                <a:latin typeface="Segoe UI"/>
                <a:cs typeface="Segoe UI"/>
              </a:rPr>
              <a:t> </a:t>
            </a:r>
            <a:r>
              <a:rPr sz="1600" spc="5" dirty="0">
                <a:latin typeface="Segoe UI"/>
                <a:cs typeface="Segoe UI"/>
              </a:rPr>
              <a:t>so </a:t>
            </a:r>
            <a:r>
              <a:rPr sz="1600" spc="-660" dirty="0">
                <a:latin typeface="Segoe UI"/>
                <a:cs typeface="Segoe UI"/>
              </a:rPr>
              <a:t> </a:t>
            </a:r>
            <a:r>
              <a:rPr sz="1600" spc="10" dirty="0">
                <a:latin typeface="Segoe UI"/>
                <a:cs typeface="Segoe UI"/>
              </a:rPr>
              <a:t>on)</a:t>
            </a:r>
            <a:r>
              <a:rPr sz="1600" dirty="0">
                <a:latin typeface="Segoe UI"/>
                <a:cs typeface="Segoe UI"/>
              </a:rPr>
              <a:t> </a:t>
            </a:r>
            <a:r>
              <a:rPr sz="1600" spc="5" dirty="0">
                <a:latin typeface="Segoe UI"/>
                <a:cs typeface="Segoe UI"/>
              </a:rPr>
              <a:t>are</a:t>
            </a:r>
            <a:r>
              <a:rPr sz="1600" spc="135" dirty="0">
                <a:latin typeface="Segoe UI"/>
                <a:cs typeface="Segoe UI"/>
              </a:rPr>
              <a:t> </a:t>
            </a:r>
            <a:r>
              <a:rPr sz="1600" spc="-5" dirty="0">
                <a:latin typeface="Segoe UI"/>
                <a:cs typeface="Segoe UI"/>
              </a:rPr>
              <a:t>complex</a:t>
            </a:r>
            <a:endParaRPr sz="1600" dirty="0">
              <a:latin typeface="Segoe UI"/>
              <a:cs typeface="Segoe UI"/>
            </a:endParaRPr>
          </a:p>
          <a:p>
            <a:pPr marL="184150" indent="-171450">
              <a:lnSpc>
                <a:spcPct val="150000"/>
              </a:lnSpc>
              <a:spcBef>
                <a:spcPts val="665"/>
              </a:spcBef>
              <a:buClr>
                <a:srgbClr val="006FC0"/>
              </a:buClr>
              <a:buSzPct val="91836"/>
              <a:buFont typeface="Arial MT"/>
              <a:buChar char="•"/>
              <a:tabLst>
                <a:tab pos="184150" algn="l"/>
              </a:tabLst>
            </a:pPr>
            <a:r>
              <a:rPr sz="1600" spc="30" dirty="0">
                <a:latin typeface="Segoe UI"/>
                <a:cs typeface="Segoe UI"/>
              </a:rPr>
              <a:t>Many</a:t>
            </a:r>
            <a:r>
              <a:rPr sz="1600" spc="5" dirty="0">
                <a:latin typeface="Segoe UI"/>
                <a:cs typeface="Segoe UI"/>
              </a:rPr>
              <a:t> </a:t>
            </a:r>
            <a:r>
              <a:rPr sz="1600" spc="-5" dirty="0">
                <a:latin typeface="Segoe UI"/>
                <a:cs typeface="Segoe UI"/>
              </a:rPr>
              <a:t>services</a:t>
            </a:r>
            <a:r>
              <a:rPr sz="1600" spc="225" dirty="0">
                <a:latin typeface="Segoe UI"/>
                <a:cs typeface="Segoe UI"/>
              </a:rPr>
              <a:t> </a:t>
            </a:r>
            <a:r>
              <a:rPr sz="1600" spc="5" dirty="0">
                <a:latin typeface="Segoe UI"/>
                <a:cs typeface="Segoe UI"/>
              </a:rPr>
              <a:t>inside</a:t>
            </a:r>
            <a:r>
              <a:rPr sz="1600" spc="65" dirty="0">
                <a:latin typeface="Segoe UI"/>
                <a:cs typeface="Segoe UI"/>
              </a:rPr>
              <a:t> </a:t>
            </a:r>
            <a:r>
              <a:rPr sz="1600" spc="10" dirty="0">
                <a:latin typeface="Segoe UI"/>
                <a:cs typeface="Segoe UI"/>
              </a:rPr>
              <a:t>the</a:t>
            </a:r>
            <a:r>
              <a:rPr sz="1600" spc="60" dirty="0">
                <a:latin typeface="Segoe UI"/>
                <a:cs typeface="Segoe UI"/>
              </a:rPr>
              <a:t> </a:t>
            </a:r>
            <a:r>
              <a:rPr sz="1600" spc="10" dirty="0">
                <a:latin typeface="Segoe UI"/>
                <a:cs typeface="Segoe UI"/>
              </a:rPr>
              <a:t>engine</a:t>
            </a:r>
            <a:r>
              <a:rPr sz="1600" spc="60" dirty="0">
                <a:latin typeface="Segoe UI"/>
                <a:cs typeface="Segoe UI"/>
              </a:rPr>
              <a:t> </a:t>
            </a:r>
            <a:r>
              <a:rPr sz="1600" spc="10" dirty="0">
                <a:latin typeface="Segoe UI"/>
                <a:cs typeface="Segoe UI"/>
              </a:rPr>
              <a:t>need</a:t>
            </a:r>
            <a:r>
              <a:rPr sz="1600" spc="125" dirty="0">
                <a:latin typeface="Segoe UI"/>
                <a:cs typeface="Segoe UI"/>
              </a:rPr>
              <a:t> </a:t>
            </a:r>
            <a:r>
              <a:rPr sz="1600" dirty="0">
                <a:latin typeface="Segoe UI"/>
                <a:cs typeface="Segoe UI"/>
              </a:rPr>
              <a:t>access</a:t>
            </a:r>
            <a:r>
              <a:rPr sz="1600" spc="155" dirty="0">
                <a:latin typeface="Segoe UI"/>
                <a:cs typeface="Segoe UI"/>
              </a:rPr>
              <a:t> </a:t>
            </a:r>
            <a:r>
              <a:rPr sz="1600" spc="5" dirty="0">
                <a:latin typeface="Segoe UI"/>
                <a:cs typeface="Segoe UI"/>
              </a:rPr>
              <a:t>to</a:t>
            </a:r>
            <a:r>
              <a:rPr sz="1600" spc="55" dirty="0">
                <a:latin typeface="Segoe UI"/>
                <a:cs typeface="Segoe UI"/>
              </a:rPr>
              <a:t> </a:t>
            </a:r>
            <a:r>
              <a:rPr sz="1600" spc="5" dirty="0">
                <a:latin typeface="Segoe UI"/>
                <a:cs typeface="Segoe UI"/>
              </a:rPr>
              <a:t>these</a:t>
            </a:r>
            <a:r>
              <a:rPr lang="en-GB" sz="1600" spc="5" dirty="0">
                <a:latin typeface="Segoe UI"/>
                <a:cs typeface="Segoe UI"/>
              </a:rPr>
              <a:t> </a:t>
            </a:r>
            <a:r>
              <a:rPr sz="1600" dirty="0">
                <a:latin typeface="Segoe UI"/>
                <a:cs typeface="Segoe UI"/>
              </a:rPr>
              <a:t>low-level</a:t>
            </a:r>
            <a:r>
              <a:rPr sz="1600" spc="135" dirty="0">
                <a:latin typeface="Segoe UI"/>
                <a:cs typeface="Segoe UI"/>
              </a:rPr>
              <a:t> </a:t>
            </a:r>
            <a:r>
              <a:rPr sz="1600" spc="-5" dirty="0">
                <a:latin typeface="Segoe UI"/>
                <a:cs typeface="Segoe UI"/>
              </a:rPr>
              <a:t>resources</a:t>
            </a:r>
            <a:endParaRPr sz="1600" dirty="0">
              <a:latin typeface="Segoe UI"/>
              <a:cs typeface="Segoe UI"/>
            </a:endParaRPr>
          </a:p>
          <a:p>
            <a:pPr marL="184150" indent="-171450">
              <a:lnSpc>
                <a:spcPct val="150000"/>
              </a:lnSpc>
              <a:spcBef>
                <a:spcPts val="665"/>
              </a:spcBef>
              <a:buClr>
                <a:srgbClr val="006FC0"/>
              </a:buClr>
              <a:buSzPct val="91836"/>
              <a:buFont typeface="Arial MT"/>
              <a:buChar char="•"/>
              <a:tabLst>
                <a:tab pos="184150" algn="l"/>
              </a:tabLst>
            </a:pPr>
            <a:r>
              <a:rPr sz="1600" dirty="0">
                <a:latin typeface="Segoe UI"/>
                <a:cs typeface="Segoe UI"/>
              </a:rPr>
              <a:t>Components</a:t>
            </a:r>
            <a:r>
              <a:rPr sz="1600" spc="295" dirty="0">
                <a:latin typeface="Segoe UI"/>
                <a:cs typeface="Segoe UI"/>
              </a:rPr>
              <a:t> </a:t>
            </a:r>
            <a:r>
              <a:rPr sz="1600" spc="5" dirty="0">
                <a:latin typeface="Segoe UI"/>
                <a:cs typeface="Segoe UI"/>
              </a:rPr>
              <a:t>to</a:t>
            </a:r>
            <a:r>
              <a:rPr sz="1600" spc="45" dirty="0">
                <a:latin typeface="Segoe UI"/>
                <a:cs typeface="Segoe UI"/>
              </a:rPr>
              <a:t> </a:t>
            </a:r>
            <a:r>
              <a:rPr sz="1600" spc="-5" dirty="0">
                <a:latin typeface="Segoe UI"/>
                <a:cs typeface="Segoe UI"/>
              </a:rPr>
              <a:t>provide</a:t>
            </a:r>
            <a:r>
              <a:rPr sz="1600" spc="204" dirty="0">
                <a:latin typeface="Segoe UI"/>
                <a:cs typeface="Segoe UI"/>
              </a:rPr>
              <a:t> </a:t>
            </a:r>
            <a:r>
              <a:rPr sz="1600" spc="10" dirty="0">
                <a:latin typeface="Segoe UI"/>
                <a:cs typeface="Segoe UI"/>
              </a:rPr>
              <a:t>this</a:t>
            </a:r>
            <a:r>
              <a:rPr sz="1600" dirty="0">
                <a:latin typeface="Segoe UI"/>
                <a:cs typeface="Segoe UI"/>
              </a:rPr>
              <a:t> </a:t>
            </a:r>
            <a:r>
              <a:rPr sz="1600" spc="5" dirty="0">
                <a:latin typeface="Segoe UI"/>
                <a:cs typeface="Segoe UI"/>
              </a:rPr>
              <a:t>access</a:t>
            </a:r>
            <a:r>
              <a:rPr sz="1600" spc="145" dirty="0">
                <a:latin typeface="Segoe UI"/>
                <a:cs typeface="Segoe UI"/>
              </a:rPr>
              <a:t> </a:t>
            </a:r>
            <a:r>
              <a:rPr sz="1600" spc="5" dirty="0">
                <a:latin typeface="Segoe UI"/>
                <a:cs typeface="Segoe UI"/>
              </a:rPr>
              <a:t>are</a:t>
            </a:r>
            <a:r>
              <a:rPr sz="1600" spc="55" dirty="0">
                <a:latin typeface="Segoe UI"/>
                <a:cs typeface="Segoe UI"/>
              </a:rPr>
              <a:t> </a:t>
            </a:r>
            <a:r>
              <a:rPr sz="1600" spc="-5" dirty="0">
                <a:latin typeface="Segoe UI"/>
                <a:cs typeface="Segoe UI"/>
              </a:rPr>
              <a:t>grouped</a:t>
            </a:r>
            <a:r>
              <a:rPr lang="en-GB" sz="1600" spc="-5" dirty="0">
                <a:latin typeface="Segoe UI"/>
                <a:cs typeface="Segoe UI"/>
              </a:rPr>
              <a:t> </a:t>
            </a:r>
            <a:r>
              <a:rPr sz="1600" spc="-5" dirty="0">
                <a:latin typeface="Segoe UI"/>
                <a:cs typeface="Segoe UI"/>
              </a:rPr>
              <a:t>together</a:t>
            </a:r>
            <a:r>
              <a:rPr sz="1600" spc="185" dirty="0">
                <a:latin typeface="Segoe UI"/>
                <a:cs typeface="Segoe UI"/>
              </a:rPr>
              <a:t> </a:t>
            </a:r>
            <a:r>
              <a:rPr sz="1600" spc="10" dirty="0">
                <a:latin typeface="Segoe UI"/>
                <a:cs typeface="Segoe UI"/>
              </a:rPr>
              <a:t>into</a:t>
            </a:r>
            <a:r>
              <a:rPr sz="1600" spc="50" dirty="0">
                <a:latin typeface="Segoe UI"/>
                <a:cs typeface="Segoe UI"/>
              </a:rPr>
              <a:t> </a:t>
            </a:r>
            <a:r>
              <a:rPr sz="1600" spc="10" dirty="0">
                <a:latin typeface="Segoe UI"/>
                <a:cs typeface="Segoe UI"/>
              </a:rPr>
              <a:t>a</a:t>
            </a:r>
            <a:r>
              <a:rPr sz="1600" spc="20" dirty="0">
                <a:latin typeface="Segoe UI"/>
                <a:cs typeface="Segoe UI"/>
              </a:rPr>
              <a:t> </a:t>
            </a:r>
            <a:r>
              <a:rPr sz="1600" spc="5" dirty="0">
                <a:latin typeface="Segoe UI"/>
                <a:cs typeface="Segoe UI"/>
              </a:rPr>
              <a:t>single</a:t>
            </a:r>
            <a:r>
              <a:rPr sz="1600" spc="135" dirty="0">
                <a:latin typeface="Segoe UI"/>
                <a:cs typeface="Segoe UI"/>
              </a:rPr>
              <a:t> </a:t>
            </a:r>
            <a:r>
              <a:rPr sz="1600" spc="10" dirty="0">
                <a:latin typeface="Segoe UI"/>
                <a:cs typeface="Segoe UI"/>
              </a:rPr>
              <a:t>functional</a:t>
            </a:r>
            <a:r>
              <a:rPr sz="1600" spc="80" dirty="0">
                <a:latin typeface="Segoe UI"/>
                <a:cs typeface="Segoe UI"/>
              </a:rPr>
              <a:t> </a:t>
            </a:r>
            <a:r>
              <a:rPr sz="1600" spc="20" dirty="0">
                <a:latin typeface="Segoe UI"/>
                <a:cs typeface="Segoe UI"/>
              </a:rPr>
              <a:t>unit</a:t>
            </a:r>
            <a:r>
              <a:rPr sz="1600" spc="-5" dirty="0">
                <a:latin typeface="Segoe UI"/>
                <a:cs typeface="Segoe UI"/>
              </a:rPr>
              <a:t> </a:t>
            </a:r>
            <a:r>
              <a:rPr sz="1600" spc="5" dirty="0">
                <a:latin typeface="Segoe UI"/>
                <a:cs typeface="Segoe UI"/>
              </a:rPr>
              <a:t>called</a:t>
            </a:r>
            <a:r>
              <a:rPr sz="1600" spc="120" dirty="0">
                <a:latin typeface="Segoe UI"/>
                <a:cs typeface="Segoe UI"/>
              </a:rPr>
              <a:t> </a:t>
            </a:r>
            <a:r>
              <a:rPr sz="1600" spc="10" dirty="0">
                <a:latin typeface="Segoe UI"/>
                <a:cs typeface="Segoe UI"/>
              </a:rPr>
              <a:t>the</a:t>
            </a:r>
            <a:r>
              <a:rPr sz="1600" spc="60" dirty="0">
                <a:latin typeface="Segoe UI"/>
                <a:cs typeface="Segoe UI"/>
              </a:rPr>
              <a:t> </a:t>
            </a:r>
            <a:r>
              <a:rPr sz="1600" spc="30" dirty="0">
                <a:latin typeface="Segoe UI"/>
                <a:cs typeface="Segoe UI"/>
              </a:rPr>
              <a:t>SQLOS</a:t>
            </a:r>
            <a:endParaRPr sz="1600" dirty="0">
              <a:latin typeface="Segoe UI"/>
              <a:cs typeface="Segoe UI"/>
            </a:endParaRPr>
          </a:p>
          <a:p>
            <a:pPr marL="184150" indent="-171450">
              <a:lnSpc>
                <a:spcPct val="150000"/>
              </a:lnSpc>
              <a:spcBef>
                <a:spcPts val="665"/>
              </a:spcBef>
              <a:buClr>
                <a:srgbClr val="006FC0"/>
              </a:buClr>
              <a:buSzPct val="91836"/>
              <a:buFont typeface="Arial MT"/>
              <a:buChar char="•"/>
              <a:tabLst>
                <a:tab pos="184150" algn="l"/>
              </a:tabLst>
            </a:pPr>
            <a:r>
              <a:rPr sz="1600" spc="25" dirty="0">
                <a:latin typeface="Segoe UI"/>
                <a:cs typeface="Segoe UI"/>
              </a:rPr>
              <a:t>SQL</a:t>
            </a:r>
            <a:r>
              <a:rPr sz="1600" spc="35" dirty="0">
                <a:latin typeface="Segoe UI"/>
                <a:cs typeface="Segoe UI"/>
              </a:rPr>
              <a:t> </a:t>
            </a:r>
            <a:r>
              <a:rPr sz="1600" spc="5" dirty="0">
                <a:latin typeface="Segoe UI"/>
                <a:cs typeface="Segoe UI"/>
              </a:rPr>
              <a:t>Server</a:t>
            </a:r>
            <a:r>
              <a:rPr sz="1600" spc="120" dirty="0">
                <a:latin typeface="Segoe UI"/>
                <a:cs typeface="Segoe UI"/>
              </a:rPr>
              <a:t> </a:t>
            </a:r>
            <a:r>
              <a:rPr sz="1600" dirty="0">
                <a:latin typeface="Segoe UI"/>
                <a:cs typeface="Segoe UI"/>
              </a:rPr>
              <a:t>components</a:t>
            </a:r>
            <a:r>
              <a:rPr sz="1600" spc="220" dirty="0">
                <a:latin typeface="Segoe UI"/>
                <a:cs typeface="Segoe UI"/>
              </a:rPr>
              <a:t> </a:t>
            </a:r>
            <a:r>
              <a:rPr sz="1600" dirty="0">
                <a:latin typeface="Segoe UI"/>
                <a:cs typeface="Segoe UI"/>
              </a:rPr>
              <a:t>make</a:t>
            </a:r>
            <a:r>
              <a:rPr sz="1600" spc="135" dirty="0">
                <a:latin typeface="Segoe UI"/>
                <a:cs typeface="Segoe UI"/>
              </a:rPr>
              <a:t> </a:t>
            </a:r>
            <a:r>
              <a:rPr sz="1600" spc="5" dirty="0">
                <a:latin typeface="Segoe UI"/>
                <a:cs typeface="Segoe UI"/>
              </a:rPr>
              <a:t>calls</a:t>
            </a:r>
            <a:r>
              <a:rPr sz="1600" spc="80" dirty="0">
                <a:latin typeface="Segoe UI"/>
                <a:cs typeface="Segoe UI"/>
              </a:rPr>
              <a:t> </a:t>
            </a:r>
            <a:r>
              <a:rPr sz="1600" spc="5" dirty="0">
                <a:latin typeface="Segoe UI"/>
                <a:cs typeface="Segoe UI"/>
              </a:rPr>
              <a:t>to</a:t>
            </a:r>
            <a:r>
              <a:rPr sz="1600" spc="45" dirty="0">
                <a:latin typeface="Segoe UI"/>
                <a:cs typeface="Segoe UI"/>
              </a:rPr>
              <a:t> </a:t>
            </a:r>
            <a:r>
              <a:rPr sz="1600" spc="10" dirty="0">
                <a:latin typeface="Segoe UI"/>
                <a:cs typeface="Segoe UI"/>
              </a:rPr>
              <a:t>the</a:t>
            </a:r>
            <a:r>
              <a:rPr sz="1600" spc="60" dirty="0">
                <a:latin typeface="Segoe UI"/>
                <a:cs typeface="Segoe UI"/>
              </a:rPr>
              <a:t> </a:t>
            </a:r>
            <a:r>
              <a:rPr sz="1600" spc="30" dirty="0">
                <a:latin typeface="Segoe UI"/>
                <a:cs typeface="Segoe UI"/>
              </a:rPr>
              <a:t>SQLOS</a:t>
            </a:r>
            <a:endParaRPr sz="1600" dirty="0">
              <a:latin typeface="Segoe UI"/>
              <a:cs typeface="Segoe UI"/>
            </a:endParaRPr>
          </a:p>
          <a:p>
            <a:pPr marL="184150" marR="396875" indent="-171450">
              <a:lnSpc>
                <a:spcPct val="150000"/>
              </a:lnSpc>
              <a:spcBef>
                <a:spcPts val="600"/>
              </a:spcBef>
              <a:buClr>
                <a:srgbClr val="006FC0"/>
              </a:buClr>
              <a:buSzPct val="91836"/>
              <a:buFont typeface="Arial MT"/>
              <a:buChar char="•"/>
              <a:tabLst>
                <a:tab pos="184150" algn="l"/>
              </a:tabLst>
            </a:pPr>
            <a:r>
              <a:rPr sz="1600" spc="30" dirty="0">
                <a:latin typeface="Segoe UI"/>
                <a:cs typeface="Segoe UI"/>
              </a:rPr>
              <a:t>SQLOS </a:t>
            </a:r>
            <a:r>
              <a:rPr sz="1600" spc="-5" dirty="0">
                <a:latin typeface="Segoe UI"/>
                <a:cs typeface="Segoe UI"/>
              </a:rPr>
              <a:t>provides</a:t>
            </a:r>
            <a:r>
              <a:rPr sz="1600" dirty="0">
                <a:latin typeface="Segoe UI"/>
                <a:cs typeface="Segoe UI"/>
              </a:rPr>
              <a:t> </a:t>
            </a:r>
            <a:r>
              <a:rPr sz="1600" spc="15" dirty="0">
                <a:latin typeface="Segoe UI"/>
                <a:cs typeface="Segoe UI"/>
              </a:rPr>
              <a:t>many </a:t>
            </a:r>
            <a:r>
              <a:rPr sz="1600" spc="5" dirty="0">
                <a:latin typeface="Segoe UI"/>
                <a:cs typeface="Segoe UI"/>
              </a:rPr>
              <a:t>functions, </a:t>
            </a:r>
            <a:r>
              <a:rPr sz="1600" spc="10" dirty="0">
                <a:latin typeface="Segoe UI"/>
                <a:cs typeface="Segoe UI"/>
              </a:rPr>
              <a:t>including </a:t>
            </a:r>
            <a:r>
              <a:rPr sz="1600" spc="-10" dirty="0">
                <a:latin typeface="Segoe UI"/>
                <a:cs typeface="Segoe UI"/>
              </a:rPr>
              <a:t>memory </a:t>
            </a:r>
            <a:r>
              <a:rPr sz="1600" spc="-660" dirty="0">
                <a:latin typeface="Segoe UI"/>
                <a:cs typeface="Segoe UI"/>
              </a:rPr>
              <a:t> </a:t>
            </a:r>
            <a:r>
              <a:rPr sz="1600" spc="5" dirty="0">
                <a:latin typeface="Segoe UI"/>
                <a:cs typeface="Segoe UI"/>
              </a:rPr>
              <a:t>management,</a:t>
            </a:r>
            <a:r>
              <a:rPr sz="1600" spc="215" dirty="0">
                <a:latin typeface="Segoe UI"/>
                <a:cs typeface="Segoe UI"/>
              </a:rPr>
              <a:t> </a:t>
            </a:r>
            <a:r>
              <a:rPr sz="1600" spc="5" dirty="0">
                <a:latin typeface="Segoe UI"/>
                <a:cs typeface="Segoe UI"/>
              </a:rPr>
              <a:t>scheduling,</a:t>
            </a:r>
            <a:r>
              <a:rPr sz="1600" spc="140" dirty="0">
                <a:latin typeface="Segoe UI"/>
                <a:cs typeface="Segoe UI"/>
              </a:rPr>
              <a:t> </a:t>
            </a:r>
            <a:r>
              <a:rPr sz="1600" spc="15" dirty="0">
                <a:latin typeface="Segoe UI"/>
                <a:cs typeface="Segoe UI"/>
              </a:rPr>
              <a:t>I/O</a:t>
            </a:r>
            <a:r>
              <a:rPr sz="1600" spc="85" dirty="0">
                <a:latin typeface="Segoe UI"/>
                <a:cs typeface="Segoe UI"/>
              </a:rPr>
              <a:t> </a:t>
            </a:r>
            <a:r>
              <a:rPr sz="1600" spc="5" dirty="0">
                <a:latin typeface="Segoe UI"/>
                <a:cs typeface="Segoe UI"/>
              </a:rPr>
              <a:t>management,</a:t>
            </a:r>
            <a:r>
              <a:rPr sz="1600" spc="215" dirty="0">
                <a:latin typeface="Segoe UI"/>
                <a:cs typeface="Segoe UI"/>
              </a:rPr>
              <a:t> </a:t>
            </a:r>
            <a:r>
              <a:rPr sz="1600" dirty="0">
                <a:latin typeface="Segoe UI"/>
                <a:cs typeface="Segoe UI"/>
              </a:rPr>
              <a:t>locking </a:t>
            </a:r>
            <a:r>
              <a:rPr sz="1600" spc="-655" dirty="0">
                <a:latin typeface="Segoe UI"/>
                <a:cs typeface="Segoe UI"/>
              </a:rPr>
              <a:t> </a:t>
            </a:r>
            <a:r>
              <a:rPr sz="1600" spc="-5" dirty="0">
                <a:latin typeface="Segoe UI"/>
                <a:cs typeface="Segoe UI"/>
              </a:rPr>
              <a:t>framework,</a:t>
            </a:r>
            <a:r>
              <a:rPr sz="1600" dirty="0">
                <a:latin typeface="Segoe UI"/>
                <a:cs typeface="Segoe UI"/>
              </a:rPr>
              <a:t> </a:t>
            </a:r>
            <a:r>
              <a:rPr sz="1600" spc="5" dirty="0">
                <a:latin typeface="Segoe UI"/>
                <a:cs typeface="Segoe UI"/>
              </a:rPr>
              <a:t>transaction</a:t>
            </a:r>
            <a:r>
              <a:rPr sz="1600" spc="10" dirty="0">
                <a:latin typeface="Segoe UI"/>
                <a:cs typeface="Segoe UI"/>
              </a:rPr>
              <a:t> </a:t>
            </a:r>
            <a:r>
              <a:rPr sz="1600" spc="5" dirty="0">
                <a:latin typeface="Segoe UI"/>
                <a:cs typeface="Segoe UI"/>
              </a:rPr>
              <a:t>management,</a:t>
            </a:r>
            <a:r>
              <a:rPr sz="1600" spc="10" dirty="0">
                <a:latin typeface="Segoe UI"/>
                <a:cs typeface="Segoe UI"/>
              </a:rPr>
              <a:t> </a:t>
            </a:r>
            <a:r>
              <a:rPr sz="1600" spc="-5" dirty="0">
                <a:latin typeface="Segoe UI"/>
                <a:cs typeface="Segoe UI"/>
              </a:rPr>
              <a:t>deadlock </a:t>
            </a:r>
            <a:r>
              <a:rPr sz="1600" dirty="0">
                <a:latin typeface="Segoe UI"/>
                <a:cs typeface="Segoe UI"/>
              </a:rPr>
              <a:t> </a:t>
            </a:r>
            <a:r>
              <a:rPr sz="1600" spc="-5" dirty="0">
                <a:latin typeface="Segoe UI"/>
                <a:cs typeface="Segoe UI"/>
              </a:rPr>
              <a:t>detection,</a:t>
            </a:r>
            <a:r>
              <a:rPr sz="1600" spc="210" dirty="0">
                <a:latin typeface="Segoe UI"/>
                <a:cs typeface="Segoe UI"/>
              </a:rPr>
              <a:t> </a:t>
            </a:r>
            <a:r>
              <a:rPr sz="1600" spc="25" dirty="0">
                <a:latin typeface="Segoe UI"/>
                <a:cs typeface="Segoe UI"/>
              </a:rPr>
              <a:t>and</a:t>
            </a:r>
            <a:r>
              <a:rPr sz="1600" spc="45" dirty="0">
                <a:latin typeface="Segoe UI"/>
                <a:cs typeface="Segoe UI"/>
              </a:rPr>
              <a:t> </a:t>
            </a:r>
            <a:r>
              <a:rPr sz="1600" spc="-5" dirty="0">
                <a:latin typeface="Segoe UI"/>
                <a:cs typeface="Segoe UI"/>
              </a:rPr>
              <a:t>exception</a:t>
            </a:r>
            <a:r>
              <a:rPr sz="1600" spc="235" dirty="0">
                <a:latin typeface="Segoe UI"/>
                <a:cs typeface="Segoe UI"/>
              </a:rPr>
              <a:t> </a:t>
            </a:r>
            <a:r>
              <a:rPr sz="1600" spc="15" dirty="0">
                <a:latin typeface="Segoe UI"/>
                <a:cs typeface="Segoe UI"/>
              </a:rPr>
              <a:t>handling</a:t>
            </a:r>
            <a:endParaRPr lang="en-GB" sz="1600" spc="15" dirty="0">
              <a:latin typeface="Segoe UI"/>
              <a:cs typeface="Segoe UI"/>
            </a:endParaRPr>
          </a:p>
          <a:p>
            <a:pPr marL="184150" marR="396875" indent="-171450">
              <a:lnSpc>
                <a:spcPct val="150000"/>
              </a:lnSpc>
              <a:spcBef>
                <a:spcPts val="600"/>
              </a:spcBef>
              <a:buClr>
                <a:srgbClr val="006FC0"/>
              </a:buClr>
              <a:buSzPct val="91836"/>
              <a:buFont typeface="Arial MT"/>
              <a:buChar char="•"/>
              <a:tabLst>
                <a:tab pos="184150" algn="l"/>
              </a:tabLst>
            </a:pPr>
            <a:r>
              <a:rPr lang="en-GB" sz="1600" spc="30" dirty="0">
                <a:latin typeface="Segoe UI"/>
                <a:cs typeface="Segoe UI"/>
              </a:rPr>
              <a:t>SQLOS provides highly detailed reporting and metrics to give administrators insight into how a SQL Server instance is performing through Dynamic Management Views (DMVs).</a:t>
            </a:r>
            <a:endParaRPr sz="1600" spc="30" dirty="0">
              <a:latin typeface="Segoe UI"/>
              <a:cs typeface="Segoe UI"/>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493135" cy="449580"/>
          </a:xfrm>
          <a:prstGeom prst="rect">
            <a:avLst/>
          </a:prstGeom>
        </p:spPr>
        <p:txBody>
          <a:bodyPr vert="horz" wrap="square" lIns="0" tIns="16510" rIns="0" bIns="0" rtlCol="0">
            <a:spAutoFit/>
          </a:bodyPr>
          <a:lstStyle/>
          <a:p>
            <a:pPr marL="12700">
              <a:lnSpc>
                <a:spcPct val="100000"/>
              </a:lnSpc>
              <a:spcBef>
                <a:spcPts val="130"/>
              </a:spcBef>
            </a:pPr>
            <a:r>
              <a:rPr spc="25" dirty="0"/>
              <a:t>Storage</a:t>
            </a:r>
            <a:r>
              <a:rPr spc="-60" dirty="0"/>
              <a:t> </a:t>
            </a:r>
            <a:r>
              <a:rPr spc="5" dirty="0"/>
              <a:t>Area</a:t>
            </a:r>
            <a:r>
              <a:rPr spc="45" dirty="0"/>
              <a:t> </a:t>
            </a:r>
            <a:r>
              <a:rPr spc="20" dirty="0"/>
              <a:t>Network</a:t>
            </a:r>
          </a:p>
        </p:txBody>
      </p:sp>
      <p:sp>
        <p:nvSpPr>
          <p:cNvPr id="3" name="object 3"/>
          <p:cNvSpPr txBox="1"/>
          <p:nvPr/>
        </p:nvSpPr>
        <p:spPr>
          <a:xfrm>
            <a:off x="538162" y="1046416"/>
            <a:ext cx="7883525" cy="2545249"/>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The resources in the SAN can be shared, even down to the individual disk level. Pools of hard drives can be set and each server can be assigned individual spaces on each pools. For example, you can create a pool of 20 hard drives in a RAID 10 configuration, each with 1 terabyte of capacity, for a total capacity of 10 TB. The administrator can then assign five 2-TB units, called logical unit numbers (LUNs), to five different servers. The servers will share the same physical hard drives, but they will not be able to see each other’s data; the SAN hardware manages that access.</a:t>
            </a:r>
            <a:endParaRPr sz="1600" dirty="0">
              <a:latin typeface="Segoe UI"/>
              <a:cs typeface="Segoe UI"/>
            </a:endParaRPr>
          </a:p>
        </p:txBody>
      </p:sp>
    </p:spTree>
    <p:extLst>
      <p:ext uri="{BB962C8B-B14F-4D97-AF65-F5344CB8AC3E}">
        <p14:creationId xmlns:p14="http://schemas.microsoft.com/office/powerpoint/2010/main" val="318184250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493135" cy="449580"/>
          </a:xfrm>
          <a:prstGeom prst="rect">
            <a:avLst/>
          </a:prstGeom>
        </p:spPr>
        <p:txBody>
          <a:bodyPr vert="horz" wrap="square" lIns="0" tIns="16510" rIns="0" bIns="0" rtlCol="0">
            <a:spAutoFit/>
          </a:bodyPr>
          <a:lstStyle/>
          <a:p>
            <a:pPr marL="12700">
              <a:lnSpc>
                <a:spcPct val="100000"/>
              </a:lnSpc>
              <a:spcBef>
                <a:spcPts val="130"/>
              </a:spcBef>
            </a:pPr>
            <a:r>
              <a:rPr spc="25" dirty="0"/>
              <a:t>Storage</a:t>
            </a:r>
            <a:r>
              <a:rPr spc="-60" dirty="0"/>
              <a:t> </a:t>
            </a:r>
            <a:r>
              <a:rPr spc="5" dirty="0"/>
              <a:t>Area</a:t>
            </a:r>
            <a:r>
              <a:rPr spc="45" dirty="0"/>
              <a:t> </a:t>
            </a:r>
            <a:r>
              <a:rPr spc="20" dirty="0"/>
              <a:t>Network</a:t>
            </a:r>
          </a:p>
        </p:txBody>
      </p:sp>
      <p:sp>
        <p:nvSpPr>
          <p:cNvPr id="3" name="object 3"/>
          <p:cNvSpPr txBox="1"/>
          <p:nvPr/>
        </p:nvSpPr>
        <p:spPr>
          <a:xfrm>
            <a:off x="538162" y="1046416"/>
            <a:ext cx="7883525" cy="5130572"/>
          </a:xfrm>
          <a:prstGeom prst="rect">
            <a:avLst/>
          </a:prstGeom>
        </p:spPr>
        <p:txBody>
          <a:bodyPr vert="horz" wrap="square" lIns="0" tIns="5715" rIns="0" bIns="0" rtlCol="0">
            <a:spAutoFit/>
          </a:bodyPr>
          <a:lstStyle/>
          <a:p>
            <a:pPr algn="l">
              <a:lnSpc>
                <a:spcPct val="150000"/>
              </a:lnSpc>
            </a:pPr>
            <a:r>
              <a:rPr lang="fr-FR" b="1" i="0" u="none" strike="noStrike" baseline="0" dirty="0" err="1">
                <a:latin typeface="Segoe"/>
              </a:rPr>
              <a:t>Advantages</a:t>
            </a:r>
            <a:endParaRPr lang="fr-FR" sz="1600" b="1" i="0" u="none" strike="noStrike" baseline="0" dirty="0">
              <a:latin typeface="Segoe"/>
            </a:endParaRPr>
          </a:p>
          <a:p>
            <a:pPr algn="l">
              <a:lnSpc>
                <a:spcPct val="150000"/>
              </a:lnSpc>
            </a:pPr>
            <a:r>
              <a:rPr lang="en-GB" sz="1600" b="0" i="0" u="none" strike="noStrike" baseline="0" dirty="0">
                <a:latin typeface="Segoe"/>
              </a:rPr>
              <a:t>The following are the advantages of SAN:</a:t>
            </a:r>
          </a:p>
          <a:p>
            <a:pPr marL="285750" indent="-285750" algn="l">
              <a:lnSpc>
                <a:spcPct val="150000"/>
              </a:lnSpc>
              <a:buFont typeface="Arial" panose="020B0604020202020204" pitchFamily="34" charset="0"/>
              <a:buChar char="•"/>
            </a:pPr>
            <a:r>
              <a:rPr lang="fr-FR" sz="1600" b="0" i="0" u="none" strike="noStrike" baseline="0" dirty="0" err="1">
                <a:latin typeface="Segoe"/>
              </a:rPr>
              <a:t>Shared</a:t>
            </a:r>
            <a:r>
              <a:rPr lang="fr-FR" sz="1600" b="0" i="0" u="none" strike="noStrike" baseline="0" dirty="0">
                <a:latin typeface="Segoe"/>
              </a:rPr>
              <a:t> </a:t>
            </a:r>
            <a:r>
              <a:rPr lang="fr-FR" sz="1600" b="0" i="0" u="none" strike="noStrike" baseline="0" dirty="0" err="1">
                <a:latin typeface="Segoe"/>
              </a:rPr>
              <a:t>storage</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fr-FR" sz="1600" b="0" i="0" u="none" strike="noStrike" baseline="0" dirty="0" err="1">
                <a:latin typeface="Segoe"/>
              </a:rPr>
              <a:t>Increases</a:t>
            </a:r>
            <a:r>
              <a:rPr lang="fr-FR" sz="1600" b="0" i="0" u="none" strike="noStrike" baseline="0" dirty="0">
                <a:latin typeface="Segoe"/>
              </a:rPr>
              <a:t> </a:t>
            </a:r>
            <a:r>
              <a:rPr lang="fr-FR" sz="1600" b="0" i="0" u="none" strike="noStrike" baseline="0" dirty="0" err="1">
                <a:latin typeface="Segoe"/>
              </a:rPr>
              <a:t>disk</a:t>
            </a:r>
            <a:r>
              <a:rPr lang="fr-FR" sz="1600" b="0" i="0" u="none" strike="noStrike" baseline="0" dirty="0">
                <a:latin typeface="Segoe"/>
              </a:rPr>
              <a:t> </a:t>
            </a:r>
            <a:r>
              <a:rPr lang="fr-FR" sz="1600" b="0" i="0" u="none" strike="noStrike" baseline="0" dirty="0" err="1">
                <a:latin typeface="Segoe"/>
              </a:rPr>
              <a:t>utilization</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en-GB" sz="1600" b="0" i="0" u="none" strike="noStrike" baseline="0" dirty="0">
                <a:latin typeface="Segoe"/>
              </a:rPr>
              <a:t>Reduces management by making it easier to create new volumes and dynamically allocate </a:t>
            </a:r>
            <a:r>
              <a:rPr lang="fr-FR" sz="1600" b="0" i="0" u="none" strike="noStrike" baseline="0" dirty="0" err="1">
                <a:latin typeface="Segoe"/>
              </a:rPr>
              <a:t>storage</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en-GB" sz="1600" b="0" i="0" u="none" strike="noStrike" baseline="0" dirty="0">
                <a:latin typeface="Segoe"/>
              </a:rPr>
              <a:t>Means that you can create diskless servers that boot from SAN only.</a:t>
            </a:r>
          </a:p>
          <a:p>
            <a:pPr marL="742950" lvl="1" indent="-285750">
              <a:lnSpc>
                <a:spcPct val="150000"/>
              </a:lnSpc>
              <a:buFont typeface="Arial" panose="020B0604020202020204" pitchFamily="34" charset="0"/>
              <a:buChar char="•"/>
            </a:pPr>
            <a:r>
              <a:rPr lang="en-GB" sz="1600" b="0" i="0" u="none" strike="noStrike" baseline="0" dirty="0">
                <a:latin typeface="Segoe"/>
              </a:rPr>
              <a:t>Works well with hardware virtualization.</a:t>
            </a:r>
          </a:p>
          <a:p>
            <a:pPr marL="285750" indent="-285750" algn="l">
              <a:lnSpc>
                <a:spcPct val="150000"/>
              </a:lnSpc>
              <a:buFont typeface="Arial" panose="020B0604020202020204" pitchFamily="34" charset="0"/>
              <a:buChar char="•"/>
            </a:pPr>
            <a:r>
              <a:rPr lang="fr-FR" sz="1600" b="0" i="0" u="none" strike="noStrike" baseline="0" dirty="0">
                <a:latin typeface="Segoe"/>
              </a:rPr>
              <a:t>Advanced </a:t>
            </a:r>
            <a:r>
              <a:rPr lang="fr-FR" sz="1600" b="0" i="0" u="none" strike="noStrike" baseline="0" dirty="0" err="1">
                <a:latin typeface="Segoe"/>
              </a:rPr>
              <a:t>features</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en-GB" sz="1600" b="0" i="0" u="none" strike="noStrike" baseline="0" dirty="0">
                <a:latin typeface="Segoe"/>
              </a:rPr>
              <a:t>High-availability features, such as clustering and </a:t>
            </a:r>
            <a:r>
              <a:rPr lang="en-GB" sz="1600" b="0" i="0" u="none" strike="noStrike" baseline="0" dirty="0" err="1">
                <a:latin typeface="Segoe"/>
              </a:rPr>
              <a:t>geoclustering</a:t>
            </a:r>
            <a:r>
              <a:rPr lang="en-GB" sz="1600" b="0" i="0" u="none" strike="noStrike" baseline="0" dirty="0">
                <a:latin typeface="Segoe"/>
              </a:rPr>
              <a:t>, can be set up by using SAN.</a:t>
            </a:r>
          </a:p>
          <a:p>
            <a:pPr marL="285750" indent="-285750" algn="l">
              <a:lnSpc>
                <a:spcPct val="150000"/>
              </a:lnSpc>
              <a:buFont typeface="Arial" panose="020B0604020202020204" pitchFamily="34" charset="0"/>
              <a:buChar char="•"/>
            </a:pPr>
            <a:r>
              <a:rPr lang="fr-FR" sz="1600" b="0" i="0" u="none" strike="noStrike" baseline="0" dirty="0">
                <a:latin typeface="Segoe"/>
              </a:rPr>
              <a:t>Performance:</a:t>
            </a:r>
          </a:p>
          <a:p>
            <a:pPr marL="742950" lvl="1" indent="-285750">
              <a:lnSpc>
                <a:spcPct val="150000"/>
              </a:lnSpc>
              <a:buFont typeface="Arial" panose="020B0604020202020204" pitchFamily="34" charset="0"/>
              <a:buChar char="•"/>
            </a:pPr>
            <a:r>
              <a:rPr lang="en-GB" sz="1600" b="0" i="0" u="none" strike="noStrike" baseline="0" dirty="0">
                <a:latin typeface="Segoe"/>
              </a:rPr>
              <a:t>An almost unlimited number of spindles, controllers, and caches can be put together to meet the </a:t>
            </a:r>
            <a:r>
              <a:rPr lang="fr-FR" sz="1600" b="0" i="0" u="none" strike="noStrike" baseline="0" dirty="0" err="1">
                <a:latin typeface="Segoe"/>
              </a:rPr>
              <a:t>requirements</a:t>
            </a:r>
            <a:r>
              <a:rPr lang="fr-FR" sz="1600" b="0" i="0" u="none" strike="noStrike" baseline="0" dirty="0">
                <a:latin typeface="Segoe"/>
              </a:rPr>
              <a:t>.</a:t>
            </a:r>
          </a:p>
        </p:txBody>
      </p:sp>
    </p:spTree>
    <p:extLst>
      <p:ext uri="{BB962C8B-B14F-4D97-AF65-F5344CB8AC3E}">
        <p14:creationId xmlns:p14="http://schemas.microsoft.com/office/powerpoint/2010/main" val="37037286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493135" cy="449580"/>
          </a:xfrm>
          <a:prstGeom prst="rect">
            <a:avLst/>
          </a:prstGeom>
        </p:spPr>
        <p:txBody>
          <a:bodyPr vert="horz" wrap="square" lIns="0" tIns="16510" rIns="0" bIns="0" rtlCol="0">
            <a:spAutoFit/>
          </a:bodyPr>
          <a:lstStyle/>
          <a:p>
            <a:pPr marL="12700">
              <a:lnSpc>
                <a:spcPct val="100000"/>
              </a:lnSpc>
              <a:spcBef>
                <a:spcPts val="130"/>
              </a:spcBef>
            </a:pPr>
            <a:r>
              <a:rPr spc="25" dirty="0"/>
              <a:t>Storage</a:t>
            </a:r>
            <a:r>
              <a:rPr spc="-60" dirty="0"/>
              <a:t> </a:t>
            </a:r>
            <a:r>
              <a:rPr spc="5" dirty="0"/>
              <a:t>Area</a:t>
            </a:r>
            <a:r>
              <a:rPr spc="45" dirty="0"/>
              <a:t> </a:t>
            </a:r>
            <a:r>
              <a:rPr spc="20" dirty="0"/>
              <a:t>Network</a:t>
            </a:r>
          </a:p>
        </p:txBody>
      </p:sp>
      <p:sp>
        <p:nvSpPr>
          <p:cNvPr id="3" name="object 3"/>
          <p:cNvSpPr txBox="1"/>
          <p:nvPr/>
        </p:nvSpPr>
        <p:spPr>
          <a:xfrm>
            <a:off x="538162" y="1046416"/>
            <a:ext cx="7883525" cy="3298082"/>
          </a:xfrm>
          <a:prstGeom prst="rect">
            <a:avLst/>
          </a:prstGeom>
        </p:spPr>
        <p:txBody>
          <a:bodyPr vert="horz" wrap="square" lIns="0" tIns="5715" rIns="0" bIns="0" rtlCol="0">
            <a:spAutoFit/>
          </a:bodyPr>
          <a:lstStyle/>
          <a:p>
            <a:pPr algn="l">
              <a:lnSpc>
                <a:spcPct val="150000"/>
              </a:lnSpc>
            </a:pPr>
            <a:r>
              <a:rPr lang="fr-FR" b="1" dirty="0" err="1">
                <a:latin typeface="Segoe"/>
              </a:rPr>
              <a:t>Disadvantages</a:t>
            </a:r>
            <a:endParaRPr lang="fr-FR" b="1" dirty="0">
              <a:latin typeface="Segoe"/>
            </a:endParaRPr>
          </a:p>
          <a:p>
            <a:pPr algn="l">
              <a:lnSpc>
                <a:spcPct val="150000"/>
              </a:lnSpc>
            </a:pPr>
            <a:r>
              <a:rPr lang="en-GB" sz="1600" b="0" i="0" u="none" strike="noStrike" baseline="0" dirty="0">
                <a:latin typeface="Segoe"/>
              </a:rPr>
              <a:t>The following are some of the disadvantages of using SAN:</a:t>
            </a:r>
          </a:p>
          <a:p>
            <a:pPr marL="285750" indent="-285750" algn="l">
              <a:lnSpc>
                <a:spcPct val="150000"/>
              </a:lnSpc>
              <a:buFont typeface="Arial" panose="020B0604020202020204" pitchFamily="34" charset="0"/>
              <a:buChar char="•"/>
            </a:pPr>
            <a:r>
              <a:rPr lang="fr-FR" sz="1600" b="0" i="0" u="none" strike="noStrike" baseline="0" dirty="0" err="1">
                <a:latin typeface="Segoe"/>
              </a:rPr>
              <a:t>Unpredictable</a:t>
            </a:r>
            <a:r>
              <a:rPr lang="fr-FR" sz="1600" b="0" i="0" u="none" strike="noStrike" baseline="0" dirty="0">
                <a:latin typeface="Segoe"/>
              </a:rPr>
              <a:t> performance:</a:t>
            </a:r>
          </a:p>
          <a:p>
            <a:pPr marL="742950" lvl="1" indent="-285750">
              <a:lnSpc>
                <a:spcPct val="150000"/>
              </a:lnSpc>
              <a:buFont typeface="Arial" panose="020B0604020202020204" pitchFamily="34" charset="0"/>
              <a:buChar char="•"/>
            </a:pPr>
            <a:r>
              <a:rPr lang="en-GB" sz="1600" b="0" i="0" u="none" strike="noStrike" baseline="0" dirty="0">
                <a:latin typeface="Segoe"/>
              </a:rPr>
              <a:t>When you share your disks, controllers, and </a:t>
            </a:r>
            <a:r>
              <a:rPr lang="en-GB" sz="1600" b="0" i="0" u="none" strike="noStrike" baseline="0" dirty="0" err="1">
                <a:latin typeface="Segoe"/>
              </a:rPr>
              <a:t>fiber</a:t>
            </a:r>
            <a:r>
              <a:rPr lang="en-GB" sz="1600" b="0" i="0" u="none" strike="noStrike" baseline="0" dirty="0">
                <a:latin typeface="Segoe"/>
              </a:rPr>
              <a:t> switches between several servers, it is very difficult to have predictable performance.</a:t>
            </a:r>
          </a:p>
          <a:p>
            <a:pPr marL="285750" indent="-285750" algn="l">
              <a:lnSpc>
                <a:spcPct val="150000"/>
              </a:lnSpc>
              <a:buFont typeface="Arial" panose="020B0604020202020204" pitchFamily="34" charset="0"/>
              <a:buChar char="•"/>
            </a:pPr>
            <a:r>
              <a:rPr lang="fr-FR" sz="1600" b="0" i="0" u="none" strike="noStrike" baseline="0" dirty="0" err="1">
                <a:latin typeface="Segoe"/>
              </a:rPr>
              <a:t>Higher</a:t>
            </a:r>
            <a:r>
              <a:rPr lang="fr-FR" sz="1600" b="0" i="0" u="none" strike="noStrike" baseline="0" dirty="0">
                <a:latin typeface="Segoe"/>
              </a:rPr>
              <a:t> </a:t>
            </a:r>
            <a:r>
              <a:rPr lang="fr-FR" sz="1600" b="0" i="0" u="none" strike="noStrike" baseline="0" dirty="0" err="1">
                <a:latin typeface="Segoe"/>
              </a:rPr>
              <a:t>latency</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en-GB" sz="1600" b="0" i="0" u="none" strike="noStrike" baseline="0" dirty="0">
                <a:latin typeface="Segoe"/>
              </a:rPr>
              <a:t>The I/O needs to travel further; there are added layers of switches, cabling, and ports.</a:t>
            </a:r>
          </a:p>
          <a:p>
            <a:pPr marL="742950" lvl="1" indent="-285750">
              <a:lnSpc>
                <a:spcPct val="150000"/>
              </a:lnSpc>
              <a:buFont typeface="Arial" panose="020B0604020202020204" pitchFamily="34" charset="0"/>
              <a:buChar char="•"/>
            </a:pPr>
            <a:r>
              <a:rPr lang="en-GB" sz="1600" b="0" i="0" u="none" strike="noStrike" baseline="0" dirty="0">
                <a:latin typeface="Segoe"/>
              </a:rPr>
              <a:t>PCI Bus -&gt; HBA -&gt; FC switches -&gt; FC ports -&gt; array processors -&gt; disks.</a:t>
            </a:r>
            <a:endParaRPr sz="1600" dirty="0">
              <a:latin typeface="Segoe UI"/>
              <a:cs typeface="Segoe UI"/>
            </a:endParaRPr>
          </a:p>
        </p:txBody>
      </p:sp>
    </p:spTree>
    <p:extLst>
      <p:ext uri="{BB962C8B-B14F-4D97-AF65-F5344CB8AC3E}">
        <p14:creationId xmlns:p14="http://schemas.microsoft.com/office/powerpoint/2010/main" val="16914064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954145" cy="449580"/>
          </a:xfrm>
          <a:prstGeom prst="rect">
            <a:avLst/>
          </a:prstGeom>
        </p:spPr>
        <p:txBody>
          <a:bodyPr vert="horz" wrap="square" lIns="0" tIns="16510" rIns="0" bIns="0" rtlCol="0">
            <a:spAutoFit/>
          </a:bodyPr>
          <a:lstStyle/>
          <a:p>
            <a:pPr marL="12700">
              <a:lnSpc>
                <a:spcPct val="100000"/>
              </a:lnSpc>
              <a:spcBef>
                <a:spcPts val="130"/>
              </a:spcBef>
            </a:pPr>
            <a:r>
              <a:rPr spc="20" dirty="0"/>
              <a:t>Windows</a:t>
            </a:r>
            <a:r>
              <a:rPr dirty="0"/>
              <a:t> </a:t>
            </a:r>
            <a:r>
              <a:rPr spc="25" dirty="0"/>
              <a:t>Storage</a:t>
            </a:r>
            <a:r>
              <a:rPr spc="-50" dirty="0"/>
              <a:t> </a:t>
            </a:r>
            <a:r>
              <a:rPr spc="10" dirty="0"/>
              <a:t>Spaces</a:t>
            </a:r>
          </a:p>
        </p:txBody>
      </p:sp>
      <p:sp>
        <p:nvSpPr>
          <p:cNvPr id="3" name="object 3"/>
          <p:cNvSpPr txBox="1"/>
          <p:nvPr/>
        </p:nvSpPr>
        <p:spPr>
          <a:xfrm>
            <a:off x="538162" y="964247"/>
            <a:ext cx="7466965" cy="4854855"/>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Storage Spaces is a form of software-based RAID. Storage Spaces enables you to virtualize storage by grouping industry-standard disks into storage</a:t>
            </a:r>
          </a:p>
          <a:p>
            <a:pPr algn="l">
              <a:lnSpc>
                <a:spcPct val="150000"/>
              </a:lnSpc>
            </a:pPr>
            <a:r>
              <a:rPr lang="en-GB" sz="1600" b="0" i="0" u="none" strike="noStrike" baseline="0" dirty="0">
                <a:latin typeface="Segoe"/>
              </a:rPr>
              <a:t>pools. You can then create virtual disks, called storage spaces, from the available capacity of the </a:t>
            </a:r>
            <a:r>
              <a:rPr lang="fr-FR" sz="1600" b="0" i="0" u="none" strike="noStrike" baseline="0" dirty="0" err="1">
                <a:latin typeface="Segoe"/>
              </a:rPr>
              <a:t>storage</a:t>
            </a:r>
            <a:r>
              <a:rPr lang="fr-FR" sz="1600" b="0" i="0" u="none" strike="noStrike" baseline="0" dirty="0">
                <a:latin typeface="Segoe"/>
              </a:rPr>
              <a:t> pool.</a:t>
            </a:r>
          </a:p>
          <a:p>
            <a:pPr algn="l">
              <a:lnSpc>
                <a:spcPct val="150000"/>
              </a:lnSpc>
            </a:pPr>
            <a:endParaRPr lang="fr-FR" sz="1600" dirty="0">
              <a:latin typeface="Segoe"/>
              <a:cs typeface="Segoe UI"/>
            </a:endParaRPr>
          </a:p>
          <a:p>
            <a:pPr algn="l">
              <a:lnSpc>
                <a:spcPct val="150000"/>
              </a:lnSpc>
            </a:pPr>
            <a:r>
              <a:rPr lang="en-GB" sz="1600" b="0" i="0" u="none" strike="noStrike" baseline="0" dirty="0">
                <a:latin typeface="Segoe"/>
              </a:rPr>
              <a:t>Storage pools can be created from magnetic disks and SSDs that have IDE, Serial ATA (SATA), serial attached SCSI (SAS), or USB interfaces. After creating a storage pool, if you run low on disk space, you can add more disks to the pool, increasing the available storage capacity without needing to copy or move data. You can implement storage tiers within storage pools, enabling you to move frequently accessed data to faster disks within the pool.</a:t>
            </a:r>
          </a:p>
          <a:p>
            <a:pPr algn="l">
              <a:lnSpc>
                <a:spcPct val="150000"/>
              </a:lnSpc>
            </a:pPr>
            <a:endParaRPr lang="en-GB" sz="1600" dirty="0">
              <a:latin typeface="Segoe"/>
              <a:cs typeface="Segoe UI"/>
            </a:endParaRPr>
          </a:p>
          <a:p>
            <a:pPr algn="l">
              <a:lnSpc>
                <a:spcPct val="150000"/>
              </a:lnSpc>
            </a:pPr>
            <a:r>
              <a:rPr lang="en-GB" sz="1600" b="0" i="0" u="none" strike="noStrike" baseline="0" dirty="0">
                <a:latin typeface="Segoe"/>
              </a:rPr>
              <a:t>Storage Spaces is a variation of DAS and has similar advantages and limitations.</a:t>
            </a:r>
            <a:endParaRPr dirty="0">
              <a:latin typeface="Segoe UI"/>
              <a:cs typeface="Segoe UI"/>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954145" cy="449580"/>
          </a:xfrm>
          <a:prstGeom prst="rect">
            <a:avLst/>
          </a:prstGeom>
        </p:spPr>
        <p:txBody>
          <a:bodyPr vert="horz" wrap="square" lIns="0" tIns="16510" rIns="0" bIns="0" rtlCol="0">
            <a:spAutoFit/>
          </a:bodyPr>
          <a:lstStyle/>
          <a:p>
            <a:pPr marL="12700">
              <a:lnSpc>
                <a:spcPct val="100000"/>
              </a:lnSpc>
              <a:spcBef>
                <a:spcPts val="130"/>
              </a:spcBef>
            </a:pPr>
            <a:r>
              <a:rPr spc="20" dirty="0"/>
              <a:t>Windows</a:t>
            </a:r>
            <a:r>
              <a:rPr dirty="0"/>
              <a:t> </a:t>
            </a:r>
            <a:r>
              <a:rPr spc="25" dirty="0"/>
              <a:t>Storage</a:t>
            </a:r>
            <a:r>
              <a:rPr spc="-50" dirty="0"/>
              <a:t> </a:t>
            </a:r>
            <a:r>
              <a:rPr spc="10" dirty="0"/>
              <a:t>Spaces</a:t>
            </a:r>
          </a:p>
        </p:txBody>
      </p:sp>
      <p:pic>
        <p:nvPicPr>
          <p:cNvPr id="5" name="Picture 4" descr="Graphical user interface, text, application&#10;&#10;Description automatically generated">
            <a:extLst>
              <a:ext uri="{FF2B5EF4-FFF2-40B4-BE49-F238E27FC236}">
                <a16:creationId xmlns:a16="http://schemas.microsoft.com/office/drawing/2014/main" id="{4145A696-AB8D-B9C4-70AA-9D2A2ACE16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7859" y="1417145"/>
            <a:ext cx="7628281" cy="4023709"/>
          </a:xfrm>
          <a:prstGeom prst="rect">
            <a:avLst/>
          </a:prstGeom>
        </p:spPr>
      </p:pic>
    </p:spTree>
    <p:extLst>
      <p:ext uri="{BB962C8B-B14F-4D97-AF65-F5344CB8AC3E}">
        <p14:creationId xmlns:p14="http://schemas.microsoft.com/office/powerpoint/2010/main" val="1316809288"/>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954145" cy="449580"/>
          </a:xfrm>
          <a:prstGeom prst="rect">
            <a:avLst/>
          </a:prstGeom>
        </p:spPr>
        <p:txBody>
          <a:bodyPr vert="horz" wrap="square" lIns="0" tIns="16510" rIns="0" bIns="0" rtlCol="0">
            <a:spAutoFit/>
          </a:bodyPr>
          <a:lstStyle/>
          <a:p>
            <a:pPr marL="12700">
              <a:lnSpc>
                <a:spcPct val="100000"/>
              </a:lnSpc>
              <a:spcBef>
                <a:spcPts val="130"/>
              </a:spcBef>
            </a:pPr>
            <a:r>
              <a:rPr spc="20" dirty="0"/>
              <a:t>Windows</a:t>
            </a:r>
            <a:r>
              <a:rPr dirty="0"/>
              <a:t> </a:t>
            </a:r>
            <a:r>
              <a:rPr spc="25" dirty="0"/>
              <a:t>Storage</a:t>
            </a:r>
            <a:r>
              <a:rPr spc="-50" dirty="0"/>
              <a:t> </a:t>
            </a:r>
            <a:r>
              <a:rPr spc="10" dirty="0"/>
              <a:t>Spaces</a:t>
            </a:r>
          </a:p>
        </p:txBody>
      </p:sp>
      <p:sp>
        <p:nvSpPr>
          <p:cNvPr id="3" name="object 3"/>
          <p:cNvSpPr txBox="1"/>
          <p:nvPr/>
        </p:nvSpPr>
        <p:spPr>
          <a:xfrm>
            <a:off x="538162" y="964247"/>
            <a:ext cx="7466965" cy="5224187"/>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Resiliency is built into Storage Spaces, and there are three different levels available depending on your </a:t>
            </a:r>
            <a:r>
              <a:rPr lang="fr-FR" sz="1600" b="0" i="0" u="none" strike="noStrike" baseline="0" dirty="0" err="1">
                <a:latin typeface="Segoe"/>
              </a:rPr>
              <a:t>storage</a:t>
            </a:r>
            <a:r>
              <a:rPr lang="fr-FR" sz="1600" b="0" i="0" u="none" strike="noStrike" baseline="0" dirty="0">
                <a:latin typeface="Segoe"/>
              </a:rPr>
              <a:t> </a:t>
            </a:r>
            <a:r>
              <a:rPr lang="fr-FR" sz="1600" b="0" i="0" u="none" strike="noStrike" baseline="0" dirty="0" err="1">
                <a:latin typeface="Segoe"/>
              </a:rPr>
              <a:t>needs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Mirroring</a:t>
            </a:r>
            <a:r>
              <a:rPr lang="en-GB" sz="1600" b="0" i="0" u="none" strike="noStrike" baseline="0" dirty="0">
                <a:latin typeface="Segoe"/>
              </a:rPr>
              <a:t>. Writes multiple copies of data across multiple disks in a similar way to a RAID 1 disk set.  Mirroring offers maximum protection for your data in the event of a disk failure, and gives good read and write performance, but disk capacity is reduced.</a:t>
            </a:r>
          </a:p>
          <a:p>
            <a:pPr marL="285750" indent="-285750" algn="l">
              <a:lnSpc>
                <a:spcPct val="150000"/>
              </a:lnSpc>
              <a:buFont typeface="Arial" panose="020B0604020202020204" pitchFamily="34" charset="0"/>
              <a:buChar char="•"/>
            </a:pPr>
            <a:r>
              <a:rPr lang="en-GB" sz="1600" b="1" i="0" u="none" strike="noStrike" baseline="0" dirty="0">
                <a:latin typeface="Segoe-Bold"/>
              </a:rPr>
              <a:t>Parity</a:t>
            </a:r>
            <a:r>
              <a:rPr lang="en-GB" sz="1600" b="0" i="0" u="none" strike="noStrike" baseline="0" dirty="0">
                <a:latin typeface="Segoe"/>
              </a:rPr>
              <a:t>. Writes a single copy of data striped across the disks along with a parity bit to enable data recovery. Gives good capacity and read performance, but write performance is generally slower due to the need to calculate parity bits. Parity is similar to a RAID 5 disk set.</a:t>
            </a:r>
          </a:p>
          <a:p>
            <a:pPr marL="285750" indent="-285750" algn="l">
              <a:lnSpc>
                <a:spcPct val="150000"/>
              </a:lnSpc>
              <a:buFont typeface="Arial" panose="020B0604020202020204" pitchFamily="34" charset="0"/>
              <a:buChar char="•"/>
            </a:pPr>
            <a:r>
              <a:rPr lang="en-GB" sz="1600" b="1" i="0" u="none" strike="noStrike" baseline="0" dirty="0">
                <a:latin typeface="Segoe-Bold"/>
              </a:rPr>
              <a:t>Simple</a:t>
            </a:r>
            <a:r>
              <a:rPr lang="en-GB" sz="1600" b="0" i="0" u="none" strike="noStrike" baseline="0" dirty="0">
                <a:latin typeface="Segoe"/>
              </a:rPr>
              <a:t>. Stripes data across all disks as a single copy with no parity and is technically similar to a RAID 0 disk set. Simple maximizes storage capacity and gives high performance, but offers no resiliency. Losing a disk will mean that data is lost.</a:t>
            </a:r>
            <a:endParaRPr sz="1600" dirty="0">
              <a:latin typeface="Segoe UI"/>
              <a:cs typeface="Segoe UI"/>
            </a:endParaRPr>
          </a:p>
        </p:txBody>
      </p:sp>
    </p:spTree>
    <p:extLst>
      <p:ext uri="{BB962C8B-B14F-4D97-AF65-F5344CB8AC3E}">
        <p14:creationId xmlns:p14="http://schemas.microsoft.com/office/powerpoint/2010/main" val="347686340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292215"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30" dirty="0"/>
              <a:t> </a:t>
            </a:r>
            <a:r>
              <a:rPr spc="10" dirty="0"/>
              <a:t>Server</a:t>
            </a:r>
            <a:r>
              <a:rPr spc="5" dirty="0"/>
              <a:t> </a:t>
            </a:r>
            <a:r>
              <a:rPr spc="20" dirty="0"/>
              <a:t>Data</a:t>
            </a:r>
            <a:r>
              <a:rPr dirty="0"/>
              <a:t> Files</a:t>
            </a:r>
            <a:r>
              <a:rPr spc="80" dirty="0"/>
              <a:t> </a:t>
            </a:r>
            <a:r>
              <a:rPr spc="5" dirty="0"/>
              <a:t>in </a:t>
            </a:r>
            <a:r>
              <a:rPr spc="15" dirty="0"/>
              <a:t>Microsoft</a:t>
            </a:r>
            <a:r>
              <a:rPr spc="20" dirty="0"/>
              <a:t> </a:t>
            </a:r>
            <a:r>
              <a:rPr spc="15" dirty="0"/>
              <a:t>Azure</a:t>
            </a:r>
          </a:p>
        </p:txBody>
      </p:sp>
      <p:sp>
        <p:nvSpPr>
          <p:cNvPr id="3" name="object 3"/>
          <p:cNvSpPr txBox="1"/>
          <p:nvPr/>
        </p:nvSpPr>
        <p:spPr>
          <a:xfrm>
            <a:off x="283845" y="1045844"/>
            <a:ext cx="8272780" cy="2183611"/>
          </a:xfrm>
          <a:prstGeom prst="rect">
            <a:avLst/>
          </a:prstGeom>
        </p:spPr>
        <p:txBody>
          <a:bodyPr vert="horz" wrap="square" lIns="0" tIns="13335" rIns="0" bIns="0" rtlCol="0">
            <a:spAutoFit/>
          </a:bodyPr>
          <a:lstStyle/>
          <a:p>
            <a:pPr algn="l">
              <a:lnSpc>
                <a:spcPct val="150000"/>
              </a:lnSpc>
            </a:pPr>
            <a:r>
              <a:rPr lang="en-GB" sz="1600" b="0" i="0" u="none" strike="noStrike" baseline="0" dirty="0">
                <a:latin typeface="Segoe"/>
              </a:rPr>
              <a:t>SQL Server 2014 and 2016 support the creation of databases where the database files are held inside the Microsoft Azure™ cloud computing service. The Azure Storage service enables you to store large binary files—known as “blobs”—in the Azure cloud. SQL Server can connect directly to database files that are held in Azure Blob storage as if they were local to the database server. Database instances that use this feature may run on premises or from an Azure virtual machine.</a:t>
            </a:r>
            <a:endParaRPr dirty="0">
              <a:latin typeface="Segoe UI"/>
              <a:cs typeface="Segoe UI"/>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292215"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30" dirty="0"/>
              <a:t> </a:t>
            </a:r>
            <a:r>
              <a:rPr spc="10" dirty="0"/>
              <a:t>Server</a:t>
            </a:r>
            <a:r>
              <a:rPr spc="5" dirty="0"/>
              <a:t> </a:t>
            </a:r>
            <a:r>
              <a:rPr spc="20" dirty="0"/>
              <a:t>Data</a:t>
            </a:r>
            <a:r>
              <a:rPr dirty="0"/>
              <a:t> Files</a:t>
            </a:r>
            <a:r>
              <a:rPr spc="80" dirty="0"/>
              <a:t> </a:t>
            </a:r>
            <a:r>
              <a:rPr spc="5" dirty="0"/>
              <a:t>in </a:t>
            </a:r>
            <a:r>
              <a:rPr spc="15" dirty="0"/>
              <a:t>Microsoft</a:t>
            </a:r>
            <a:r>
              <a:rPr spc="20" dirty="0"/>
              <a:t> </a:t>
            </a:r>
            <a:r>
              <a:rPr spc="15" dirty="0"/>
              <a:t>Azure</a:t>
            </a:r>
          </a:p>
        </p:txBody>
      </p:sp>
      <p:sp>
        <p:nvSpPr>
          <p:cNvPr id="3" name="object 3"/>
          <p:cNvSpPr txBox="1"/>
          <p:nvPr/>
        </p:nvSpPr>
        <p:spPr>
          <a:xfrm>
            <a:off x="283845" y="1045844"/>
            <a:ext cx="8272780" cy="4076437"/>
          </a:xfrm>
          <a:prstGeom prst="rect">
            <a:avLst/>
          </a:prstGeom>
        </p:spPr>
        <p:txBody>
          <a:bodyPr vert="horz" wrap="square" lIns="0" tIns="13335" rIns="0" bIns="0" rtlCol="0">
            <a:spAutoFit/>
          </a:bodyPr>
          <a:lstStyle/>
          <a:p>
            <a:pPr algn="l">
              <a:lnSpc>
                <a:spcPct val="150000"/>
              </a:lnSpc>
            </a:pPr>
            <a:r>
              <a:rPr lang="fr-FR" b="1" dirty="0" err="1">
                <a:latin typeface="Segoe"/>
              </a:rPr>
              <a:t>Advantages</a:t>
            </a:r>
            <a:endParaRPr lang="fr-FR" b="1" dirty="0">
              <a:latin typeface="Segoe"/>
            </a:endParaRPr>
          </a:p>
          <a:p>
            <a:pPr algn="l">
              <a:lnSpc>
                <a:spcPct val="150000"/>
              </a:lnSpc>
            </a:pPr>
            <a:r>
              <a:rPr lang="en-GB" sz="1600" b="0" i="0" u="none" strike="noStrike" baseline="0" dirty="0">
                <a:latin typeface="Segoe"/>
              </a:rPr>
              <a:t>Advantages of storing SQL Server data files in Azure include:</a:t>
            </a:r>
          </a:p>
          <a:p>
            <a:pPr marL="285750" indent="-285750" algn="l">
              <a:lnSpc>
                <a:spcPct val="150000"/>
              </a:lnSpc>
              <a:buFont typeface="Arial" panose="020B0604020202020204" pitchFamily="34" charset="0"/>
              <a:buChar char="•"/>
            </a:pPr>
            <a:r>
              <a:rPr lang="en-GB" sz="1600" b="1" i="0" u="none" strike="noStrike" baseline="0" dirty="0">
                <a:latin typeface="Segoe-Bold"/>
              </a:rPr>
              <a:t>Cost and flexibility</a:t>
            </a:r>
            <a:r>
              <a:rPr lang="en-GB" sz="1600" b="0" i="0" u="none" strike="noStrike" baseline="0" dirty="0">
                <a:latin typeface="Segoe"/>
              </a:rPr>
              <a:t>. There is no practical upper limit on the amount of data that you can add to Azure Blob storage, and you are only charged for what you use.</a:t>
            </a:r>
          </a:p>
          <a:p>
            <a:pPr marL="285750" indent="-285750" algn="l">
              <a:lnSpc>
                <a:spcPct val="150000"/>
              </a:lnSpc>
              <a:buFont typeface="Arial" panose="020B0604020202020204" pitchFamily="34" charset="0"/>
              <a:buChar char="•"/>
            </a:pPr>
            <a:r>
              <a:rPr lang="en-GB" sz="1600" b="1" i="0" u="none" strike="noStrike" baseline="0" dirty="0">
                <a:latin typeface="Segoe-Bold"/>
              </a:rPr>
              <a:t>Stepping stone to cloud migration</a:t>
            </a:r>
            <a:r>
              <a:rPr lang="en-GB" sz="1600" b="0" i="0" u="none" strike="noStrike" baseline="0" dirty="0">
                <a:latin typeface="Segoe"/>
              </a:rPr>
              <a:t>. If your organization is hoping to move database resources to the cloud, using Azure Blob storage enables you to start the process in a way that is transparent to </a:t>
            </a:r>
            <a:r>
              <a:rPr lang="fr-FR" sz="1600" b="0" i="0" u="none" strike="noStrike" baseline="0" dirty="0">
                <a:latin typeface="Segoe"/>
              </a:rPr>
              <a:t>applications and </a:t>
            </a:r>
            <a:r>
              <a:rPr lang="fr-FR" sz="1600" b="0" i="0" u="none" strike="noStrike" baseline="0" dirty="0" err="1">
                <a:latin typeface="Segoe"/>
              </a:rPr>
              <a:t>users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Centralized storage</a:t>
            </a:r>
            <a:r>
              <a:rPr lang="en-GB" sz="1600" b="0" i="0" u="none" strike="noStrike" baseline="0" dirty="0">
                <a:latin typeface="Segoe"/>
              </a:rPr>
              <a:t>. Keeping database files in Azure Blob storage may reduce the need for you to copy large database files between geographical locations.</a:t>
            </a:r>
          </a:p>
          <a:p>
            <a:pPr marL="285750" indent="-285750" algn="l">
              <a:lnSpc>
                <a:spcPct val="150000"/>
              </a:lnSpc>
              <a:buFont typeface="Arial" panose="020B0604020202020204" pitchFamily="34" charset="0"/>
              <a:buChar char="•"/>
            </a:pPr>
            <a:r>
              <a:rPr lang="en-GB" sz="1600" b="1" i="0" u="none" strike="noStrike" baseline="0" dirty="0">
                <a:latin typeface="Segoe-Bold"/>
              </a:rPr>
              <a:t>Snapshot backup</a:t>
            </a:r>
            <a:r>
              <a:rPr lang="en-GB" sz="1600" b="0" i="0" u="none" strike="noStrike" baseline="0" dirty="0">
                <a:latin typeface="Segoe"/>
              </a:rPr>
              <a:t>. Azure snapshots enable almost instantaneous backup of database files.</a:t>
            </a:r>
          </a:p>
        </p:txBody>
      </p:sp>
    </p:spTree>
    <p:extLst>
      <p:ext uri="{BB962C8B-B14F-4D97-AF65-F5344CB8AC3E}">
        <p14:creationId xmlns:p14="http://schemas.microsoft.com/office/powerpoint/2010/main" val="193206642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292215"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30" dirty="0"/>
              <a:t> </a:t>
            </a:r>
            <a:r>
              <a:rPr spc="10" dirty="0"/>
              <a:t>Server</a:t>
            </a:r>
            <a:r>
              <a:rPr spc="5" dirty="0"/>
              <a:t> </a:t>
            </a:r>
            <a:r>
              <a:rPr spc="20" dirty="0"/>
              <a:t>Data</a:t>
            </a:r>
            <a:r>
              <a:rPr dirty="0"/>
              <a:t> Files</a:t>
            </a:r>
            <a:r>
              <a:rPr spc="80" dirty="0"/>
              <a:t> </a:t>
            </a:r>
            <a:r>
              <a:rPr spc="5" dirty="0"/>
              <a:t>in </a:t>
            </a:r>
            <a:r>
              <a:rPr spc="15" dirty="0"/>
              <a:t>Microsoft</a:t>
            </a:r>
            <a:r>
              <a:rPr spc="20" dirty="0"/>
              <a:t> </a:t>
            </a:r>
            <a:r>
              <a:rPr spc="15" dirty="0"/>
              <a:t>Azure</a:t>
            </a:r>
          </a:p>
        </p:txBody>
      </p:sp>
      <p:sp>
        <p:nvSpPr>
          <p:cNvPr id="3" name="object 3"/>
          <p:cNvSpPr txBox="1"/>
          <p:nvPr/>
        </p:nvSpPr>
        <p:spPr>
          <a:xfrm>
            <a:off x="283845" y="1045844"/>
            <a:ext cx="8272780" cy="2968441"/>
          </a:xfrm>
          <a:prstGeom prst="rect">
            <a:avLst/>
          </a:prstGeom>
        </p:spPr>
        <p:txBody>
          <a:bodyPr vert="horz" wrap="square" lIns="0" tIns="13335" rIns="0" bIns="0" rtlCol="0">
            <a:spAutoFit/>
          </a:bodyPr>
          <a:lstStyle/>
          <a:p>
            <a:pPr algn="l">
              <a:lnSpc>
                <a:spcPct val="150000"/>
              </a:lnSpc>
            </a:pPr>
            <a:r>
              <a:rPr lang="fr-FR" b="1" dirty="0" err="1">
                <a:latin typeface="Segoe"/>
              </a:rPr>
              <a:t>Disadvantages</a:t>
            </a:r>
            <a:endParaRPr lang="fr-FR" b="1" dirty="0">
              <a:latin typeface="Segoe"/>
            </a:endParaRPr>
          </a:p>
          <a:p>
            <a:pPr algn="l">
              <a:lnSpc>
                <a:spcPct val="150000"/>
              </a:lnSpc>
            </a:pPr>
            <a:r>
              <a:rPr lang="en-GB" sz="1600" b="0" i="0" u="none" strike="noStrike" baseline="0" dirty="0">
                <a:latin typeface="Segoe"/>
              </a:rPr>
              <a:t>Disadvantages of storing SQL Server data files in Azure include:</a:t>
            </a:r>
          </a:p>
          <a:p>
            <a:pPr marL="285750" indent="-285750" algn="l">
              <a:lnSpc>
                <a:spcPct val="150000"/>
              </a:lnSpc>
              <a:buFont typeface="Arial" panose="020B0604020202020204" pitchFamily="34" charset="0"/>
              <a:buChar char="•"/>
            </a:pPr>
            <a:r>
              <a:rPr lang="en-GB" sz="1600" b="1" i="0" u="none" strike="noStrike" baseline="0" dirty="0">
                <a:latin typeface="Segoe-Bold"/>
              </a:rPr>
              <a:t>File size limits</a:t>
            </a:r>
            <a:r>
              <a:rPr lang="en-GB" sz="1600" b="0" i="0" u="none" strike="noStrike" baseline="0" dirty="0">
                <a:latin typeface="Segoe"/>
              </a:rPr>
              <a:t>. Individual files in Azure Blob storage may not be larger than 1 TB.</a:t>
            </a:r>
          </a:p>
          <a:p>
            <a:pPr marL="285750" indent="-285750" algn="l">
              <a:lnSpc>
                <a:spcPct val="150000"/>
              </a:lnSpc>
              <a:buFont typeface="Arial" panose="020B0604020202020204" pitchFamily="34" charset="0"/>
              <a:buChar char="•"/>
            </a:pPr>
            <a:r>
              <a:rPr lang="en-GB" sz="1600" b="1" i="0" u="none" strike="noStrike" baseline="0" dirty="0">
                <a:latin typeface="Segoe-Bold"/>
              </a:rPr>
              <a:t>Difficulty in predicting Azure charges</a:t>
            </a:r>
            <a:r>
              <a:rPr lang="en-GB" sz="1600" b="0" i="0" u="none" strike="noStrike" baseline="0" dirty="0">
                <a:latin typeface="Segoe"/>
              </a:rPr>
              <a:t>. You may find it difficult to predict your likely charges for Azure Blob storage, especially for new or fast-growing databases.</a:t>
            </a:r>
          </a:p>
          <a:p>
            <a:pPr marL="285750" indent="-285750" algn="l">
              <a:lnSpc>
                <a:spcPct val="150000"/>
              </a:lnSpc>
              <a:buFont typeface="Arial" panose="020B0604020202020204" pitchFamily="34" charset="0"/>
              <a:buChar char="•"/>
            </a:pPr>
            <a:r>
              <a:rPr lang="en-GB" sz="1600" b="1" i="0" u="none" strike="noStrike" baseline="0" dirty="0">
                <a:latin typeface="Segoe-Bold"/>
              </a:rPr>
              <a:t>Not all SQL Server features are supported</a:t>
            </a:r>
            <a:r>
              <a:rPr lang="en-GB" sz="1600" b="0" i="0" u="none" strike="noStrike" baseline="0" dirty="0">
                <a:latin typeface="Segoe"/>
              </a:rPr>
              <a:t>. Azure Blob storage cannot be used for FILESTREAM data; because of this, in-memory online transaction processing (OLTP) is not available when using </a:t>
            </a:r>
            <a:r>
              <a:rPr lang="fr-FR" sz="1600" b="0" i="0" u="none" strike="noStrike" baseline="0" dirty="0">
                <a:latin typeface="Segoe"/>
              </a:rPr>
              <a:t>Azure Blob </a:t>
            </a:r>
            <a:r>
              <a:rPr lang="fr-FR" sz="1600" b="0" i="0" u="none" strike="noStrike" baseline="0" dirty="0" err="1">
                <a:latin typeface="Segoe"/>
              </a:rPr>
              <a:t>storage</a:t>
            </a:r>
            <a:r>
              <a:rPr lang="fr-FR" sz="1600" b="0" i="0" u="none" strike="noStrike" baseline="0" dirty="0">
                <a:latin typeface="Segoe"/>
              </a:rPr>
              <a:t>.</a:t>
            </a:r>
            <a:endParaRPr sz="1600" dirty="0">
              <a:latin typeface="Segoe UI"/>
              <a:cs typeface="Segoe UI"/>
            </a:endParaRPr>
          </a:p>
        </p:txBody>
      </p:sp>
    </p:spTree>
    <p:extLst>
      <p:ext uri="{BB962C8B-B14F-4D97-AF65-F5344CB8AC3E}">
        <p14:creationId xmlns:p14="http://schemas.microsoft.com/office/powerpoint/2010/main" val="300018184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441190" cy="449580"/>
          </a:xfrm>
          <a:prstGeom prst="rect">
            <a:avLst/>
          </a:prstGeom>
        </p:spPr>
        <p:txBody>
          <a:bodyPr vert="horz" wrap="square" lIns="0" tIns="16510" rIns="0" bIns="0" rtlCol="0">
            <a:spAutoFit/>
          </a:bodyPr>
          <a:lstStyle/>
          <a:p>
            <a:pPr marL="12700">
              <a:lnSpc>
                <a:spcPct val="100000"/>
              </a:lnSpc>
              <a:spcBef>
                <a:spcPts val="130"/>
              </a:spcBef>
            </a:pPr>
            <a:r>
              <a:rPr spc="5" dirty="0"/>
              <a:t>Selecting</a:t>
            </a:r>
            <a:r>
              <a:rPr spc="65" dirty="0"/>
              <a:t> </a:t>
            </a:r>
            <a:r>
              <a:rPr spc="15" dirty="0"/>
              <a:t>a</a:t>
            </a:r>
            <a:r>
              <a:rPr spc="-5" dirty="0"/>
              <a:t> </a:t>
            </a:r>
            <a:r>
              <a:rPr spc="25" dirty="0"/>
              <a:t>Storage</a:t>
            </a:r>
            <a:r>
              <a:rPr spc="-40" dirty="0"/>
              <a:t> </a:t>
            </a:r>
            <a:r>
              <a:rPr spc="20" dirty="0"/>
              <a:t>Solution</a:t>
            </a:r>
          </a:p>
        </p:txBody>
      </p:sp>
      <p:sp>
        <p:nvSpPr>
          <p:cNvPr id="3" name="object 3"/>
          <p:cNvSpPr txBox="1"/>
          <p:nvPr/>
        </p:nvSpPr>
        <p:spPr>
          <a:xfrm>
            <a:off x="538162" y="964247"/>
            <a:ext cx="7920038" cy="5962851"/>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There is no single storage solution that will be the best fit for every SQL Server installation. To select a storage solution, you will need to evaluate requirements, examine the strengths and weaknesses of the options that are</a:t>
            </a:r>
          </a:p>
          <a:p>
            <a:pPr algn="l">
              <a:lnSpc>
                <a:spcPct val="150000"/>
              </a:lnSpc>
            </a:pPr>
            <a:r>
              <a:rPr lang="en-GB" sz="1600" b="0" i="0" u="none" strike="noStrike" baseline="0" dirty="0">
                <a:latin typeface="Segoe"/>
              </a:rPr>
              <a:t>available to you, and assess how closely they match your </a:t>
            </a:r>
            <a:r>
              <a:rPr lang="fr-FR" sz="1600" b="0" i="0" u="none" strike="noStrike" baseline="0" dirty="0" err="1">
                <a:latin typeface="Segoe"/>
              </a:rPr>
              <a:t>organization’s</a:t>
            </a:r>
            <a:r>
              <a:rPr lang="fr-FR" sz="1600" b="0" i="0" u="none" strike="noStrike" baseline="0" dirty="0">
                <a:latin typeface="Segoe"/>
              </a:rPr>
              <a:t> IT </a:t>
            </a:r>
            <a:r>
              <a:rPr lang="fr-FR" sz="1600" b="0" i="0" u="none" strike="noStrike" baseline="0" dirty="0" err="1">
                <a:latin typeface="Segoe"/>
              </a:rPr>
              <a:t>strategy</a:t>
            </a:r>
            <a:r>
              <a:rPr lang="fr-FR" sz="1600" b="0" i="0" u="none" strike="noStrike" baseline="0" dirty="0">
                <a:latin typeface="Segoe"/>
              </a:rPr>
              <a:t>.</a:t>
            </a:r>
          </a:p>
          <a:p>
            <a:pPr algn="l">
              <a:lnSpc>
                <a:spcPct val="150000"/>
              </a:lnSpc>
            </a:pPr>
            <a:endParaRPr lang="fr-FR" sz="1600" dirty="0">
              <a:latin typeface="Segoe"/>
              <a:cs typeface="Segoe UI"/>
            </a:endParaRPr>
          </a:p>
          <a:p>
            <a:pPr algn="l">
              <a:lnSpc>
                <a:spcPct val="150000"/>
              </a:lnSpc>
            </a:pPr>
            <a:r>
              <a:rPr lang="en-GB" sz="1600" b="0" i="0" u="none" strike="noStrike" baseline="0" dirty="0">
                <a:latin typeface="Segoe"/>
              </a:rPr>
              <a:t>When making this evaluation, the following are some factors that you might consider:</a:t>
            </a:r>
          </a:p>
          <a:p>
            <a:pPr marL="285750" indent="-285750" algn="l">
              <a:lnSpc>
                <a:spcPct val="150000"/>
              </a:lnSpc>
              <a:buFont typeface="Arial" panose="020B0604020202020204" pitchFamily="34" charset="0"/>
              <a:buChar char="•"/>
            </a:pPr>
            <a:r>
              <a:rPr lang="en-GB" sz="1600" b="1" i="0" u="none" strike="noStrike" baseline="0" dirty="0">
                <a:latin typeface="Segoe-Bold"/>
              </a:rPr>
              <a:t>Application performance requirements</a:t>
            </a:r>
            <a:r>
              <a:rPr lang="en-GB" sz="1600" b="0" i="0" u="none" strike="noStrike" baseline="0" dirty="0">
                <a:latin typeface="Segoe"/>
              </a:rPr>
              <a:t>. What are the performance characteristics that the SQL Server instance is required to support? This might be covered by a service level agreement.</a:t>
            </a:r>
          </a:p>
          <a:p>
            <a:pPr marL="285750" indent="-285750" algn="l">
              <a:lnSpc>
                <a:spcPct val="150000"/>
              </a:lnSpc>
              <a:buFont typeface="Arial" panose="020B0604020202020204" pitchFamily="34" charset="0"/>
              <a:buChar char="•"/>
            </a:pPr>
            <a:r>
              <a:rPr lang="en-GB" sz="1600" b="1" i="0" u="none" strike="noStrike" baseline="0" dirty="0">
                <a:latin typeface="Segoe-Bold"/>
              </a:rPr>
              <a:t>Organizational cloud strategy</a:t>
            </a:r>
            <a:r>
              <a:rPr lang="en-GB" sz="1600" b="0" i="0" u="none" strike="noStrike" baseline="0" dirty="0">
                <a:latin typeface="Segoe"/>
              </a:rPr>
              <a:t>. Does your organization have a policy about moving systems and services to the cloud? Does your organization have legal or contractual requirements for data protection that exclude the use of cloud services?</a:t>
            </a:r>
          </a:p>
          <a:p>
            <a:pPr marL="285750" indent="-285750" algn="l">
              <a:lnSpc>
                <a:spcPct val="150000"/>
              </a:lnSpc>
              <a:buFont typeface="Arial" panose="020B0604020202020204" pitchFamily="34" charset="0"/>
              <a:buChar char="•"/>
            </a:pPr>
            <a:r>
              <a:rPr lang="en-GB" sz="1600" b="1" i="0" u="none" strike="noStrike" baseline="0" dirty="0">
                <a:latin typeface="Segoe-Bold"/>
              </a:rPr>
              <a:t>Existing storage solutions</a:t>
            </a:r>
            <a:r>
              <a:rPr lang="en-GB" sz="1600" b="0" i="0" u="none" strike="noStrike" baseline="0" dirty="0">
                <a:latin typeface="Segoe"/>
              </a:rPr>
              <a:t>. Has your organization already invested in a large SAN installation? Will the SAN be able to support your I/O performance requirements?</a:t>
            </a:r>
          </a:p>
          <a:p>
            <a:pPr marL="285750" indent="-285750" algn="l">
              <a:lnSpc>
                <a:spcPct val="150000"/>
              </a:lnSpc>
              <a:buFont typeface="Arial" panose="020B0604020202020204" pitchFamily="34" charset="0"/>
              <a:buChar char="•"/>
            </a:pPr>
            <a:r>
              <a:rPr lang="en-GB" sz="1600" b="1" i="0" u="none" strike="noStrike" baseline="0" dirty="0">
                <a:latin typeface="Segoe-Bold"/>
              </a:rPr>
              <a:t>Budget</a:t>
            </a:r>
            <a:r>
              <a:rPr lang="en-GB" sz="1600" b="0" i="0" u="none" strike="noStrike" baseline="0" dirty="0">
                <a:latin typeface="Segoe"/>
              </a:rPr>
              <a:t>. What budget is available to provision a storage solution?</a:t>
            </a:r>
          </a:p>
          <a:p>
            <a:pPr marL="285750" indent="-285750" algn="l">
              <a:lnSpc>
                <a:spcPct val="150000"/>
              </a:lnSpc>
              <a:buFont typeface="Arial" panose="020B0604020202020204" pitchFamily="34" charset="0"/>
              <a:buChar char="•"/>
            </a:pPr>
            <a:r>
              <a:rPr lang="en-GB" sz="1600" b="1" i="0" u="none" strike="noStrike" baseline="0" dirty="0">
                <a:latin typeface="Segoe-Bold"/>
              </a:rPr>
              <a:t>Urgency</a:t>
            </a:r>
            <a:r>
              <a:rPr lang="en-GB" sz="1600" b="0" i="0" u="none" strike="noStrike" baseline="0" dirty="0">
                <a:latin typeface="Segoe"/>
              </a:rPr>
              <a:t>. How quickly is the solution required?</a:t>
            </a:r>
            <a:endParaRPr dirty="0">
              <a:latin typeface="Segoe UI"/>
              <a:cs typeface="Segoe U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233</TotalTime>
  <Words>12090</Words>
  <Application>Microsoft Office PowerPoint</Application>
  <PresentationFormat>On-screen Show (4:3)</PresentationFormat>
  <Paragraphs>694</Paragraphs>
  <Slides>116</Slides>
  <Notes>1</Notes>
  <HiddenSlides>3</HiddenSlides>
  <MMClips>0</MMClips>
  <ScaleCrop>false</ScaleCrop>
  <HeadingPairs>
    <vt:vector size="6" baseType="variant">
      <vt:variant>
        <vt:lpstr>Fonts Used</vt:lpstr>
      </vt:variant>
      <vt:variant>
        <vt:i4>12</vt:i4>
      </vt:variant>
      <vt:variant>
        <vt:lpstr>Theme</vt:lpstr>
      </vt:variant>
      <vt:variant>
        <vt:i4>1</vt:i4>
      </vt:variant>
      <vt:variant>
        <vt:lpstr>Slide Titles</vt:lpstr>
      </vt:variant>
      <vt:variant>
        <vt:i4>116</vt:i4>
      </vt:variant>
    </vt:vector>
  </HeadingPairs>
  <TitlesOfParts>
    <vt:vector size="129" baseType="lpstr">
      <vt:lpstr>Arial MT</vt:lpstr>
      <vt:lpstr>LucidaSans-Typewriter</vt:lpstr>
      <vt:lpstr>Segoe</vt:lpstr>
      <vt:lpstr>Segoe-Bold</vt:lpstr>
      <vt:lpstr>Segoe-Italic</vt:lpstr>
      <vt:lpstr>SymbolMT</vt:lpstr>
      <vt:lpstr>Arial</vt:lpstr>
      <vt:lpstr>Calibri</vt:lpstr>
      <vt:lpstr>Lucida Sans Unicode</vt:lpstr>
      <vt:lpstr>Segoe UI</vt:lpstr>
      <vt:lpstr>Times New Roman</vt:lpstr>
      <vt:lpstr>Verdana</vt:lpstr>
      <vt:lpstr>Office Theme</vt:lpstr>
      <vt:lpstr>Module 1</vt:lpstr>
      <vt:lpstr>PowerPoint Presentation</vt:lpstr>
      <vt:lpstr>Lesson 1: SQL Server Components and SQLOS</vt:lpstr>
      <vt:lpstr>Connection Protocols</vt:lpstr>
      <vt:lpstr>Database Engine</vt:lpstr>
      <vt:lpstr>Database Engine – Query Execution Layer</vt:lpstr>
      <vt:lpstr>Database Engine – Storage Engine Layer - 1</vt:lpstr>
      <vt:lpstr>Database Engine – Storage Engine Layer - 2</vt:lpstr>
      <vt:lpstr>SQLOS</vt:lpstr>
      <vt:lpstr>Multiple CPUs—SMP and NUMA</vt:lpstr>
      <vt:lpstr>Multiple CPUs—SMP and NUMA - SMP</vt:lpstr>
      <vt:lpstr>Multiple CPUs—SMP and NUMA – NUMA - 1</vt:lpstr>
      <vt:lpstr>Multiple CPUs—SMP and NUMA – NUMA - 2</vt:lpstr>
      <vt:lpstr>The Query Life Cycle</vt:lpstr>
      <vt:lpstr>The Query Life Cycle – Parsing and Binding </vt:lpstr>
      <vt:lpstr>The Query Life Cycle – Plan Compilation </vt:lpstr>
      <vt:lpstr>The Query Life Cycle – Query Execution</vt:lpstr>
      <vt:lpstr>The Query Life Cycle – Result Generation</vt:lpstr>
      <vt:lpstr>Monitoring Engine Behavior</vt:lpstr>
      <vt:lpstr>Monitoring Engine Behavior – Activity Monitor</vt:lpstr>
      <vt:lpstr>Monitoring Engine Behavior – Performance Monitor</vt:lpstr>
      <vt:lpstr>Monitoring Engine Behavior – Dynamic Management Objects - 1</vt:lpstr>
      <vt:lpstr>Monitoring Engine Behavior – Dynamic Management Objects - 2</vt:lpstr>
      <vt:lpstr>Monitoring Engine Behavior – Dynamic Management Objects - 3</vt:lpstr>
      <vt:lpstr>PowerPoint Presentation</vt:lpstr>
      <vt:lpstr>Performance and Scalability in Azure SQL Database</vt:lpstr>
      <vt:lpstr>Demonstration: Monitoring Engine Behavior</vt:lpstr>
      <vt:lpstr>PowerPoint Presentation</vt:lpstr>
      <vt:lpstr>Preemptive vs. Non-Preemptive Scheduling</vt:lpstr>
      <vt:lpstr>Preemptive Scheduling</vt:lpstr>
      <vt:lpstr>Non-Preemptive Scheduling</vt:lpstr>
      <vt:lpstr>SQL Server on OS Scheduler and User Mode Scheduler</vt:lpstr>
      <vt:lpstr>The SOS/UMS Scheduler</vt:lpstr>
      <vt:lpstr>The SOS/UMS Scheduler</vt:lpstr>
      <vt:lpstr>SQL Server Execution Model</vt:lpstr>
      <vt:lpstr>SQL Server Execution Model</vt:lpstr>
      <vt:lpstr>SQL Server Execution Model</vt:lpstr>
      <vt:lpstr>SQL Server Execution Model</vt:lpstr>
      <vt:lpstr>SQL Server Execution Model</vt:lpstr>
      <vt:lpstr>User Request Life Cycle</vt:lpstr>
      <vt:lpstr>User Request Life Cycle</vt:lpstr>
      <vt:lpstr>Demonstration: Analyzing the Life Cycle of a Thread</vt:lpstr>
      <vt:lpstr>Lesson 3: Waits and Queues </vt:lpstr>
      <vt:lpstr>PowerPoint Presentation</vt:lpstr>
      <vt:lpstr>Overview of Waits and Queues - Waits</vt:lpstr>
      <vt:lpstr>Overview of Waits and Queues - Queues</vt:lpstr>
      <vt:lpstr>PowerPoint Presentation</vt:lpstr>
      <vt:lpstr>PowerPoint Presentation</vt:lpstr>
      <vt:lpstr>PowerPoint Presentation</vt:lpstr>
      <vt:lpstr>PowerPoint Presentation</vt:lpstr>
      <vt:lpstr>LCK_M_* Wait Types</vt:lpstr>
      <vt:lpstr>LCK_M_* Wait Types</vt:lpstr>
      <vt:lpstr>PAGELATCH_* Wait Types</vt:lpstr>
      <vt:lpstr>PAGELATCH_* Wait Types</vt:lpstr>
      <vt:lpstr>PAGEIOLATCH_* Wait Types</vt:lpstr>
      <vt:lpstr>PAGEIOLATCH_* Wait Types</vt:lpstr>
      <vt:lpstr>CXPACKET Wait Type</vt:lpstr>
      <vt:lpstr>CXPACKET Wait Type</vt:lpstr>
      <vt:lpstr>CXPACKET Wait Type</vt:lpstr>
      <vt:lpstr>WRITELOG Wait Type</vt:lpstr>
      <vt:lpstr>WRITELOG Wait Type</vt:lpstr>
      <vt:lpstr>WRITELOG Wait Type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Module 2</vt:lpstr>
      <vt:lpstr>PowerPoint Presentation</vt:lpstr>
      <vt:lpstr>PowerPoint Presentation</vt:lpstr>
      <vt:lpstr>Input/Output Operations Per Second</vt:lpstr>
      <vt:lpstr>Input/Output Operations Per Second</vt:lpstr>
      <vt:lpstr>Throughput</vt:lpstr>
      <vt:lpstr>Throughput</vt:lpstr>
      <vt:lpstr>Latency Factor</vt:lpstr>
      <vt:lpstr>Latency Factor</vt:lpstr>
      <vt:lpstr>Magnetic Disk and SSD</vt:lpstr>
      <vt:lpstr>RAID Levels</vt:lpstr>
      <vt:lpstr>RAID Levels</vt:lpstr>
      <vt:lpstr>RAID Levels</vt:lpstr>
      <vt:lpstr>RAID Levels</vt:lpstr>
      <vt:lpstr>RAID Levels</vt:lpstr>
      <vt:lpstr>RAID Levels</vt:lpstr>
      <vt:lpstr>PowerPoint Presentation</vt:lpstr>
      <vt:lpstr>Direct-Attached Storage</vt:lpstr>
      <vt:lpstr>Direct-Attached Storage</vt:lpstr>
      <vt:lpstr>Storage Area Network</vt:lpstr>
      <vt:lpstr>Storage Area Network</vt:lpstr>
      <vt:lpstr>Storage Area Network</vt:lpstr>
      <vt:lpstr>Storage Area Network</vt:lpstr>
      <vt:lpstr>Windows Storage Spaces</vt:lpstr>
      <vt:lpstr>Windows Storage Spaces</vt:lpstr>
      <vt:lpstr>Windows Storage Spaces</vt:lpstr>
      <vt:lpstr>SQL Server Data Files in Microsoft Azure</vt:lpstr>
      <vt:lpstr>SQL Server Data Files in Microsoft Azure</vt:lpstr>
      <vt:lpstr>SQL Server Data Files in Microsoft Azure</vt:lpstr>
      <vt:lpstr>Selecting a Storage Solution</vt:lpstr>
      <vt:lpstr>PowerPoint Presentation</vt:lpstr>
      <vt:lpstr>Windows I/O System</vt:lpstr>
      <vt:lpstr>Windows I/O System</vt:lpstr>
      <vt:lpstr>Disk Types</vt:lpstr>
      <vt:lpstr>Disk Types</vt:lpstr>
      <vt:lpstr>Disk Types</vt:lpstr>
      <vt:lpstr>Mount Points</vt:lpstr>
      <vt:lpstr>Partition Alignment</vt:lpstr>
      <vt:lpstr>NTFS Allocation Unit Size</vt:lpstr>
      <vt:lpstr>Storage Performance Testing</vt:lpstr>
      <vt:lpstr>Storage Performance Testing</vt:lpstr>
      <vt:lpstr>PowerPoint Presentation</vt:lpstr>
      <vt:lpstr>PowerPoint Presentation</vt:lpstr>
      <vt:lpstr>PowerPoint Presentation</vt:lpstr>
      <vt:lpstr>PowerPoint Presentation</vt:lpstr>
      <vt:lpstr>Lab Review</vt:lpstr>
      <vt:lpstr>Module Review and Takeaways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dc:title>
  <cp:lastModifiedBy>Staff01</cp:lastModifiedBy>
  <cp:revision>55</cp:revision>
  <dcterms:created xsi:type="dcterms:W3CDTF">2022-06-20T19:16:49Z</dcterms:created>
  <dcterms:modified xsi:type="dcterms:W3CDTF">2023-10-12T12:21:12Z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PDFsam Basic v3.3.5</vt:lpwstr>
  </property>
  <property fmtid="{D5CDD505-2E9C-101B-9397-08002B2CF9AE}" pid="3" name="LastSaved">
    <vt:filetime>2022-06-20T00:00:00Z</vt:filetime>
  </property>
</Properties>
</file>